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78"/>
  </p:notesMasterIdLst>
  <p:sldIdLst>
    <p:sldId id="256" r:id="rId2"/>
    <p:sldId id="295" r:id="rId3"/>
    <p:sldId id="296" r:id="rId4"/>
    <p:sldId id="258" r:id="rId5"/>
    <p:sldId id="259" r:id="rId6"/>
    <p:sldId id="260" r:id="rId7"/>
    <p:sldId id="261" r:id="rId8"/>
    <p:sldId id="297" r:id="rId9"/>
    <p:sldId id="298" r:id="rId10"/>
    <p:sldId id="299" r:id="rId11"/>
    <p:sldId id="300" r:id="rId12"/>
    <p:sldId id="301" r:id="rId13"/>
    <p:sldId id="270" r:id="rId14"/>
    <p:sldId id="271" r:id="rId15"/>
    <p:sldId id="272" r:id="rId16"/>
    <p:sldId id="273" r:id="rId17"/>
    <p:sldId id="274" r:id="rId18"/>
    <p:sldId id="275" r:id="rId19"/>
    <p:sldId id="276" r:id="rId20"/>
    <p:sldId id="303" r:id="rId21"/>
    <p:sldId id="278" r:id="rId22"/>
    <p:sldId id="279" r:id="rId23"/>
    <p:sldId id="280" r:id="rId24"/>
    <p:sldId id="281" r:id="rId25"/>
    <p:sldId id="282" r:id="rId26"/>
    <p:sldId id="283" r:id="rId27"/>
    <p:sldId id="284" r:id="rId28"/>
    <p:sldId id="304" r:id="rId29"/>
    <p:sldId id="286" r:id="rId30"/>
    <p:sldId id="287" r:id="rId31"/>
    <p:sldId id="288" r:id="rId32"/>
    <p:sldId id="289" r:id="rId33"/>
    <p:sldId id="290" r:id="rId34"/>
    <p:sldId id="291" r:id="rId35"/>
    <p:sldId id="292" r:id="rId36"/>
    <p:sldId id="293" r:id="rId37"/>
    <p:sldId id="294" r:id="rId38"/>
    <p:sldId id="305" r:id="rId39"/>
    <p:sldId id="306" r:id="rId40"/>
    <p:sldId id="307" r:id="rId41"/>
    <p:sldId id="308" r:id="rId42"/>
    <p:sldId id="309" r:id="rId43"/>
    <p:sldId id="312" r:id="rId44"/>
    <p:sldId id="311" r:id="rId45"/>
    <p:sldId id="313" r:id="rId46"/>
    <p:sldId id="314" r:id="rId47"/>
    <p:sldId id="316" r:id="rId48"/>
    <p:sldId id="317" r:id="rId49"/>
    <p:sldId id="320" r:id="rId50"/>
    <p:sldId id="318" r:id="rId51"/>
    <p:sldId id="321" r:id="rId52"/>
    <p:sldId id="319" r:id="rId53"/>
    <p:sldId id="322" r:id="rId54"/>
    <p:sldId id="315" r:id="rId55"/>
    <p:sldId id="323" r:id="rId56"/>
    <p:sldId id="324" r:id="rId57"/>
    <p:sldId id="325" r:id="rId58"/>
    <p:sldId id="326" r:id="rId59"/>
    <p:sldId id="327" r:id="rId60"/>
    <p:sldId id="328" r:id="rId61"/>
    <p:sldId id="329" r:id="rId62"/>
    <p:sldId id="332" r:id="rId63"/>
    <p:sldId id="330" r:id="rId64"/>
    <p:sldId id="331" r:id="rId65"/>
    <p:sldId id="333" r:id="rId66"/>
    <p:sldId id="337" r:id="rId67"/>
    <p:sldId id="334" r:id="rId68"/>
    <p:sldId id="335" r:id="rId69"/>
    <p:sldId id="336" r:id="rId70"/>
    <p:sldId id="338" r:id="rId71"/>
    <p:sldId id="340" r:id="rId72"/>
    <p:sldId id="342" r:id="rId73"/>
    <p:sldId id="343" r:id="rId74"/>
    <p:sldId id="344" r:id="rId75"/>
    <p:sldId id="345" r:id="rId76"/>
    <p:sldId id="346"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23F1F-9EDA-4078-B25E-2245D2AA1AA1}" v="664" dt="2022-06-07T20:03:56.204"/>
    <p1510:client id="{E2EA2C92-481F-4DBA-876E-6F2B080FC20D}" v="788" dt="2022-06-07T22:15:00.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38EA9-3A7D-4CB4-A96A-4FE306FC41C6}" type="datetimeFigureOut">
              <a:rPr lang="tr-TR" smtClean="0"/>
              <a:t>8.06.2022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8B74B-754D-49EB-8A3A-84789AAB88CC}" type="slidenum">
              <a:rPr lang="tr-TR" smtClean="0"/>
              <a:t>‹#›</a:t>
            </a:fld>
            <a:endParaRPr lang="tr-TR"/>
          </a:p>
        </p:txBody>
      </p:sp>
    </p:spTree>
    <p:extLst>
      <p:ext uri="{BB962C8B-B14F-4D97-AF65-F5344CB8AC3E}">
        <p14:creationId xmlns:p14="http://schemas.microsoft.com/office/powerpoint/2010/main" val="187951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509A250-FF31-4206-8172-F9D3106AACB1}" type="datetimeFigureOut">
              <a:rPr lang="en-US" smtClean="0"/>
              <a:t>6/8/2022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02111984F56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85443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636823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60090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86224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509A250-FF31-4206-8172-F9D3106AACB1}" type="datetimeFigureOut">
              <a:rPr lang="en-US" smtClean="0"/>
              <a:t>6/8/2022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7017660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495215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427296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98916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27966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4509A250-FF31-4206-8172-F9D3106AACB1}" type="datetimeFigureOut">
              <a:rPr lang="en-US" smtClean="0"/>
              <a:t>6/8/2022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02111984F56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3586048"/>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4509A250-FF31-4206-8172-F9D3106AACB1}" type="datetimeFigureOut">
              <a:rPr lang="en-US" smtClean="0"/>
              <a:t>6/8/2022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2869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509A250-FF31-4206-8172-F9D3106AACB1}" type="datetimeFigureOut">
              <a:rPr lang="en-US" smtClean="0"/>
              <a:t>6/8/2022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02111984F565}"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96214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aşlık 1">
            <a:extLst>
              <a:ext uri="{FF2B5EF4-FFF2-40B4-BE49-F238E27FC236}">
                <a16:creationId xmlns:a16="http://schemas.microsoft.com/office/drawing/2014/main" id="{FC4223D8-1F29-91BC-90C1-F4321F46BD78}"/>
              </a:ext>
            </a:extLst>
          </p:cNvPr>
          <p:cNvSpPr txBox="1">
            <a:spLocks/>
          </p:cNvSpPr>
          <p:nvPr/>
        </p:nvSpPr>
        <p:spPr>
          <a:xfrm>
            <a:off x="1941527" y="1194522"/>
            <a:ext cx="8504254" cy="3208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tr-TR" sz="5400" dirty="0">
                <a:latin typeface="Adobe Garamond Pro" panose="02020502060506020403" pitchFamily="18" charset="-94"/>
              </a:rPr>
              <a:t>Veri</a:t>
            </a:r>
            <a:br>
              <a:rPr lang="tr-TR" sz="5400" dirty="0">
                <a:latin typeface="Adobe Garamond Pro" panose="02020502060506020403" pitchFamily="18" charset="-94"/>
              </a:rPr>
            </a:br>
            <a:r>
              <a:rPr lang="tr-TR" sz="5400" dirty="0">
                <a:latin typeface="Adobe Garamond Pro" panose="02020502060506020403" pitchFamily="18" charset="-94"/>
              </a:rPr>
              <a:t>Analizine </a:t>
            </a:r>
            <a:br>
              <a:rPr lang="tr-TR" sz="5400" dirty="0">
                <a:latin typeface="Adobe Garamond Pro" panose="02020502060506020403" pitchFamily="18" charset="-94"/>
              </a:rPr>
            </a:br>
            <a:r>
              <a:rPr lang="tr-TR" sz="5400" dirty="0">
                <a:latin typeface="Adobe Garamond Pro" panose="02020502060506020403" pitchFamily="18" charset="-94"/>
              </a:rPr>
              <a:t>Giriş</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3398D2-7789-1464-14E2-2863B691A384}"/>
              </a:ext>
            </a:extLst>
          </p:cNvPr>
          <p:cNvSpPr>
            <a:spLocks noGrp="1"/>
          </p:cNvSpPr>
          <p:nvPr>
            <p:ph type="title"/>
          </p:nvPr>
        </p:nvSpPr>
        <p:spPr>
          <a:xfrm>
            <a:off x="1251678" y="779311"/>
            <a:ext cx="10172700" cy="1493517"/>
          </a:xfrm>
        </p:spPr>
        <p:txBody>
          <a:bodyPr>
            <a:normAutofit/>
          </a:bodyPr>
          <a:lstStyle/>
          <a:p>
            <a:pPr algn="ctr"/>
            <a:r>
              <a:rPr lang="tr-TR" sz="3200" b="1" dirty="0">
                <a:latin typeface="Adobe Garamond Pro" panose="02020502060506020403" pitchFamily="18" charset="-94"/>
                <a:ea typeface="+mj-lt"/>
                <a:cs typeface="+mj-lt"/>
              </a:rPr>
              <a:t>VERİLERİMİZİN SCATTER PLOT GRAFİKLERİ </a:t>
            </a:r>
            <a:br>
              <a:rPr lang="tr-TR" sz="3200" b="1" dirty="0">
                <a:latin typeface="Adobe Garamond Pro" panose="02020502060506020403" pitchFamily="18" charset="-94"/>
                <a:ea typeface="+mj-lt"/>
                <a:cs typeface="+mj-lt"/>
              </a:rPr>
            </a:br>
            <a:endParaRPr lang="tr-TR" sz="3200" dirty="0">
              <a:latin typeface="Adobe Garamond Pro" panose="02020502060506020403" pitchFamily="18" charset="-94"/>
            </a:endParaRPr>
          </a:p>
        </p:txBody>
      </p:sp>
      <p:sp>
        <p:nvSpPr>
          <p:cNvPr id="3" name="Metin Yer Tutucusu 2">
            <a:extLst>
              <a:ext uri="{FF2B5EF4-FFF2-40B4-BE49-F238E27FC236}">
                <a16:creationId xmlns:a16="http://schemas.microsoft.com/office/drawing/2014/main" id="{3C519C5F-6B46-D278-5627-A3F14F4DC703}"/>
              </a:ext>
            </a:extLst>
          </p:cNvPr>
          <p:cNvSpPr>
            <a:spLocks noGrp="1"/>
          </p:cNvSpPr>
          <p:nvPr>
            <p:ph type="body" idx="1"/>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m01ab</a:t>
            </a:r>
          </a:p>
        </p:txBody>
      </p:sp>
      <p:sp>
        <p:nvSpPr>
          <p:cNvPr id="5" name="Metin Yer Tutucusu 4">
            <a:extLst>
              <a:ext uri="{FF2B5EF4-FFF2-40B4-BE49-F238E27FC236}">
                <a16:creationId xmlns:a16="http://schemas.microsoft.com/office/drawing/2014/main" id="{2424BC55-E84A-D570-FCCD-24372A8DFC32}"/>
              </a:ext>
            </a:extLst>
          </p:cNvPr>
          <p:cNvSpPr>
            <a:spLocks noGrp="1"/>
          </p:cNvSpPr>
          <p:nvPr>
            <p:ph type="body" sz="quarter" idx="3"/>
          </p:nvPr>
        </p:nvSpPr>
        <p:spPr/>
        <p:txBody>
          <a:bodyPr/>
          <a:lstStyle/>
          <a:p>
            <a:pPr algn="ctr"/>
            <a:r>
              <a:rPr lang="tr-TR" sz="2800" dirty="0">
                <a:solidFill>
                  <a:schemeClr val="accent1"/>
                </a:solidFill>
              </a:rPr>
              <a:t>n02be</a:t>
            </a:r>
          </a:p>
        </p:txBody>
      </p:sp>
      <p:pic>
        <p:nvPicPr>
          <p:cNvPr id="7" name="Resim 4">
            <a:extLst>
              <a:ext uri="{FF2B5EF4-FFF2-40B4-BE49-F238E27FC236}">
                <a16:creationId xmlns:a16="http://schemas.microsoft.com/office/drawing/2014/main" id="{AD324317-FE8D-9725-99DB-000BD75704CD}"/>
              </a:ext>
            </a:extLst>
          </p:cNvPr>
          <p:cNvPicPr>
            <a:picLocks noGrp="1" noChangeAspect="1"/>
          </p:cNvPicPr>
          <p:nvPr>
            <p:ph sz="half" idx="2"/>
          </p:nvPr>
        </p:nvPicPr>
        <p:blipFill>
          <a:blip r:embed="rId2"/>
          <a:stretch>
            <a:fillRect/>
          </a:stretch>
        </p:blipFill>
        <p:spPr>
          <a:xfrm>
            <a:off x="1573377" y="2909888"/>
            <a:ext cx="4168445" cy="2995612"/>
          </a:xfrm>
          <a:prstGeom prst="rect">
            <a:avLst/>
          </a:prstGeom>
        </p:spPr>
      </p:pic>
      <p:pic>
        <p:nvPicPr>
          <p:cNvPr id="8" name="Resim 5">
            <a:extLst>
              <a:ext uri="{FF2B5EF4-FFF2-40B4-BE49-F238E27FC236}">
                <a16:creationId xmlns:a16="http://schemas.microsoft.com/office/drawing/2014/main" id="{7FDE5CE1-290E-8549-9A33-EC6932BC5CA5}"/>
              </a:ext>
            </a:extLst>
          </p:cNvPr>
          <p:cNvPicPr>
            <a:picLocks noGrp="1" noChangeAspect="1"/>
          </p:cNvPicPr>
          <p:nvPr>
            <p:ph sz="quarter" idx="4"/>
          </p:nvPr>
        </p:nvPicPr>
        <p:blipFill>
          <a:blip r:embed="rId3"/>
          <a:stretch>
            <a:fillRect/>
          </a:stretch>
        </p:blipFill>
        <p:spPr>
          <a:xfrm>
            <a:off x="6894087" y="2909888"/>
            <a:ext cx="4280752" cy="2995612"/>
          </a:xfrm>
          <a:prstGeom prst="rect">
            <a:avLst/>
          </a:prstGeom>
        </p:spPr>
      </p:pic>
    </p:spTree>
    <p:extLst>
      <p:ext uri="{BB962C8B-B14F-4D97-AF65-F5344CB8AC3E}">
        <p14:creationId xmlns:p14="http://schemas.microsoft.com/office/powerpoint/2010/main" val="345757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A8ED7-87F6-5913-F0A5-912C40C5B0DB}"/>
              </a:ext>
            </a:extLst>
          </p:cNvPr>
          <p:cNvSpPr>
            <a:spLocks noGrp="1"/>
          </p:cNvSpPr>
          <p:nvPr>
            <p:ph type="title"/>
          </p:nvPr>
        </p:nvSpPr>
        <p:spPr>
          <a:xfrm>
            <a:off x="1261764" y="833761"/>
            <a:ext cx="10172700" cy="1493517"/>
          </a:xfrm>
        </p:spPr>
        <p:txBody>
          <a:bodyPr>
            <a:normAutofit/>
          </a:bodyPr>
          <a:lstStyle/>
          <a:p>
            <a:pPr algn="ctr"/>
            <a:r>
              <a:rPr lang="tr-TR" sz="3200" b="1" dirty="0">
                <a:latin typeface="Adobe Garamond Pro" panose="02020502060506020403" pitchFamily="18" charset="-94"/>
                <a:ea typeface="+mj-lt"/>
                <a:cs typeface="+mj-lt"/>
              </a:rPr>
              <a:t>VERİLERİMİZİN LİNE PLOT GRAFİKLERİ: </a:t>
            </a:r>
            <a:br>
              <a:rPr lang="tr-TR" sz="3200" b="1" dirty="0">
                <a:latin typeface="Adobe Garamond Pro" panose="02020502060506020403" pitchFamily="18" charset="-94"/>
                <a:ea typeface="+mj-lt"/>
                <a:cs typeface="+mj-lt"/>
              </a:rPr>
            </a:br>
            <a:endParaRPr lang="tr-TR" sz="3200" b="1" dirty="0">
              <a:latin typeface="Adobe Garamond Pro" panose="02020502060506020403" pitchFamily="18" charset="-94"/>
            </a:endParaRPr>
          </a:p>
        </p:txBody>
      </p:sp>
      <p:sp>
        <p:nvSpPr>
          <p:cNvPr id="3" name="Metin Yer Tutucusu 2">
            <a:extLst>
              <a:ext uri="{FF2B5EF4-FFF2-40B4-BE49-F238E27FC236}">
                <a16:creationId xmlns:a16="http://schemas.microsoft.com/office/drawing/2014/main" id="{FBDF33EE-0A7A-0415-F6E8-25A22A0E9053}"/>
              </a:ext>
            </a:extLst>
          </p:cNvPr>
          <p:cNvSpPr>
            <a:spLocks noGrp="1"/>
          </p:cNvSpPr>
          <p:nvPr>
            <p:ph type="body" idx="1"/>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m01ab</a:t>
            </a:r>
          </a:p>
        </p:txBody>
      </p:sp>
      <p:sp>
        <p:nvSpPr>
          <p:cNvPr id="5" name="Metin Yer Tutucusu 4">
            <a:extLst>
              <a:ext uri="{FF2B5EF4-FFF2-40B4-BE49-F238E27FC236}">
                <a16:creationId xmlns:a16="http://schemas.microsoft.com/office/drawing/2014/main" id="{040D6DD2-C59C-3A31-2000-B72F46679144}"/>
              </a:ext>
            </a:extLst>
          </p:cNvPr>
          <p:cNvSpPr>
            <a:spLocks noGrp="1"/>
          </p:cNvSpPr>
          <p:nvPr>
            <p:ph type="body" sz="quarter" idx="3"/>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n02ba</a:t>
            </a:r>
          </a:p>
        </p:txBody>
      </p:sp>
      <p:pic>
        <p:nvPicPr>
          <p:cNvPr id="7" name="İçerik Yer Tutucusu 6">
            <a:extLst>
              <a:ext uri="{FF2B5EF4-FFF2-40B4-BE49-F238E27FC236}">
                <a16:creationId xmlns:a16="http://schemas.microsoft.com/office/drawing/2014/main" id="{81FA608A-4AEA-03B0-80FC-32D5162EA3EA}"/>
              </a:ext>
            </a:extLst>
          </p:cNvPr>
          <p:cNvPicPr>
            <a:picLocks noGrp="1" noChangeAspect="1"/>
          </p:cNvPicPr>
          <p:nvPr>
            <p:ph sz="half" idx="2"/>
          </p:nvPr>
        </p:nvPicPr>
        <p:blipFill>
          <a:blip r:embed="rId2"/>
          <a:stretch>
            <a:fillRect/>
          </a:stretch>
        </p:blipFill>
        <p:spPr>
          <a:xfrm>
            <a:off x="1432356" y="2909888"/>
            <a:ext cx="4450487" cy="2995612"/>
          </a:xfrm>
          <a:prstGeom prst="rect">
            <a:avLst/>
          </a:prstGeom>
        </p:spPr>
      </p:pic>
      <p:pic>
        <p:nvPicPr>
          <p:cNvPr id="8" name="İçerik Yer Tutucusu 7">
            <a:extLst>
              <a:ext uri="{FF2B5EF4-FFF2-40B4-BE49-F238E27FC236}">
                <a16:creationId xmlns:a16="http://schemas.microsoft.com/office/drawing/2014/main" id="{69A5AE38-699F-5FC1-E94F-D76A96983538}"/>
              </a:ext>
            </a:extLst>
          </p:cNvPr>
          <p:cNvPicPr>
            <a:picLocks noGrp="1" noChangeAspect="1"/>
          </p:cNvPicPr>
          <p:nvPr>
            <p:ph sz="quarter" idx="4"/>
          </p:nvPr>
        </p:nvPicPr>
        <p:blipFill>
          <a:blip r:embed="rId3"/>
          <a:stretch>
            <a:fillRect/>
          </a:stretch>
        </p:blipFill>
        <p:spPr>
          <a:xfrm>
            <a:off x="6702594" y="2909888"/>
            <a:ext cx="4663737" cy="2995612"/>
          </a:xfrm>
          <a:prstGeom prst="rect">
            <a:avLst/>
          </a:prstGeom>
        </p:spPr>
      </p:pic>
    </p:spTree>
    <p:extLst>
      <p:ext uri="{BB962C8B-B14F-4D97-AF65-F5344CB8AC3E}">
        <p14:creationId xmlns:p14="http://schemas.microsoft.com/office/powerpoint/2010/main" val="117384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8C4D69-CE44-F8EB-0672-65BC87351597}"/>
              </a:ext>
            </a:extLst>
          </p:cNvPr>
          <p:cNvSpPr>
            <a:spLocks noGrp="1"/>
          </p:cNvSpPr>
          <p:nvPr>
            <p:ph type="title"/>
          </p:nvPr>
        </p:nvSpPr>
        <p:spPr>
          <a:xfrm>
            <a:off x="1599948" y="443144"/>
            <a:ext cx="8992103" cy="1493517"/>
          </a:xfrm>
        </p:spPr>
        <p:txBody>
          <a:bodyPr>
            <a:normAutofit/>
          </a:bodyPr>
          <a:lstStyle/>
          <a:p>
            <a:pPr algn="ctr"/>
            <a:r>
              <a:rPr lang="tr-TR" sz="3200" b="1" dirty="0">
                <a:latin typeface="Adobe Garamond Pro" panose="02020502060506020403" pitchFamily="18" charset="-94"/>
                <a:ea typeface="+mj-lt"/>
                <a:cs typeface="+mj-lt"/>
              </a:rPr>
              <a:t>VERİLERİMİZİN MATHPLOTLIB / IMPLOT GRAFİKLERİ</a:t>
            </a:r>
            <a:br>
              <a:rPr lang="tr-TR" sz="3200" b="1" dirty="0">
                <a:latin typeface="Adobe Garamond Pro" panose="02020502060506020403" pitchFamily="18" charset="-94"/>
              </a:rPr>
            </a:br>
            <a:endParaRPr lang="tr-TR" sz="3200" b="1" dirty="0">
              <a:latin typeface="Adobe Garamond Pro" panose="02020502060506020403" pitchFamily="18" charset="-94"/>
            </a:endParaRPr>
          </a:p>
        </p:txBody>
      </p:sp>
      <p:sp>
        <p:nvSpPr>
          <p:cNvPr id="3" name="Metin Yer Tutucusu 2">
            <a:extLst>
              <a:ext uri="{FF2B5EF4-FFF2-40B4-BE49-F238E27FC236}">
                <a16:creationId xmlns:a16="http://schemas.microsoft.com/office/drawing/2014/main" id="{31EA07F8-6B27-4537-5EFA-339F59370ABA}"/>
              </a:ext>
            </a:extLst>
          </p:cNvPr>
          <p:cNvSpPr>
            <a:spLocks noGrp="1"/>
          </p:cNvSpPr>
          <p:nvPr>
            <p:ph type="body" idx="1"/>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N02ba-n02be</a:t>
            </a:r>
          </a:p>
        </p:txBody>
      </p:sp>
      <p:sp>
        <p:nvSpPr>
          <p:cNvPr id="5" name="Metin Yer Tutucusu 4">
            <a:extLst>
              <a:ext uri="{FF2B5EF4-FFF2-40B4-BE49-F238E27FC236}">
                <a16:creationId xmlns:a16="http://schemas.microsoft.com/office/drawing/2014/main" id="{A03F7710-3EF7-D4D8-717A-BEA2D8497CF4}"/>
              </a:ext>
            </a:extLst>
          </p:cNvPr>
          <p:cNvSpPr>
            <a:spLocks noGrp="1"/>
          </p:cNvSpPr>
          <p:nvPr>
            <p:ph type="body" sz="quarter" idx="3"/>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N05b-n05c</a:t>
            </a:r>
          </a:p>
        </p:txBody>
      </p:sp>
      <p:pic>
        <p:nvPicPr>
          <p:cNvPr id="7" name="Resim 4">
            <a:extLst>
              <a:ext uri="{FF2B5EF4-FFF2-40B4-BE49-F238E27FC236}">
                <a16:creationId xmlns:a16="http://schemas.microsoft.com/office/drawing/2014/main" id="{D793A244-E80D-DB5D-40FE-CFE83751B985}"/>
              </a:ext>
            </a:extLst>
          </p:cNvPr>
          <p:cNvPicPr>
            <a:picLocks noGrp="1" noChangeAspect="1"/>
          </p:cNvPicPr>
          <p:nvPr>
            <p:ph sz="half" idx="2"/>
          </p:nvPr>
        </p:nvPicPr>
        <p:blipFill>
          <a:blip r:embed="rId2"/>
          <a:stretch>
            <a:fillRect/>
          </a:stretch>
        </p:blipFill>
        <p:spPr>
          <a:xfrm>
            <a:off x="1939810" y="2909888"/>
            <a:ext cx="3435580" cy="2995612"/>
          </a:xfrm>
          <a:prstGeom prst="rect">
            <a:avLst/>
          </a:prstGeom>
        </p:spPr>
      </p:pic>
      <p:pic>
        <p:nvPicPr>
          <p:cNvPr id="8" name="Resim 5">
            <a:extLst>
              <a:ext uri="{FF2B5EF4-FFF2-40B4-BE49-F238E27FC236}">
                <a16:creationId xmlns:a16="http://schemas.microsoft.com/office/drawing/2014/main" id="{872F941A-B418-DB0A-02FC-F42CDBBE6AB1}"/>
              </a:ext>
            </a:extLst>
          </p:cNvPr>
          <p:cNvPicPr>
            <a:picLocks noGrp="1" noChangeAspect="1"/>
          </p:cNvPicPr>
          <p:nvPr>
            <p:ph sz="quarter" idx="4"/>
          </p:nvPr>
        </p:nvPicPr>
        <p:blipFill>
          <a:blip r:embed="rId3"/>
          <a:stretch>
            <a:fillRect/>
          </a:stretch>
        </p:blipFill>
        <p:spPr>
          <a:xfrm>
            <a:off x="7330852" y="2909888"/>
            <a:ext cx="3407222" cy="2995612"/>
          </a:xfrm>
          <a:prstGeom prst="rect">
            <a:avLst/>
          </a:prstGeom>
        </p:spPr>
      </p:pic>
    </p:spTree>
    <p:extLst>
      <p:ext uri="{BB962C8B-B14F-4D97-AF65-F5344CB8AC3E}">
        <p14:creationId xmlns:p14="http://schemas.microsoft.com/office/powerpoint/2010/main" val="156930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60D6B3-28C9-2765-4170-F49FD662C061}"/>
              </a:ext>
            </a:extLst>
          </p:cNvPr>
          <p:cNvSpPr>
            <a:spLocks noGrp="1"/>
          </p:cNvSpPr>
          <p:nvPr>
            <p:ph type="title"/>
          </p:nvPr>
        </p:nvSpPr>
        <p:spPr>
          <a:xfrm>
            <a:off x="1333833" y="382384"/>
            <a:ext cx="10178322" cy="1492132"/>
          </a:xfrm>
        </p:spPr>
        <p:txBody>
          <a:bodyPr>
            <a:normAutofit/>
          </a:bodyPr>
          <a:lstStyle/>
          <a:p>
            <a:pPr algn="ctr"/>
            <a:r>
              <a:rPr lang="tr-TR" sz="3200" dirty="0">
                <a:latin typeface="Adobe Garamond Pro" panose="02020502060506020403" pitchFamily="18" charset="-94"/>
                <a:ea typeface="+mj-lt"/>
                <a:cs typeface="+mj-lt"/>
              </a:rPr>
              <a:t>İLAÇ VERİLERİNİN İSTATİKSEL ANALİZİ</a:t>
            </a:r>
            <a:endParaRPr lang="tr-TR" sz="3200" dirty="0">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0D629827-9B48-9685-FCEC-9CC864E50FF1}"/>
              </a:ext>
            </a:extLst>
          </p:cNvPr>
          <p:cNvSpPr>
            <a:spLocks noGrp="1"/>
          </p:cNvSpPr>
          <p:nvPr>
            <p:ph idx="1"/>
          </p:nvPr>
        </p:nvSpPr>
        <p:spPr>
          <a:xfrm>
            <a:off x="1633491" y="1039673"/>
            <a:ext cx="9579006" cy="975557"/>
          </a:xfrm>
        </p:spPr>
        <p:txBody>
          <a:bodyPr vert="horz" lIns="91440" tIns="45720" rIns="91440" bIns="45720" rtlCol="0" anchor="t">
            <a:normAutofit fontScale="92500" lnSpcReduction="20000"/>
          </a:bodyPr>
          <a:lstStyle/>
          <a:p>
            <a:pPr marL="0" indent="0" algn="ctr">
              <a:buNone/>
            </a:pPr>
            <a:r>
              <a:rPr lang="tr-TR" sz="3000" b="1" dirty="0">
                <a:solidFill>
                  <a:schemeClr val="accent1"/>
                </a:solidFill>
                <a:latin typeface="Times New Roman" panose="02020603050405020304" pitchFamily="18" charset="0"/>
                <a:ea typeface="+mj-lt"/>
                <a:cs typeface="Times New Roman" panose="02020603050405020304" pitchFamily="18" charset="0"/>
              </a:rPr>
              <a:t>PROJENİN İSTATİKSEL ANALİZİ </a:t>
            </a:r>
          </a:p>
          <a:p>
            <a:pPr marL="0" indent="0" algn="ctr">
              <a:buNone/>
            </a:pPr>
            <a:r>
              <a:rPr lang="tr-TR" sz="3000" b="1" dirty="0">
                <a:solidFill>
                  <a:schemeClr val="accent1"/>
                </a:solidFill>
                <a:latin typeface="Times New Roman" panose="02020603050405020304" pitchFamily="18" charset="0"/>
                <a:ea typeface="+mj-lt"/>
                <a:cs typeface="Times New Roman" panose="02020603050405020304" pitchFamily="18" charset="0"/>
              </a:rPr>
              <a:t>VERİLERİMİZ</a:t>
            </a:r>
            <a:endParaRPr lang="tr-TR" sz="3000" dirty="0">
              <a:solidFill>
                <a:schemeClr val="accent1"/>
              </a:solidFill>
              <a:latin typeface="Times New Roman" panose="02020603050405020304" pitchFamily="18" charset="0"/>
              <a:cs typeface="Times New Roman" panose="02020603050405020304" pitchFamily="18" charset="0"/>
            </a:endParaRPr>
          </a:p>
          <a:p>
            <a:endParaRPr lang="tr-TR" dirty="0"/>
          </a:p>
        </p:txBody>
      </p:sp>
      <p:pic>
        <p:nvPicPr>
          <p:cNvPr id="4" name="Resim 4" descr="tablo içeren bir resim&#10;&#10;Açıklama otomatik olarak oluşturuldu">
            <a:extLst>
              <a:ext uri="{FF2B5EF4-FFF2-40B4-BE49-F238E27FC236}">
                <a16:creationId xmlns:a16="http://schemas.microsoft.com/office/drawing/2014/main" id="{0859EC50-A8D6-741C-87BF-7C7C2BA122BC}"/>
              </a:ext>
            </a:extLst>
          </p:cNvPr>
          <p:cNvPicPr>
            <a:picLocks noChangeAspect="1"/>
          </p:cNvPicPr>
          <p:nvPr/>
        </p:nvPicPr>
        <p:blipFill>
          <a:blip r:embed="rId2"/>
          <a:stretch>
            <a:fillRect/>
          </a:stretch>
        </p:blipFill>
        <p:spPr>
          <a:xfrm>
            <a:off x="3108419" y="2161766"/>
            <a:ext cx="5975161" cy="4171807"/>
          </a:xfrm>
          <a:prstGeom prst="rect">
            <a:avLst/>
          </a:prstGeom>
        </p:spPr>
      </p:pic>
    </p:spTree>
    <p:extLst>
      <p:ext uri="{BB962C8B-B14F-4D97-AF65-F5344CB8AC3E}">
        <p14:creationId xmlns:p14="http://schemas.microsoft.com/office/powerpoint/2010/main" val="364875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9ACFED-D3DC-16C2-4B46-E7CE48AFF937}"/>
              </a:ext>
            </a:extLst>
          </p:cNvPr>
          <p:cNvSpPr>
            <a:spLocks noGrp="1"/>
          </p:cNvSpPr>
          <p:nvPr>
            <p:ph type="title"/>
          </p:nvPr>
        </p:nvSpPr>
        <p:spPr>
          <a:xfrm>
            <a:off x="1251678" y="382385"/>
            <a:ext cx="10178322" cy="869366"/>
          </a:xfrm>
        </p:spPr>
        <p:txBody>
          <a:bodyPr>
            <a:normAutofit/>
          </a:bodyPr>
          <a:lstStyle/>
          <a:p>
            <a:pPr algn="ctr"/>
            <a:r>
              <a:rPr lang="tr-TR" sz="3200" b="1" dirty="0">
                <a:latin typeface="Adobe Garamond Pro" panose="02020502060506020403" pitchFamily="18" charset="-94"/>
                <a:ea typeface="+mj-lt"/>
                <a:cs typeface="+mj-lt"/>
              </a:rPr>
              <a:t>İLAÇ VERİLERİNİN İSTATİKSEL ANALİZİ</a:t>
            </a:r>
          </a:p>
        </p:txBody>
      </p:sp>
      <p:sp>
        <p:nvSpPr>
          <p:cNvPr id="7" name="Metin kutusu 6">
            <a:extLst>
              <a:ext uri="{FF2B5EF4-FFF2-40B4-BE49-F238E27FC236}">
                <a16:creationId xmlns:a16="http://schemas.microsoft.com/office/drawing/2014/main" id="{A3B3421F-BEEF-CA1C-C773-8F1FD526BEB5}"/>
              </a:ext>
            </a:extLst>
          </p:cNvPr>
          <p:cNvSpPr txBox="1"/>
          <p:nvPr/>
        </p:nvSpPr>
        <p:spPr>
          <a:xfrm>
            <a:off x="1524628" y="990141"/>
            <a:ext cx="96324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Her </a:t>
            </a:r>
            <a:r>
              <a:rPr lang="en-US" sz="2800" b="1" dirty="0" err="1">
                <a:solidFill>
                  <a:schemeClr val="accent1"/>
                </a:solidFill>
                <a:latin typeface="Times New Roman" panose="02020603050405020304" pitchFamily="18" charset="0"/>
                <a:cs typeface="Times New Roman" panose="02020603050405020304" pitchFamily="18" charset="0"/>
              </a:rPr>
              <a:t>sütunun</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ortalaması</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ve</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ekrana</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yazdırılması</a:t>
            </a:r>
            <a:endParaRPr lang="en-US" sz="2800" b="1" dirty="0">
              <a:solidFill>
                <a:schemeClr val="accent1"/>
              </a:solidFill>
              <a:latin typeface="Times New Roman" panose="02020603050405020304" pitchFamily="18" charset="0"/>
              <a:cs typeface="Times New Roman" panose="02020603050405020304" pitchFamily="18" charset="0"/>
            </a:endParaRPr>
          </a:p>
        </p:txBody>
      </p:sp>
      <p:pic>
        <p:nvPicPr>
          <p:cNvPr id="9" name="Resim 9" descr="tablo içeren bir resim&#10;&#10;Açıklama otomatik olarak oluşturuldu">
            <a:extLst>
              <a:ext uri="{FF2B5EF4-FFF2-40B4-BE49-F238E27FC236}">
                <a16:creationId xmlns:a16="http://schemas.microsoft.com/office/drawing/2014/main" id="{D36A9EDF-E3E4-18BA-DE7B-878B1728A49B}"/>
              </a:ext>
            </a:extLst>
          </p:cNvPr>
          <p:cNvPicPr>
            <a:picLocks noChangeAspect="1"/>
          </p:cNvPicPr>
          <p:nvPr/>
        </p:nvPicPr>
        <p:blipFill>
          <a:blip r:embed="rId2"/>
          <a:stretch>
            <a:fillRect/>
          </a:stretch>
        </p:blipFill>
        <p:spPr>
          <a:xfrm>
            <a:off x="2433181" y="1934820"/>
            <a:ext cx="7325638" cy="4382498"/>
          </a:xfrm>
          <a:prstGeom prst="rect">
            <a:avLst/>
          </a:prstGeom>
        </p:spPr>
      </p:pic>
    </p:spTree>
    <p:extLst>
      <p:ext uri="{BB962C8B-B14F-4D97-AF65-F5344CB8AC3E}">
        <p14:creationId xmlns:p14="http://schemas.microsoft.com/office/powerpoint/2010/main" val="275018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146B7-9F20-1036-5AF9-0ECD44F81D0C}"/>
              </a:ext>
            </a:extLst>
          </p:cNvPr>
          <p:cNvSpPr>
            <a:spLocks noGrp="1"/>
          </p:cNvSpPr>
          <p:nvPr>
            <p:ph type="title"/>
          </p:nvPr>
        </p:nvSpPr>
        <p:spPr>
          <a:xfrm>
            <a:off x="1251678" y="382385"/>
            <a:ext cx="10178322" cy="891809"/>
          </a:xfrm>
        </p:spPr>
        <p:txBody>
          <a:bodyPr>
            <a:normAutofit/>
          </a:bodyPr>
          <a:lstStyle/>
          <a:p>
            <a:pPr algn="ctr"/>
            <a:r>
              <a:rPr lang="tr-TR" sz="3200" b="1" dirty="0">
                <a:latin typeface="Adobe Garamond Pro" panose="02020502060506020403" pitchFamily="18" charset="-94"/>
                <a:ea typeface="+mj-lt"/>
                <a:cs typeface="+mj-lt"/>
              </a:rPr>
              <a:t>İLAÇ VERİLERİNİN İSTATİKSEL ANALİZİ</a:t>
            </a:r>
            <a:endParaRPr lang="tr-TR" sz="3200" b="1" dirty="0">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FA9F4014-8B8B-D795-D450-6830F79DF67C}"/>
              </a:ext>
            </a:extLst>
          </p:cNvPr>
          <p:cNvSpPr>
            <a:spLocks noGrp="1"/>
          </p:cNvSpPr>
          <p:nvPr>
            <p:ph idx="1"/>
          </p:nvPr>
        </p:nvSpPr>
        <p:spPr>
          <a:xfrm>
            <a:off x="1534002" y="1102445"/>
            <a:ext cx="9123993" cy="594250"/>
          </a:xfrm>
        </p:spPr>
        <p:txBody>
          <a:bodyPr vert="horz" lIns="91440" tIns="45720" rIns="91440" bIns="45720" rtlCol="0" anchor="t">
            <a:noAutofit/>
          </a:bodyPr>
          <a:lstStyle/>
          <a:p>
            <a:pPr marL="0" indent="0" algn="ctr">
              <a:buNone/>
            </a:pPr>
            <a:r>
              <a:rPr lang="tr-TR" sz="2800" b="1" dirty="0" err="1">
                <a:solidFill>
                  <a:schemeClr val="accent1"/>
                </a:solidFill>
                <a:latin typeface="Times New Roman" panose="02020603050405020304" pitchFamily="18" charset="0"/>
                <a:ea typeface="+mj-lt"/>
                <a:cs typeface="Times New Roman" panose="02020603050405020304" pitchFamily="18" charset="0"/>
              </a:rPr>
              <a:t>Researchy</a:t>
            </a:r>
            <a:r>
              <a:rPr lang="tr-TR" sz="2800" b="1" dirty="0">
                <a:solidFill>
                  <a:schemeClr val="accent1"/>
                </a:solidFill>
                <a:latin typeface="Times New Roman" panose="02020603050405020304" pitchFamily="18" charset="0"/>
                <a:ea typeface="+mj-lt"/>
                <a:cs typeface="Times New Roman" panose="02020603050405020304" pitchFamily="18" charset="0"/>
              </a:rPr>
              <a:t> kütüphanesi kurularak </a:t>
            </a:r>
            <a:r>
              <a:rPr lang="tr-TR" sz="2800" b="1" dirty="0" err="1">
                <a:solidFill>
                  <a:schemeClr val="accent1"/>
                </a:solidFill>
                <a:latin typeface="Times New Roman" panose="02020603050405020304" pitchFamily="18" charset="0"/>
                <a:ea typeface="+mj-lt"/>
                <a:cs typeface="Times New Roman" panose="02020603050405020304" pitchFamily="18" charset="0"/>
              </a:rPr>
              <a:t>head</a:t>
            </a:r>
            <a:r>
              <a:rPr lang="tr-TR" sz="2800" b="1" dirty="0">
                <a:solidFill>
                  <a:schemeClr val="accent1"/>
                </a:solidFill>
                <a:latin typeface="Times New Roman" panose="02020603050405020304" pitchFamily="18" charset="0"/>
                <a:ea typeface="+mj-lt"/>
                <a:cs typeface="Times New Roman" panose="02020603050405020304" pitchFamily="18" charset="0"/>
              </a:rPr>
              <a:t> etiketi ile yazdırma işlemi</a:t>
            </a:r>
          </a:p>
        </p:txBody>
      </p:sp>
      <p:sp>
        <p:nvSpPr>
          <p:cNvPr id="5" name="Metin kutusu 4">
            <a:extLst>
              <a:ext uri="{FF2B5EF4-FFF2-40B4-BE49-F238E27FC236}">
                <a16:creationId xmlns:a16="http://schemas.microsoft.com/office/drawing/2014/main" id="{BDCD1176-9385-C303-C502-62A69857BCA7}"/>
              </a:ext>
            </a:extLst>
          </p:cNvPr>
          <p:cNvSpPr txBox="1"/>
          <p:nvPr/>
        </p:nvSpPr>
        <p:spPr>
          <a:xfrm>
            <a:off x="4724400" y="32004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Metin eklemek için tıklayın</a:t>
            </a:r>
          </a:p>
        </p:txBody>
      </p:sp>
      <p:pic>
        <p:nvPicPr>
          <p:cNvPr id="6" name="Resim 6" descr="tablo içeren bir resim&#10;&#10;Açıklama otomatik olarak oluşturuldu">
            <a:extLst>
              <a:ext uri="{FF2B5EF4-FFF2-40B4-BE49-F238E27FC236}">
                <a16:creationId xmlns:a16="http://schemas.microsoft.com/office/drawing/2014/main" id="{81A2C643-82C7-B8E6-0827-E3259F562ED9}"/>
              </a:ext>
            </a:extLst>
          </p:cNvPr>
          <p:cNvPicPr>
            <a:picLocks noChangeAspect="1"/>
          </p:cNvPicPr>
          <p:nvPr/>
        </p:nvPicPr>
        <p:blipFill>
          <a:blip r:embed="rId2"/>
          <a:stretch>
            <a:fillRect/>
          </a:stretch>
        </p:blipFill>
        <p:spPr>
          <a:xfrm>
            <a:off x="1738568" y="2696064"/>
            <a:ext cx="9204542" cy="3059491"/>
          </a:xfrm>
          <a:prstGeom prst="rect">
            <a:avLst/>
          </a:prstGeom>
        </p:spPr>
      </p:pic>
    </p:spTree>
    <p:extLst>
      <p:ext uri="{BB962C8B-B14F-4D97-AF65-F5344CB8AC3E}">
        <p14:creationId xmlns:p14="http://schemas.microsoft.com/office/powerpoint/2010/main" val="330169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C627EA-3FBB-E018-1381-CFC5F1560AAB}"/>
              </a:ext>
            </a:extLst>
          </p:cNvPr>
          <p:cNvSpPr>
            <a:spLocks noGrp="1"/>
          </p:cNvSpPr>
          <p:nvPr>
            <p:ph type="title"/>
          </p:nvPr>
        </p:nvSpPr>
        <p:spPr>
          <a:xfrm>
            <a:off x="1251677" y="382385"/>
            <a:ext cx="10178322" cy="958143"/>
          </a:xfrm>
        </p:spPr>
        <p:txBody>
          <a:bodyPr>
            <a:normAutofit/>
          </a:bodyPr>
          <a:lstStyle/>
          <a:p>
            <a:pPr algn="ctr"/>
            <a:r>
              <a:rPr lang="tr-TR" sz="3200" b="1" dirty="0">
                <a:latin typeface="Adobe Garamond Pro" panose="02020502060506020403" pitchFamily="18" charset="-94"/>
                <a:ea typeface="+mj-lt"/>
                <a:cs typeface="+mj-lt"/>
              </a:rPr>
              <a:t>İLAÇ VERİLERİNİN İSTATİKSEL ANALİZİ</a:t>
            </a:r>
            <a:endParaRPr lang="tr-TR" sz="3200" b="1" dirty="0">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DCE60853-7724-AF7B-DB57-6F593A535EC2}"/>
              </a:ext>
            </a:extLst>
          </p:cNvPr>
          <p:cNvSpPr>
            <a:spLocks noGrp="1"/>
          </p:cNvSpPr>
          <p:nvPr>
            <p:ph idx="1"/>
          </p:nvPr>
        </p:nvSpPr>
        <p:spPr>
          <a:xfrm>
            <a:off x="2305979" y="1053842"/>
            <a:ext cx="8069719" cy="573372"/>
          </a:xfrm>
        </p:spPr>
        <p:txBody>
          <a:bodyPr vert="horz" lIns="91440" tIns="45720" rIns="91440" bIns="45720" rtlCol="0" anchor="t">
            <a:noAutofit/>
          </a:bodyPr>
          <a:lstStyle/>
          <a:p>
            <a:pPr marL="0" indent="0" algn="ctr">
              <a:buNone/>
            </a:pPr>
            <a:r>
              <a:rPr lang="tr-TR" sz="2800" b="1" dirty="0" err="1">
                <a:solidFill>
                  <a:schemeClr val="accent1"/>
                </a:solidFill>
                <a:latin typeface="Times New Roman" panose="02020603050405020304" pitchFamily="18" charset="0"/>
                <a:ea typeface="+mj-lt"/>
                <a:cs typeface="Times New Roman" panose="02020603050405020304" pitchFamily="18" charset="0"/>
              </a:rPr>
              <a:t>Researchpy</a:t>
            </a:r>
            <a:r>
              <a:rPr lang="tr-TR" sz="2800" b="1" dirty="0">
                <a:solidFill>
                  <a:schemeClr val="accent1"/>
                </a:solidFill>
                <a:latin typeface="Times New Roman" panose="02020603050405020304" pitchFamily="18" charset="0"/>
                <a:ea typeface="+mj-lt"/>
                <a:cs typeface="Times New Roman" panose="02020603050405020304" pitchFamily="18" charset="0"/>
              </a:rPr>
              <a:t> Kütüphanesinin Kullanımı Sayısal Değişkenler için </a:t>
            </a:r>
            <a:endParaRPr lang="tr-TR" sz="2800" b="1"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8B99C0A8-4AC9-5360-001C-DE510514C069}"/>
              </a:ext>
            </a:extLst>
          </p:cNvPr>
          <p:cNvPicPr>
            <a:picLocks noChangeAspect="1"/>
          </p:cNvPicPr>
          <p:nvPr/>
        </p:nvPicPr>
        <p:blipFill>
          <a:blip r:embed="rId2"/>
          <a:stretch>
            <a:fillRect/>
          </a:stretch>
        </p:blipFill>
        <p:spPr>
          <a:xfrm>
            <a:off x="2025622" y="2597834"/>
            <a:ext cx="8630431" cy="3206324"/>
          </a:xfrm>
          <a:prstGeom prst="rect">
            <a:avLst/>
          </a:prstGeom>
        </p:spPr>
      </p:pic>
    </p:spTree>
    <p:extLst>
      <p:ext uri="{BB962C8B-B14F-4D97-AF65-F5344CB8AC3E}">
        <p14:creationId xmlns:p14="http://schemas.microsoft.com/office/powerpoint/2010/main" val="30849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3B28E-4713-1350-F4B4-3ABE8F896876}"/>
              </a:ext>
            </a:extLst>
          </p:cNvPr>
          <p:cNvSpPr>
            <a:spLocks noGrp="1"/>
          </p:cNvSpPr>
          <p:nvPr>
            <p:ph type="title"/>
          </p:nvPr>
        </p:nvSpPr>
        <p:spPr>
          <a:xfrm>
            <a:off x="1251678" y="600283"/>
            <a:ext cx="10178322" cy="1492132"/>
          </a:xfrm>
        </p:spPr>
        <p:txBody>
          <a:bodyPr>
            <a:normAutofit/>
          </a:bodyPr>
          <a:lstStyle/>
          <a:p>
            <a:pPr algn="ctr"/>
            <a:r>
              <a:rPr lang="tr-TR" sz="3200" b="1" dirty="0" err="1">
                <a:latin typeface="Adobe Garamond Pro" panose="02020502060506020403" pitchFamily="18" charset="-94"/>
                <a:ea typeface="+mj-lt"/>
                <a:cs typeface="+mj-lt"/>
              </a:rPr>
              <a:t>Researchpy</a:t>
            </a:r>
            <a:r>
              <a:rPr lang="tr-TR" sz="3200" b="1" dirty="0">
                <a:latin typeface="Adobe Garamond Pro" panose="02020502060506020403" pitchFamily="18" charset="-94"/>
                <a:ea typeface="+mj-lt"/>
                <a:cs typeface="+mj-lt"/>
              </a:rPr>
              <a:t> Kütüphanesinin Kullanımı kategorik Değişkenler için</a:t>
            </a:r>
            <a:br>
              <a:rPr lang="tr-TR" sz="3200" b="1" dirty="0">
                <a:latin typeface="Adobe Garamond Pro" panose="02020502060506020403" pitchFamily="18" charset="-94"/>
              </a:rPr>
            </a:br>
            <a:endParaRPr lang="tr-TR" sz="3200" b="1" dirty="0">
              <a:latin typeface="Adobe Garamond Pro" panose="02020502060506020403" pitchFamily="18" charset="-94"/>
            </a:endParaRPr>
          </a:p>
        </p:txBody>
      </p:sp>
      <p:pic>
        <p:nvPicPr>
          <p:cNvPr id="5" name="Resim 5" descr="tablo içeren bir resim&#10;&#10;Açıklama otomatik olarak oluşturuldu">
            <a:extLst>
              <a:ext uri="{FF2B5EF4-FFF2-40B4-BE49-F238E27FC236}">
                <a16:creationId xmlns:a16="http://schemas.microsoft.com/office/drawing/2014/main" id="{655923C2-BB12-327C-808A-9D1A684D8BED}"/>
              </a:ext>
            </a:extLst>
          </p:cNvPr>
          <p:cNvPicPr>
            <a:picLocks noChangeAspect="1"/>
          </p:cNvPicPr>
          <p:nvPr/>
        </p:nvPicPr>
        <p:blipFill>
          <a:blip r:embed="rId2"/>
          <a:stretch>
            <a:fillRect/>
          </a:stretch>
        </p:blipFill>
        <p:spPr>
          <a:xfrm>
            <a:off x="2589757" y="2375246"/>
            <a:ext cx="7012486" cy="3136405"/>
          </a:xfrm>
          <a:prstGeom prst="rect">
            <a:avLst/>
          </a:prstGeom>
        </p:spPr>
      </p:pic>
    </p:spTree>
    <p:extLst>
      <p:ext uri="{BB962C8B-B14F-4D97-AF65-F5344CB8AC3E}">
        <p14:creationId xmlns:p14="http://schemas.microsoft.com/office/powerpoint/2010/main" val="297982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24255E-053A-30DA-1914-C62AC1322C65}"/>
              </a:ext>
            </a:extLst>
          </p:cNvPr>
          <p:cNvSpPr>
            <a:spLocks noGrp="1"/>
          </p:cNvSpPr>
          <p:nvPr>
            <p:ph type="title"/>
          </p:nvPr>
        </p:nvSpPr>
        <p:spPr>
          <a:xfrm>
            <a:off x="1278311" y="503736"/>
            <a:ext cx="10178322" cy="1492132"/>
          </a:xfrm>
        </p:spPr>
        <p:txBody>
          <a:bodyPr>
            <a:normAutofit/>
          </a:bodyPr>
          <a:lstStyle/>
          <a:p>
            <a:pPr algn="ctr"/>
            <a:r>
              <a:rPr lang="tr-TR" sz="3200" b="1" dirty="0">
                <a:latin typeface="Adobe Garamond Pro" panose="02020502060506020403" pitchFamily="18" charset="-94"/>
                <a:ea typeface="+mj-lt"/>
                <a:cs typeface="+mj-lt"/>
              </a:rPr>
              <a:t>İLAÇ VERİLERİNİN İSTATİKSEL ANALİZİ</a:t>
            </a:r>
            <a:endParaRPr lang="tr-TR" sz="3200" b="1" dirty="0">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2EF73CB4-3F67-335A-FE19-483303D21BC8}"/>
              </a:ext>
            </a:extLst>
          </p:cNvPr>
          <p:cNvSpPr>
            <a:spLocks noGrp="1"/>
          </p:cNvSpPr>
          <p:nvPr>
            <p:ph idx="1"/>
          </p:nvPr>
        </p:nvSpPr>
        <p:spPr>
          <a:xfrm>
            <a:off x="2019461" y="1095766"/>
            <a:ext cx="8696021" cy="750824"/>
          </a:xfrm>
        </p:spPr>
        <p:txBody>
          <a:bodyPr vert="horz" lIns="91440" tIns="45720" rIns="91440" bIns="45720" rtlCol="0" anchor="t">
            <a:noAutofit/>
          </a:bodyPr>
          <a:lstStyle/>
          <a:p>
            <a:pPr marL="0" indent="0" algn="ctr">
              <a:buNone/>
            </a:pPr>
            <a:r>
              <a:rPr lang="tr-TR" sz="2800" b="1" dirty="0">
                <a:solidFill>
                  <a:schemeClr val="accent1"/>
                </a:solidFill>
                <a:latin typeface="Times New Roman" panose="02020603050405020304" pitchFamily="18" charset="0"/>
                <a:ea typeface="+mj-lt"/>
                <a:cs typeface="Times New Roman" panose="02020603050405020304" pitchFamily="18" charset="0"/>
              </a:rPr>
              <a:t>Kovaryans : Rastgele iki değişkenin ne kadar değiştiklerini gösteren tablo</a:t>
            </a:r>
            <a:endParaRPr lang="tr-TR" sz="2800" b="1"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C58023A7-E8AB-6748-4F63-524BC0FCF92F}"/>
              </a:ext>
            </a:extLst>
          </p:cNvPr>
          <p:cNvPicPr>
            <a:picLocks noChangeAspect="1"/>
          </p:cNvPicPr>
          <p:nvPr/>
        </p:nvPicPr>
        <p:blipFill>
          <a:blip r:embed="rId2"/>
          <a:stretch>
            <a:fillRect/>
          </a:stretch>
        </p:blipFill>
        <p:spPr>
          <a:xfrm>
            <a:off x="3122186" y="2587898"/>
            <a:ext cx="6490569" cy="2807273"/>
          </a:xfrm>
          <a:prstGeom prst="rect">
            <a:avLst/>
          </a:prstGeom>
        </p:spPr>
      </p:pic>
    </p:spTree>
    <p:extLst>
      <p:ext uri="{BB962C8B-B14F-4D97-AF65-F5344CB8AC3E}">
        <p14:creationId xmlns:p14="http://schemas.microsoft.com/office/powerpoint/2010/main" val="341016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97B28-0782-451E-3BB0-B5328E1C871D}"/>
              </a:ext>
            </a:extLst>
          </p:cNvPr>
          <p:cNvSpPr>
            <a:spLocks noGrp="1"/>
          </p:cNvSpPr>
          <p:nvPr>
            <p:ph type="title"/>
          </p:nvPr>
        </p:nvSpPr>
        <p:spPr>
          <a:xfrm>
            <a:off x="1278311" y="709975"/>
            <a:ext cx="10178322" cy="1492132"/>
          </a:xfrm>
        </p:spPr>
        <p:txBody>
          <a:bodyPr>
            <a:normAutofit/>
          </a:bodyPr>
          <a:lstStyle/>
          <a:p>
            <a:pPr algn="ctr"/>
            <a:r>
              <a:rPr lang="tr-TR" sz="3200" b="1" dirty="0">
                <a:latin typeface="Adobe Garamond Pro" panose="02020502060506020403" pitchFamily="18" charset="-94"/>
                <a:ea typeface="+mj-lt"/>
                <a:cs typeface="+mj-lt"/>
              </a:rPr>
              <a:t>İLAÇ VERİLERİNİN İSTATİKSEL ANALİZİ</a:t>
            </a:r>
          </a:p>
        </p:txBody>
      </p:sp>
      <p:sp>
        <p:nvSpPr>
          <p:cNvPr id="3" name="İçerik Yer Tutucusu 2">
            <a:extLst>
              <a:ext uri="{FF2B5EF4-FFF2-40B4-BE49-F238E27FC236}">
                <a16:creationId xmlns:a16="http://schemas.microsoft.com/office/drawing/2014/main" id="{31AB8684-FD9F-1CD4-71CA-7FBB8144AEB5}"/>
              </a:ext>
            </a:extLst>
          </p:cNvPr>
          <p:cNvSpPr>
            <a:spLocks noGrp="1"/>
          </p:cNvSpPr>
          <p:nvPr>
            <p:ph idx="1"/>
          </p:nvPr>
        </p:nvSpPr>
        <p:spPr>
          <a:xfrm>
            <a:off x="1847229" y="1378215"/>
            <a:ext cx="9040486" cy="823892"/>
          </a:xfrm>
        </p:spPr>
        <p:txBody>
          <a:bodyPr vert="horz" lIns="91440" tIns="45720" rIns="91440" bIns="45720" rtlCol="0" anchor="t">
            <a:noAutofit/>
          </a:bodyPr>
          <a:lstStyle/>
          <a:p>
            <a:pPr marL="0" indent="0" algn="ctr">
              <a:buNone/>
            </a:pPr>
            <a:r>
              <a:rPr lang="tr-TR" sz="2800" b="1" dirty="0">
                <a:solidFill>
                  <a:schemeClr val="accent1"/>
                </a:solidFill>
                <a:latin typeface="Times New Roman" panose="02020603050405020304" pitchFamily="18" charset="0"/>
                <a:ea typeface="+mj-lt"/>
                <a:cs typeface="Times New Roman" panose="02020603050405020304" pitchFamily="18" charset="0"/>
              </a:rPr>
              <a:t>Korelasyon : iki </a:t>
            </a:r>
            <a:r>
              <a:rPr lang="tr-TR" sz="2800" b="1" dirty="0" err="1">
                <a:solidFill>
                  <a:schemeClr val="accent1"/>
                </a:solidFill>
                <a:latin typeface="Times New Roman" panose="02020603050405020304" pitchFamily="18" charset="0"/>
                <a:ea typeface="+mj-lt"/>
                <a:cs typeface="Times New Roman" panose="02020603050405020304" pitchFamily="18" charset="0"/>
              </a:rPr>
              <a:t>rassal</a:t>
            </a:r>
            <a:r>
              <a:rPr lang="tr-TR" sz="2800" b="1" dirty="0">
                <a:solidFill>
                  <a:schemeClr val="accent1"/>
                </a:solidFill>
                <a:latin typeface="Times New Roman" panose="02020603050405020304" pitchFamily="18" charset="0"/>
                <a:ea typeface="+mj-lt"/>
                <a:cs typeface="Times New Roman" panose="02020603050405020304" pitchFamily="18" charset="0"/>
              </a:rPr>
              <a:t> değişken arasındaki doğrusal ilişkinin yönünü ve gücünü belirten tablo</a:t>
            </a:r>
            <a:endParaRPr lang="tr-TR" sz="2800" b="1"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8479C4C6-4346-C251-6003-51FE24048DF4}"/>
              </a:ext>
            </a:extLst>
          </p:cNvPr>
          <p:cNvPicPr>
            <a:picLocks noChangeAspect="1"/>
          </p:cNvPicPr>
          <p:nvPr/>
        </p:nvPicPr>
        <p:blipFill>
          <a:blip r:embed="rId2"/>
          <a:stretch>
            <a:fillRect/>
          </a:stretch>
        </p:blipFill>
        <p:spPr>
          <a:xfrm>
            <a:off x="3002146" y="2870347"/>
            <a:ext cx="6730651" cy="2952312"/>
          </a:xfrm>
          <a:prstGeom prst="rect">
            <a:avLst/>
          </a:prstGeom>
        </p:spPr>
      </p:pic>
    </p:spTree>
    <p:extLst>
      <p:ext uri="{BB962C8B-B14F-4D97-AF65-F5344CB8AC3E}">
        <p14:creationId xmlns:p14="http://schemas.microsoft.com/office/powerpoint/2010/main" val="7605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2FE938AC-AD15-C831-6123-B31B65F63078}"/>
              </a:ext>
            </a:extLst>
          </p:cNvPr>
          <p:cNvSpPr>
            <a:spLocks noGrp="1"/>
          </p:cNvSpPr>
          <p:nvPr>
            <p:ph type="body" idx="1"/>
          </p:nvPr>
        </p:nvSpPr>
        <p:spPr>
          <a:xfrm>
            <a:off x="4479094" y="1431828"/>
            <a:ext cx="7017488" cy="951135"/>
          </a:xfrm>
        </p:spPr>
        <p:txBody>
          <a:bodyPr/>
          <a:lstStyle/>
          <a:p>
            <a:r>
              <a:rPr lang="tr-TR" dirty="0"/>
              <a:t>Mümin Emincan kurnaz</a:t>
            </a:r>
          </a:p>
        </p:txBody>
      </p:sp>
      <p:pic>
        <p:nvPicPr>
          <p:cNvPr id="5" name="Picture 4" descr="Samet Hızlı - Çelik Eşyaların En Çok Satılan Ürünlerinden Olan Çelik  Kasalar, Bir Çok Farklı Modelleriyle Tuzcuoğlu Çelik Kasada Sizleri  Bekliyor.">
            <a:extLst>
              <a:ext uri="{FF2B5EF4-FFF2-40B4-BE49-F238E27FC236}">
                <a16:creationId xmlns:a16="http://schemas.microsoft.com/office/drawing/2014/main" id="{FE0530B5-E24C-3F28-02D1-DCE49810D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99" y="914540"/>
            <a:ext cx="1350204" cy="13502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amet Hızlı - Çelik Eşyaların En Çok Satılan Ürünlerinden Olan Çelik  Kasalar, Bir Çok Farklı Modelleriyle Tuzcuoğlu Çelik Kasada Sizleri  Bekliyor.">
            <a:extLst>
              <a:ext uri="{FF2B5EF4-FFF2-40B4-BE49-F238E27FC236}">
                <a16:creationId xmlns:a16="http://schemas.microsoft.com/office/drawing/2014/main" id="{4C8015FA-B052-9977-F492-E4A22881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127" y="2264744"/>
            <a:ext cx="1350204" cy="1350204"/>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Yer Tutucusu 2">
            <a:extLst>
              <a:ext uri="{FF2B5EF4-FFF2-40B4-BE49-F238E27FC236}">
                <a16:creationId xmlns:a16="http://schemas.microsoft.com/office/drawing/2014/main" id="{CF67008C-D3A3-791F-9566-6F3B7E703310}"/>
              </a:ext>
            </a:extLst>
          </p:cNvPr>
          <p:cNvSpPr txBox="1">
            <a:spLocks/>
          </p:cNvSpPr>
          <p:nvPr/>
        </p:nvSpPr>
        <p:spPr>
          <a:xfrm>
            <a:off x="3292639" y="2830568"/>
            <a:ext cx="7017488" cy="9511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accent1"/>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tint val="75000"/>
                  </a:schemeClr>
                </a:solidFill>
                <a:latin typeface="+mn-lt"/>
                <a:ea typeface="+mn-ea"/>
                <a:cs typeface="+mn-cs"/>
              </a:defRPr>
            </a:lvl9pPr>
          </a:lstStyle>
          <a:p>
            <a:pPr algn="r"/>
            <a:r>
              <a:rPr lang="tr-TR" dirty="0"/>
              <a:t>Kaan Sözgen</a:t>
            </a:r>
          </a:p>
        </p:txBody>
      </p:sp>
      <p:pic>
        <p:nvPicPr>
          <p:cNvPr id="11" name="Picture 4" descr="Samet Hızlı - Çelik Eşyaların En Çok Satılan Ürünlerinden Olan Çelik  Kasalar, Bir Çok Farklı Modelleriyle Tuzcuoğlu Çelik Kasada Sizleri  Bekliyor.">
            <a:extLst>
              <a:ext uri="{FF2B5EF4-FFF2-40B4-BE49-F238E27FC236}">
                <a16:creationId xmlns:a16="http://schemas.microsoft.com/office/drawing/2014/main" id="{6098EBA3-74F3-9BAC-711C-4D5A326B3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99" y="4050436"/>
            <a:ext cx="1350204" cy="1350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amet Hızlı - Çelik Eşyaların En Çok Satılan Ürünlerinden Olan Çelik  Kasalar, Bir Çok Farklı Modelleriyle Tuzcuoğlu Çelik Kasada Sizleri  Bekliyor.">
            <a:extLst>
              <a:ext uri="{FF2B5EF4-FFF2-40B4-BE49-F238E27FC236}">
                <a16:creationId xmlns:a16="http://schemas.microsoft.com/office/drawing/2014/main" id="{296E9DAA-7FC2-B95F-0998-45725005C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127" y="5400640"/>
            <a:ext cx="1350204" cy="1350204"/>
          </a:xfrm>
          <a:prstGeom prst="rect">
            <a:avLst/>
          </a:prstGeom>
          <a:noFill/>
          <a:extLst>
            <a:ext uri="{909E8E84-426E-40DD-AFC4-6F175D3DCCD1}">
              <a14:hiddenFill xmlns:a14="http://schemas.microsoft.com/office/drawing/2010/main">
                <a:solidFill>
                  <a:srgbClr val="FFFFFF"/>
                </a:solidFill>
              </a14:hiddenFill>
            </a:ext>
          </a:extLst>
        </p:spPr>
      </p:pic>
      <p:sp>
        <p:nvSpPr>
          <p:cNvPr id="14" name="Metin Yer Tutucusu 2">
            <a:extLst>
              <a:ext uri="{FF2B5EF4-FFF2-40B4-BE49-F238E27FC236}">
                <a16:creationId xmlns:a16="http://schemas.microsoft.com/office/drawing/2014/main" id="{A921B984-71FA-3368-EB9B-20AC3B39121F}"/>
              </a:ext>
            </a:extLst>
          </p:cNvPr>
          <p:cNvSpPr txBox="1">
            <a:spLocks/>
          </p:cNvSpPr>
          <p:nvPr/>
        </p:nvSpPr>
        <p:spPr>
          <a:xfrm>
            <a:off x="4279933" y="4616260"/>
            <a:ext cx="7017488" cy="9511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accent1"/>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tint val="75000"/>
                  </a:schemeClr>
                </a:solidFill>
                <a:latin typeface="+mn-lt"/>
                <a:ea typeface="+mn-ea"/>
                <a:cs typeface="+mn-cs"/>
              </a:defRPr>
            </a:lvl9pPr>
          </a:lstStyle>
          <a:p>
            <a:r>
              <a:rPr lang="tr-TR" dirty="0"/>
              <a:t>Fatih </a:t>
            </a:r>
            <a:r>
              <a:rPr lang="tr-TR" dirty="0" err="1"/>
              <a:t>türkmen</a:t>
            </a:r>
            <a:endParaRPr lang="tr-TR" dirty="0"/>
          </a:p>
        </p:txBody>
      </p:sp>
      <p:sp>
        <p:nvSpPr>
          <p:cNvPr id="15" name="Metin Yer Tutucusu 2">
            <a:extLst>
              <a:ext uri="{FF2B5EF4-FFF2-40B4-BE49-F238E27FC236}">
                <a16:creationId xmlns:a16="http://schemas.microsoft.com/office/drawing/2014/main" id="{C35E2BCD-6B5A-4907-FA45-6D85C8CBB71D}"/>
              </a:ext>
            </a:extLst>
          </p:cNvPr>
          <p:cNvSpPr txBox="1">
            <a:spLocks/>
          </p:cNvSpPr>
          <p:nvPr/>
        </p:nvSpPr>
        <p:spPr>
          <a:xfrm>
            <a:off x="3292639" y="6075742"/>
            <a:ext cx="7017488" cy="9511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accent1"/>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tint val="75000"/>
                  </a:schemeClr>
                </a:solidFill>
                <a:latin typeface="+mn-lt"/>
                <a:ea typeface="+mn-ea"/>
                <a:cs typeface="+mn-cs"/>
              </a:defRPr>
            </a:lvl9pPr>
          </a:lstStyle>
          <a:p>
            <a:pPr algn="r"/>
            <a:r>
              <a:rPr lang="tr-TR" dirty="0"/>
              <a:t>Mustafacan </a:t>
            </a:r>
            <a:r>
              <a:rPr lang="tr-TR" dirty="0" err="1"/>
              <a:t>akgün</a:t>
            </a:r>
            <a:endParaRPr lang="tr-TR" dirty="0"/>
          </a:p>
        </p:txBody>
      </p:sp>
      <p:sp>
        <p:nvSpPr>
          <p:cNvPr id="16" name="Metin kutusu 15">
            <a:extLst>
              <a:ext uri="{FF2B5EF4-FFF2-40B4-BE49-F238E27FC236}">
                <a16:creationId xmlns:a16="http://schemas.microsoft.com/office/drawing/2014/main" id="{F4E27854-8116-D268-08D5-BF1245897E46}"/>
              </a:ext>
            </a:extLst>
          </p:cNvPr>
          <p:cNvSpPr txBox="1"/>
          <p:nvPr/>
        </p:nvSpPr>
        <p:spPr>
          <a:xfrm>
            <a:off x="3657201" y="107156"/>
            <a:ext cx="7017487" cy="646331"/>
          </a:xfrm>
          <a:prstGeom prst="rect">
            <a:avLst/>
          </a:prstGeom>
          <a:noFill/>
        </p:spPr>
        <p:txBody>
          <a:bodyPr wrap="square" rtlCol="0">
            <a:spAutoFit/>
          </a:bodyPr>
          <a:lstStyle/>
          <a:p>
            <a:r>
              <a:rPr lang="tr-TR" sz="3600" dirty="0"/>
              <a:t>BU SUNUMDA EMEĞİ GEÇENLER</a:t>
            </a:r>
          </a:p>
        </p:txBody>
      </p:sp>
    </p:spTree>
    <p:extLst>
      <p:ext uri="{BB962C8B-B14F-4D97-AF65-F5344CB8AC3E}">
        <p14:creationId xmlns:p14="http://schemas.microsoft.com/office/powerpoint/2010/main" val="108993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554C8-DA8D-74D0-2264-3A0CEC0A041B}"/>
              </a:ext>
            </a:extLst>
          </p:cNvPr>
          <p:cNvSpPr>
            <a:spLocks noGrp="1"/>
          </p:cNvSpPr>
          <p:nvPr>
            <p:ph type="title"/>
          </p:nvPr>
        </p:nvSpPr>
        <p:spPr>
          <a:xfrm>
            <a:off x="1261764" y="265902"/>
            <a:ext cx="10172700" cy="1493517"/>
          </a:xfrm>
        </p:spPr>
        <p:txBody>
          <a:bodyPr>
            <a:normAutofit/>
          </a:bodyPr>
          <a:lstStyle/>
          <a:p>
            <a:pPr algn="ctr"/>
            <a:r>
              <a:rPr lang="tr-TR" sz="3200" b="1" dirty="0">
                <a:latin typeface="Adobe Garamond Pro" panose="02020502060506020403" pitchFamily="18" charset="-94"/>
                <a:ea typeface="+mj-lt"/>
                <a:cs typeface="+mj-lt"/>
              </a:rPr>
              <a:t>İLAÇ VERİLERİNİN ÖN İŞLEMDEN GEÇİRİLMESİ</a:t>
            </a:r>
            <a:br>
              <a:rPr lang="tr-TR" sz="3200" b="1" dirty="0">
                <a:latin typeface="Adobe Garamond Pro" panose="02020502060506020403" pitchFamily="18" charset="-94"/>
                <a:ea typeface="+mj-lt"/>
                <a:cs typeface="+mj-lt"/>
              </a:rPr>
            </a:br>
            <a:r>
              <a:rPr lang="tr-TR" sz="3200" b="1" dirty="0">
                <a:latin typeface="Adobe Garamond Pro" panose="02020502060506020403" pitchFamily="18" charset="-94"/>
                <a:ea typeface="+mj-lt"/>
                <a:cs typeface="+mj-lt"/>
              </a:rPr>
              <a:t> </a:t>
            </a:r>
            <a:endParaRPr lang="tr-TR" sz="3200" b="1" dirty="0">
              <a:latin typeface="Adobe Garamond Pro" panose="02020502060506020403" pitchFamily="18" charset="-94"/>
            </a:endParaRPr>
          </a:p>
        </p:txBody>
      </p:sp>
      <p:sp>
        <p:nvSpPr>
          <p:cNvPr id="3" name="Metin Yer Tutucusu 2">
            <a:extLst>
              <a:ext uri="{FF2B5EF4-FFF2-40B4-BE49-F238E27FC236}">
                <a16:creationId xmlns:a16="http://schemas.microsoft.com/office/drawing/2014/main" id="{D9CB9B71-F7A5-7AEE-AB68-27748277F038}"/>
              </a:ext>
            </a:extLst>
          </p:cNvPr>
          <p:cNvSpPr>
            <a:spLocks noGrp="1"/>
          </p:cNvSpPr>
          <p:nvPr>
            <p:ph type="body" idx="1"/>
          </p:nvPr>
        </p:nvSpPr>
        <p:spPr/>
        <p:txBody>
          <a:bodyPr/>
          <a:lstStyle/>
          <a:p>
            <a:pPr algn="ctr"/>
            <a:r>
              <a:rPr lang="tr-TR" sz="2800" dirty="0" err="1">
                <a:solidFill>
                  <a:schemeClr val="accent1"/>
                </a:solidFill>
                <a:latin typeface="Times New Roman" panose="02020603050405020304" pitchFamily="18" charset="0"/>
                <a:cs typeface="Times New Roman" panose="02020603050405020304" pitchFamily="18" charset="0"/>
              </a:rPr>
              <a:t>In</a:t>
            </a:r>
            <a:r>
              <a:rPr lang="tr-TR" sz="2800" dirty="0">
                <a:solidFill>
                  <a:schemeClr val="accent1"/>
                </a:solidFill>
                <a:latin typeface="Times New Roman" panose="02020603050405020304" pitchFamily="18" charset="0"/>
                <a:cs typeface="Times New Roman" panose="02020603050405020304" pitchFamily="18" charset="0"/>
              </a:rPr>
              <a:t>	</a:t>
            </a:r>
          </a:p>
        </p:txBody>
      </p:sp>
      <p:sp>
        <p:nvSpPr>
          <p:cNvPr id="5" name="Metin Yer Tutucusu 4">
            <a:extLst>
              <a:ext uri="{FF2B5EF4-FFF2-40B4-BE49-F238E27FC236}">
                <a16:creationId xmlns:a16="http://schemas.microsoft.com/office/drawing/2014/main" id="{60C04531-5A17-D1A1-51DC-781DDE82713F}"/>
              </a:ext>
            </a:extLst>
          </p:cNvPr>
          <p:cNvSpPr>
            <a:spLocks noGrp="1"/>
          </p:cNvSpPr>
          <p:nvPr>
            <p:ph type="body" sz="quarter" idx="3"/>
          </p:nvPr>
        </p:nvSpPr>
        <p:spPr/>
        <p:txBody>
          <a:bodyPr/>
          <a:lstStyle/>
          <a:p>
            <a:pPr algn="ctr"/>
            <a:r>
              <a:rPr lang="tr-TR" sz="2800" dirty="0" err="1">
                <a:solidFill>
                  <a:schemeClr val="accent1"/>
                </a:solidFill>
                <a:latin typeface="Times New Roman" panose="02020603050405020304" pitchFamily="18" charset="0"/>
                <a:cs typeface="Times New Roman" panose="02020603050405020304" pitchFamily="18" charset="0"/>
              </a:rPr>
              <a:t>out</a:t>
            </a:r>
            <a:endParaRPr lang="tr-TR" sz="2800" dirty="0">
              <a:solidFill>
                <a:schemeClr val="accent1"/>
              </a:solidFill>
              <a:latin typeface="Times New Roman" panose="02020603050405020304" pitchFamily="18" charset="0"/>
              <a:cs typeface="Times New Roman" panose="02020603050405020304" pitchFamily="18" charset="0"/>
            </a:endParaRPr>
          </a:p>
        </p:txBody>
      </p:sp>
      <p:pic>
        <p:nvPicPr>
          <p:cNvPr id="7" name="İçerik Yer Tutucusu 4" descr="metin içeren bir resim&#10;&#10;Açıklama otomatik olarak oluşturuldu">
            <a:extLst>
              <a:ext uri="{FF2B5EF4-FFF2-40B4-BE49-F238E27FC236}">
                <a16:creationId xmlns:a16="http://schemas.microsoft.com/office/drawing/2014/main" id="{8C7E7D17-602E-DF3E-0706-6F6AA098EA19}"/>
              </a:ext>
            </a:extLst>
          </p:cNvPr>
          <p:cNvPicPr>
            <a:picLocks noGrp="1" noChangeAspect="1"/>
          </p:cNvPicPr>
          <p:nvPr>
            <p:ph sz="half" idx="2"/>
          </p:nvPr>
        </p:nvPicPr>
        <p:blipFill>
          <a:blip r:embed="rId2"/>
          <a:stretch>
            <a:fillRect/>
          </a:stretch>
        </p:blipFill>
        <p:spPr>
          <a:xfrm>
            <a:off x="1257300" y="3442494"/>
            <a:ext cx="4800600" cy="1930400"/>
          </a:xfrm>
          <a:prstGeom prst="rect">
            <a:avLst/>
          </a:prstGeom>
        </p:spPr>
      </p:pic>
      <p:pic>
        <p:nvPicPr>
          <p:cNvPr id="8" name="İçerik Yer Tutucusu 5">
            <a:extLst>
              <a:ext uri="{FF2B5EF4-FFF2-40B4-BE49-F238E27FC236}">
                <a16:creationId xmlns:a16="http://schemas.microsoft.com/office/drawing/2014/main" id="{F65DB0E5-AE38-7243-BF75-9B0B4842B546}"/>
              </a:ext>
            </a:extLst>
          </p:cNvPr>
          <p:cNvPicPr>
            <a:picLocks noGrp="1" noChangeAspect="1"/>
          </p:cNvPicPr>
          <p:nvPr>
            <p:ph sz="quarter" idx="4"/>
          </p:nvPr>
        </p:nvPicPr>
        <p:blipFill>
          <a:blip r:embed="rId3"/>
          <a:stretch>
            <a:fillRect/>
          </a:stretch>
        </p:blipFill>
        <p:spPr>
          <a:xfrm>
            <a:off x="6634163" y="3442493"/>
            <a:ext cx="4800600" cy="1930399"/>
          </a:xfrm>
          <a:prstGeom prst="rect">
            <a:avLst/>
          </a:prstGeom>
        </p:spPr>
      </p:pic>
      <p:sp>
        <p:nvSpPr>
          <p:cNvPr id="9" name="Metin kutusu 8">
            <a:extLst>
              <a:ext uri="{FF2B5EF4-FFF2-40B4-BE49-F238E27FC236}">
                <a16:creationId xmlns:a16="http://schemas.microsoft.com/office/drawing/2014/main" id="{7394F9CC-8C63-9EBC-6AE1-1FD972C1FA1A}"/>
              </a:ext>
            </a:extLst>
          </p:cNvPr>
          <p:cNvSpPr txBox="1"/>
          <p:nvPr/>
        </p:nvSpPr>
        <p:spPr>
          <a:xfrm>
            <a:off x="1575158" y="1143866"/>
            <a:ext cx="9525740" cy="1231106"/>
          </a:xfrm>
          <a:prstGeom prst="rect">
            <a:avLst/>
          </a:prstGeom>
          <a:noFill/>
        </p:spPr>
        <p:txBody>
          <a:bodyPr wrap="square" rtlCol="0">
            <a:spAutoFit/>
          </a:bodyPr>
          <a:lstStyle/>
          <a:p>
            <a:pPr algn="ctr"/>
            <a:r>
              <a:rPr lang="tr-TR" sz="2800"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- 1 -</a:t>
            </a:r>
            <a:endParaRPr lang="tr-TR" sz="2800" dirty="0">
              <a:solidFill>
                <a:schemeClr val="accent1"/>
              </a:solidFill>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8062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50182-D896-0FB3-A7D6-5A30E93E3FF0}"/>
              </a:ext>
            </a:extLst>
          </p:cNvPr>
          <p:cNvSpPr>
            <a:spLocks noGrp="1"/>
          </p:cNvSpPr>
          <p:nvPr>
            <p:ph idx="1"/>
          </p:nvPr>
        </p:nvSpPr>
        <p:spPr>
          <a:xfrm>
            <a:off x="1857592" y="573655"/>
            <a:ext cx="8476815" cy="1423821"/>
          </a:xfrm>
        </p:spPr>
        <p:txBody>
          <a:bodyPr vert="horz" lIns="91440" tIns="45720" rIns="91440" bIns="45720" rtlCol="0" anchor="t">
            <a:normAutofit fontScale="77500" lnSpcReduction="20000"/>
          </a:bodyPr>
          <a:lstStyle/>
          <a:p>
            <a:pPr marL="0" indent="0" algn="ctr">
              <a:buNone/>
            </a:pPr>
            <a:r>
              <a:rPr lang="tr-TR" sz="4600" b="1"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- 2 -</a:t>
            </a:r>
          </a:p>
          <a:p>
            <a:endParaRPr lang="tr-TR" dirty="0"/>
          </a:p>
        </p:txBody>
      </p:sp>
      <p:pic>
        <p:nvPicPr>
          <p:cNvPr id="4" name="Resim 4" descr="metin içeren bir resim&#10;&#10;Açıklama otomatik olarak oluşturuldu">
            <a:extLst>
              <a:ext uri="{FF2B5EF4-FFF2-40B4-BE49-F238E27FC236}">
                <a16:creationId xmlns:a16="http://schemas.microsoft.com/office/drawing/2014/main" id="{4AEEC602-CDD1-BBF3-8131-E3F15FDEDA45}"/>
              </a:ext>
            </a:extLst>
          </p:cNvPr>
          <p:cNvPicPr>
            <a:picLocks noChangeAspect="1"/>
          </p:cNvPicPr>
          <p:nvPr/>
        </p:nvPicPr>
        <p:blipFill>
          <a:blip r:embed="rId2"/>
          <a:stretch>
            <a:fillRect/>
          </a:stretch>
        </p:blipFill>
        <p:spPr>
          <a:xfrm>
            <a:off x="3028167" y="2305480"/>
            <a:ext cx="6135665" cy="3071263"/>
          </a:xfrm>
          <a:prstGeom prst="rect">
            <a:avLst/>
          </a:prstGeom>
        </p:spPr>
      </p:pic>
    </p:spTree>
    <p:extLst>
      <p:ext uri="{BB962C8B-B14F-4D97-AF65-F5344CB8AC3E}">
        <p14:creationId xmlns:p14="http://schemas.microsoft.com/office/powerpoint/2010/main" val="338019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16C82A7A-E35B-54E8-F0A7-63619FF0161C}"/>
              </a:ext>
            </a:extLst>
          </p:cNvPr>
          <p:cNvPicPr>
            <a:picLocks noGrp="1" noChangeAspect="1"/>
          </p:cNvPicPr>
          <p:nvPr>
            <p:ph idx="1"/>
          </p:nvPr>
        </p:nvPicPr>
        <p:blipFill>
          <a:blip r:embed="rId2"/>
          <a:stretch>
            <a:fillRect/>
          </a:stretch>
        </p:blipFill>
        <p:spPr>
          <a:xfrm>
            <a:off x="3215390" y="2003537"/>
            <a:ext cx="5761219" cy="3590855"/>
          </a:xfrm>
        </p:spPr>
      </p:pic>
      <p:sp>
        <p:nvSpPr>
          <p:cNvPr id="5" name="Metin kutusu 4">
            <a:extLst>
              <a:ext uri="{FF2B5EF4-FFF2-40B4-BE49-F238E27FC236}">
                <a16:creationId xmlns:a16="http://schemas.microsoft.com/office/drawing/2014/main" id="{9443A021-360E-5872-5CB1-DFA57DBC42C3}"/>
              </a:ext>
            </a:extLst>
          </p:cNvPr>
          <p:cNvSpPr txBox="1"/>
          <p:nvPr/>
        </p:nvSpPr>
        <p:spPr>
          <a:xfrm>
            <a:off x="1793259" y="565801"/>
            <a:ext cx="860548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3200" b="1" dirty="0">
                <a:solidFill>
                  <a:schemeClr val="accent1"/>
                </a:solidFill>
                <a:latin typeface="Times New Roman" panose="02020603050405020304" pitchFamily="18" charset="0"/>
                <a:ea typeface="+mn-lt"/>
                <a:cs typeface="Times New Roman" panose="02020603050405020304" pitchFamily="18" charset="0"/>
              </a:rPr>
              <a:t>İLAÇ VERİLERİNİN ÖN İŞLEMDEN GEÇİRİLME EVRELERİ - 3 -</a:t>
            </a:r>
            <a:endParaRPr lang="tr-TR" sz="32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33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A55740-7444-DC85-6BEF-9576663494C6}"/>
              </a:ext>
            </a:extLst>
          </p:cNvPr>
          <p:cNvSpPr>
            <a:spLocks noGrp="1"/>
          </p:cNvSpPr>
          <p:nvPr>
            <p:ph idx="1"/>
          </p:nvPr>
        </p:nvSpPr>
        <p:spPr>
          <a:xfrm>
            <a:off x="1883688" y="836677"/>
            <a:ext cx="8424624" cy="974368"/>
          </a:xfrm>
        </p:spPr>
        <p:txBody>
          <a:bodyPr vert="horz" lIns="91440" tIns="45720" rIns="91440" bIns="45720" rtlCol="0" anchor="t">
            <a:normAutofit fontScale="92500" lnSpcReduction="20000"/>
          </a:bodyPr>
          <a:lstStyle/>
          <a:p>
            <a:pPr marL="0" indent="0" algn="ctr">
              <a:buNone/>
            </a:pPr>
            <a:r>
              <a:rPr lang="tr-TR" sz="3500" b="1"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- 4 -</a:t>
            </a:r>
          </a:p>
          <a:p>
            <a:endParaRPr lang="tr-TR" dirty="0"/>
          </a:p>
        </p:txBody>
      </p:sp>
      <p:pic>
        <p:nvPicPr>
          <p:cNvPr id="4" name="Resim 4" descr="tablo içeren bir resim&#10;&#10;Açıklama otomatik olarak oluşturuldu">
            <a:extLst>
              <a:ext uri="{FF2B5EF4-FFF2-40B4-BE49-F238E27FC236}">
                <a16:creationId xmlns:a16="http://schemas.microsoft.com/office/drawing/2014/main" id="{A2AD61D4-2CF5-F975-00CD-ABF85D5C3AF0}"/>
              </a:ext>
            </a:extLst>
          </p:cNvPr>
          <p:cNvPicPr>
            <a:picLocks noChangeAspect="1"/>
          </p:cNvPicPr>
          <p:nvPr/>
        </p:nvPicPr>
        <p:blipFill>
          <a:blip r:embed="rId2"/>
          <a:stretch>
            <a:fillRect/>
          </a:stretch>
        </p:blipFill>
        <p:spPr>
          <a:xfrm>
            <a:off x="2798523" y="2231205"/>
            <a:ext cx="6594953" cy="4041424"/>
          </a:xfrm>
          <a:prstGeom prst="rect">
            <a:avLst/>
          </a:prstGeom>
        </p:spPr>
      </p:pic>
    </p:spTree>
    <p:extLst>
      <p:ext uri="{BB962C8B-B14F-4D97-AF65-F5344CB8AC3E}">
        <p14:creationId xmlns:p14="http://schemas.microsoft.com/office/powerpoint/2010/main" val="170046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282532-0C28-B77E-4C46-6FC217A137C9}"/>
              </a:ext>
            </a:extLst>
          </p:cNvPr>
          <p:cNvSpPr>
            <a:spLocks noGrp="1"/>
          </p:cNvSpPr>
          <p:nvPr>
            <p:ph idx="1"/>
          </p:nvPr>
        </p:nvSpPr>
        <p:spPr>
          <a:xfrm>
            <a:off x="1805400" y="499326"/>
            <a:ext cx="8581199" cy="1593666"/>
          </a:xfrm>
        </p:spPr>
        <p:txBody>
          <a:bodyPr vert="horz" lIns="91440" tIns="45720" rIns="91440" bIns="45720" rtlCol="0" anchor="t">
            <a:normAutofit/>
          </a:bodyPr>
          <a:lstStyle/>
          <a:p>
            <a:pPr marL="0" indent="0" algn="ctr">
              <a:buNone/>
            </a:pPr>
            <a:r>
              <a:rPr lang="tr-TR" sz="3200" b="1"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- 5 -</a:t>
            </a:r>
            <a:endParaRPr lang="en-US" sz="3200" b="1" dirty="0">
              <a:solidFill>
                <a:schemeClr val="accent1"/>
              </a:solidFill>
              <a:latin typeface="Times New Roman" panose="02020603050405020304" pitchFamily="18" charset="0"/>
              <a:ea typeface="+mj-lt"/>
              <a:cs typeface="Times New Roman" panose="02020603050405020304" pitchFamily="18" charset="0"/>
            </a:endParaRPr>
          </a:p>
          <a:p>
            <a:pPr marL="285750" indent="-285750">
              <a:buFont typeface="'Wingdings 3',Sans-Serif" charset="2"/>
            </a:pPr>
            <a:endParaRPr lang="tr-TR" dirty="0">
              <a:ea typeface="+mj-lt"/>
              <a:cs typeface="+mj-lt"/>
            </a:endParaRPr>
          </a:p>
          <a:p>
            <a:endParaRPr lang="tr-TR" dirty="0"/>
          </a:p>
        </p:txBody>
      </p:sp>
      <p:pic>
        <p:nvPicPr>
          <p:cNvPr id="4" name="Resim 4" descr="metin içeren bir resim&#10;&#10;Açıklama otomatik olarak oluşturuldu">
            <a:extLst>
              <a:ext uri="{FF2B5EF4-FFF2-40B4-BE49-F238E27FC236}">
                <a16:creationId xmlns:a16="http://schemas.microsoft.com/office/drawing/2014/main" id="{F96B55AC-6E95-B73A-545B-FDF60FB7F87A}"/>
              </a:ext>
            </a:extLst>
          </p:cNvPr>
          <p:cNvPicPr>
            <a:picLocks noChangeAspect="1"/>
          </p:cNvPicPr>
          <p:nvPr/>
        </p:nvPicPr>
        <p:blipFill>
          <a:blip r:embed="rId2"/>
          <a:stretch>
            <a:fillRect/>
          </a:stretch>
        </p:blipFill>
        <p:spPr>
          <a:xfrm>
            <a:off x="2532344" y="2199524"/>
            <a:ext cx="7127309" cy="3180636"/>
          </a:xfrm>
          <a:prstGeom prst="rect">
            <a:avLst/>
          </a:prstGeom>
        </p:spPr>
      </p:pic>
    </p:spTree>
    <p:extLst>
      <p:ext uri="{BB962C8B-B14F-4D97-AF65-F5344CB8AC3E}">
        <p14:creationId xmlns:p14="http://schemas.microsoft.com/office/powerpoint/2010/main" val="421424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6DCBEAA5-7317-0CA4-A5D4-3EB51AE771C2}"/>
              </a:ext>
            </a:extLst>
          </p:cNvPr>
          <p:cNvPicPr>
            <a:picLocks noChangeAspect="1"/>
          </p:cNvPicPr>
          <p:nvPr/>
        </p:nvPicPr>
        <p:blipFill>
          <a:blip r:embed="rId2"/>
          <a:stretch>
            <a:fillRect/>
          </a:stretch>
        </p:blipFill>
        <p:spPr>
          <a:xfrm>
            <a:off x="1770345" y="2407816"/>
            <a:ext cx="8651308" cy="2884345"/>
          </a:xfrm>
          <a:prstGeom prst="rect">
            <a:avLst/>
          </a:prstGeom>
        </p:spPr>
      </p:pic>
      <p:sp>
        <p:nvSpPr>
          <p:cNvPr id="9" name="İçerik Yer Tutucusu 2">
            <a:extLst>
              <a:ext uri="{FF2B5EF4-FFF2-40B4-BE49-F238E27FC236}">
                <a16:creationId xmlns:a16="http://schemas.microsoft.com/office/drawing/2014/main" id="{B44FCC23-F035-00BD-C393-8FF0E7DD2062}"/>
              </a:ext>
            </a:extLst>
          </p:cNvPr>
          <p:cNvSpPr txBox="1">
            <a:spLocks/>
          </p:cNvSpPr>
          <p:nvPr/>
        </p:nvSpPr>
        <p:spPr>
          <a:xfrm>
            <a:off x="1805400" y="499326"/>
            <a:ext cx="8581199" cy="1593666"/>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tr-TR" sz="3200" b="1"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- 6 -</a:t>
            </a:r>
            <a:endParaRPr lang="en-US" sz="3200" b="1" dirty="0">
              <a:solidFill>
                <a:schemeClr val="accent1"/>
              </a:solidFill>
              <a:latin typeface="Times New Roman" panose="02020603050405020304" pitchFamily="18" charset="0"/>
              <a:ea typeface="+mj-lt"/>
              <a:cs typeface="Times New Roman" panose="02020603050405020304" pitchFamily="18" charset="0"/>
            </a:endParaRPr>
          </a:p>
          <a:p>
            <a:pPr marL="285750" indent="-285750">
              <a:buFont typeface="'Wingdings 3',Sans-Serif" charset="2"/>
              <a:buChar char="•"/>
            </a:pPr>
            <a:endParaRPr lang="tr-TR" dirty="0">
              <a:ea typeface="+mj-lt"/>
              <a:cs typeface="+mj-lt"/>
            </a:endParaRPr>
          </a:p>
          <a:p>
            <a:endParaRPr lang="tr-TR" dirty="0"/>
          </a:p>
        </p:txBody>
      </p:sp>
    </p:spTree>
    <p:extLst>
      <p:ext uri="{BB962C8B-B14F-4D97-AF65-F5344CB8AC3E}">
        <p14:creationId xmlns:p14="http://schemas.microsoft.com/office/powerpoint/2010/main" val="939859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DD46DD9D-A101-E70E-D0E2-05172085836E}"/>
              </a:ext>
            </a:extLst>
          </p:cNvPr>
          <p:cNvPicPr>
            <a:picLocks noChangeAspect="1"/>
          </p:cNvPicPr>
          <p:nvPr/>
        </p:nvPicPr>
        <p:blipFill>
          <a:blip r:embed="rId2"/>
          <a:stretch>
            <a:fillRect/>
          </a:stretch>
        </p:blipFill>
        <p:spPr>
          <a:xfrm>
            <a:off x="3096015" y="2012927"/>
            <a:ext cx="5999967" cy="4235547"/>
          </a:xfrm>
          <a:prstGeom prst="rect">
            <a:avLst/>
          </a:prstGeom>
        </p:spPr>
      </p:pic>
      <p:sp>
        <p:nvSpPr>
          <p:cNvPr id="9" name="İçerik Yer Tutucusu 2">
            <a:extLst>
              <a:ext uri="{FF2B5EF4-FFF2-40B4-BE49-F238E27FC236}">
                <a16:creationId xmlns:a16="http://schemas.microsoft.com/office/drawing/2014/main" id="{0629E66A-62E6-2923-95FB-D43B6E236C94}"/>
              </a:ext>
            </a:extLst>
          </p:cNvPr>
          <p:cNvSpPr>
            <a:spLocks noGrp="1"/>
          </p:cNvSpPr>
          <p:nvPr>
            <p:ph idx="1"/>
          </p:nvPr>
        </p:nvSpPr>
        <p:spPr>
          <a:xfrm>
            <a:off x="1805400" y="499326"/>
            <a:ext cx="8581199" cy="1593666"/>
          </a:xfrm>
        </p:spPr>
        <p:txBody>
          <a:bodyPr vert="horz" lIns="91440" tIns="45720" rIns="91440" bIns="45720" rtlCol="0" anchor="t">
            <a:normAutofit/>
          </a:bodyPr>
          <a:lstStyle/>
          <a:p>
            <a:pPr marL="0" indent="0" algn="ctr">
              <a:buNone/>
            </a:pPr>
            <a:r>
              <a:rPr lang="tr-TR" sz="3200" b="1" dirty="0">
                <a:solidFill>
                  <a:schemeClr val="accent1"/>
                </a:solidFill>
                <a:latin typeface="Times New Roman" panose="02020603050405020304" pitchFamily="18" charset="0"/>
                <a:ea typeface="+mj-lt"/>
                <a:cs typeface="Times New Roman" panose="02020603050405020304" pitchFamily="18" charset="0"/>
              </a:rPr>
              <a:t>İLAÇ VERİLERİNİN ÖN İŞLEMDEN GEÇİRİLME EVRELERİ - 7 -</a:t>
            </a:r>
            <a:endParaRPr lang="en-US" sz="3200" b="1" dirty="0">
              <a:solidFill>
                <a:schemeClr val="accent1"/>
              </a:solidFill>
              <a:latin typeface="Times New Roman" panose="02020603050405020304" pitchFamily="18" charset="0"/>
              <a:ea typeface="+mj-lt"/>
              <a:cs typeface="Times New Roman" panose="02020603050405020304" pitchFamily="18" charset="0"/>
            </a:endParaRPr>
          </a:p>
          <a:p>
            <a:pPr marL="285750" indent="-285750">
              <a:buFont typeface="'Wingdings 3',Sans-Serif" charset="2"/>
            </a:pPr>
            <a:endParaRPr lang="tr-TR" dirty="0">
              <a:ea typeface="+mj-lt"/>
              <a:cs typeface="+mj-lt"/>
            </a:endParaRPr>
          </a:p>
          <a:p>
            <a:endParaRPr lang="tr-TR" dirty="0"/>
          </a:p>
        </p:txBody>
      </p:sp>
    </p:spTree>
    <p:extLst>
      <p:ext uri="{BB962C8B-B14F-4D97-AF65-F5344CB8AC3E}">
        <p14:creationId xmlns:p14="http://schemas.microsoft.com/office/powerpoint/2010/main" val="21701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B61F4-FDF3-B6A0-27FD-D29D083347B9}"/>
              </a:ext>
            </a:extLst>
          </p:cNvPr>
          <p:cNvSpPr>
            <a:spLocks noGrp="1"/>
          </p:cNvSpPr>
          <p:nvPr>
            <p:ph type="title"/>
          </p:nvPr>
        </p:nvSpPr>
        <p:spPr>
          <a:xfrm>
            <a:off x="1251678" y="605516"/>
            <a:ext cx="10178322" cy="1492132"/>
          </a:xfrm>
        </p:spPr>
        <p:txBody>
          <a:bodyPr>
            <a:normAutofit/>
          </a:bodyPr>
          <a:lstStyle/>
          <a:p>
            <a:pPr algn="ctr"/>
            <a:r>
              <a:rPr lang="tr-TR" sz="3200" b="1" dirty="0">
                <a:latin typeface="Adobe Garamond Pro" panose="02020502060506020403" pitchFamily="18" charset="-94"/>
                <a:ea typeface="+mj-lt"/>
                <a:cs typeface="+mj-lt"/>
              </a:rPr>
              <a:t>İLAÇ VERİLERİNİN ÖN İŞLEMDEN GEÇİRİLMESİ</a:t>
            </a:r>
          </a:p>
        </p:txBody>
      </p:sp>
      <p:sp>
        <p:nvSpPr>
          <p:cNvPr id="3" name="İçerik Yer Tutucusu 2">
            <a:extLst>
              <a:ext uri="{FF2B5EF4-FFF2-40B4-BE49-F238E27FC236}">
                <a16:creationId xmlns:a16="http://schemas.microsoft.com/office/drawing/2014/main" id="{EB18B4BE-E71D-1E0F-451C-14E1E6C11BB7}"/>
              </a:ext>
            </a:extLst>
          </p:cNvPr>
          <p:cNvSpPr>
            <a:spLocks noGrp="1"/>
          </p:cNvSpPr>
          <p:nvPr>
            <p:ph idx="1"/>
          </p:nvPr>
        </p:nvSpPr>
        <p:spPr>
          <a:xfrm>
            <a:off x="1779304" y="1503399"/>
            <a:ext cx="8633391" cy="594249"/>
          </a:xfrm>
        </p:spPr>
        <p:txBody>
          <a:bodyPr vert="horz" lIns="91440" tIns="45720" rIns="91440" bIns="45720" rtlCol="0" anchor="t">
            <a:normAutofit/>
          </a:bodyPr>
          <a:lstStyle/>
          <a:p>
            <a:pPr marL="0" indent="0" algn="ctr">
              <a:buNone/>
            </a:pPr>
            <a:r>
              <a:rPr lang="tr-TR" sz="2800" dirty="0">
                <a:solidFill>
                  <a:schemeClr val="accent1"/>
                </a:solidFill>
                <a:latin typeface="Times New Roman" panose="02020603050405020304" pitchFamily="18" charset="0"/>
                <a:ea typeface="+mj-lt"/>
                <a:cs typeface="Times New Roman" panose="02020603050405020304" pitchFamily="18" charset="0"/>
              </a:rPr>
              <a:t>İlaç Verilerinde Aykırı Değerleri Silme işlemi </a:t>
            </a:r>
            <a:endParaRPr lang="tr-TR" sz="28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metin içeren bir resim&#10;&#10;Açıklama otomatik olarak oluşturuldu">
            <a:extLst>
              <a:ext uri="{FF2B5EF4-FFF2-40B4-BE49-F238E27FC236}">
                <a16:creationId xmlns:a16="http://schemas.microsoft.com/office/drawing/2014/main" id="{2A9DC06F-FFC8-F959-553D-11604BB38EF4}"/>
              </a:ext>
            </a:extLst>
          </p:cNvPr>
          <p:cNvPicPr>
            <a:picLocks noChangeAspect="1"/>
          </p:cNvPicPr>
          <p:nvPr/>
        </p:nvPicPr>
        <p:blipFill>
          <a:blip r:embed="rId2"/>
          <a:stretch>
            <a:fillRect/>
          </a:stretch>
        </p:blipFill>
        <p:spPr>
          <a:xfrm>
            <a:off x="2124787" y="2564541"/>
            <a:ext cx="8432104" cy="2682498"/>
          </a:xfrm>
          <a:prstGeom prst="rect">
            <a:avLst/>
          </a:prstGeom>
        </p:spPr>
      </p:pic>
    </p:spTree>
    <p:extLst>
      <p:ext uri="{BB962C8B-B14F-4D97-AF65-F5344CB8AC3E}">
        <p14:creationId xmlns:p14="http://schemas.microsoft.com/office/powerpoint/2010/main" val="17140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21653E6-E368-47F6-FB46-7E61BF1972C6}"/>
              </a:ext>
            </a:extLst>
          </p:cNvPr>
          <p:cNvSpPr>
            <a:spLocks noGrp="1"/>
          </p:cNvSpPr>
          <p:nvPr>
            <p:ph type="body" idx="1"/>
          </p:nvPr>
        </p:nvSpPr>
        <p:spPr/>
        <p:txBody>
          <a:bodyPr/>
          <a:lstStyle/>
          <a:p>
            <a:pPr algn="ctr"/>
            <a:r>
              <a:rPr lang="tr-TR" sz="2800" dirty="0" err="1">
                <a:solidFill>
                  <a:schemeClr val="accent1"/>
                </a:solidFill>
                <a:latin typeface="Times New Roman" panose="02020603050405020304" pitchFamily="18" charset="0"/>
                <a:cs typeface="Times New Roman" panose="02020603050405020304" pitchFamily="18" charset="0"/>
              </a:rPr>
              <a:t>ın</a:t>
            </a:r>
            <a:endParaRPr lang="tr-TR" sz="2800" dirty="0">
              <a:solidFill>
                <a:schemeClr val="accent1"/>
              </a:solidFill>
              <a:latin typeface="Times New Roman" panose="02020603050405020304" pitchFamily="18" charset="0"/>
              <a:cs typeface="Times New Roman" panose="02020603050405020304" pitchFamily="18" charset="0"/>
            </a:endParaRPr>
          </a:p>
        </p:txBody>
      </p:sp>
      <p:sp>
        <p:nvSpPr>
          <p:cNvPr id="5" name="Metin Yer Tutucusu 4">
            <a:extLst>
              <a:ext uri="{FF2B5EF4-FFF2-40B4-BE49-F238E27FC236}">
                <a16:creationId xmlns:a16="http://schemas.microsoft.com/office/drawing/2014/main" id="{C910CE68-6A3A-146E-5747-633766EBA95E}"/>
              </a:ext>
            </a:extLst>
          </p:cNvPr>
          <p:cNvSpPr>
            <a:spLocks noGrp="1"/>
          </p:cNvSpPr>
          <p:nvPr>
            <p:ph type="body" sz="quarter" idx="3"/>
          </p:nvPr>
        </p:nvSpPr>
        <p:spPr/>
        <p:txBody>
          <a:bodyPr/>
          <a:lstStyle/>
          <a:p>
            <a:pPr algn="ctr"/>
            <a:r>
              <a:rPr lang="tr-TR" sz="2800" dirty="0" err="1">
                <a:solidFill>
                  <a:schemeClr val="accent1"/>
                </a:solidFill>
                <a:latin typeface="Times New Roman" panose="02020603050405020304" pitchFamily="18" charset="0"/>
                <a:cs typeface="Times New Roman" panose="02020603050405020304" pitchFamily="18" charset="0"/>
              </a:rPr>
              <a:t>out</a:t>
            </a:r>
            <a:endParaRPr lang="tr-TR" sz="2800" dirty="0">
              <a:solidFill>
                <a:schemeClr val="accent1"/>
              </a:solidFill>
              <a:latin typeface="Times New Roman" panose="02020603050405020304" pitchFamily="18" charset="0"/>
              <a:cs typeface="Times New Roman" panose="02020603050405020304" pitchFamily="18" charset="0"/>
            </a:endParaRPr>
          </a:p>
        </p:txBody>
      </p:sp>
      <p:pic>
        <p:nvPicPr>
          <p:cNvPr id="7" name="Resim 4" descr="metin içeren bir resim&#10;&#10;Açıklama otomatik olarak oluşturuldu">
            <a:extLst>
              <a:ext uri="{FF2B5EF4-FFF2-40B4-BE49-F238E27FC236}">
                <a16:creationId xmlns:a16="http://schemas.microsoft.com/office/drawing/2014/main" id="{AF80E3FC-93B8-7454-78D1-E227AC63C14C}"/>
              </a:ext>
            </a:extLst>
          </p:cNvPr>
          <p:cNvPicPr>
            <a:picLocks noGrp="1" noChangeAspect="1"/>
          </p:cNvPicPr>
          <p:nvPr>
            <p:ph sz="half" idx="2"/>
          </p:nvPr>
        </p:nvPicPr>
        <p:blipFill>
          <a:blip r:embed="rId2"/>
          <a:stretch>
            <a:fillRect/>
          </a:stretch>
        </p:blipFill>
        <p:spPr>
          <a:xfrm>
            <a:off x="1623941" y="2909888"/>
            <a:ext cx="4067317" cy="2995612"/>
          </a:xfrm>
          <a:prstGeom prst="rect">
            <a:avLst/>
          </a:prstGeom>
        </p:spPr>
      </p:pic>
      <p:pic>
        <p:nvPicPr>
          <p:cNvPr id="8" name="İçerik Yer Tutucusu 7">
            <a:extLst>
              <a:ext uri="{FF2B5EF4-FFF2-40B4-BE49-F238E27FC236}">
                <a16:creationId xmlns:a16="http://schemas.microsoft.com/office/drawing/2014/main" id="{F4AA6C8F-D1EB-B29F-83A0-4762E5B3E1B6}"/>
              </a:ext>
            </a:extLst>
          </p:cNvPr>
          <p:cNvPicPr>
            <a:picLocks noGrp="1" noChangeAspect="1"/>
          </p:cNvPicPr>
          <p:nvPr>
            <p:ph sz="quarter" idx="4"/>
          </p:nvPr>
        </p:nvPicPr>
        <p:blipFill>
          <a:blip r:embed="rId3"/>
          <a:stretch>
            <a:fillRect/>
          </a:stretch>
        </p:blipFill>
        <p:spPr>
          <a:xfrm>
            <a:off x="6634163" y="2832162"/>
            <a:ext cx="4800600" cy="3073338"/>
          </a:xfrm>
          <a:prstGeom prst="rect">
            <a:avLst/>
          </a:prstGeom>
        </p:spPr>
      </p:pic>
      <p:sp>
        <p:nvSpPr>
          <p:cNvPr id="9" name="İçerik Yer Tutucusu 2">
            <a:extLst>
              <a:ext uri="{FF2B5EF4-FFF2-40B4-BE49-F238E27FC236}">
                <a16:creationId xmlns:a16="http://schemas.microsoft.com/office/drawing/2014/main" id="{62FEDA72-5D35-2F9F-03CF-50448B55F727}"/>
              </a:ext>
            </a:extLst>
          </p:cNvPr>
          <p:cNvSpPr txBox="1">
            <a:spLocks/>
          </p:cNvSpPr>
          <p:nvPr/>
        </p:nvSpPr>
        <p:spPr>
          <a:xfrm>
            <a:off x="2124813" y="699789"/>
            <a:ext cx="8163665" cy="103135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1900" b="1" kern="1200" cap="all" spc="200" baseline="0">
                <a:solidFill>
                  <a:schemeClr val="tx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900" b="1"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b="1" kern="1200" baseline="0">
                <a:solidFill>
                  <a:schemeClr val="tx1">
                    <a:lumMod val="65000"/>
                    <a:lumOff val="35000"/>
                  </a:schemeClr>
                </a:solidFill>
                <a:latin typeface="+mn-lt"/>
                <a:ea typeface="+mn-ea"/>
                <a:cs typeface="+mn-cs"/>
              </a:defRPr>
            </a:lvl9pPr>
          </a:lstStyle>
          <a:p>
            <a:pPr algn="ctr"/>
            <a:r>
              <a:rPr lang="tr-TR" sz="3200" dirty="0">
                <a:solidFill>
                  <a:schemeClr val="accent1"/>
                </a:solidFill>
                <a:latin typeface="Times New Roman" panose="02020603050405020304" pitchFamily="18" charset="0"/>
                <a:ea typeface="+mj-lt"/>
                <a:cs typeface="Times New Roman" panose="02020603050405020304" pitchFamily="18" charset="0"/>
              </a:rPr>
              <a:t>Ortalama İle Doldurma Adımları - 1 -</a:t>
            </a:r>
            <a:endParaRPr lang="tr-TR"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3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tablo içeren bir resim&#10;&#10;Açıklama otomatik olarak oluşturuldu">
            <a:extLst>
              <a:ext uri="{FF2B5EF4-FFF2-40B4-BE49-F238E27FC236}">
                <a16:creationId xmlns:a16="http://schemas.microsoft.com/office/drawing/2014/main" id="{FCA63053-DFCC-F5C0-73D1-E2FDFDC0E09F}"/>
              </a:ext>
            </a:extLst>
          </p:cNvPr>
          <p:cNvPicPr>
            <a:picLocks noChangeAspect="1"/>
          </p:cNvPicPr>
          <p:nvPr/>
        </p:nvPicPr>
        <p:blipFill>
          <a:blip r:embed="rId2"/>
          <a:stretch>
            <a:fillRect/>
          </a:stretch>
        </p:blipFill>
        <p:spPr>
          <a:xfrm>
            <a:off x="1934562" y="2240401"/>
            <a:ext cx="4058433" cy="2185412"/>
          </a:xfrm>
          <a:prstGeom prst="rect">
            <a:avLst/>
          </a:prstGeom>
        </p:spPr>
      </p:pic>
      <p:pic>
        <p:nvPicPr>
          <p:cNvPr id="5" name="Resim 5" descr="tablo içeren bir resim&#10;&#10;Açıklama otomatik olarak oluşturuldu">
            <a:extLst>
              <a:ext uri="{FF2B5EF4-FFF2-40B4-BE49-F238E27FC236}">
                <a16:creationId xmlns:a16="http://schemas.microsoft.com/office/drawing/2014/main" id="{3D79E90C-2C19-611A-14B6-C1CDA233102A}"/>
              </a:ext>
            </a:extLst>
          </p:cNvPr>
          <p:cNvPicPr>
            <a:picLocks noChangeAspect="1"/>
          </p:cNvPicPr>
          <p:nvPr/>
        </p:nvPicPr>
        <p:blipFill>
          <a:blip r:embed="rId3"/>
          <a:stretch>
            <a:fillRect/>
          </a:stretch>
        </p:blipFill>
        <p:spPr>
          <a:xfrm>
            <a:off x="7276608" y="2242274"/>
            <a:ext cx="3620022" cy="2183539"/>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970D69D1-9B59-35A4-996C-AD7635249D9B}"/>
              </a:ext>
            </a:extLst>
          </p:cNvPr>
          <p:cNvPicPr>
            <a:picLocks noChangeAspect="1"/>
          </p:cNvPicPr>
          <p:nvPr/>
        </p:nvPicPr>
        <p:blipFill>
          <a:blip r:embed="rId4"/>
          <a:stretch>
            <a:fillRect/>
          </a:stretch>
        </p:blipFill>
        <p:spPr>
          <a:xfrm>
            <a:off x="4312926" y="4985555"/>
            <a:ext cx="4440456" cy="1409715"/>
          </a:xfrm>
          <a:prstGeom prst="rect">
            <a:avLst/>
          </a:prstGeom>
        </p:spPr>
      </p:pic>
      <p:sp>
        <p:nvSpPr>
          <p:cNvPr id="11" name="İçerik Yer Tutucusu 2">
            <a:extLst>
              <a:ext uri="{FF2B5EF4-FFF2-40B4-BE49-F238E27FC236}">
                <a16:creationId xmlns:a16="http://schemas.microsoft.com/office/drawing/2014/main" id="{BCE49970-E171-816D-A257-5B2AD5F76640}"/>
              </a:ext>
            </a:extLst>
          </p:cNvPr>
          <p:cNvSpPr txBox="1">
            <a:spLocks/>
          </p:cNvSpPr>
          <p:nvPr/>
        </p:nvSpPr>
        <p:spPr>
          <a:xfrm>
            <a:off x="2149430" y="462730"/>
            <a:ext cx="8163665" cy="103135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1900" b="1" kern="1200" cap="all" spc="200" baseline="0">
                <a:solidFill>
                  <a:schemeClr val="tx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900" b="1"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b="1" kern="1200" baseline="0">
                <a:solidFill>
                  <a:schemeClr val="tx1">
                    <a:lumMod val="65000"/>
                    <a:lumOff val="35000"/>
                  </a:schemeClr>
                </a:solidFill>
                <a:latin typeface="+mn-lt"/>
                <a:ea typeface="+mn-ea"/>
                <a:cs typeface="+mn-cs"/>
              </a:defRPr>
            </a:lvl9pPr>
          </a:lstStyle>
          <a:p>
            <a:pPr algn="ctr"/>
            <a:r>
              <a:rPr lang="tr-TR" sz="3200" dirty="0">
                <a:solidFill>
                  <a:schemeClr val="accent1"/>
                </a:solidFill>
                <a:latin typeface="Times New Roman" panose="02020603050405020304" pitchFamily="18" charset="0"/>
                <a:ea typeface="+mj-lt"/>
                <a:cs typeface="Times New Roman" panose="02020603050405020304" pitchFamily="18" charset="0"/>
              </a:rPr>
              <a:t>Ortalama İle Doldurma Adımları - 2 -</a:t>
            </a:r>
            <a:endParaRPr lang="tr-TR"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2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C6997E-F86B-ABD6-DCF5-5B9561E26908}"/>
              </a:ext>
            </a:extLst>
          </p:cNvPr>
          <p:cNvSpPr>
            <a:spLocks noGrp="1"/>
          </p:cNvSpPr>
          <p:nvPr>
            <p:ph type="title"/>
          </p:nvPr>
        </p:nvSpPr>
        <p:spPr/>
        <p:txBody>
          <a:bodyPr/>
          <a:lstStyle/>
          <a:p>
            <a:r>
              <a:rPr lang="tr-TR" dirty="0"/>
              <a:t>KONUMUZ</a:t>
            </a:r>
          </a:p>
        </p:txBody>
      </p:sp>
      <p:sp>
        <p:nvSpPr>
          <p:cNvPr id="4" name="Metin Yer Tutucusu 3">
            <a:extLst>
              <a:ext uri="{FF2B5EF4-FFF2-40B4-BE49-F238E27FC236}">
                <a16:creationId xmlns:a16="http://schemas.microsoft.com/office/drawing/2014/main" id="{59256C40-8BAA-7B0D-1956-DB8D76688FB1}"/>
              </a:ext>
            </a:extLst>
          </p:cNvPr>
          <p:cNvSpPr>
            <a:spLocks noGrp="1"/>
          </p:cNvSpPr>
          <p:nvPr>
            <p:ph type="body" sz="half" idx="2"/>
          </p:nvPr>
        </p:nvSpPr>
        <p:spPr/>
        <p:txBody>
          <a:bodyPr/>
          <a:lstStyle/>
          <a:p>
            <a:r>
              <a:rPr lang="tr-TR" b="1" dirty="0">
                <a:ea typeface="+mj-lt"/>
                <a:cs typeface="+mj-lt"/>
              </a:rPr>
              <a:t>1 </a:t>
            </a:r>
            <a:r>
              <a:rPr lang="tr-TR" sz="1600" b="1" dirty="0">
                <a:ea typeface="+mj-lt"/>
                <a:cs typeface="+mj-lt"/>
              </a:rPr>
              <a:t> YILLIK DÖNEMDE (2014 DÖNEMİ) TEK ECZANEDEN 8 ATC KATEGORİSİNDEKİ İLAÇLARIN GÜNLÜK SATIŞI HAKKINDA VERİLER ÜZERİNDE YAPILAN ANALİZLER. </a:t>
            </a:r>
            <a:endParaRPr lang="tr-TR" sz="1600" dirty="0"/>
          </a:p>
          <a:p>
            <a:r>
              <a:rPr lang="tr-TR" sz="1600" dirty="0"/>
              <a:t>*Anatomik</a:t>
            </a:r>
            <a:r>
              <a:rPr lang="tr-TR" sz="1600" dirty="0">
                <a:ea typeface="+mn-lt"/>
                <a:cs typeface="+mn-lt"/>
              </a:rPr>
              <a:t> Terapötik Kimyasal (ATC)</a:t>
            </a:r>
            <a:endParaRPr lang="tr-TR" sz="1600" dirty="0"/>
          </a:p>
          <a:p>
            <a:endParaRPr lang="tr-TR" dirty="0"/>
          </a:p>
        </p:txBody>
      </p:sp>
      <p:pic>
        <p:nvPicPr>
          <p:cNvPr id="10" name="İçerik Yer Tutucusu 9">
            <a:extLst>
              <a:ext uri="{FF2B5EF4-FFF2-40B4-BE49-F238E27FC236}">
                <a16:creationId xmlns:a16="http://schemas.microsoft.com/office/drawing/2014/main" id="{3C5EEF65-AEE2-16D2-B872-667D41DE4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75" y="457200"/>
            <a:ext cx="6157913" cy="5890334"/>
          </a:xfrm>
        </p:spPr>
      </p:pic>
    </p:spTree>
    <p:extLst>
      <p:ext uri="{BB962C8B-B14F-4D97-AF65-F5344CB8AC3E}">
        <p14:creationId xmlns:p14="http://schemas.microsoft.com/office/powerpoint/2010/main" val="300313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011472-F307-BF78-F739-CA5599E756FA}"/>
              </a:ext>
            </a:extLst>
          </p:cNvPr>
          <p:cNvSpPr>
            <a:spLocks noGrp="1"/>
          </p:cNvSpPr>
          <p:nvPr>
            <p:ph type="title"/>
          </p:nvPr>
        </p:nvSpPr>
        <p:spPr/>
        <p:txBody>
          <a:bodyPr>
            <a:normAutofit/>
          </a:bodyPr>
          <a:lstStyle/>
          <a:p>
            <a:pPr algn="ctr"/>
            <a:r>
              <a:rPr lang="tr-TR" sz="3200" b="1" dirty="0">
                <a:latin typeface="Adobe Garamond Pro" panose="02020502060506020403" pitchFamily="18" charset="-94"/>
                <a:ea typeface="+mj-lt"/>
                <a:cs typeface="+mj-lt"/>
              </a:rPr>
              <a:t>İLAÇ VERİLERİNİN ÖN İŞLEMDEN GEÇİRİLMESİ</a:t>
            </a:r>
            <a:endParaRPr lang="tr-TR" sz="3200" b="1" dirty="0">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77DEFC02-FDD8-7EE1-42E7-6ED3A7E9915C}"/>
              </a:ext>
            </a:extLst>
          </p:cNvPr>
          <p:cNvSpPr>
            <a:spLocks noGrp="1"/>
          </p:cNvSpPr>
          <p:nvPr>
            <p:ph idx="1"/>
          </p:nvPr>
        </p:nvSpPr>
        <p:spPr>
          <a:xfrm>
            <a:off x="1578979" y="1985604"/>
            <a:ext cx="4369060" cy="4610503"/>
          </a:xfrm>
        </p:spPr>
        <p:txBody>
          <a:bodyPr vert="horz" lIns="91440" tIns="45720" rIns="91440" bIns="45720" rtlCol="0" anchor="t">
            <a:noAutofit/>
          </a:bodyPr>
          <a:lstStyle/>
          <a:p>
            <a:pPr marL="0" indent="0">
              <a:buNone/>
            </a:pPr>
            <a:r>
              <a:rPr lang="tr-TR" sz="2800" b="1" dirty="0">
                <a:solidFill>
                  <a:schemeClr val="accent2"/>
                </a:solidFill>
                <a:latin typeface="Times New Roman" panose="02020603050405020304" pitchFamily="18" charset="0"/>
                <a:ea typeface="+mj-lt"/>
                <a:cs typeface="Times New Roman" panose="02020603050405020304" pitchFamily="18" charset="0"/>
              </a:rPr>
              <a:t>Eksik Veri Analizi Silme Yöntemi </a:t>
            </a:r>
          </a:p>
          <a:p>
            <a:pPr marL="0" indent="0">
              <a:buNone/>
            </a:pPr>
            <a:endParaRPr lang="tr-TR" sz="2800" b="1" dirty="0">
              <a:solidFill>
                <a:schemeClr val="accent2"/>
              </a:solidFill>
              <a:latin typeface="Times New Roman" panose="02020603050405020304" pitchFamily="18" charset="0"/>
              <a:ea typeface="+mj-lt"/>
              <a:cs typeface="Times New Roman" panose="02020603050405020304" pitchFamily="18" charset="0"/>
            </a:endParaRPr>
          </a:p>
          <a:p>
            <a:pPr marL="0" indent="0">
              <a:buNone/>
            </a:pPr>
            <a:r>
              <a:rPr lang="tr-TR" sz="2800" dirty="0">
                <a:solidFill>
                  <a:schemeClr val="accent1"/>
                </a:solidFill>
                <a:latin typeface="Times New Roman" panose="02020603050405020304" pitchFamily="18" charset="0"/>
                <a:ea typeface="+mj-lt"/>
                <a:cs typeface="Times New Roman" panose="02020603050405020304" pitchFamily="18" charset="0"/>
              </a:rPr>
              <a:t>Veri kümesindeki eksik değerlerin sayısını döndüren kod yan taraftaki gibidir.</a:t>
            </a:r>
            <a:endParaRPr lang="tr-TR" sz="28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4782A38A-5608-9712-4F79-1D2097746C0D}"/>
              </a:ext>
            </a:extLst>
          </p:cNvPr>
          <p:cNvPicPr>
            <a:picLocks noChangeAspect="1"/>
          </p:cNvPicPr>
          <p:nvPr/>
        </p:nvPicPr>
        <p:blipFill>
          <a:blip r:embed="rId2"/>
          <a:stretch>
            <a:fillRect/>
          </a:stretch>
        </p:blipFill>
        <p:spPr>
          <a:xfrm>
            <a:off x="7182681" y="1874517"/>
            <a:ext cx="3252786" cy="3856702"/>
          </a:xfrm>
          <a:prstGeom prst="rect">
            <a:avLst/>
          </a:prstGeom>
        </p:spPr>
      </p:pic>
    </p:spTree>
    <p:extLst>
      <p:ext uri="{BB962C8B-B14F-4D97-AF65-F5344CB8AC3E}">
        <p14:creationId xmlns:p14="http://schemas.microsoft.com/office/powerpoint/2010/main" val="1220684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0F0EB4-6771-C358-3A54-E4980E78EE2E}"/>
              </a:ext>
            </a:extLst>
          </p:cNvPr>
          <p:cNvSpPr>
            <a:spLocks noGrp="1"/>
          </p:cNvSpPr>
          <p:nvPr>
            <p:ph idx="1"/>
          </p:nvPr>
        </p:nvSpPr>
        <p:spPr>
          <a:xfrm>
            <a:off x="1360763" y="1564647"/>
            <a:ext cx="5599329" cy="4028286"/>
          </a:xfrm>
        </p:spPr>
        <p:txBody>
          <a:bodyPr vert="horz" lIns="91440" tIns="45720" rIns="91440" bIns="45720" rtlCol="0" anchor="t">
            <a:normAutofit/>
          </a:bodyPr>
          <a:lstStyle/>
          <a:p>
            <a:pPr marL="0" indent="0">
              <a:buNone/>
            </a:pPr>
            <a:r>
              <a:rPr lang="tr-TR" sz="2800" b="1" dirty="0">
                <a:latin typeface="Times New Roman" panose="02020603050405020304" pitchFamily="18" charset="0"/>
                <a:ea typeface="+mj-lt"/>
                <a:cs typeface="Times New Roman" panose="02020603050405020304" pitchFamily="18" charset="0"/>
              </a:rPr>
              <a:t>Eksik Veri Analizi</a:t>
            </a:r>
            <a:r>
              <a:rPr lang="tr-TR" sz="2800" dirty="0">
                <a:latin typeface="Times New Roman" panose="02020603050405020304" pitchFamily="18" charset="0"/>
                <a:ea typeface="+mj-lt"/>
                <a:cs typeface="Times New Roman" panose="02020603050405020304" pitchFamily="18" charset="0"/>
              </a:rPr>
              <a:t> </a:t>
            </a:r>
            <a:r>
              <a:rPr lang="tr-TR" sz="2800" b="1" dirty="0">
                <a:latin typeface="Times New Roman" panose="02020603050405020304" pitchFamily="18" charset="0"/>
                <a:ea typeface="+mj-lt"/>
                <a:cs typeface="Times New Roman" panose="02020603050405020304" pitchFamily="18" charset="0"/>
              </a:rPr>
              <a:t>Silme Yöntemi</a:t>
            </a:r>
            <a:r>
              <a:rPr lang="tr-TR" sz="2800" dirty="0">
                <a:latin typeface="Times New Roman" panose="02020603050405020304" pitchFamily="18" charset="0"/>
                <a:ea typeface="+mj-lt"/>
                <a:cs typeface="Times New Roman" panose="02020603050405020304" pitchFamily="18" charset="0"/>
              </a:rPr>
              <a:t> </a:t>
            </a:r>
          </a:p>
          <a:p>
            <a:pPr marL="0" indent="0">
              <a:buNone/>
            </a:pPr>
            <a:r>
              <a:rPr lang="tr-TR" sz="2800" dirty="0">
                <a:solidFill>
                  <a:schemeClr val="accent1"/>
                </a:solidFill>
                <a:latin typeface="Times New Roman" panose="02020603050405020304" pitchFamily="18" charset="0"/>
                <a:ea typeface="+mj-lt"/>
                <a:cs typeface="Times New Roman" panose="02020603050405020304" pitchFamily="18" charset="0"/>
              </a:rPr>
              <a:t>Mevcut (eksik olmayan) değerleri tespit eden kod.</a:t>
            </a:r>
            <a:endParaRPr lang="tr-TR" sz="28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05F36881-BFA1-7A50-4AF4-0346B324EFA8}"/>
              </a:ext>
            </a:extLst>
          </p:cNvPr>
          <p:cNvPicPr>
            <a:picLocks noChangeAspect="1"/>
          </p:cNvPicPr>
          <p:nvPr/>
        </p:nvPicPr>
        <p:blipFill>
          <a:blip r:embed="rId2"/>
          <a:stretch>
            <a:fillRect/>
          </a:stretch>
        </p:blipFill>
        <p:spPr>
          <a:xfrm>
            <a:off x="7226748" y="1564647"/>
            <a:ext cx="3745281" cy="3868240"/>
          </a:xfrm>
          <a:prstGeom prst="rect">
            <a:avLst/>
          </a:prstGeom>
        </p:spPr>
      </p:pic>
    </p:spTree>
    <p:extLst>
      <p:ext uri="{BB962C8B-B14F-4D97-AF65-F5344CB8AC3E}">
        <p14:creationId xmlns:p14="http://schemas.microsoft.com/office/powerpoint/2010/main" val="289367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FC9546-17BC-724C-7252-7AA2C08FC0E6}"/>
              </a:ext>
            </a:extLst>
          </p:cNvPr>
          <p:cNvSpPr>
            <a:spLocks noGrp="1"/>
          </p:cNvSpPr>
          <p:nvPr>
            <p:ph idx="1"/>
          </p:nvPr>
        </p:nvSpPr>
        <p:spPr>
          <a:xfrm>
            <a:off x="1585544" y="665954"/>
            <a:ext cx="9343198" cy="2689805"/>
          </a:xfrm>
        </p:spPr>
        <p:txBody>
          <a:bodyPr vert="horz" lIns="91440" tIns="45720" rIns="91440" bIns="45720" rtlCol="0" anchor="t">
            <a:noAutofit/>
          </a:bodyPr>
          <a:lstStyle/>
          <a:p>
            <a:pPr marL="0" indent="0">
              <a:buNone/>
            </a:pPr>
            <a:r>
              <a:rPr lang="tr-TR" sz="2800" b="1" dirty="0">
                <a:latin typeface="Times New Roman" panose="02020603050405020304" pitchFamily="18" charset="0"/>
                <a:ea typeface="+mj-lt"/>
                <a:cs typeface="Times New Roman" panose="02020603050405020304" pitchFamily="18" charset="0"/>
              </a:rPr>
              <a:t>Eksik Veri Analizi Silme Yöntemi </a:t>
            </a:r>
          </a:p>
          <a:p>
            <a:pPr marL="0" indent="0">
              <a:buNone/>
            </a:pPr>
            <a:r>
              <a:rPr lang="tr-TR" sz="2400" dirty="0" err="1">
                <a:solidFill>
                  <a:schemeClr val="accent1"/>
                </a:solidFill>
                <a:latin typeface="Times New Roman" panose="02020603050405020304" pitchFamily="18" charset="0"/>
                <a:ea typeface="+mj-lt"/>
                <a:cs typeface="Times New Roman" panose="02020603050405020304" pitchFamily="18" charset="0"/>
              </a:rPr>
              <a:t>Pandas</a:t>
            </a:r>
            <a:r>
              <a:rPr lang="tr-TR" sz="2400" dirty="0">
                <a:solidFill>
                  <a:schemeClr val="accent1"/>
                </a:solidFill>
                <a:latin typeface="Times New Roman" panose="02020603050405020304" pitchFamily="18" charset="0"/>
                <a:ea typeface="+mj-lt"/>
                <a:cs typeface="Times New Roman" panose="02020603050405020304" pitchFamily="18" charset="0"/>
              </a:rPr>
              <a:t> </a:t>
            </a:r>
            <a:r>
              <a:rPr lang="tr-TR" sz="2400" dirty="0" err="1">
                <a:solidFill>
                  <a:schemeClr val="accent1"/>
                </a:solidFill>
                <a:latin typeface="Times New Roman" panose="02020603050405020304" pitchFamily="18" charset="0"/>
                <a:ea typeface="+mj-lt"/>
                <a:cs typeface="Times New Roman" panose="02020603050405020304" pitchFamily="18" charset="0"/>
              </a:rPr>
              <a:t>DataFrame</a:t>
            </a:r>
            <a:r>
              <a:rPr lang="tr-TR" sz="2400" dirty="0">
                <a:solidFill>
                  <a:schemeClr val="accent1"/>
                </a:solidFill>
                <a:latin typeface="Times New Roman" panose="02020603050405020304" pitchFamily="18" charset="0"/>
                <a:ea typeface="+mj-lt"/>
                <a:cs typeface="Times New Roman" panose="02020603050405020304" pitchFamily="18" charset="0"/>
              </a:rPr>
              <a:t> </a:t>
            </a:r>
            <a:r>
              <a:rPr lang="tr-TR" sz="2400" dirty="0" err="1">
                <a:solidFill>
                  <a:schemeClr val="accent1"/>
                </a:solidFill>
                <a:latin typeface="Times New Roman" panose="02020603050405020304" pitchFamily="18" charset="0"/>
                <a:ea typeface="+mj-lt"/>
                <a:cs typeface="Times New Roman" panose="02020603050405020304" pitchFamily="18" charset="0"/>
              </a:rPr>
              <a:t>dropna</a:t>
            </a:r>
            <a:r>
              <a:rPr lang="tr-TR" sz="2400" dirty="0">
                <a:solidFill>
                  <a:schemeClr val="accent1"/>
                </a:solidFill>
                <a:latin typeface="Times New Roman" panose="02020603050405020304" pitchFamily="18" charset="0"/>
                <a:ea typeface="+mj-lt"/>
                <a:cs typeface="Times New Roman" panose="02020603050405020304" pitchFamily="18" charset="0"/>
              </a:rPr>
              <a:t>() işlevi, </a:t>
            </a:r>
            <a:r>
              <a:rPr lang="tr-TR" sz="2400" dirty="0" err="1">
                <a:solidFill>
                  <a:schemeClr val="accent1"/>
                </a:solidFill>
                <a:latin typeface="Times New Roman" panose="02020603050405020304" pitchFamily="18" charset="0"/>
                <a:ea typeface="+mj-lt"/>
                <a:cs typeface="Times New Roman" panose="02020603050405020304" pitchFamily="18" charset="0"/>
              </a:rPr>
              <a:t>Null</a:t>
            </a:r>
            <a:r>
              <a:rPr lang="tr-TR" sz="2400" dirty="0">
                <a:solidFill>
                  <a:schemeClr val="accent1"/>
                </a:solidFill>
                <a:latin typeface="Times New Roman" panose="02020603050405020304" pitchFamily="18" charset="0"/>
                <a:ea typeface="+mj-lt"/>
                <a:cs typeface="Times New Roman" panose="02020603050405020304" pitchFamily="18" charset="0"/>
              </a:rPr>
              <a:t>/</a:t>
            </a:r>
            <a:r>
              <a:rPr lang="tr-TR" sz="2400" dirty="0" err="1">
                <a:solidFill>
                  <a:schemeClr val="accent1"/>
                </a:solidFill>
                <a:latin typeface="Times New Roman" panose="02020603050405020304" pitchFamily="18" charset="0"/>
                <a:ea typeface="+mj-lt"/>
                <a:cs typeface="Times New Roman" panose="02020603050405020304" pitchFamily="18" charset="0"/>
              </a:rPr>
              <a:t>NaN</a:t>
            </a:r>
            <a:r>
              <a:rPr lang="tr-TR" sz="2400" dirty="0">
                <a:solidFill>
                  <a:schemeClr val="accent1"/>
                </a:solidFill>
                <a:latin typeface="Times New Roman" panose="02020603050405020304" pitchFamily="18" charset="0"/>
                <a:ea typeface="+mj-lt"/>
                <a:cs typeface="Times New Roman" panose="02020603050405020304" pitchFamily="18" charset="0"/>
              </a:rPr>
              <a:t> değerlerine sahip satırları ve sütunları kaldırmak için kullanılır . Varsayılan olarak, bu işlev yeni bir </a:t>
            </a:r>
            <a:r>
              <a:rPr lang="tr-TR" sz="2400" dirty="0" err="1">
                <a:solidFill>
                  <a:schemeClr val="accent1"/>
                </a:solidFill>
                <a:latin typeface="Times New Roman" panose="02020603050405020304" pitchFamily="18" charset="0"/>
                <a:ea typeface="+mj-lt"/>
                <a:cs typeface="Times New Roman" panose="02020603050405020304" pitchFamily="18" charset="0"/>
              </a:rPr>
              <a:t>DataFrame</a:t>
            </a:r>
            <a:r>
              <a:rPr lang="tr-TR" sz="2400" dirty="0">
                <a:solidFill>
                  <a:schemeClr val="accent1"/>
                </a:solidFill>
                <a:latin typeface="Times New Roman" panose="02020603050405020304" pitchFamily="18" charset="0"/>
                <a:ea typeface="+mj-lt"/>
                <a:cs typeface="Times New Roman" panose="02020603050405020304" pitchFamily="18" charset="0"/>
              </a:rPr>
              <a:t> döndürür ve kaynak </a:t>
            </a:r>
            <a:r>
              <a:rPr lang="tr-TR" sz="2400" dirty="0" err="1">
                <a:solidFill>
                  <a:schemeClr val="accent1"/>
                </a:solidFill>
                <a:latin typeface="Times New Roman" panose="02020603050405020304" pitchFamily="18" charset="0"/>
                <a:ea typeface="+mj-lt"/>
                <a:cs typeface="Times New Roman" panose="02020603050405020304" pitchFamily="18" charset="0"/>
              </a:rPr>
              <a:t>DataFrame</a:t>
            </a:r>
            <a:r>
              <a:rPr lang="tr-TR" sz="2400" dirty="0">
                <a:solidFill>
                  <a:schemeClr val="accent1"/>
                </a:solidFill>
                <a:latin typeface="Times New Roman" panose="02020603050405020304" pitchFamily="18" charset="0"/>
                <a:ea typeface="+mj-lt"/>
                <a:cs typeface="Times New Roman" panose="02020603050405020304" pitchFamily="18" charset="0"/>
              </a:rPr>
              <a:t> değişmeden kalır.</a:t>
            </a:r>
            <a:endParaRPr lang="tr-TR" sz="24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2839BFF3-CF57-5DA0-5AC3-903DB22C5FF9}"/>
              </a:ext>
            </a:extLst>
          </p:cNvPr>
          <p:cNvPicPr>
            <a:picLocks noChangeAspect="1"/>
          </p:cNvPicPr>
          <p:nvPr/>
        </p:nvPicPr>
        <p:blipFill>
          <a:blip r:embed="rId2"/>
          <a:stretch>
            <a:fillRect/>
          </a:stretch>
        </p:blipFill>
        <p:spPr>
          <a:xfrm>
            <a:off x="2229632" y="3053918"/>
            <a:ext cx="7732735" cy="3209764"/>
          </a:xfrm>
          <a:prstGeom prst="rect">
            <a:avLst/>
          </a:prstGeom>
        </p:spPr>
      </p:pic>
    </p:spTree>
    <p:extLst>
      <p:ext uri="{BB962C8B-B14F-4D97-AF65-F5344CB8AC3E}">
        <p14:creationId xmlns:p14="http://schemas.microsoft.com/office/powerpoint/2010/main" val="361397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B55E73-5F94-02F8-6EE1-A602CD8B72F1}"/>
              </a:ext>
            </a:extLst>
          </p:cNvPr>
          <p:cNvSpPr>
            <a:spLocks noGrp="1"/>
          </p:cNvSpPr>
          <p:nvPr>
            <p:ph idx="1"/>
          </p:nvPr>
        </p:nvSpPr>
        <p:spPr>
          <a:xfrm>
            <a:off x="1374320" y="630313"/>
            <a:ext cx="10047041" cy="3027285"/>
          </a:xfrm>
        </p:spPr>
        <p:txBody>
          <a:bodyPr vert="horz" lIns="91440" tIns="45720" rIns="91440" bIns="45720" rtlCol="0" anchor="t">
            <a:noAutofit/>
          </a:bodyPr>
          <a:lstStyle/>
          <a:p>
            <a:pPr marL="0" indent="0">
              <a:buNone/>
            </a:pPr>
            <a:r>
              <a:rPr lang="tr-TR" sz="2800" b="1" dirty="0">
                <a:solidFill>
                  <a:schemeClr val="accent2"/>
                </a:solidFill>
                <a:latin typeface="Times New Roman" panose="02020603050405020304" pitchFamily="18" charset="0"/>
                <a:ea typeface="+mj-lt"/>
                <a:cs typeface="Times New Roman" panose="02020603050405020304" pitchFamily="18" charset="0"/>
              </a:rPr>
              <a:t>Kategorik Değişken İçin Değer Atama Evreleri – 1 -  </a:t>
            </a:r>
          </a:p>
          <a:p>
            <a:pPr marL="0" indent="0">
              <a:buNone/>
            </a:pPr>
            <a:r>
              <a:rPr lang="tr-TR" sz="2400" dirty="0" err="1">
                <a:solidFill>
                  <a:schemeClr val="accent1"/>
                </a:solidFill>
                <a:latin typeface="Times New Roman" panose="02020603050405020304" pitchFamily="18" charset="0"/>
                <a:ea typeface="+mj-lt"/>
                <a:cs typeface="Times New Roman" panose="02020603050405020304" pitchFamily="18" charset="0"/>
              </a:rPr>
              <a:t>groupby</a:t>
            </a:r>
            <a:r>
              <a:rPr lang="tr-TR" sz="2400" dirty="0">
                <a:solidFill>
                  <a:schemeClr val="accent1"/>
                </a:solidFill>
                <a:latin typeface="Times New Roman" panose="02020603050405020304" pitchFamily="18" charset="0"/>
                <a:ea typeface="+mj-lt"/>
                <a:cs typeface="Times New Roman" panose="02020603050405020304" pitchFamily="18" charset="0"/>
              </a:rPr>
              <a:t> </a:t>
            </a:r>
            <a:r>
              <a:rPr lang="tr-TR" sz="2400" i="1" dirty="0">
                <a:solidFill>
                  <a:schemeClr val="accent1"/>
                </a:solidFill>
                <a:latin typeface="Times New Roman" panose="02020603050405020304" pitchFamily="18" charset="0"/>
                <a:ea typeface="+mj-lt"/>
                <a:cs typeface="Times New Roman" panose="02020603050405020304" pitchFamily="18" charset="0"/>
              </a:rPr>
              <a:t>()</a:t>
            </a:r>
            <a:r>
              <a:rPr lang="tr-TR" sz="2400" dirty="0">
                <a:solidFill>
                  <a:schemeClr val="accent1"/>
                </a:solidFill>
                <a:latin typeface="Times New Roman" panose="02020603050405020304" pitchFamily="18" charset="0"/>
                <a:ea typeface="+mj-lt"/>
                <a:cs typeface="Times New Roman" panose="02020603050405020304" pitchFamily="18" charset="0"/>
              </a:rPr>
              <a:t> , nesneyi bölme, bir işlev uygulama ve sonuçları birleştirme kombinasyonunu içerir. Bu, büyük miktarda veriyi gruplamak ve bu gruplar üzerindeki işlemleri hesaplamak için kullanılabilir.</a:t>
            </a:r>
            <a:endParaRPr lang="tr-TR" sz="24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tablo içeren bir resim&#10;&#10;Açıklama otomatik olarak oluşturuldu">
            <a:extLst>
              <a:ext uri="{FF2B5EF4-FFF2-40B4-BE49-F238E27FC236}">
                <a16:creationId xmlns:a16="http://schemas.microsoft.com/office/drawing/2014/main" id="{79B29BEB-6FC2-8BB6-31B9-D0137C0A511D}"/>
              </a:ext>
            </a:extLst>
          </p:cNvPr>
          <p:cNvPicPr>
            <a:picLocks noChangeAspect="1"/>
          </p:cNvPicPr>
          <p:nvPr/>
        </p:nvPicPr>
        <p:blipFill>
          <a:blip r:embed="rId2"/>
          <a:stretch>
            <a:fillRect/>
          </a:stretch>
        </p:blipFill>
        <p:spPr>
          <a:xfrm>
            <a:off x="3641628" y="2993038"/>
            <a:ext cx="5512424" cy="3234649"/>
          </a:xfrm>
          <a:prstGeom prst="rect">
            <a:avLst/>
          </a:prstGeom>
        </p:spPr>
      </p:pic>
    </p:spTree>
    <p:extLst>
      <p:ext uri="{BB962C8B-B14F-4D97-AF65-F5344CB8AC3E}">
        <p14:creationId xmlns:p14="http://schemas.microsoft.com/office/powerpoint/2010/main" val="3188129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A9A83A-A582-2B1B-0A1F-EB7D522D523E}"/>
              </a:ext>
            </a:extLst>
          </p:cNvPr>
          <p:cNvSpPr>
            <a:spLocks noGrp="1"/>
          </p:cNvSpPr>
          <p:nvPr>
            <p:ph idx="1"/>
          </p:nvPr>
        </p:nvSpPr>
        <p:spPr>
          <a:xfrm>
            <a:off x="1596634" y="701336"/>
            <a:ext cx="8998732" cy="2094401"/>
          </a:xfrm>
        </p:spPr>
        <p:txBody>
          <a:bodyPr vert="horz" lIns="91440" tIns="45720" rIns="91440" bIns="45720" rtlCol="0" anchor="t">
            <a:normAutofit/>
          </a:bodyPr>
          <a:lstStyle/>
          <a:p>
            <a:pPr marL="0" indent="0">
              <a:buNone/>
            </a:pPr>
            <a:r>
              <a:rPr lang="tr-TR" sz="2800" b="1" dirty="0">
                <a:solidFill>
                  <a:schemeClr val="accent2"/>
                </a:solidFill>
                <a:latin typeface="Times New Roman" panose="02020603050405020304" pitchFamily="18" charset="0"/>
                <a:ea typeface="+mj-lt"/>
                <a:cs typeface="Times New Roman" panose="02020603050405020304" pitchFamily="18" charset="0"/>
              </a:rPr>
              <a:t>Kategorik Değişken İçin Değer Atama Evreleri – 2 – </a:t>
            </a:r>
          </a:p>
          <a:p>
            <a:pPr marL="0" indent="0">
              <a:buNone/>
            </a:pPr>
            <a:r>
              <a:rPr lang="tr-TR" sz="2400" dirty="0">
                <a:solidFill>
                  <a:schemeClr val="accent1"/>
                </a:solidFill>
                <a:latin typeface="Times New Roman" panose="02020603050405020304" pitchFamily="18" charset="0"/>
                <a:ea typeface="+mj-lt"/>
                <a:cs typeface="Times New Roman" panose="02020603050405020304" pitchFamily="18" charset="0"/>
              </a:rPr>
              <a:t>Bir panda </a:t>
            </a:r>
            <a:r>
              <a:rPr lang="tr-TR" sz="2400" dirty="0" err="1">
                <a:solidFill>
                  <a:schemeClr val="accent1"/>
                </a:solidFill>
                <a:latin typeface="Times New Roman" panose="02020603050405020304" pitchFamily="18" charset="0"/>
                <a:ea typeface="+mj-lt"/>
                <a:cs typeface="Times New Roman" panose="02020603050405020304" pitchFamily="18" charset="0"/>
              </a:rPr>
              <a:t>DataFrame'deki</a:t>
            </a:r>
            <a:r>
              <a:rPr lang="tr-TR" sz="2400" dirty="0">
                <a:solidFill>
                  <a:schemeClr val="accent1"/>
                </a:solidFill>
                <a:latin typeface="Times New Roman" panose="02020603050405020304" pitchFamily="18" charset="0"/>
                <a:ea typeface="+mj-lt"/>
                <a:cs typeface="Times New Roman" panose="02020603050405020304" pitchFamily="18" charset="0"/>
              </a:rPr>
              <a:t> </a:t>
            </a:r>
            <a:r>
              <a:rPr lang="tr-TR" sz="2400" dirty="0" err="1">
                <a:solidFill>
                  <a:schemeClr val="accent1"/>
                </a:solidFill>
                <a:latin typeface="Times New Roman" panose="02020603050405020304" pitchFamily="18" charset="0"/>
                <a:ea typeface="+mj-lt"/>
                <a:cs typeface="Times New Roman" panose="02020603050405020304" pitchFamily="18" charset="0"/>
              </a:rPr>
              <a:t>NaN</a:t>
            </a:r>
            <a:r>
              <a:rPr lang="tr-TR" sz="2400" dirty="0">
                <a:solidFill>
                  <a:schemeClr val="accent1"/>
                </a:solidFill>
                <a:latin typeface="Times New Roman" panose="02020603050405020304" pitchFamily="18" charset="0"/>
                <a:ea typeface="+mj-lt"/>
                <a:cs typeface="Times New Roman" panose="02020603050405020304" pitchFamily="18" charset="0"/>
              </a:rPr>
              <a:t> değerlerine başka değer atamak için </a:t>
            </a:r>
            <a:r>
              <a:rPr lang="tr-TR" sz="2400" dirty="0" err="1">
                <a:solidFill>
                  <a:schemeClr val="accent1"/>
                </a:solidFill>
                <a:latin typeface="Times New Roman" panose="02020603050405020304" pitchFamily="18" charset="0"/>
                <a:ea typeface="+mj-lt"/>
                <a:cs typeface="Times New Roman" panose="02020603050405020304" pitchFamily="18" charset="0"/>
              </a:rPr>
              <a:t>fillna</a:t>
            </a:r>
            <a:r>
              <a:rPr lang="tr-TR" sz="2400" dirty="0">
                <a:solidFill>
                  <a:schemeClr val="accent1"/>
                </a:solidFill>
                <a:latin typeface="Times New Roman" panose="02020603050405020304" pitchFamily="18" charset="0"/>
                <a:ea typeface="+mj-lt"/>
                <a:cs typeface="Times New Roman" panose="02020603050405020304" pitchFamily="18" charset="0"/>
              </a:rPr>
              <a:t>() işlevini kullanırız.</a:t>
            </a:r>
            <a:endParaRPr lang="tr-TR" sz="2400" dirty="0">
              <a:solidFill>
                <a:schemeClr val="accent1"/>
              </a:solidFill>
              <a:latin typeface="Times New Roman" panose="02020603050405020304" pitchFamily="18" charset="0"/>
              <a:cs typeface="Times New Roman" panose="02020603050405020304" pitchFamily="18" charset="0"/>
            </a:endParaRPr>
          </a:p>
        </p:txBody>
      </p:sp>
      <p:pic>
        <p:nvPicPr>
          <p:cNvPr id="4" name="Resim 4" descr="metin içeren bir resim&#10;&#10;Açıklama otomatik olarak oluşturuldu">
            <a:extLst>
              <a:ext uri="{FF2B5EF4-FFF2-40B4-BE49-F238E27FC236}">
                <a16:creationId xmlns:a16="http://schemas.microsoft.com/office/drawing/2014/main" id="{47365710-B4A7-F13F-B8BC-704BBA1B1D08}"/>
              </a:ext>
            </a:extLst>
          </p:cNvPr>
          <p:cNvPicPr>
            <a:picLocks noChangeAspect="1"/>
          </p:cNvPicPr>
          <p:nvPr/>
        </p:nvPicPr>
        <p:blipFill>
          <a:blip r:embed="rId2"/>
          <a:stretch>
            <a:fillRect/>
          </a:stretch>
        </p:blipFill>
        <p:spPr>
          <a:xfrm>
            <a:off x="2334986" y="2682442"/>
            <a:ext cx="7522028" cy="3240244"/>
          </a:xfrm>
          <a:prstGeom prst="rect">
            <a:avLst/>
          </a:prstGeom>
        </p:spPr>
      </p:pic>
    </p:spTree>
    <p:extLst>
      <p:ext uri="{BB962C8B-B14F-4D97-AF65-F5344CB8AC3E}">
        <p14:creationId xmlns:p14="http://schemas.microsoft.com/office/powerpoint/2010/main" val="4218688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45C4EB-A201-98BF-B054-97704E72AE31}"/>
              </a:ext>
            </a:extLst>
          </p:cNvPr>
          <p:cNvSpPr>
            <a:spLocks noGrp="1"/>
          </p:cNvSpPr>
          <p:nvPr>
            <p:ph idx="1"/>
          </p:nvPr>
        </p:nvSpPr>
        <p:spPr>
          <a:xfrm>
            <a:off x="1958236" y="818922"/>
            <a:ext cx="8831720" cy="2048565"/>
          </a:xfrm>
        </p:spPr>
        <p:txBody>
          <a:bodyPr vert="horz" lIns="91440" tIns="45720" rIns="91440" bIns="45720" rtlCol="0" anchor="t">
            <a:normAutofit lnSpcReduction="10000"/>
          </a:bodyPr>
          <a:lstStyle/>
          <a:p>
            <a:pPr marL="0" indent="0">
              <a:buNone/>
            </a:pPr>
            <a:r>
              <a:rPr lang="tr-TR" sz="2800" b="1" dirty="0">
                <a:latin typeface="Times New Roman" panose="02020603050405020304" pitchFamily="18" charset="0"/>
                <a:ea typeface="+mj-lt"/>
                <a:cs typeface="Times New Roman" panose="02020603050405020304" pitchFamily="18" charset="0"/>
              </a:rPr>
              <a:t>Kategorik Değişkenler için Eksik Değer Atama</a:t>
            </a:r>
            <a:r>
              <a:rPr lang="tr-TR" sz="2800" dirty="0">
                <a:latin typeface="Times New Roman" panose="02020603050405020304" pitchFamily="18" charset="0"/>
                <a:ea typeface="+mj-lt"/>
                <a:cs typeface="Times New Roman" panose="02020603050405020304" pitchFamily="18" charset="0"/>
              </a:rPr>
              <a:t> </a:t>
            </a:r>
          </a:p>
          <a:p>
            <a:pPr marL="0" indent="0">
              <a:buNone/>
            </a:pPr>
            <a:r>
              <a:rPr lang="tr-TR" sz="2800" dirty="0" err="1">
                <a:solidFill>
                  <a:schemeClr val="accent1"/>
                </a:solidFill>
                <a:latin typeface="Times New Roman" panose="02020603050405020304" pitchFamily="18" charset="0"/>
                <a:ea typeface="+mj-lt"/>
                <a:cs typeface="Times New Roman" panose="02020603050405020304" pitchFamily="18" charset="0"/>
              </a:rPr>
              <a:t>mode</a:t>
            </a:r>
            <a:r>
              <a:rPr lang="tr-TR" sz="2800" dirty="0">
                <a:solidFill>
                  <a:schemeClr val="accent1"/>
                </a:solidFill>
                <a:latin typeface="Times New Roman" panose="02020603050405020304" pitchFamily="18" charset="0"/>
                <a:ea typeface="+mj-lt"/>
                <a:cs typeface="Times New Roman" panose="02020603050405020304" pitchFamily="18" charset="0"/>
              </a:rPr>
              <a:t>() işlevi, seçilen eksen boyunca her bir öğenin </a:t>
            </a:r>
            <a:r>
              <a:rPr lang="tr-TR" sz="2800" dirty="0" err="1">
                <a:solidFill>
                  <a:schemeClr val="accent1"/>
                </a:solidFill>
                <a:latin typeface="Times New Roman" panose="02020603050405020304" pitchFamily="18" charset="0"/>
                <a:ea typeface="+mj-lt"/>
                <a:cs typeface="Times New Roman" panose="02020603050405020304" pitchFamily="18" charset="0"/>
              </a:rPr>
              <a:t>mod'larını</a:t>
            </a:r>
            <a:r>
              <a:rPr lang="tr-TR" sz="2800" dirty="0">
                <a:solidFill>
                  <a:schemeClr val="accent1"/>
                </a:solidFill>
                <a:latin typeface="Times New Roman" panose="02020603050405020304" pitchFamily="18" charset="0"/>
                <a:ea typeface="+mj-lt"/>
                <a:cs typeface="Times New Roman" panose="02020603050405020304" pitchFamily="18" charset="0"/>
              </a:rPr>
              <a:t> almak için kullanılır. Bir dizi değerin modu, en sık görünen değerdir</a:t>
            </a:r>
            <a:endParaRPr lang="tr-TR" sz="2800" dirty="0">
              <a:solidFill>
                <a:schemeClr val="accent1"/>
              </a:solidFill>
              <a:latin typeface="Times New Roman" panose="02020603050405020304" pitchFamily="18" charset="0"/>
              <a:cs typeface="Times New Roman" panose="02020603050405020304" pitchFamily="18" charset="0"/>
            </a:endParaRPr>
          </a:p>
          <a:p>
            <a:endParaRPr lang="tr-TR" dirty="0"/>
          </a:p>
        </p:txBody>
      </p:sp>
      <p:pic>
        <p:nvPicPr>
          <p:cNvPr id="4" name="Resim 4">
            <a:extLst>
              <a:ext uri="{FF2B5EF4-FFF2-40B4-BE49-F238E27FC236}">
                <a16:creationId xmlns:a16="http://schemas.microsoft.com/office/drawing/2014/main" id="{9C221EED-3251-C22D-EA82-8D9EAE634F23}"/>
              </a:ext>
            </a:extLst>
          </p:cNvPr>
          <p:cNvPicPr>
            <a:picLocks noChangeAspect="1"/>
          </p:cNvPicPr>
          <p:nvPr/>
        </p:nvPicPr>
        <p:blipFill>
          <a:blip r:embed="rId2"/>
          <a:stretch>
            <a:fillRect/>
          </a:stretch>
        </p:blipFill>
        <p:spPr>
          <a:xfrm>
            <a:off x="2344455" y="2867487"/>
            <a:ext cx="7503089" cy="3473918"/>
          </a:xfrm>
          <a:prstGeom prst="rect">
            <a:avLst/>
          </a:prstGeom>
        </p:spPr>
      </p:pic>
    </p:spTree>
    <p:extLst>
      <p:ext uri="{BB962C8B-B14F-4D97-AF65-F5344CB8AC3E}">
        <p14:creationId xmlns:p14="http://schemas.microsoft.com/office/powerpoint/2010/main" val="3324027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F1113C-4E71-C499-7DF4-E402ECE0E700}"/>
              </a:ext>
            </a:extLst>
          </p:cNvPr>
          <p:cNvSpPr>
            <a:spLocks noGrp="1"/>
          </p:cNvSpPr>
          <p:nvPr>
            <p:ph idx="1"/>
          </p:nvPr>
        </p:nvSpPr>
        <p:spPr>
          <a:xfrm>
            <a:off x="1017778" y="1874517"/>
            <a:ext cx="3737799" cy="4127386"/>
          </a:xfrm>
        </p:spPr>
        <p:txBody>
          <a:bodyPr vert="horz" lIns="91440" tIns="45720" rIns="91440" bIns="45720" rtlCol="0" anchor="t">
            <a:normAutofit/>
          </a:bodyPr>
          <a:lstStyle/>
          <a:p>
            <a:pPr marL="0" indent="0">
              <a:buNone/>
            </a:pPr>
            <a:r>
              <a:rPr lang="tr-TR" sz="2400" dirty="0" err="1">
                <a:solidFill>
                  <a:schemeClr val="accent1"/>
                </a:solidFill>
                <a:latin typeface="Times New Roman" panose="02020603050405020304" pitchFamily="18" charset="0"/>
                <a:ea typeface="+mj-lt"/>
                <a:cs typeface="Times New Roman" panose="02020603050405020304" pitchFamily="18" charset="0"/>
              </a:rPr>
              <a:t>Labelencoder</a:t>
            </a:r>
            <a:r>
              <a:rPr lang="tr-TR" sz="2400" dirty="0">
                <a:solidFill>
                  <a:schemeClr val="accent1"/>
                </a:solidFill>
                <a:latin typeface="Times New Roman" panose="02020603050405020304" pitchFamily="18" charset="0"/>
                <a:ea typeface="+mj-lt"/>
                <a:cs typeface="Times New Roman" panose="02020603050405020304" pitchFamily="18" charset="0"/>
              </a:rPr>
              <a:t> kullanarak verilerimizi sayısallaştırıp makine öğrenmesi algoritmalarına uygun bir forma dönüştürüp </a:t>
            </a:r>
            <a:r>
              <a:rPr lang="tr-TR" sz="2400" dirty="0" err="1">
                <a:solidFill>
                  <a:schemeClr val="accent1"/>
                </a:solidFill>
                <a:latin typeface="Times New Roman" panose="02020603050405020304" pitchFamily="18" charset="0"/>
                <a:ea typeface="+mj-lt"/>
                <a:cs typeface="Times New Roman" panose="02020603050405020304" pitchFamily="18" charset="0"/>
              </a:rPr>
              <a:t>fit_transform</a:t>
            </a:r>
            <a:r>
              <a:rPr lang="tr-TR" sz="2400" dirty="0">
                <a:solidFill>
                  <a:schemeClr val="accent1"/>
                </a:solidFill>
                <a:latin typeface="Times New Roman" panose="02020603050405020304" pitchFamily="18" charset="0"/>
                <a:ea typeface="+mj-lt"/>
                <a:cs typeface="Times New Roman" panose="02020603050405020304" pitchFamily="18" charset="0"/>
              </a:rPr>
              <a:t>() kullanarak eğiteceğimiz modele uygun hale getiririz.</a:t>
            </a:r>
          </a:p>
        </p:txBody>
      </p:sp>
      <p:pic>
        <p:nvPicPr>
          <p:cNvPr id="4" name="Resim 4">
            <a:extLst>
              <a:ext uri="{FF2B5EF4-FFF2-40B4-BE49-F238E27FC236}">
                <a16:creationId xmlns:a16="http://schemas.microsoft.com/office/drawing/2014/main" id="{C6276CC2-3881-3C14-8FE7-3C5D35BA9D20}"/>
              </a:ext>
            </a:extLst>
          </p:cNvPr>
          <p:cNvPicPr>
            <a:picLocks noChangeAspect="1"/>
          </p:cNvPicPr>
          <p:nvPr/>
        </p:nvPicPr>
        <p:blipFill>
          <a:blip r:embed="rId2"/>
          <a:stretch>
            <a:fillRect/>
          </a:stretch>
        </p:blipFill>
        <p:spPr>
          <a:xfrm>
            <a:off x="4916265" y="1874517"/>
            <a:ext cx="6513735" cy="4127386"/>
          </a:xfrm>
          <a:prstGeom prst="rect">
            <a:avLst/>
          </a:prstGeom>
        </p:spPr>
      </p:pic>
      <p:sp>
        <p:nvSpPr>
          <p:cNvPr id="6" name="Başlık 5">
            <a:extLst>
              <a:ext uri="{FF2B5EF4-FFF2-40B4-BE49-F238E27FC236}">
                <a16:creationId xmlns:a16="http://schemas.microsoft.com/office/drawing/2014/main" id="{3A58F3A1-8E3C-82A3-0E49-F543E55FFE29}"/>
              </a:ext>
            </a:extLst>
          </p:cNvPr>
          <p:cNvSpPr>
            <a:spLocks noGrp="1"/>
          </p:cNvSpPr>
          <p:nvPr>
            <p:ph type="title"/>
          </p:nvPr>
        </p:nvSpPr>
        <p:spPr>
          <a:xfrm>
            <a:off x="1251678" y="382385"/>
            <a:ext cx="10178322" cy="1316391"/>
          </a:xfrm>
        </p:spPr>
        <p:txBody>
          <a:bodyPr>
            <a:normAutofit/>
          </a:bodyPr>
          <a:lstStyle/>
          <a:p>
            <a:pPr algn="ctr"/>
            <a:r>
              <a:rPr lang="tr-TR" sz="3200" b="1" dirty="0">
                <a:solidFill>
                  <a:schemeClr val="accent2"/>
                </a:solidFill>
                <a:latin typeface="Adobe Garamond Pro" panose="02020502060506020403" pitchFamily="18" charset="-94"/>
                <a:cs typeface="Times New Roman" panose="02020603050405020304" pitchFamily="18" charset="0"/>
              </a:rPr>
              <a:t>İlaç Verilerin</a:t>
            </a:r>
            <a:r>
              <a:rPr lang="tr-TR" sz="3200" dirty="0">
                <a:solidFill>
                  <a:schemeClr val="accent2"/>
                </a:solidFill>
                <a:latin typeface="Adobe Garamond Pro" panose="02020502060506020403" pitchFamily="18" charset="-94"/>
                <a:cs typeface="Times New Roman" panose="02020603050405020304" pitchFamily="18" charset="0"/>
              </a:rPr>
              <a:t> </a:t>
            </a:r>
            <a:r>
              <a:rPr lang="tr-TR" sz="3200" b="1" dirty="0">
                <a:solidFill>
                  <a:schemeClr val="accent2"/>
                </a:solidFill>
                <a:latin typeface="Adobe Garamond Pro" panose="02020502060506020403" pitchFamily="18" charset="-94"/>
                <a:ea typeface="+mj-lt"/>
                <a:cs typeface="Times New Roman" panose="02020603050405020304" pitchFamily="18" charset="0"/>
              </a:rPr>
              <a:t>Değişken Dönüşümleri</a:t>
            </a:r>
            <a:r>
              <a:rPr lang="tr-TR" sz="3200" dirty="0">
                <a:solidFill>
                  <a:schemeClr val="accent2"/>
                </a:solidFill>
                <a:latin typeface="Adobe Garamond Pro" panose="02020502060506020403" pitchFamily="18" charset="-94"/>
                <a:ea typeface="+mj-lt"/>
                <a:cs typeface="Times New Roman" panose="02020603050405020304" pitchFamily="18" charset="0"/>
              </a:rPr>
              <a:t> </a:t>
            </a:r>
            <a:br>
              <a:rPr lang="tr-TR" sz="3200" dirty="0">
                <a:solidFill>
                  <a:schemeClr val="accent2"/>
                </a:solidFill>
                <a:latin typeface="Adobe Garamond Pro" panose="02020502060506020403" pitchFamily="18" charset="-94"/>
                <a:ea typeface="+mj-lt"/>
                <a:cs typeface="Times New Roman" panose="02020603050405020304" pitchFamily="18" charset="0"/>
              </a:rPr>
            </a:br>
            <a:endParaRPr lang="tr-TR" sz="3200" dirty="0">
              <a:latin typeface="Adobe Garamond Pro" panose="02020502060506020403" pitchFamily="18" charset="-94"/>
            </a:endParaRPr>
          </a:p>
        </p:txBody>
      </p:sp>
    </p:spTree>
    <p:extLst>
      <p:ext uri="{BB962C8B-B14F-4D97-AF65-F5344CB8AC3E}">
        <p14:creationId xmlns:p14="http://schemas.microsoft.com/office/powerpoint/2010/main" val="213059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tablo içeren bir resim&#10;&#10;Açıklama otomatik olarak oluşturuldu">
            <a:extLst>
              <a:ext uri="{FF2B5EF4-FFF2-40B4-BE49-F238E27FC236}">
                <a16:creationId xmlns:a16="http://schemas.microsoft.com/office/drawing/2014/main" id="{828623B1-6042-098A-CBE4-86FB5CF70FE3}"/>
              </a:ext>
            </a:extLst>
          </p:cNvPr>
          <p:cNvPicPr>
            <a:picLocks noGrp="1" noChangeAspect="1"/>
          </p:cNvPicPr>
          <p:nvPr>
            <p:ph idx="1"/>
          </p:nvPr>
        </p:nvPicPr>
        <p:blipFill>
          <a:blip r:embed="rId2"/>
          <a:stretch>
            <a:fillRect/>
          </a:stretch>
        </p:blipFill>
        <p:spPr>
          <a:xfrm>
            <a:off x="3459864" y="2218141"/>
            <a:ext cx="5761219" cy="2877561"/>
          </a:xfrm>
        </p:spPr>
      </p:pic>
      <p:sp>
        <p:nvSpPr>
          <p:cNvPr id="5" name="Metin kutusu 4">
            <a:extLst>
              <a:ext uri="{FF2B5EF4-FFF2-40B4-BE49-F238E27FC236}">
                <a16:creationId xmlns:a16="http://schemas.microsoft.com/office/drawing/2014/main" id="{B0AF600E-80FC-4C2A-8233-0983FFD0BCBD}"/>
              </a:ext>
            </a:extLst>
          </p:cNvPr>
          <p:cNvSpPr txBox="1"/>
          <p:nvPr/>
        </p:nvSpPr>
        <p:spPr>
          <a:xfrm>
            <a:off x="1451149" y="797561"/>
            <a:ext cx="9778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3200" b="1" dirty="0">
                <a:solidFill>
                  <a:schemeClr val="accent1"/>
                </a:solidFill>
                <a:latin typeface="Adobe Garamond Pro" panose="02020502060506020403" pitchFamily="18" charset="-94"/>
                <a:ea typeface="+mn-lt"/>
                <a:cs typeface="+mn-lt"/>
              </a:rPr>
              <a:t>İlaç Verilerin Değişken Dönüşümleri </a:t>
            </a:r>
          </a:p>
          <a:p>
            <a:pPr algn="ctr"/>
            <a:r>
              <a:rPr lang="tr-TR" sz="3200" b="1" dirty="0">
                <a:solidFill>
                  <a:schemeClr val="accent1"/>
                </a:solidFill>
                <a:latin typeface="Adobe Garamond Pro" panose="02020502060506020403" pitchFamily="18" charset="-94"/>
                <a:ea typeface="+mn-lt"/>
                <a:cs typeface="+mn-lt"/>
              </a:rPr>
              <a:t> Dönüşmüş yeni datamız</a:t>
            </a:r>
            <a:endParaRPr lang="tr-TR" sz="3200" b="1" dirty="0">
              <a:solidFill>
                <a:schemeClr val="accent1"/>
              </a:solidFill>
              <a:latin typeface="Adobe Garamond Pro" panose="02020502060506020403" pitchFamily="18" charset="-94"/>
            </a:endParaRPr>
          </a:p>
        </p:txBody>
      </p:sp>
    </p:spTree>
    <p:extLst>
      <p:ext uri="{BB962C8B-B14F-4D97-AF65-F5344CB8AC3E}">
        <p14:creationId xmlns:p14="http://schemas.microsoft.com/office/powerpoint/2010/main" val="198825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2069ED-D9E3-E41C-D0DD-37DB99170F9E}"/>
              </a:ext>
            </a:extLst>
          </p:cNvPr>
          <p:cNvSpPr>
            <a:spLocks noGrp="1"/>
          </p:cNvSpPr>
          <p:nvPr>
            <p:ph type="ctrTitle"/>
          </p:nvPr>
        </p:nvSpPr>
        <p:spPr>
          <a:xfrm>
            <a:off x="1003878" y="958429"/>
            <a:ext cx="10318418" cy="4394988"/>
          </a:xfrm>
        </p:spPr>
        <p:txBody>
          <a:bodyPr/>
          <a:lstStyle/>
          <a:p>
            <a:r>
              <a:rPr lang="tr-TR" sz="4800" b="1" dirty="0">
                <a:latin typeface="Adobe Garamond Pro" panose="02020502060506020403" pitchFamily="18" charset="-94"/>
              </a:rPr>
              <a:t>Makine</a:t>
            </a:r>
            <a:br>
              <a:rPr lang="tr-TR" sz="4800" b="1" dirty="0">
                <a:latin typeface="Adobe Garamond Pro" panose="02020502060506020403" pitchFamily="18" charset="-94"/>
              </a:rPr>
            </a:br>
            <a:r>
              <a:rPr lang="tr-TR" sz="4800" b="1" dirty="0">
                <a:latin typeface="Adobe Garamond Pro" panose="02020502060506020403" pitchFamily="18" charset="-94"/>
              </a:rPr>
              <a:t>öğrenmesi</a:t>
            </a:r>
          </a:p>
        </p:txBody>
      </p:sp>
      <p:sp>
        <p:nvSpPr>
          <p:cNvPr id="3" name="Alt Başlık 2">
            <a:extLst>
              <a:ext uri="{FF2B5EF4-FFF2-40B4-BE49-F238E27FC236}">
                <a16:creationId xmlns:a16="http://schemas.microsoft.com/office/drawing/2014/main" id="{13E0D6B5-7572-9756-B738-3D923F6AE3DB}"/>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829630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DE00A5-F7E4-F75F-C7C6-CBC6495057D9}"/>
              </a:ext>
            </a:extLst>
          </p:cNvPr>
          <p:cNvSpPr>
            <a:spLocks noGrp="1"/>
          </p:cNvSpPr>
          <p:nvPr>
            <p:ph type="title"/>
          </p:nvPr>
        </p:nvSpPr>
        <p:spPr>
          <a:xfrm>
            <a:off x="1251677" y="904900"/>
            <a:ext cx="10178322" cy="1492132"/>
          </a:xfrm>
        </p:spPr>
        <p:txBody>
          <a:bodyPr>
            <a:normAutofit/>
          </a:bodyPr>
          <a:lstStyle/>
          <a:p>
            <a:pPr algn="ctr"/>
            <a:r>
              <a:rPr lang="tr-TR" sz="3200" b="1" spc="-5" dirty="0">
                <a:solidFill>
                  <a:schemeClr val="accent1"/>
                </a:solidFill>
                <a:effectLst/>
                <a:latin typeface="Adobe Garamond Pro" panose="02020502060506020403" pitchFamily="18" charset="-94"/>
                <a:ea typeface="Calibri" panose="020F0502020204030204" pitchFamily="34" charset="0"/>
                <a:cs typeface="Times New Roman" panose="02020603050405020304" pitchFamily="18" charset="0"/>
              </a:rPr>
              <a:t>Öncelikle gerekli olan kütüphaneleri dahil ederek başlayalım.</a:t>
            </a:r>
            <a:br>
              <a:rPr lang="tr-TR" sz="3200" b="1" dirty="0">
                <a:solidFill>
                  <a:schemeClr val="accent1"/>
                </a:solidFill>
                <a:effectLst/>
                <a:latin typeface="Adobe Garamond Pro" panose="02020502060506020403" pitchFamily="18" charset="-94"/>
                <a:ea typeface="Calibri" panose="020F0502020204030204" pitchFamily="34" charset="0"/>
                <a:cs typeface="Times New Roman" panose="02020603050405020304" pitchFamily="18" charset="0"/>
              </a:rPr>
            </a:br>
            <a:endParaRPr lang="tr-TR" sz="3200" b="1" dirty="0">
              <a:solidFill>
                <a:schemeClr val="accent1"/>
              </a:solidFill>
              <a:latin typeface="Adobe Garamond Pro" panose="02020502060506020403" pitchFamily="18" charset="-94"/>
            </a:endParaRPr>
          </a:p>
        </p:txBody>
      </p:sp>
      <p:pic>
        <p:nvPicPr>
          <p:cNvPr id="4" name="İçerik Yer Tutucusu 3">
            <a:extLst>
              <a:ext uri="{FF2B5EF4-FFF2-40B4-BE49-F238E27FC236}">
                <a16:creationId xmlns:a16="http://schemas.microsoft.com/office/drawing/2014/main" id="{3FC1F18B-328C-F43B-5D71-79EAD3E51C25}"/>
              </a:ext>
            </a:extLst>
          </p:cNvPr>
          <p:cNvPicPr>
            <a:picLocks noGrp="1" noChangeAspect="1"/>
          </p:cNvPicPr>
          <p:nvPr>
            <p:ph idx="1"/>
          </p:nvPr>
        </p:nvPicPr>
        <p:blipFill>
          <a:blip r:embed="rId2"/>
          <a:stretch>
            <a:fillRect/>
          </a:stretch>
        </p:blipFill>
        <p:spPr>
          <a:xfrm>
            <a:off x="2363596" y="2852847"/>
            <a:ext cx="7954485" cy="1676634"/>
          </a:xfrm>
          <a:prstGeom prst="rect">
            <a:avLst/>
          </a:prstGeom>
        </p:spPr>
      </p:pic>
    </p:spTree>
    <p:extLst>
      <p:ext uri="{BB962C8B-B14F-4D97-AF65-F5344CB8AC3E}">
        <p14:creationId xmlns:p14="http://schemas.microsoft.com/office/powerpoint/2010/main" val="192181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9E69FA-D037-4844-0158-D7A363A157A4}"/>
              </a:ext>
            </a:extLst>
          </p:cNvPr>
          <p:cNvSpPr>
            <a:spLocks noGrp="1"/>
          </p:cNvSpPr>
          <p:nvPr>
            <p:ph idx="1"/>
          </p:nvPr>
        </p:nvSpPr>
        <p:spPr>
          <a:xfrm>
            <a:off x="1032962" y="1681212"/>
            <a:ext cx="10126075" cy="4550385"/>
          </a:xfrm>
        </p:spPr>
        <p:txBody>
          <a:bodyPr vert="horz" lIns="91440" tIns="45720" rIns="91440" bIns="45720" rtlCol="0" anchor="t">
            <a:normAutofit/>
          </a:bodyPr>
          <a:lstStyle/>
          <a:p>
            <a:pPr indent="0">
              <a:lnSpc>
                <a:spcPct val="107000"/>
              </a:lnSpc>
              <a:spcAft>
                <a:spcPts val="800"/>
              </a:spcAft>
              <a:buNone/>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Veri seti, 1 yılda toplanan, satış tarihi ve saati, farmasötik ilaç markası ve satılan miktarı gösteren, satış noktası sisteminden bireysel olarak ihraç edilen 13000 işlem veri setinden oluşturulmuştur. Satış verileri saatlik, günlük, haftalık ve aylık periyotlarla yeniden örneklenir. Veriler zaten önceden işlenmiştir, veriler burada işleme aykırı değer algılama, işleme ve eksik veri atamasını içerir. Eczane veri setinden seçilen ilaç grubu aşağıdaki Anatomik Terapötik Kimyasal (ATC) Sınıflandırma Sistemi kategorilerine göre sınıflandırılır:</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etin kutusu 3">
            <a:extLst>
              <a:ext uri="{FF2B5EF4-FFF2-40B4-BE49-F238E27FC236}">
                <a16:creationId xmlns:a16="http://schemas.microsoft.com/office/drawing/2014/main" id="{715CDA95-BFEF-A4B7-EB67-359BF0A4C1FA}"/>
              </a:ext>
            </a:extLst>
          </p:cNvPr>
          <p:cNvSpPr txBox="1"/>
          <p:nvPr/>
        </p:nvSpPr>
        <p:spPr>
          <a:xfrm>
            <a:off x="1032962" y="955667"/>
            <a:ext cx="37348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3200" b="1" dirty="0">
                <a:latin typeface="Adobe Garamond Pro" panose="02020502060506020403" pitchFamily="18" charset="-94"/>
              </a:rPr>
              <a:t>GİRİŞ</a:t>
            </a:r>
          </a:p>
        </p:txBody>
      </p:sp>
    </p:spTree>
    <p:extLst>
      <p:ext uri="{BB962C8B-B14F-4D97-AF65-F5344CB8AC3E}">
        <p14:creationId xmlns:p14="http://schemas.microsoft.com/office/powerpoint/2010/main" val="367067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C2F2E4-4A53-C459-072C-1888840B5038}"/>
              </a:ext>
            </a:extLst>
          </p:cNvPr>
          <p:cNvSpPr>
            <a:spLocks noGrp="1"/>
          </p:cNvSpPr>
          <p:nvPr>
            <p:ph type="title"/>
          </p:nvPr>
        </p:nvSpPr>
        <p:spPr>
          <a:xfrm>
            <a:off x="1251678" y="550336"/>
            <a:ext cx="10178322" cy="1492132"/>
          </a:xfrm>
        </p:spPr>
        <p:txBody>
          <a:bodyPr>
            <a:normAutofit fontScale="90000"/>
          </a:bodyPr>
          <a:lstStyle/>
          <a:p>
            <a:pPr algn="ctr"/>
            <a:r>
              <a:rPr lang="tr-TR" sz="3200" b="1" spc="-5" dirty="0">
                <a:solidFill>
                  <a:schemeClr val="accent1"/>
                </a:solidFill>
                <a:effectLst/>
                <a:latin typeface="Adobe Garamond Pro" panose="02020502060506020403" pitchFamily="18" charset="-94"/>
                <a:ea typeface="Times New Roman" panose="02020603050405020304" pitchFamily="18" charset="0"/>
              </a:rPr>
              <a:t>Gerekli kütüphaneleri dahil ettiğimize göre veri setini incelemeye geçebiliriz.</a:t>
            </a:r>
            <a:br>
              <a:rPr lang="tr-TR" sz="1800" dirty="0">
                <a:effectLst/>
                <a:latin typeface="Times New Roman" panose="02020603050405020304" pitchFamily="18" charset="0"/>
                <a:ea typeface="Times New Roman" panose="02020603050405020304" pitchFamily="18" charset="0"/>
              </a:rPr>
            </a:br>
            <a:endParaRPr lang="tr-TR" dirty="0"/>
          </a:p>
        </p:txBody>
      </p:sp>
      <p:pic>
        <p:nvPicPr>
          <p:cNvPr id="4" name="İçerik Yer Tutucusu 3">
            <a:extLst>
              <a:ext uri="{FF2B5EF4-FFF2-40B4-BE49-F238E27FC236}">
                <a16:creationId xmlns:a16="http://schemas.microsoft.com/office/drawing/2014/main" id="{F63AD04C-CD35-23B8-5759-B9083557D37C}"/>
              </a:ext>
            </a:extLst>
          </p:cNvPr>
          <p:cNvPicPr>
            <a:picLocks noGrp="1" noChangeAspect="1"/>
          </p:cNvPicPr>
          <p:nvPr>
            <p:ph idx="1"/>
          </p:nvPr>
        </p:nvPicPr>
        <p:blipFill>
          <a:blip r:embed="rId2"/>
          <a:stretch>
            <a:fillRect/>
          </a:stretch>
        </p:blipFill>
        <p:spPr>
          <a:xfrm>
            <a:off x="3574233" y="1975959"/>
            <a:ext cx="5281993" cy="1018671"/>
          </a:xfrm>
          <a:prstGeom prst="rect">
            <a:avLst/>
          </a:prstGeom>
        </p:spPr>
      </p:pic>
      <p:pic>
        <p:nvPicPr>
          <p:cNvPr id="5" name="Resim 4">
            <a:extLst>
              <a:ext uri="{FF2B5EF4-FFF2-40B4-BE49-F238E27FC236}">
                <a16:creationId xmlns:a16="http://schemas.microsoft.com/office/drawing/2014/main" id="{94F67463-9211-F485-2001-103A03E5F48C}"/>
              </a:ext>
            </a:extLst>
          </p:cNvPr>
          <p:cNvPicPr>
            <a:picLocks noChangeAspect="1"/>
          </p:cNvPicPr>
          <p:nvPr/>
        </p:nvPicPr>
        <p:blipFill>
          <a:blip r:embed="rId3"/>
          <a:stretch>
            <a:fillRect/>
          </a:stretch>
        </p:blipFill>
        <p:spPr>
          <a:xfrm>
            <a:off x="2404052" y="3468091"/>
            <a:ext cx="7873573" cy="2004845"/>
          </a:xfrm>
          <a:prstGeom prst="rect">
            <a:avLst/>
          </a:prstGeom>
        </p:spPr>
      </p:pic>
    </p:spTree>
    <p:extLst>
      <p:ext uri="{BB962C8B-B14F-4D97-AF65-F5344CB8AC3E}">
        <p14:creationId xmlns:p14="http://schemas.microsoft.com/office/powerpoint/2010/main" val="111044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69049-922B-6F5E-CB43-585449A9289F}"/>
              </a:ext>
            </a:extLst>
          </p:cNvPr>
          <p:cNvSpPr>
            <a:spLocks noGrp="1"/>
          </p:cNvSpPr>
          <p:nvPr>
            <p:ph type="title"/>
          </p:nvPr>
        </p:nvSpPr>
        <p:spPr/>
        <p:txBody>
          <a:bodyPr>
            <a:normAutofit/>
          </a:bodyPr>
          <a:lstStyle/>
          <a:p>
            <a:pPr algn="ctr"/>
            <a:r>
              <a:rPr lang="tr-TR" sz="3200" spc="-5" dirty="0">
                <a:solidFill>
                  <a:schemeClr val="accent1"/>
                </a:solidFill>
                <a:effectLst/>
                <a:latin typeface="Adobe Garamond Pro" panose="02020502060506020403" pitchFamily="18" charset="-94"/>
                <a:ea typeface="Times New Roman" panose="02020603050405020304" pitchFamily="18" charset="0"/>
              </a:rPr>
              <a:t>df.info() ile veri setimiz hakkında daha geniş bir bilgiye sahip olabiliriz.</a:t>
            </a:r>
            <a:br>
              <a:rPr lang="tr-TR" sz="3200" dirty="0">
                <a:solidFill>
                  <a:schemeClr val="accent1"/>
                </a:solidFill>
                <a:effectLst/>
                <a:latin typeface="Adobe Garamond Pro" panose="02020502060506020403" pitchFamily="18" charset="-94"/>
                <a:ea typeface="Times New Roman" panose="02020603050405020304" pitchFamily="18" charset="0"/>
              </a:rPr>
            </a:br>
            <a:endParaRPr lang="tr-TR" sz="3200" dirty="0">
              <a:solidFill>
                <a:schemeClr val="accent1"/>
              </a:solidFill>
              <a:latin typeface="Adobe Garamond Pro" panose="02020502060506020403" pitchFamily="18" charset="-94"/>
            </a:endParaRPr>
          </a:p>
        </p:txBody>
      </p:sp>
      <p:pic>
        <p:nvPicPr>
          <p:cNvPr id="4" name="İçerik Yer Tutucusu 3">
            <a:extLst>
              <a:ext uri="{FF2B5EF4-FFF2-40B4-BE49-F238E27FC236}">
                <a16:creationId xmlns:a16="http://schemas.microsoft.com/office/drawing/2014/main" id="{6FCC475E-2C91-C1C1-6455-44DF61C09C98}"/>
              </a:ext>
            </a:extLst>
          </p:cNvPr>
          <p:cNvPicPr>
            <a:picLocks noGrp="1" noChangeAspect="1"/>
          </p:cNvPicPr>
          <p:nvPr>
            <p:ph idx="1"/>
          </p:nvPr>
        </p:nvPicPr>
        <p:blipFill>
          <a:blip r:embed="rId2"/>
          <a:stretch>
            <a:fillRect/>
          </a:stretch>
        </p:blipFill>
        <p:spPr>
          <a:xfrm>
            <a:off x="3777451" y="1874517"/>
            <a:ext cx="4909349" cy="4574621"/>
          </a:xfrm>
          <a:prstGeom prst="rect">
            <a:avLst/>
          </a:prstGeom>
        </p:spPr>
      </p:pic>
    </p:spTree>
    <p:extLst>
      <p:ext uri="{BB962C8B-B14F-4D97-AF65-F5344CB8AC3E}">
        <p14:creationId xmlns:p14="http://schemas.microsoft.com/office/powerpoint/2010/main" val="1306280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EBABC7-01EB-045B-69D2-4C92FF421259}"/>
              </a:ext>
            </a:extLst>
          </p:cNvPr>
          <p:cNvSpPr>
            <a:spLocks noGrp="1"/>
          </p:cNvSpPr>
          <p:nvPr>
            <p:ph idx="1"/>
          </p:nvPr>
        </p:nvSpPr>
        <p:spPr>
          <a:xfrm>
            <a:off x="1391637" y="336599"/>
            <a:ext cx="10178322" cy="3593591"/>
          </a:xfrm>
        </p:spPr>
        <p:txBody>
          <a:bodyPr>
            <a:normAutofit/>
          </a:bodyPr>
          <a:lstStyle/>
          <a:p>
            <a:pPr marL="0" indent="0">
              <a:buNone/>
            </a:pPr>
            <a:r>
              <a:rPr lang="tr-TR" sz="2400" spc="-5" dirty="0">
                <a:solidFill>
                  <a:schemeClr val="accent1"/>
                </a:solidFill>
                <a:latin typeface="Adobe Garamond Pro" panose="02020502060506020403" pitchFamily="18" charset="-94"/>
                <a:ea typeface="Times New Roman" panose="02020603050405020304" pitchFamily="18" charset="0"/>
              </a:rPr>
              <a:t>Ç</a:t>
            </a:r>
            <a:r>
              <a:rPr lang="tr-TR" sz="2400" spc="-5" dirty="0">
                <a:solidFill>
                  <a:schemeClr val="accent1"/>
                </a:solidFill>
                <a:effectLst/>
                <a:latin typeface="Adobe Garamond Pro" panose="02020502060506020403" pitchFamily="18" charset="-94"/>
                <a:ea typeface="Times New Roman" panose="02020603050405020304" pitchFamily="18" charset="0"/>
              </a:rPr>
              <a:t>ıktıyı incelediğimizde veri setinin boyutunun (999,13) olduğunu görüyoruz. 2 tane kategorik değişkenimiz var bunlar </a:t>
            </a:r>
            <a:r>
              <a:rPr lang="tr-TR" sz="2400" spc="-5" dirty="0" err="1">
                <a:solidFill>
                  <a:schemeClr val="accent1"/>
                </a:solidFill>
                <a:effectLst/>
                <a:latin typeface="Adobe Garamond Pro" panose="02020502060506020403" pitchFamily="18" charset="-94"/>
                <a:ea typeface="Times New Roman" panose="02020603050405020304" pitchFamily="18" charset="0"/>
              </a:rPr>
              <a:t>object</a:t>
            </a:r>
            <a:r>
              <a:rPr lang="tr-TR" sz="2400" spc="-5" dirty="0">
                <a:solidFill>
                  <a:schemeClr val="accent1"/>
                </a:solidFill>
                <a:effectLst/>
                <a:latin typeface="Adobe Garamond Pro" panose="02020502060506020403" pitchFamily="18" charset="-94"/>
                <a:ea typeface="Times New Roman" panose="02020603050405020304" pitchFamily="18" charset="0"/>
              </a:rPr>
              <a:t> olarak belirtilmiş eksik verilerin sayısını görmek içinde aşağıdaki kodu kullandık ve sonucumuz 0 olarak yansıdı.</a:t>
            </a:r>
            <a:br>
              <a:rPr lang="tr-TR" sz="2800" dirty="0">
                <a:solidFill>
                  <a:schemeClr val="accent1"/>
                </a:solidFill>
                <a:effectLst/>
                <a:latin typeface="Adobe Garamond Pro" panose="02020502060506020403" pitchFamily="18" charset="-94"/>
                <a:ea typeface="Times New Roman" panose="02020603050405020304" pitchFamily="18" charset="0"/>
              </a:rPr>
            </a:br>
            <a:br>
              <a:rPr lang="tr-TR" sz="2800" dirty="0">
                <a:solidFill>
                  <a:schemeClr val="accent1"/>
                </a:solidFill>
                <a:effectLst/>
                <a:latin typeface="Adobe Garamond Pro" panose="02020502060506020403" pitchFamily="18" charset="-94"/>
                <a:ea typeface="Times New Roman" panose="02020603050405020304" pitchFamily="18" charset="0"/>
              </a:rPr>
            </a:br>
            <a:endParaRPr lang="tr-TR" sz="2800" dirty="0"/>
          </a:p>
        </p:txBody>
      </p:sp>
      <p:pic>
        <p:nvPicPr>
          <p:cNvPr id="4" name="Resim 3">
            <a:extLst>
              <a:ext uri="{FF2B5EF4-FFF2-40B4-BE49-F238E27FC236}">
                <a16:creationId xmlns:a16="http://schemas.microsoft.com/office/drawing/2014/main" id="{65258111-FC9A-ABCE-F72E-833D6BC3293A}"/>
              </a:ext>
            </a:extLst>
          </p:cNvPr>
          <p:cNvPicPr>
            <a:picLocks noChangeAspect="1"/>
          </p:cNvPicPr>
          <p:nvPr/>
        </p:nvPicPr>
        <p:blipFill>
          <a:blip r:embed="rId2"/>
          <a:stretch>
            <a:fillRect/>
          </a:stretch>
        </p:blipFill>
        <p:spPr>
          <a:xfrm>
            <a:off x="3710501" y="2133394"/>
            <a:ext cx="4770998" cy="941042"/>
          </a:xfrm>
          <a:prstGeom prst="rect">
            <a:avLst/>
          </a:prstGeom>
        </p:spPr>
      </p:pic>
      <p:pic>
        <p:nvPicPr>
          <p:cNvPr id="5" name="Resim 4">
            <a:extLst>
              <a:ext uri="{FF2B5EF4-FFF2-40B4-BE49-F238E27FC236}">
                <a16:creationId xmlns:a16="http://schemas.microsoft.com/office/drawing/2014/main" id="{1040F4C6-BB56-9567-E7E1-7476ECEB661A}"/>
              </a:ext>
            </a:extLst>
          </p:cNvPr>
          <p:cNvPicPr>
            <a:picLocks noChangeAspect="1"/>
          </p:cNvPicPr>
          <p:nvPr/>
        </p:nvPicPr>
        <p:blipFill>
          <a:blip r:embed="rId3"/>
          <a:stretch>
            <a:fillRect/>
          </a:stretch>
        </p:blipFill>
        <p:spPr>
          <a:xfrm>
            <a:off x="4049935" y="3289041"/>
            <a:ext cx="4092130" cy="3281015"/>
          </a:xfrm>
          <a:prstGeom prst="rect">
            <a:avLst/>
          </a:prstGeom>
        </p:spPr>
      </p:pic>
    </p:spTree>
    <p:extLst>
      <p:ext uri="{BB962C8B-B14F-4D97-AF65-F5344CB8AC3E}">
        <p14:creationId xmlns:p14="http://schemas.microsoft.com/office/powerpoint/2010/main" val="121259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C6847F2D-BE68-178E-DCCF-26515B3EDD37}"/>
              </a:ext>
            </a:extLst>
          </p:cNvPr>
          <p:cNvSpPr>
            <a:spLocks noGrp="1"/>
          </p:cNvSpPr>
          <p:nvPr>
            <p:ph type="body" idx="1"/>
          </p:nvPr>
        </p:nvSpPr>
        <p:spPr>
          <a:xfrm>
            <a:off x="1295399" y="403491"/>
            <a:ext cx="4800600" cy="1635248"/>
          </a:xfrm>
        </p:spPr>
        <p:txBody>
          <a:bodyPr/>
          <a:lstStyle/>
          <a:p>
            <a:pPr algn="ctr"/>
            <a:r>
              <a:rPr lang="tr-TR" sz="1800" b="0" i="1" spc="-5"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b="0" spc="-5"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inplace</a:t>
            </a:r>
            <a:r>
              <a:rPr lang="tr-TR" sz="1800" b="0" i="1" spc="-5"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=True”</a:t>
            </a:r>
            <a:r>
              <a:rPr lang="tr-TR" sz="1800" b="0" spc="-5"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parametresi yaptığımız değişikliğin kalıcı bir şekilde uygulanmasını sağlar.</a:t>
            </a:r>
            <a:endParaRPr lang="tr-TR" sz="1800" b="0" dirty="0">
              <a:solidFill>
                <a:schemeClr val="accent1"/>
              </a:solidFill>
              <a:latin typeface="Times New Roman" panose="02020603050405020304" pitchFamily="18" charset="0"/>
              <a:cs typeface="Times New Roman" panose="02020603050405020304" pitchFamily="18" charset="0"/>
            </a:endParaRPr>
          </a:p>
        </p:txBody>
      </p:sp>
      <p:sp>
        <p:nvSpPr>
          <p:cNvPr id="5" name="Metin Yer Tutucusu 4">
            <a:extLst>
              <a:ext uri="{FF2B5EF4-FFF2-40B4-BE49-F238E27FC236}">
                <a16:creationId xmlns:a16="http://schemas.microsoft.com/office/drawing/2014/main" id="{84301F9A-FFC1-8BC0-4345-ACB78CD12AA4}"/>
              </a:ext>
            </a:extLst>
          </p:cNvPr>
          <p:cNvSpPr>
            <a:spLocks noGrp="1"/>
          </p:cNvSpPr>
          <p:nvPr>
            <p:ph type="body" sz="quarter" idx="3"/>
          </p:nvPr>
        </p:nvSpPr>
        <p:spPr>
          <a:xfrm>
            <a:off x="6633864" y="2331361"/>
            <a:ext cx="4800600" cy="1635249"/>
          </a:xfrm>
        </p:spPr>
        <p:txBody>
          <a:bodyPr/>
          <a:lstStyle/>
          <a:p>
            <a:pPr algn="ctr"/>
            <a:r>
              <a:rPr lang="tr-TR" sz="1600" b="0" spc="-5"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Sıra geldi kategorik değişkenleri numerik değişkenlere dönüştürmeye. Bunun için </a:t>
            </a:r>
            <a:r>
              <a:rPr lang="tr-TR" sz="1600" b="0" spc="-5" dirty="0" err="1">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pandas</a:t>
            </a:r>
            <a:r>
              <a:rPr lang="tr-TR" sz="1600" b="0" spc="-5"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içindeki </a:t>
            </a:r>
            <a:r>
              <a:rPr lang="tr-TR" sz="1600" b="0" i="1" spc="-5"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600" b="0" i="1" spc="-5" dirty="0" err="1">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get_dummies</a:t>
            </a:r>
            <a:r>
              <a:rPr lang="tr-TR" sz="1600" b="0" i="1" spc="-5"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600" b="0" spc="-5"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i kullanacağız.</a:t>
            </a:r>
            <a:endParaRPr lang="tr-TR" sz="1600" b="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p>
        </p:txBody>
      </p:sp>
      <p:pic>
        <p:nvPicPr>
          <p:cNvPr id="7" name="İçerik Yer Tutucusu 6">
            <a:extLst>
              <a:ext uri="{FF2B5EF4-FFF2-40B4-BE49-F238E27FC236}">
                <a16:creationId xmlns:a16="http://schemas.microsoft.com/office/drawing/2014/main" id="{5305CDA7-1801-53D4-B77F-94AF611EF50D}"/>
              </a:ext>
            </a:extLst>
          </p:cNvPr>
          <p:cNvPicPr>
            <a:picLocks noGrp="1" noChangeAspect="1"/>
          </p:cNvPicPr>
          <p:nvPr>
            <p:ph sz="half" idx="2"/>
          </p:nvPr>
        </p:nvPicPr>
        <p:blipFill>
          <a:blip r:embed="rId2"/>
          <a:stretch>
            <a:fillRect/>
          </a:stretch>
        </p:blipFill>
        <p:spPr>
          <a:xfrm>
            <a:off x="1688058" y="2331361"/>
            <a:ext cx="4239217" cy="685896"/>
          </a:xfrm>
          <a:prstGeom prst="rect">
            <a:avLst/>
          </a:prstGeom>
        </p:spPr>
      </p:pic>
      <p:pic>
        <p:nvPicPr>
          <p:cNvPr id="8" name="İçerik Yer Tutucusu 7">
            <a:extLst>
              <a:ext uri="{FF2B5EF4-FFF2-40B4-BE49-F238E27FC236}">
                <a16:creationId xmlns:a16="http://schemas.microsoft.com/office/drawing/2014/main" id="{52C7BEAB-6960-F448-E1C6-9D77DB89A6DD}"/>
              </a:ext>
            </a:extLst>
          </p:cNvPr>
          <p:cNvPicPr>
            <a:picLocks noGrp="1" noChangeAspect="1"/>
          </p:cNvPicPr>
          <p:nvPr>
            <p:ph sz="quarter" idx="4"/>
          </p:nvPr>
        </p:nvPicPr>
        <p:blipFill>
          <a:blip r:embed="rId3"/>
          <a:stretch>
            <a:fillRect/>
          </a:stretch>
        </p:blipFill>
        <p:spPr>
          <a:xfrm>
            <a:off x="6829941" y="3937518"/>
            <a:ext cx="4408446" cy="2324578"/>
          </a:xfrm>
          <a:prstGeom prst="rect">
            <a:avLst/>
          </a:prstGeom>
        </p:spPr>
      </p:pic>
    </p:spTree>
    <p:extLst>
      <p:ext uri="{BB962C8B-B14F-4D97-AF65-F5344CB8AC3E}">
        <p14:creationId xmlns:p14="http://schemas.microsoft.com/office/powerpoint/2010/main" val="2401056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D81AF9-7358-9AAF-50A0-5D21A7425949}"/>
              </a:ext>
            </a:extLst>
          </p:cNvPr>
          <p:cNvSpPr>
            <a:spLocks noGrp="1"/>
          </p:cNvSpPr>
          <p:nvPr>
            <p:ph idx="1"/>
          </p:nvPr>
        </p:nvSpPr>
        <p:spPr>
          <a:xfrm>
            <a:off x="1382306" y="447871"/>
            <a:ext cx="10178322" cy="3593591"/>
          </a:xfrm>
        </p:spPr>
        <p:txBody>
          <a:bodyPr/>
          <a:lstStyle/>
          <a:p>
            <a:pPr marL="0" indent="0">
              <a:buNone/>
            </a:pP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get_dummies</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içinde numerik değişkenlere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dönüşücek</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kategorik değişkenleri yazıyoruz. Daha sonra veri setinden bu kategorik değişkenleri ve tahmin etmek istediğimiz değişkeni düşürüyoruz ve bunu </a:t>
            </a:r>
            <a:r>
              <a:rPr lang="tr-TR" b="1"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’ye</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eşitliyoruz.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dms’i</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incelediğimizde kategorik değişkenlerin 1 ve 0'lar ile numerik değişkenlere dönüştüğünü görüyoruz. Veri setinde her bir değişkenin bir tanesini kullanmamız yeterli olacaktır.</a:t>
            </a:r>
            <a:endParaRPr lang="tr-TR"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8CFDC2D1-CFA1-9D24-87AB-45246464C830}"/>
              </a:ext>
            </a:extLst>
          </p:cNvPr>
          <p:cNvPicPr>
            <a:picLocks noChangeAspect="1"/>
          </p:cNvPicPr>
          <p:nvPr/>
        </p:nvPicPr>
        <p:blipFill>
          <a:blip r:embed="rId2"/>
          <a:stretch>
            <a:fillRect/>
          </a:stretch>
        </p:blipFill>
        <p:spPr>
          <a:xfrm>
            <a:off x="3215640" y="2853359"/>
            <a:ext cx="5760720" cy="2737485"/>
          </a:xfrm>
          <a:prstGeom prst="rect">
            <a:avLst/>
          </a:prstGeom>
        </p:spPr>
      </p:pic>
    </p:spTree>
    <p:extLst>
      <p:ext uri="{BB962C8B-B14F-4D97-AF65-F5344CB8AC3E}">
        <p14:creationId xmlns:p14="http://schemas.microsoft.com/office/powerpoint/2010/main" val="1872027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1D6C01-D0A9-BD24-84EC-682625D57EC3}"/>
              </a:ext>
            </a:extLst>
          </p:cNvPr>
          <p:cNvSpPr>
            <a:spLocks noGrp="1"/>
          </p:cNvSpPr>
          <p:nvPr>
            <p:ph idx="1"/>
          </p:nvPr>
        </p:nvSpPr>
        <p:spPr>
          <a:xfrm>
            <a:off x="1279669" y="661168"/>
            <a:ext cx="10178322" cy="3593591"/>
          </a:xfrm>
        </p:spPr>
        <p:txBody>
          <a:bodyPr>
            <a:normAutofit/>
          </a:bodyPr>
          <a:lstStyle/>
          <a:p>
            <a:pPr marL="0" indent="0">
              <a:lnSpc>
                <a:spcPts val="2400"/>
              </a:lnSpc>
              <a:spcBef>
                <a:spcPts val="2400"/>
              </a:spcBef>
              <a:buNone/>
            </a:pP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Dönüştürülen değişkenler ve X_’</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yi</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birleştirerek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X’i</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elde ediyoruz. X, y’yi tahmin etmek için kullanacağımız bağımsız değişkenleri içeriyor. y’yi de tahmin etmek istediğimiz değişkene eşitliyoruz.</a:t>
            </a:r>
            <a:endParaRPr lang="tr-TR"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400"/>
              </a:lnSpc>
              <a:spcBef>
                <a:spcPts val="2400"/>
              </a:spcBef>
              <a:buNone/>
            </a:pP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Bunları yaptıktan sonra artık veriyi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ve test olarak bölebiliriz.</a:t>
            </a:r>
            <a:endParaRPr lang="tr-TR"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2D01C84E-124E-DB37-0EE0-094A3DD158C3}"/>
              </a:ext>
            </a:extLst>
          </p:cNvPr>
          <p:cNvPicPr>
            <a:picLocks noChangeAspect="1"/>
          </p:cNvPicPr>
          <p:nvPr/>
        </p:nvPicPr>
        <p:blipFill>
          <a:blip r:embed="rId2"/>
          <a:stretch>
            <a:fillRect/>
          </a:stretch>
        </p:blipFill>
        <p:spPr>
          <a:xfrm>
            <a:off x="2537337" y="2848147"/>
            <a:ext cx="7662985" cy="695176"/>
          </a:xfrm>
          <a:prstGeom prst="rect">
            <a:avLst/>
          </a:prstGeom>
        </p:spPr>
      </p:pic>
      <p:sp>
        <p:nvSpPr>
          <p:cNvPr id="5" name="İçerik Yer Tutucusu 2">
            <a:extLst>
              <a:ext uri="{FF2B5EF4-FFF2-40B4-BE49-F238E27FC236}">
                <a16:creationId xmlns:a16="http://schemas.microsoft.com/office/drawing/2014/main" id="{EF6D9B20-0F1E-04D8-18E8-423E2BE1326E}"/>
              </a:ext>
            </a:extLst>
          </p:cNvPr>
          <p:cNvSpPr txBox="1">
            <a:spLocks/>
          </p:cNvSpPr>
          <p:nvPr/>
        </p:nvSpPr>
        <p:spPr>
          <a:xfrm>
            <a:off x="1279669" y="4133461"/>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X_train</a:t>
            </a:r>
            <a:r>
              <a:rPr lang="tr-TR" b="1"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ve </a:t>
            </a: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y_train</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modeli geliştirmek için </a:t>
            </a: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X_test</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ve </a:t>
            </a: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y_test</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ise modeli test etmek için kullanılacak bağımlı ve bağımsız değişkenleri gösteriyor. </a:t>
            </a: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Test_size</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verilerin % kaçını test için kullanılacağını (%30) belirtir. Burada herhangi bir değer belirtmezsek </a:t>
            </a:r>
            <a:r>
              <a:rPr lang="tr-TR"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defaultta</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gelen 0.25 değeri kullanılır. </a:t>
            </a:r>
            <a:r>
              <a:rPr lang="tr-TR" b="1" spc="-5" dirty="0" err="1">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Random_state</a:t>
            </a:r>
            <a:r>
              <a:rPr lang="tr-TR"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ise programı her çalıştırdığımızda aynı ayrımı görmek için kullanılır.</a:t>
            </a:r>
            <a:endParaRPr lang="tr-TR" dirty="0">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646817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F59E96-0B8B-B1D2-3154-D2610C7B2DCF}"/>
              </a:ext>
            </a:extLst>
          </p:cNvPr>
          <p:cNvSpPr>
            <a:spLocks noGrp="1"/>
          </p:cNvSpPr>
          <p:nvPr>
            <p:ph idx="1"/>
          </p:nvPr>
        </p:nvSpPr>
        <p:spPr>
          <a:xfrm>
            <a:off x="1242348" y="1632204"/>
            <a:ext cx="10178322" cy="3593591"/>
          </a:xfrm>
        </p:spPr>
        <p:txBody>
          <a:bodyPr/>
          <a:lstStyle/>
          <a:p>
            <a:pPr marL="0" indent="0">
              <a:buNone/>
            </a:pPr>
            <a:r>
              <a:rPr lang="tr-TR" sz="24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StandartScaler</a:t>
            </a:r>
            <a:r>
              <a:rPr lang="tr-TR"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verileri, ortalaması 0, standart sapması 1 olacak şekilde dönüştürür. Kısacası verileri standartlaştırır.</a:t>
            </a:r>
            <a:endParaRPr lang="tr-T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a:extLst>
              <a:ext uri="{FF2B5EF4-FFF2-40B4-BE49-F238E27FC236}">
                <a16:creationId xmlns:a16="http://schemas.microsoft.com/office/drawing/2014/main" id="{936E6CAD-0736-1019-DF98-86239D8D3CB9}"/>
              </a:ext>
            </a:extLst>
          </p:cNvPr>
          <p:cNvPicPr>
            <a:picLocks noChangeAspect="1"/>
          </p:cNvPicPr>
          <p:nvPr/>
        </p:nvPicPr>
        <p:blipFill>
          <a:blip r:embed="rId2"/>
          <a:stretch>
            <a:fillRect/>
          </a:stretch>
        </p:blipFill>
        <p:spPr>
          <a:xfrm>
            <a:off x="2475027" y="3356298"/>
            <a:ext cx="7241945" cy="1495619"/>
          </a:xfrm>
          <a:prstGeom prst="rect">
            <a:avLst/>
          </a:prstGeom>
        </p:spPr>
      </p:pic>
    </p:spTree>
    <p:extLst>
      <p:ext uri="{BB962C8B-B14F-4D97-AF65-F5344CB8AC3E}">
        <p14:creationId xmlns:p14="http://schemas.microsoft.com/office/powerpoint/2010/main" val="1437620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A2DB17-16BA-71D8-7915-95B7A92D9AC7}"/>
              </a:ext>
            </a:extLst>
          </p:cNvPr>
          <p:cNvSpPr>
            <a:spLocks noGrp="1"/>
          </p:cNvSpPr>
          <p:nvPr>
            <p:ph type="ctrTitle"/>
          </p:nvPr>
        </p:nvSpPr>
        <p:spPr>
          <a:xfrm>
            <a:off x="1013208" y="1023743"/>
            <a:ext cx="10318418" cy="4394988"/>
          </a:xfrm>
        </p:spPr>
        <p:txBody>
          <a:bodyPr/>
          <a:lstStyle/>
          <a:p>
            <a:r>
              <a:rPr lang="tr-TR" sz="4400" b="1" dirty="0" err="1">
                <a:latin typeface="Adobe Garamond Pro" panose="02020502060506020403" pitchFamily="18" charset="-94"/>
              </a:rPr>
              <a:t>Rıdge</a:t>
            </a:r>
            <a:r>
              <a:rPr lang="tr-TR" sz="4400" b="1" dirty="0">
                <a:latin typeface="Adobe Garamond Pro" panose="02020502060506020403" pitchFamily="18" charset="-94"/>
              </a:rPr>
              <a:t> </a:t>
            </a:r>
            <a:br>
              <a:rPr lang="tr-TR" sz="4400" b="1" dirty="0">
                <a:latin typeface="Adobe Garamond Pro" panose="02020502060506020403" pitchFamily="18" charset="-94"/>
              </a:rPr>
            </a:br>
            <a:r>
              <a:rPr lang="tr-TR" sz="4400" b="1" dirty="0">
                <a:latin typeface="Adobe Garamond Pro" panose="02020502060506020403" pitchFamily="18" charset="-94"/>
              </a:rPr>
              <a:t>regresyon</a:t>
            </a:r>
          </a:p>
        </p:txBody>
      </p:sp>
      <p:sp>
        <p:nvSpPr>
          <p:cNvPr id="3" name="Alt Başlık 2">
            <a:extLst>
              <a:ext uri="{FF2B5EF4-FFF2-40B4-BE49-F238E27FC236}">
                <a16:creationId xmlns:a16="http://schemas.microsoft.com/office/drawing/2014/main" id="{775A8672-87FF-AE2F-728D-0F3CB735EECA}"/>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93318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DD18-3BA2-4054-4BDB-2867E5DDB557}"/>
              </a:ext>
            </a:extLst>
          </p:cNvPr>
          <p:cNvSpPr>
            <a:spLocks noGrp="1"/>
          </p:cNvSpPr>
          <p:nvPr>
            <p:ph idx="1"/>
          </p:nvPr>
        </p:nvSpPr>
        <p:spPr>
          <a:xfrm>
            <a:off x="1438290" y="335903"/>
            <a:ext cx="10178322" cy="3593591"/>
          </a:xfrm>
        </p:spPr>
        <p:txBody>
          <a:bodyPr/>
          <a:lstStyle/>
          <a:p>
            <a:pPr marL="0" indent="0">
              <a:buNone/>
            </a:pP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İlk başta </a:t>
            </a:r>
            <a:r>
              <a:rPr lang="tr-TR" b="1" i="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b="1" i="1"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ridge</a:t>
            </a:r>
            <a:r>
              <a:rPr lang="tr-TR" b="1" i="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adında bir model yaratıyoruz ve modele hiçbir parametre vermeden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ve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y_train</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ile eğitiyoruz. Bunun sonucunda aldığımız hata 2.6707622761 oluyor. Daha sonra </a:t>
            </a:r>
            <a:r>
              <a:rPr lang="tr-TR" b="1"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RidgeCV</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yi</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kullanarak bir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cross</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işlemi uyguluyoruz. Bu işlem veri setimiz için en uygun parametreleri elde etmemizi sağlıyor. İşlem tamamlandıktan sonra elde ettiğimiz en iyi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alpha</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değeri ile yeni bir model (</a:t>
            </a:r>
            <a:r>
              <a:rPr lang="tr-TR"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ridge_tuned</a:t>
            </a:r>
            <a:r>
              <a:rPr lang="tr-TR"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kuruyoruz ve eğitiyoruz. Buradan elde ettiğimiz hata ise 2.67084163 oluyor.</a:t>
            </a:r>
            <a:endParaRPr lang="tr-TR"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AF36F2CF-BFF2-8DD9-4AA1-53E786033ADA}"/>
              </a:ext>
            </a:extLst>
          </p:cNvPr>
          <p:cNvPicPr>
            <a:picLocks noChangeAspect="1"/>
          </p:cNvPicPr>
          <p:nvPr/>
        </p:nvPicPr>
        <p:blipFill>
          <a:blip r:embed="rId2"/>
          <a:stretch>
            <a:fillRect/>
          </a:stretch>
        </p:blipFill>
        <p:spPr>
          <a:xfrm>
            <a:off x="1366965" y="3158548"/>
            <a:ext cx="10128660" cy="2066595"/>
          </a:xfrm>
          <a:prstGeom prst="rect">
            <a:avLst/>
          </a:prstGeom>
        </p:spPr>
      </p:pic>
    </p:spTree>
    <p:extLst>
      <p:ext uri="{BB962C8B-B14F-4D97-AF65-F5344CB8AC3E}">
        <p14:creationId xmlns:p14="http://schemas.microsoft.com/office/powerpoint/2010/main" val="51216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1A420E-7C10-0C29-E956-A0D9A1597F72}"/>
              </a:ext>
            </a:extLst>
          </p:cNvPr>
          <p:cNvSpPr>
            <a:spLocks noGrp="1"/>
          </p:cNvSpPr>
          <p:nvPr>
            <p:ph type="ctrTitle"/>
          </p:nvPr>
        </p:nvSpPr>
        <p:spPr>
          <a:xfrm>
            <a:off x="1069193" y="1061065"/>
            <a:ext cx="10318418" cy="4394988"/>
          </a:xfrm>
        </p:spPr>
        <p:txBody>
          <a:bodyPr/>
          <a:lstStyle/>
          <a:p>
            <a:r>
              <a:rPr lang="tr-TR" sz="4800" b="1" dirty="0" err="1">
                <a:latin typeface="Adobe Garamond Pro" panose="02020502060506020403" pitchFamily="18" charset="-94"/>
              </a:rPr>
              <a:t>Lasso</a:t>
            </a:r>
            <a:r>
              <a:rPr lang="tr-TR" sz="4800" b="1" dirty="0">
                <a:latin typeface="Adobe Garamond Pro" panose="02020502060506020403" pitchFamily="18" charset="-94"/>
              </a:rPr>
              <a:t> </a:t>
            </a:r>
            <a:br>
              <a:rPr lang="tr-TR" sz="4800" b="1" dirty="0">
                <a:latin typeface="Adobe Garamond Pro" panose="02020502060506020403" pitchFamily="18" charset="-94"/>
              </a:rPr>
            </a:br>
            <a:r>
              <a:rPr lang="tr-TR" sz="4800" b="1" dirty="0">
                <a:latin typeface="Adobe Garamond Pro" panose="02020502060506020403" pitchFamily="18" charset="-94"/>
              </a:rPr>
              <a:t>regresyon</a:t>
            </a:r>
          </a:p>
        </p:txBody>
      </p:sp>
      <p:sp>
        <p:nvSpPr>
          <p:cNvPr id="3" name="Alt Başlık 2">
            <a:extLst>
              <a:ext uri="{FF2B5EF4-FFF2-40B4-BE49-F238E27FC236}">
                <a16:creationId xmlns:a16="http://schemas.microsoft.com/office/drawing/2014/main" id="{C8711FEB-11FA-7F41-B2F8-57CF7EA72F4A}"/>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9452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3D2F9C-5A4E-E816-1F4D-7ED485CAFD90}"/>
              </a:ext>
            </a:extLst>
          </p:cNvPr>
          <p:cNvSpPr>
            <a:spLocks noGrp="1"/>
          </p:cNvSpPr>
          <p:nvPr>
            <p:ph idx="1"/>
          </p:nvPr>
        </p:nvSpPr>
        <p:spPr>
          <a:xfrm>
            <a:off x="1188400" y="743522"/>
            <a:ext cx="10299305" cy="4863535"/>
          </a:xfrm>
        </p:spPr>
        <p:txBody>
          <a:bodyPr vert="horz" lIns="91440" tIns="45720" rIns="91440" bIns="45720" rtlCol="0" anchor="t">
            <a:noAutofit/>
          </a:bodyPr>
          <a:lstStyle/>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M01AB-</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Anti-inflamatuar ve antiromatizmal ürünler, steroid olmayanlar, Asetik asit türevleri ve ilgili maddeler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M01AE-</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Anti-inflamatuar ve antiromatizmal ürünler, steroid olmayanlar,                Propionik asit türevleri</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N02BA-</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Diğer analjezikler ve ateş düşürücüler, Salisilik asit ve türevleri</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N02BE/B-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Diğer analjezikler ve ateş düşürücüler, Pirazolonlar ve Anilidler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N05B-</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​​Psikoleptik ilaçlar, Anksiyolitik ilaçlar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N05C-</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Psikoleptik ilaçlar, Hipnotikler ve yatıştırıcı ilaçlar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R03-</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Obstrüktif hava yolu hastalıkları için ilaçlar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R06-</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Sistemik kullanım için antihistaminikler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9995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B8A137-04D9-E763-29CF-E5B584F46A78}"/>
              </a:ext>
            </a:extLst>
          </p:cNvPr>
          <p:cNvSpPr>
            <a:spLocks noGrp="1"/>
          </p:cNvSpPr>
          <p:nvPr>
            <p:ph idx="1"/>
          </p:nvPr>
        </p:nvSpPr>
        <p:spPr>
          <a:xfrm>
            <a:off x="1289000" y="1073021"/>
            <a:ext cx="10178322" cy="3593591"/>
          </a:xfrm>
        </p:spPr>
        <p:txBody>
          <a:bodyPr/>
          <a:lstStyle/>
          <a:p>
            <a:pPr marL="0" indent="0">
              <a:buNone/>
            </a:pPr>
            <a:r>
              <a:rPr lang="tr-TR" b="1"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b="1" i="1"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lasso</a:t>
            </a:r>
            <a:r>
              <a:rPr lang="tr-TR" b="1"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adındaki modelimizi oluşturup, eğittikten sonra elde ettiğimiz hata 2.902942503 oluyor. Daha sonra en iyi parametreleri bulmak için</a:t>
            </a:r>
            <a:r>
              <a:rPr lang="tr-TR"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b="1"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LassoCV</a:t>
            </a:r>
            <a:r>
              <a:rPr lang="tr-TR"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yani </a:t>
            </a:r>
            <a:r>
              <a:rPr lang="tr-TR"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cross</a:t>
            </a:r>
            <a:r>
              <a:rPr lang="tr-TR"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validation</a:t>
            </a:r>
            <a:r>
              <a:rPr lang="tr-TR"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uyguluyoruz. Son olarak da elde ettiğimiz parametrelerle yeni bir model kurup eğittiğimiz zaman hata 2.806451245 oluyor.</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1A258874-41D4-295A-CD10-7FBAC28D92B3}"/>
              </a:ext>
            </a:extLst>
          </p:cNvPr>
          <p:cNvPicPr>
            <a:picLocks noChangeAspect="1"/>
          </p:cNvPicPr>
          <p:nvPr/>
        </p:nvPicPr>
        <p:blipFill>
          <a:blip r:embed="rId2"/>
          <a:stretch>
            <a:fillRect/>
          </a:stretch>
        </p:blipFill>
        <p:spPr>
          <a:xfrm>
            <a:off x="1485573" y="3321164"/>
            <a:ext cx="9785175" cy="1569382"/>
          </a:xfrm>
          <a:prstGeom prst="rect">
            <a:avLst/>
          </a:prstGeom>
        </p:spPr>
      </p:pic>
    </p:spTree>
    <p:extLst>
      <p:ext uri="{BB962C8B-B14F-4D97-AF65-F5344CB8AC3E}">
        <p14:creationId xmlns:p14="http://schemas.microsoft.com/office/powerpoint/2010/main" val="231644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07670-7DD9-A15B-0B6E-40CE5CB90C83}"/>
              </a:ext>
            </a:extLst>
          </p:cNvPr>
          <p:cNvSpPr>
            <a:spLocks noGrp="1"/>
          </p:cNvSpPr>
          <p:nvPr>
            <p:ph type="ctrTitle"/>
          </p:nvPr>
        </p:nvSpPr>
        <p:spPr/>
        <p:txBody>
          <a:bodyPr/>
          <a:lstStyle/>
          <a:p>
            <a:r>
              <a:rPr lang="tr-TR" sz="5400" b="1" dirty="0" err="1">
                <a:latin typeface="Adobe Garamond Pro" panose="02020502060506020403" pitchFamily="18" charset="-94"/>
              </a:rPr>
              <a:t>Elastic</a:t>
            </a:r>
            <a:br>
              <a:rPr lang="tr-TR" sz="5400" b="1" dirty="0">
                <a:latin typeface="Adobe Garamond Pro" panose="02020502060506020403" pitchFamily="18" charset="-94"/>
              </a:rPr>
            </a:br>
            <a:r>
              <a:rPr lang="tr-TR" sz="5400" b="1" dirty="0">
                <a:latin typeface="Adobe Garamond Pro" panose="02020502060506020403" pitchFamily="18" charset="-94"/>
              </a:rPr>
              <a:t> net</a:t>
            </a:r>
          </a:p>
        </p:txBody>
      </p:sp>
      <p:sp>
        <p:nvSpPr>
          <p:cNvPr id="3" name="Alt Başlık 2">
            <a:extLst>
              <a:ext uri="{FF2B5EF4-FFF2-40B4-BE49-F238E27FC236}">
                <a16:creationId xmlns:a16="http://schemas.microsoft.com/office/drawing/2014/main" id="{EFAEB733-4542-03B0-B8EA-BE9DC880685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502723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B8A137-04D9-E763-29CF-E5B584F46A78}"/>
              </a:ext>
            </a:extLst>
          </p:cNvPr>
          <p:cNvSpPr>
            <a:spLocks noGrp="1"/>
          </p:cNvSpPr>
          <p:nvPr>
            <p:ph idx="1"/>
          </p:nvPr>
        </p:nvSpPr>
        <p:spPr>
          <a:xfrm>
            <a:off x="1270340" y="1250303"/>
            <a:ext cx="10178322" cy="3593591"/>
          </a:xfrm>
        </p:spPr>
        <p:txBody>
          <a:bodyPr/>
          <a:lstStyle/>
          <a:p>
            <a:pPr marL="0" indent="0">
              <a:buNone/>
            </a:pPr>
            <a:r>
              <a:rPr lang="tr-TR"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Burada da aynı yukarıdaki işlemleri uyguluyoruz. İlk oluşturduğumuz modelde elde ettiğimiz hata 2.857208228 oluyor. </a:t>
            </a:r>
            <a:r>
              <a:rPr lang="tr-TR" sz="24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Tune</a:t>
            </a:r>
            <a:r>
              <a:rPr lang="tr-TR"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edildikten sonra elde ettiğimiz hata ise 2.666815674 oluyor.</a:t>
            </a:r>
            <a:endParaRPr lang="tr-T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74424B08-8C7A-E99D-1897-DA0BD2354B3D}"/>
              </a:ext>
            </a:extLst>
          </p:cNvPr>
          <p:cNvPicPr>
            <a:picLocks noChangeAspect="1"/>
          </p:cNvPicPr>
          <p:nvPr/>
        </p:nvPicPr>
        <p:blipFill>
          <a:blip r:embed="rId2"/>
          <a:stretch>
            <a:fillRect/>
          </a:stretch>
        </p:blipFill>
        <p:spPr>
          <a:xfrm>
            <a:off x="2404178" y="2923919"/>
            <a:ext cx="7383643" cy="1919975"/>
          </a:xfrm>
          <a:prstGeom prst="rect">
            <a:avLst/>
          </a:prstGeom>
        </p:spPr>
      </p:pic>
    </p:spTree>
    <p:extLst>
      <p:ext uri="{BB962C8B-B14F-4D97-AF65-F5344CB8AC3E}">
        <p14:creationId xmlns:p14="http://schemas.microsoft.com/office/powerpoint/2010/main" val="818981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8E24B2-F126-3471-9117-11E5C8B6E48D}"/>
              </a:ext>
            </a:extLst>
          </p:cNvPr>
          <p:cNvSpPr>
            <a:spLocks noGrp="1"/>
          </p:cNvSpPr>
          <p:nvPr>
            <p:ph type="title"/>
          </p:nvPr>
        </p:nvSpPr>
        <p:spPr>
          <a:xfrm>
            <a:off x="3218048" y="849085"/>
            <a:ext cx="8187071" cy="3001805"/>
          </a:xfrm>
        </p:spPr>
        <p:txBody>
          <a:bodyPr>
            <a:normAutofit/>
          </a:bodyPr>
          <a:lstStyle/>
          <a:p>
            <a:r>
              <a:rPr lang="tr-TR" sz="6600" dirty="0" err="1">
                <a:latin typeface="Adobe Garamond Pro" panose="02020502060506020403" pitchFamily="18" charset="-94"/>
              </a:rPr>
              <a:t>Pcr</a:t>
            </a:r>
            <a:r>
              <a:rPr lang="tr-TR" sz="6600" dirty="0">
                <a:latin typeface="Adobe Garamond Pro" panose="02020502060506020403" pitchFamily="18" charset="-94"/>
              </a:rPr>
              <a:t> uygulaması için</a:t>
            </a:r>
          </a:p>
        </p:txBody>
      </p:sp>
      <p:sp>
        <p:nvSpPr>
          <p:cNvPr id="3" name="Metin Yer Tutucusu 2">
            <a:extLst>
              <a:ext uri="{FF2B5EF4-FFF2-40B4-BE49-F238E27FC236}">
                <a16:creationId xmlns:a16="http://schemas.microsoft.com/office/drawing/2014/main" id="{90B4B8E5-2359-F470-F786-5E1D91EE944E}"/>
              </a:ext>
            </a:extLst>
          </p:cNvPr>
          <p:cNvSpPr>
            <a:spLocks noGrp="1"/>
          </p:cNvSpPr>
          <p:nvPr>
            <p:ph type="body" idx="1"/>
          </p:nvPr>
        </p:nvSpPr>
        <p:spPr>
          <a:xfrm>
            <a:off x="3218048" y="3993455"/>
            <a:ext cx="7017488" cy="951135"/>
          </a:xfrm>
        </p:spPr>
        <p:txBody>
          <a:bodyPr>
            <a:noAutofit/>
          </a:bodyPr>
          <a:lstStyle/>
          <a:p>
            <a:pPr marL="342900" lvl="0" indent="-342900">
              <a:lnSpc>
                <a:spcPts val="2100"/>
              </a:lnSpc>
              <a:spcBef>
                <a:spcPts val="2570"/>
              </a:spcBef>
              <a:spcAft>
                <a:spcPts val="800"/>
              </a:spcAft>
              <a:tabLst>
                <a:tab pos="457200" algn="l"/>
              </a:tabLst>
            </a:pPr>
            <a:r>
              <a:rPr lang="tr-TR" sz="1800" spc="-5" dirty="0">
                <a:effectLst/>
                <a:latin typeface="Times New Roman" panose="02020603050405020304" pitchFamily="18" charset="0"/>
                <a:ea typeface="Times New Roman" panose="02020603050405020304" pitchFamily="18" charset="0"/>
                <a:cs typeface="Times New Roman" panose="02020603050405020304" pitchFamily="18" charset="0"/>
              </a:rPr>
              <a:t>1- PCA yapılacak.</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2100"/>
              </a:lnSpc>
              <a:spcBef>
                <a:spcPts val="1370"/>
              </a:spcBef>
              <a:spcAft>
                <a:spcPts val="800"/>
              </a:spcAft>
              <a:tabLst>
                <a:tab pos="457200" algn="l"/>
              </a:tabLst>
            </a:pPr>
            <a:r>
              <a:rPr lang="tr-TR" sz="1800" spc="-5" dirty="0">
                <a:effectLst/>
                <a:latin typeface="Times New Roman" panose="02020603050405020304" pitchFamily="18" charset="0"/>
                <a:ea typeface="Times New Roman" panose="02020603050405020304" pitchFamily="18" charset="0"/>
                <a:cs typeface="Times New Roman" panose="02020603050405020304" pitchFamily="18" charset="0"/>
              </a:rPr>
              <a:t>2- Regresyon modeline oturtulacak.</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tr-TR" sz="1800" spc="-5" dirty="0">
                <a:effectLst/>
                <a:latin typeface="Times New Roman" panose="02020603050405020304" pitchFamily="18" charset="0"/>
                <a:ea typeface="Times New Roman" panose="02020603050405020304" pitchFamily="18" charset="0"/>
                <a:cs typeface="Times New Roman" panose="02020603050405020304" pitchFamily="18" charset="0"/>
              </a:rPr>
              <a:t>O zaman hazırsanız başlayalım. Kütüphanelerin dahil edilmesi ve verinin incelenip düzenlenmesi bölümleri hem PCR hem de PLS için kullanılacak.</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892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B8A137-04D9-E763-29CF-E5B584F46A78}"/>
              </a:ext>
            </a:extLst>
          </p:cNvPr>
          <p:cNvSpPr>
            <a:spLocks noGrp="1"/>
          </p:cNvSpPr>
          <p:nvPr>
            <p:ph idx="1"/>
          </p:nvPr>
        </p:nvSpPr>
        <p:spPr>
          <a:xfrm>
            <a:off x="1131276" y="1278295"/>
            <a:ext cx="10178322" cy="3593591"/>
          </a:xfrm>
        </p:spPr>
        <p:txBody>
          <a:bodyPr>
            <a:normAutofit/>
          </a:bodyPr>
          <a:lstStyle/>
          <a:p>
            <a:pPr marL="0" indent="0" algn="ctr">
              <a:buNone/>
            </a:pPr>
            <a:r>
              <a:rPr lang="tr-TR" sz="2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Kullanacağımız kütüphaneler aşağıdaki gibi olacak.</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A9641BC9-C188-DBB7-ACBC-EE817ED5932A}"/>
              </a:ext>
            </a:extLst>
          </p:cNvPr>
          <p:cNvPicPr>
            <a:picLocks noChangeAspect="1"/>
          </p:cNvPicPr>
          <p:nvPr/>
        </p:nvPicPr>
        <p:blipFill>
          <a:blip r:embed="rId2"/>
          <a:stretch>
            <a:fillRect/>
          </a:stretch>
        </p:blipFill>
        <p:spPr>
          <a:xfrm>
            <a:off x="1887056" y="2572385"/>
            <a:ext cx="8417888" cy="2503468"/>
          </a:xfrm>
          <a:prstGeom prst="rect">
            <a:avLst/>
          </a:prstGeom>
        </p:spPr>
      </p:pic>
    </p:spTree>
    <p:extLst>
      <p:ext uri="{BB962C8B-B14F-4D97-AF65-F5344CB8AC3E}">
        <p14:creationId xmlns:p14="http://schemas.microsoft.com/office/powerpoint/2010/main" val="821643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E5F31-66C3-F4A1-99F1-D7644FBC6024}"/>
              </a:ext>
            </a:extLst>
          </p:cNvPr>
          <p:cNvSpPr>
            <a:spLocks noGrp="1"/>
          </p:cNvSpPr>
          <p:nvPr>
            <p:ph type="title"/>
          </p:nvPr>
        </p:nvSpPr>
        <p:spPr/>
        <p:txBody>
          <a:bodyPr>
            <a:normAutofit/>
          </a:bodyPr>
          <a:lstStyle/>
          <a:p>
            <a:pPr algn="ctr"/>
            <a:r>
              <a:rPr lang="tr-TR" sz="3200" b="1" dirty="0">
                <a:solidFill>
                  <a:schemeClr val="accent1"/>
                </a:solidFill>
                <a:effectLst/>
                <a:latin typeface="Adobe Garamond Pro" panose="02020502060506020403" pitchFamily="18" charset="-94"/>
                <a:ea typeface="Times New Roman" panose="02020603050405020304" pitchFamily="18" charset="0"/>
                <a:cs typeface="Times New Roman" panose="02020603050405020304" pitchFamily="18" charset="0"/>
              </a:rPr>
              <a:t>Verinin İncelenmesi Ve Düzenlenmesi</a:t>
            </a:r>
            <a:endParaRPr lang="tr-TR" sz="3200" dirty="0">
              <a:solidFill>
                <a:schemeClr val="accent1"/>
              </a:solidFill>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6A1DC8DD-B5C0-61DF-ECB5-98A1AC6F8A6D}"/>
              </a:ext>
            </a:extLst>
          </p:cNvPr>
          <p:cNvSpPr>
            <a:spLocks noGrp="1"/>
          </p:cNvSpPr>
          <p:nvPr>
            <p:ph idx="1"/>
          </p:nvPr>
        </p:nvSpPr>
        <p:spPr>
          <a:xfrm>
            <a:off x="1251678" y="970384"/>
            <a:ext cx="10178322" cy="1175657"/>
          </a:xfrm>
        </p:spPr>
        <p:txBody>
          <a:bodyPr/>
          <a:lstStyle/>
          <a:p>
            <a:pPr marL="0" indent="0" algn="ctr">
              <a:buNone/>
            </a:pPr>
            <a:r>
              <a:rPr lang="tr-TR"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Öncelikle veri setini okuyalım ve inceleyelim.</a:t>
            </a:r>
            <a:endParaRPr lang="tr-TR"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A8F16416-2758-9CB1-6D2B-5D9AEC58BB1B}"/>
              </a:ext>
            </a:extLst>
          </p:cNvPr>
          <p:cNvPicPr>
            <a:picLocks noChangeAspect="1"/>
          </p:cNvPicPr>
          <p:nvPr/>
        </p:nvPicPr>
        <p:blipFill>
          <a:blip r:embed="rId2"/>
          <a:stretch>
            <a:fillRect/>
          </a:stretch>
        </p:blipFill>
        <p:spPr>
          <a:xfrm>
            <a:off x="1998022" y="2275904"/>
            <a:ext cx="8685633" cy="3020632"/>
          </a:xfrm>
          <a:prstGeom prst="rect">
            <a:avLst/>
          </a:prstGeom>
        </p:spPr>
      </p:pic>
    </p:spTree>
    <p:extLst>
      <p:ext uri="{BB962C8B-B14F-4D97-AF65-F5344CB8AC3E}">
        <p14:creationId xmlns:p14="http://schemas.microsoft.com/office/powerpoint/2010/main" val="334472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46CCAE-E22B-6957-F5BD-740C21787E12}"/>
              </a:ext>
            </a:extLst>
          </p:cNvPr>
          <p:cNvSpPr>
            <a:spLocks noGrp="1"/>
          </p:cNvSpPr>
          <p:nvPr>
            <p:ph idx="1"/>
          </p:nvPr>
        </p:nvSpPr>
        <p:spPr>
          <a:xfrm>
            <a:off x="1401730" y="1558212"/>
            <a:ext cx="4617277" cy="3593591"/>
          </a:xfrm>
        </p:spPr>
        <p:txBody>
          <a:bodyPr>
            <a:normAutofit/>
          </a:bodyPr>
          <a:lstStyle/>
          <a:p>
            <a:pPr marL="0" indent="0">
              <a:buNone/>
            </a:pPr>
            <a:r>
              <a:rPr lang="tr-TR" sz="24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Görüldüğü gibi veri setinde </a:t>
            </a:r>
            <a:r>
              <a:rPr lang="tr-TR" sz="2400" spc="-5"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object</a:t>
            </a:r>
            <a:r>
              <a:rPr lang="tr-TR" sz="24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değişkenleri de bulunuyor. Bunları sürekli değişkene çevirme işlemini az sonra yapacağız. Öncelikle eksik değerleri inceleyelim.</a:t>
            </a:r>
            <a:endParaRPr lang="tr-TR" sz="2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8005EC48-C0DB-A2F6-7475-87DC8E5607B9}"/>
              </a:ext>
            </a:extLst>
          </p:cNvPr>
          <p:cNvPicPr>
            <a:picLocks noChangeAspect="1"/>
          </p:cNvPicPr>
          <p:nvPr/>
        </p:nvPicPr>
        <p:blipFill>
          <a:blip r:embed="rId2"/>
          <a:stretch>
            <a:fillRect/>
          </a:stretch>
        </p:blipFill>
        <p:spPr>
          <a:xfrm>
            <a:off x="6473097" y="1558212"/>
            <a:ext cx="4467225" cy="4381500"/>
          </a:xfrm>
          <a:prstGeom prst="rect">
            <a:avLst/>
          </a:prstGeom>
        </p:spPr>
      </p:pic>
    </p:spTree>
    <p:extLst>
      <p:ext uri="{BB962C8B-B14F-4D97-AF65-F5344CB8AC3E}">
        <p14:creationId xmlns:p14="http://schemas.microsoft.com/office/powerpoint/2010/main" val="1865532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83DB8-D888-3303-6570-61B796FC976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3353008-13DD-2401-0203-D5BFC6217B5D}"/>
              </a:ext>
            </a:extLst>
          </p:cNvPr>
          <p:cNvSpPr>
            <a:spLocks noGrp="1"/>
          </p:cNvSpPr>
          <p:nvPr>
            <p:ph idx="1"/>
          </p:nvPr>
        </p:nvSpPr>
        <p:spPr>
          <a:xfrm>
            <a:off x="1251678" y="2286001"/>
            <a:ext cx="5391718" cy="3593591"/>
          </a:xfrm>
        </p:spPr>
        <p:txBody>
          <a:bodyPr/>
          <a:lstStyle/>
          <a:p>
            <a:pPr marL="0" indent="0">
              <a:buNone/>
            </a:pPr>
            <a:r>
              <a:rPr lang="tr-TR"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Eksik verimiz bulunmadığına göre ,</a:t>
            </a:r>
            <a:r>
              <a:rPr lang="tr-TR"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artık kategorik değişkenleri sürekli değişkene çevirme kısmına geçebiliriz.</a:t>
            </a:r>
            <a:endParaRPr lang="tr-TR"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A064FD27-9EC8-93FB-D778-8E3DA1B15000}"/>
              </a:ext>
            </a:extLst>
          </p:cNvPr>
          <p:cNvPicPr>
            <a:picLocks noChangeAspect="1"/>
          </p:cNvPicPr>
          <p:nvPr/>
        </p:nvPicPr>
        <p:blipFill>
          <a:blip r:embed="rId2"/>
          <a:stretch>
            <a:fillRect/>
          </a:stretch>
        </p:blipFill>
        <p:spPr>
          <a:xfrm>
            <a:off x="6913983" y="2286001"/>
            <a:ext cx="3380986" cy="4045525"/>
          </a:xfrm>
          <a:prstGeom prst="rect">
            <a:avLst/>
          </a:prstGeom>
        </p:spPr>
      </p:pic>
    </p:spTree>
    <p:extLst>
      <p:ext uri="{BB962C8B-B14F-4D97-AF65-F5344CB8AC3E}">
        <p14:creationId xmlns:p14="http://schemas.microsoft.com/office/powerpoint/2010/main" val="2242755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7D5D7-BCB5-EC18-BF88-D27CC3AE449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40AFDFD-63C7-735F-968E-1CF8230B9C23}"/>
              </a:ext>
            </a:extLst>
          </p:cNvPr>
          <p:cNvSpPr>
            <a:spLocks noGrp="1"/>
          </p:cNvSpPr>
          <p:nvPr>
            <p:ph idx="1"/>
          </p:nvPr>
        </p:nvSpPr>
        <p:spPr>
          <a:xfrm>
            <a:off x="1251678" y="2882024"/>
            <a:ext cx="4439995" cy="3593591"/>
          </a:xfrm>
        </p:spPr>
        <p:txBody>
          <a:bodyPr/>
          <a:lstStyle/>
          <a:p>
            <a:pPr marL="0" indent="0">
              <a:lnSpc>
                <a:spcPts val="2400"/>
              </a:lnSpc>
              <a:spcBef>
                <a:spcPts val="2400"/>
              </a:spcBef>
              <a:buNone/>
            </a:pPr>
            <a:r>
              <a:rPr lang="tr-TR" sz="24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Burada </a:t>
            </a:r>
            <a:r>
              <a:rPr lang="tr-TR" sz="2400" spc="-5"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LabelEncoder</a:t>
            </a:r>
            <a:r>
              <a:rPr lang="tr-TR" sz="24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kullanarak kategorik değişkenleri 1 veya 0'a dönüştürüyoruz.</a:t>
            </a:r>
            <a:endParaRPr lang="tr-TR" sz="2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400"/>
              </a:lnSpc>
              <a:spcBef>
                <a:spcPts val="2400"/>
              </a:spcBef>
              <a:buNone/>
            </a:pPr>
            <a:r>
              <a:rPr lang="tr-TR" sz="24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Hazırlıkları bitirdik artık model oluşturma kısmına geçebiliriz.</a:t>
            </a:r>
            <a:endParaRPr lang="tr-TR" sz="2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EBF14B97-32C6-EF67-8D6F-796D935A54A9}"/>
              </a:ext>
            </a:extLst>
          </p:cNvPr>
          <p:cNvPicPr>
            <a:picLocks noChangeAspect="1"/>
          </p:cNvPicPr>
          <p:nvPr/>
        </p:nvPicPr>
        <p:blipFill>
          <a:blip r:embed="rId2"/>
          <a:stretch>
            <a:fillRect/>
          </a:stretch>
        </p:blipFill>
        <p:spPr>
          <a:xfrm>
            <a:off x="5995606" y="2882024"/>
            <a:ext cx="5182576" cy="1274601"/>
          </a:xfrm>
          <a:prstGeom prst="rect">
            <a:avLst/>
          </a:prstGeom>
        </p:spPr>
      </p:pic>
    </p:spTree>
    <p:extLst>
      <p:ext uri="{BB962C8B-B14F-4D97-AF65-F5344CB8AC3E}">
        <p14:creationId xmlns:p14="http://schemas.microsoft.com/office/powerpoint/2010/main" val="2363058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EB7D63-2575-E175-F8DD-6235F2BB2FBA}"/>
              </a:ext>
            </a:extLst>
          </p:cNvPr>
          <p:cNvSpPr>
            <a:spLocks noGrp="1"/>
          </p:cNvSpPr>
          <p:nvPr>
            <p:ph type="title"/>
          </p:nvPr>
        </p:nvSpPr>
        <p:spPr/>
        <p:txBody>
          <a:bodyPr>
            <a:normAutofit/>
          </a:bodyPr>
          <a:lstStyle/>
          <a:p>
            <a:pPr algn="ctr"/>
            <a:r>
              <a:rPr lang="tr-TR" sz="3200" b="1" dirty="0">
                <a:solidFill>
                  <a:schemeClr val="accent1"/>
                </a:solidFill>
                <a:effectLst/>
                <a:latin typeface="Adobe Garamond Pro" panose="02020502060506020403" pitchFamily="18" charset="-94"/>
                <a:ea typeface="Calibri" panose="020F0502020204030204" pitchFamily="34" charset="0"/>
                <a:cs typeface="Times New Roman" panose="02020603050405020304" pitchFamily="18" charset="0"/>
              </a:rPr>
              <a:t>PCR — Model ve Tahmin</a:t>
            </a:r>
            <a:endParaRPr lang="tr-TR" sz="3200" b="1" dirty="0">
              <a:solidFill>
                <a:schemeClr val="accent1"/>
              </a:solidFill>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FA97F31A-35D9-56AC-118D-CD20FBDC789B}"/>
              </a:ext>
            </a:extLst>
          </p:cNvPr>
          <p:cNvSpPr>
            <a:spLocks noGrp="1"/>
          </p:cNvSpPr>
          <p:nvPr>
            <p:ph idx="1"/>
          </p:nvPr>
        </p:nvSpPr>
        <p:spPr>
          <a:xfrm>
            <a:off x="1268106" y="1632204"/>
            <a:ext cx="5958748" cy="3593591"/>
          </a:xfrm>
        </p:spPr>
        <p:txBody>
          <a:bodyPr>
            <a:normAutofit/>
          </a:bodyPr>
          <a:lstStyle/>
          <a:p>
            <a:pPr marL="0" indent="0">
              <a:buNone/>
            </a:pP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Öncelikle bağımlı ve bağımsız değişkenlerimizi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belirlemeliyiz.Daha</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sonra verimizi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ve test olarak böleceğiz.</a:t>
            </a:r>
          </a:p>
          <a:p>
            <a:pPr marL="0" indent="0">
              <a:lnSpc>
                <a:spcPts val="2400"/>
              </a:lnSpc>
              <a:spcBef>
                <a:spcPts val="2400"/>
              </a:spcBef>
              <a:buNone/>
            </a:pP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Burada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test_size</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parametresi ile veri setinin %20'sinin test kısmına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ayrılcağını</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belirttik.</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400"/>
              </a:lnSpc>
              <a:spcBef>
                <a:spcPts val="2400"/>
              </a:spcBef>
              <a:buNone/>
            </a:pP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Yukarıda da bahsettiğim gibi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PCR’ın</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pythonda</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direkt uygulaması olmadığı için sıradaki işlemimiz PCA nesnesi oluşturmak olacak. Ve daha sonra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verimizi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scale</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(ölçeklendirme) işlemini yapacağız.</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026D3479-5847-666A-CBC7-70C88DF792C1}"/>
              </a:ext>
            </a:extLst>
          </p:cNvPr>
          <p:cNvPicPr>
            <a:picLocks noChangeAspect="1"/>
          </p:cNvPicPr>
          <p:nvPr/>
        </p:nvPicPr>
        <p:blipFill>
          <a:blip r:embed="rId2"/>
          <a:stretch>
            <a:fillRect/>
          </a:stretch>
        </p:blipFill>
        <p:spPr>
          <a:xfrm>
            <a:off x="7313322" y="1632204"/>
            <a:ext cx="4348707" cy="1050605"/>
          </a:xfrm>
          <a:prstGeom prst="rect">
            <a:avLst/>
          </a:prstGeom>
        </p:spPr>
      </p:pic>
      <p:pic>
        <p:nvPicPr>
          <p:cNvPr id="6" name="Resim 5">
            <a:extLst>
              <a:ext uri="{FF2B5EF4-FFF2-40B4-BE49-F238E27FC236}">
                <a16:creationId xmlns:a16="http://schemas.microsoft.com/office/drawing/2014/main" id="{AA3062A5-289F-76F9-BD79-5C8A540D8C4F}"/>
              </a:ext>
            </a:extLst>
          </p:cNvPr>
          <p:cNvPicPr>
            <a:picLocks noChangeAspect="1"/>
          </p:cNvPicPr>
          <p:nvPr/>
        </p:nvPicPr>
        <p:blipFill>
          <a:blip r:embed="rId3"/>
          <a:stretch>
            <a:fillRect/>
          </a:stretch>
        </p:blipFill>
        <p:spPr>
          <a:xfrm>
            <a:off x="1268106" y="5314950"/>
            <a:ext cx="10234563" cy="874915"/>
          </a:xfrm>
          <a:prstGeom prst="rect">
            <a:avLst/>
          </a:prstGeom>
        </p:spPr>
      </p:pic>
    </p:spTree>
    <p:extLst>
      <p:ext uri="{BB962C8B-B14F-4D97-AF65-F5344CB8AC3E}">
        <p14:creationId xmlns:p14="http://schemas.microsoft.com/office/powerpoint/2010/main" val="290933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3BC8C4-0F84-1B4C-F5FE-E7F8E23BB31D}"/>
              </a:ext>
            </a:extLst>
          </p:cNvPr>
          <p:cNvSpPr>
            <a:spLocks noGrp="1"/>
          </p:cNvSpPr>
          <p:nvPr>
            <p:ph type="title"/>
          </p:nvPr>
        </p:nvSpPr>
        <p:spPr/>
        <p:txBody>
          <a:bodyPr>
            <a:normAutofit/>
          </a:bodyPr>
          <a:lstStyle/>
          <a:p>
            <a:r>
              <a:rPr lang="tr-TR" sz="3200" b="1" dirty="0">
                <a:latin typeface="Adobe Garamond Pro" panose="02020502060506020403" pitchFamily="18" charset="-94"/>
              </a:rPr>
              <a:t>GRAFİK İŞLEMELERİ</a:t>
            </a:r>
          </a:p>
        </p:txBody>
      </p:sp>
      <p:sp>
        <p:nvSpPr>
          <p:cNvPr id="3" name="İçerik Yer Tutucusu 2">
            <a:extLst>
              <a:ext uri="{FF2B5EF4-FFF2-40B4-BE49-F238E27FC236}">
                <a16:creationId xmlns:a16="http://schemas.microsoft.com/office/drawing/2014/main" id="{E5E08585-B93E-10FF-80F7-A24FDDBA4DAB}"/>
              </a:ext>
            </a:extLst>
          </p:cNvPr>
          <p:cNvSpPr>
            <a:spLocks noGrp="1"/>
          </p:cNvSpPr>
          <p:nvPr>
            <p:ph idx="1"/>
          </p:nvPr>
        </p:nvSpPr>
        <p:spPr>
          <a:xfrm>
            <a:off x="1593731" y="1342899"/>
            <a:ext cx="9228149" cy="531618"/>
          </a:xfrm>
        </p:spPr>
        <p:txBody>
          <a:bodyPr vert="horz" lIns="91440" tIns="45720" rIns="91440" bIns="45720" rtlCol="0" anchor="t">
            <a:noAutofit/>
          </a:bodyPr>
          <a:lstStyle/>
          <a:p>
            <a:r>
              <a:rPr lang="tr-TR" sz="2800" dirty="0">
                <a:latin typeface="Times New Roman" panose="02020603050405020304" pitchFamily="18" charset="0"/>
                <a:cs typeface="Times New Roman" panose="02020603050405020304" pitchFamily="18" charset="0"/>
              </a:rPr>
              <a:t>Excel dosyasında işlediğimiz ilaçların 1 yılda satıldığı grafikleri</a:t>
            </a:r>
          </a:p>
        </p:txBody>
      </p:sp>
      <p:pic>
        <p:nvPicPr>
          <p:cNvPr id="4" name="Resim 4">
            <a:extLst>
              <a:ext uri="{FF2B5EF4-FFF2-40B4-BE49-F238E27FC236}">
                <a16:creationId xmlns:a16="http://schemas.microsoft.com/office/drawing/2014/main" id="{A739E646-6911-D8F8-9A4A-AC44FF3CC081}"/>
              </a:ext>
            </a:extLst>
          </p:cNvPr>
          <p:cNvPicPr>
            <a:picLocks noChangeAspect="1"/>
          </p:cNvPicPr>
          <p:nvPr/>
        </p:nvPicPr>
        <p:blipFill>
          <a:blip r:embed="rId2"/>
          <a:stretch>
            <a:fillRect/>
          </a:stretch>
        </p:blipFill>
        <p:spPr>
          <a:xfrm>
            <a:off x="1593732" y="2467991"/>
            <a:ext cx="9494214" cy="3626292"/>
          </a:xfrm>
          <a:prstGeom prst="rect">
            <a:avLst/>
          </a:prstGeom>
        </p:spPr>
      </p:pic>
    </p:spTree>
    <p:extLst>
      <p:ext uri="{BB962C8B-B14F-4D97-AF65-F5344CB8AC3E}">
        <p14:creationId xmlns:p14="http://schemas.microsoft.com/office/powerpoint/2010/main" val="426227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21C5CA-343B-F769-6971-1F4351102420}"/>
              </a:ext>
            </a:extLst>
          </p:cNvPr>
          <p:cNvSpPr>
            <a:spLocks noGrp="1"/>
          </p:cNvSpPr>
          <p:nvPr>
            <p:ph idx="1"/>
          </p:nvPr>
        </p:nvSpPr>
        <p:spPr>
          <a:xfrm>
            <a:off x="1270728" y="834644"/>
            <a:ext cx="5301522" cy="3593591"/>
          </a:xfrm>
        </p:spPr>
        <p:txBody>
          <a:bodyPr/>
          <a:lstStyle/>
          <a:p>
            <a:pPr marL="0" indent="0">
              <a:lnSpc>
                <a:spcPts val="2400"/>
              </a:lnSpc>
              <a:spcBef>
                <a:spcPts val="2400"/>
              </a:spcBef>
              <a:buNone/>
            </a:pP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Normalde PCA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n_components</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yani bileşen sayısı parametresini alır. Eğer parametreyi vermezsek bütün bileşenleri kullanır.</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400"/>
              </a:lnSpc>
              <a:spcBef>
                <a:spcPts val="2400"/>
              </a:spcBef>
              <a:buNone/>
            </a:pP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PCA’yı</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da hallettiğimize göre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PCR’ın</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ikinci kısmı olan regresyon modeline oturtmaya geçebiliriz.</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400"/>
              </a:lnSpc>
              <a:spcBef>
                <a:spcPts val="2400"/>
              </a:spcBef>
              <a:buNone/>
            </a:pP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Bunun için </a:t>
            </a:r>
            <a:r>
              <a:rPr lang="tr-TR"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LinerRegression</a:t>
            </a:r>
            <a:r>
              <a:rPr lang="tr-TR"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objesi oluşturuyoruz. Daha sonra ise PCR modelini oluşturma kısmına geçiyoruz.</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C9E9B67D-CC7C-3DD9-1814-F8536E0056BF}"/>
              </a:ext>
            </a:extLst>
          </p:cNvPr>
          <p:cNvPicPr>
            <a:picLocks noChangeAspect="1"/>
          </p:cNvPicPr>
          <p:nvPr/>
        </p:nvPicPr>
        <p:blipFill>
          <a:blip r:embed="rId2"/>
          <a:stretch>
            <a:fillRect/>
          </a:stretch>
        </p:blipFill>
        <p:spPr>
          <a:xfrm>
            <a:off x="6694519" y="1271587"/>
            <a:ext cx="4563110" cy="771525"/>
          </a:xfrm>
          <a:prstGeom prst="rect">
            <a:avLst/>
          </a:prstGeom>
        </p:spPr>
      </p:pic>
      <p:pic>
        <p:nvPicPr>
          <p:cNvPr id="5" name="Resim 4">
            <a:extLst>
              <a:ext uri="{FF2B5EF4-FFF2-40B4-BE49-F238E27FC236}">
                <a16:creationId xmlns:a16="http://schemas.microsoft.com/office/drawing/2014/main" id="{62BC8239-2D9B-399B-4794-D6CAB99D5AE1}"/>
              </a:ext>
            </a:extLst>
          </p:cNvPr>
          <p:cNvPicPr>
            <a:picLocks noChangeAspect="1"/>
          </p:cNvPicPr>
          <p:nvPr/>
        </p:nvPicPr>
        <p:blipFill>
          <a:blip r:embed="rId3"/>
          <a:stretch>
            <a:fillRect/>
          </a:stretch>
        </p:blipFill>
        <p:spPr>
          <a:xfrm>
            <a:off x="2406015" y="4195700"/>
            <a:ext cx="8119808" cy="1238377"/>
          </a:xfrm>
          <a:prstGeom prst="rect">
            <a:avLst/>
          </a:prstGeom>
        </p:spPr>
      </p:pic>
    </p:spTree>
    <p:extLst>
      <p:ext uri="{BB962C8B-B14F-4D97-AF65-F5344CB8AC3E}">
        <p14:creationId xmlns:p14="http://schemas.microsoft.com/office/powerpoint/2010/main" val="3846544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150979-E61F-2B93-32A8-5C24DF052034}"/>
              </a:ext>
            </a:extLst>
          </p:cNvPr>
          <p:cNvSpPr>
            <a:spLocks noGrp="1"/>
          </p:cNvSpPr>
          <p:nvPr>
            <p:ph idx="1"/>
          </p:nvPr>
        </p:nvSpPr>
        <p:spPr>
          <a:xfrm>
            <a:off x="1280253" y="1822569"/>
            <a:ext cx="4101372" cy="3593591"/>
          </a:xfrm>
        </p:spPr>
        <p:txBody>
          <a:bodyPr/>
          <a:lstStyle/>
          <a:p>
            <a:pPr marL="0" indent="0">
              <a:lnSpc>
                <a:spcPts val="2400"/>
              </a:lnSpc>
              <a:spcBef>
                <a:spcPts val="2400"/>
              </a:spcBef>
              <a:buNone/>
            </a:pPr>
            <a:r>
              <a:rPr lang="tr-TR" sz="1800" spc="-5" dirty="0">
                <a:solidFill>
                  <a:srgbClr val="292929"/>
                </a:solidFill>
                <a:effectLst/>
                <a:latin typeface="Georgia" panose="02040502050405020303" pitchFamily="18" charset="0"/>
                <a:ea typeface="Times New Roman" panose="02020603050405020304" pitchFamily="18" charset="0"/>
              </a:rPr>
              <a:t>Model oluşturma işlemi bitti sıra tahmin etmekte. Bunun için </a:t>
            </a:r>
            <a:r>
              <a:rPr lang="tr-TR" sz="1800" spc="-5" dirty="0" err="1">
                <a:solidFill>
                  <a:srgbClr val="292929"/>
                </a:solidFill>
                <a:effectLst/>
                <a:latin typeface="Georgia" panose="02040502050405020303" pitchFamily="18" charset="0"/>
                <a:ea typeface="Times New Roman" panose="02020603050405020304" pitchFamily="18" charset="0"/>
              </a:rPr>
              <a:t>öncelike</a:t>
            </a:r>
            <a:r>
              <a:rPr lang="tr-TR" sz="1800" spc="-5" dirty="0">
                <a:solidFill>
                  <a:srgbClr val="292929"/>
                </a:solidFill>
                <a:effectLst/>
                <a:latin typeface="Georgia" panose="02040502050405020303" pitchFamily="18" charset="0"/>
                <a:ea typeface="Times New Roman" panose="02020603050405020304" pitchFamily="18" charset="0"/>
              </a:rPr>
              <a:t> </a:t>
            </a:r>
            <a:r>
              <a:rPr lang="tr-TR" sz="1800" spc="-5" dirty="0" err="1">
                <a:solidFill>
                  <a:srgbClr val="292929"/>
                </a:solidFill>
                <a:effectLst/>
                <a:latin typeface="Georgia" panose="02040502050405020303" pitchFamily="18" charset="0"/>
                <a:ea typeface="Times New Roman" panose="02020603050405020304" pitchFamily="18" charset="0"/>
              </a:rPr>
              <a:t>X_test</a:t>
            </a:r>
            <a:r>
              <a:rPr lang="tr-TR" sz="1800" spc="-5" dirty="0">
                <a:solidFill>
                  <a:srgbClr val="292929"/>
                </a:solidFill>
                <a:effectLst/>
                <a:latin typeface="Georgia" panose="02040502050405020303" pitchFamily="18" charset="0"/>
                <a:ea typeface="Times New Roman" panose="02020603050405020304" pitchFamily="18" charset="0"/>
              </a:rPr>
              <a:t> verisini de </a:t>
            </a:r>
            <a:r>
              <a:rPr lang="tr-TR" sz="1800" spc="-5" dirty="0" err="1">
                <a:solidFill>
                  <a:srgbClr val="292929"/>
                </a:solidFill>
                <a:effectLst/>
                <a:latin typeface="Georgia" panose="02040502050405020303" pitchFamily="18" charset="0"/>
                <a:ea typeface="Times New Roman" panose="02020603050405020304" pitchFamily="18" charset="0"/>
              </a:rPr>
              <a:t>scale</a:t>
            </a:r>
            <a:r>
              <a:rPr lang="tr-TR" sz="1800" spc="-5" dirty="0">
                <a:solidFill>
                  <a:srgbClr val="292929"/>
                </a:solidFill>
                <a:effectLst/>
                <a:latin typeface="Georgia" panose="02040502050405020303" pitchFamily="18" charset="0"/>
                <a:ea typeface="Times New Roman" panose="02020603050405020304" pitchFamily="18" charset="0"/>
              </a:rPr>
              <a:t> etmeliyiz.</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1030"/>
              </a:spcBef>
              <a:spcAft>
                <a:spcPts val="800"/>
              </a:spcAft>
              <a:buNone/>
            </a:pPr>
            <a:r>
              <a:rPr lang="tr-TR"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r>
              <a:rPr lang="tr-TR" sz="1800" spc="-5" dirty="0">
                <a:solidFill>
                  <a:srgbClr val="292929"/>
                </a:solidFill>
                <a:effectLst/>
                <a:latin typeface="Georgia" panose="02040502050405020303" pitchFamily="18" charset="0"/>
                <a:ea typeface="Times New Roman" panose="02020603050405020304" pitchFamily="18" charset="0"/>
              </a:rPr>
              <a:t>Daha sonra tahmin işlemine geçip test hatasına bakabiliriz.</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1030"/>
              </a:spcBef>
              <a:spcAft>
                <a:spcPts val="800"/>
              </a:spcAft>
              <a:buNone/>
            </a:pPr>
            <a:r>
              <a:rPr lang="tr-TR" sz="1800" spc="-5" dirty="0">
                <a:solidFill>
                  <a:srgbClr val="292929"/>
                </a:solidFill>
                <a:effectLst/>
                <a:latin typeface="Georgia" panose="02040502050405020303" pitchFamily="18" charset="0"/>
                <a:ea typeface="Times New Roman" panose="02020603050405020304" pitchFamily="18" charset="0"/>
              </a:rPr>
              <a:t>Bunun sonucunda test hatasının2.336336007 olduğunu görürüz.</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1030"/>
              </a:spcBef>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pic>
        <p:nvPicPr>
          <p:cNvPr id="4" name="Resim 3">
            <a:extLst>
              <a:ext uri="{FF2B5EF4-FFF2-40B4-BE49-F238E27FC236}">
                <a16:creationId xmlns:a16="http://schemas.microsoft.com/office/drawing/2014/main" id="{63611A1E-DAA6-85E6-6337-83C088E6AE1D}"/>
              </a:ext>
            </a:extLst>
          </p:cNvPr>
          <p:cNvPicPr>
            <a:picLocks noChangeAspect="1"/>
          </p:cNvPicPr>
          <p:nvPr/>
        </p:nvPicPr>
        <p:blipFill>
          <a:blip r:embed="rId2"/>
          <a:stretch>
            <a:fillRect/>
          </a:stretch>
        </p:blipFill>
        <p:spPr>
          <a:xfrm>
            <a:off x="5700712" y="2386012"/>
            <a:ext cx="4500562" cy="733425"/>
          </a:xfrm>
          <a:prstGeom prst="rect">
            <a:avLst/>
          </a:prstGeom>
        </p:spPr>
      </p:pic>
      <p:pic>
        <p:nvPicPr>
          <p:cNvPr id="5" name="Resim 4">
            <a:extLst>
              <a:ext uri="{FF2B5EF4-FFF2-40B4-BE49-F238E27FC236}">
                <a16:creationId xmlns:a16="http://schemas.microsoft.com/office/drawing/2014/main" id="{DD1FA5EF-C8E4-FEAB-4C94-71B90F686439}"/>
              </a:ext>
            </a:extLst>
          </p:cNvPr>
          <p:cNvPicPr>
            <a:picLocks noChangeAspect="1"/>
          </p:cNvPicPr>
          <p:nvPr/>
        </p:nvPicPr>
        <p:blipFill>
          <a:blip r:embed="rId3"/>
          <a:stretch>
            <a:fillRect/>
          </a:stretch>
        </p:blipFill>
        <p:spPr>
          <a:xfrm>
            <a:off x="5700713" y="3619365"/>
            <a:ext cx="4500562" cy="1492131"/>
          </a:xfrm>
          <a:prstGeom prst="rect">
            <a:avLst/>
          </a:prstGeom>
        </p:spPr>
      </p:pic>
    </p:spTree>
    <p:extLst>
      <p:ext uri="{BB962C8B-B14F-4D97-AF65-F5344CB8AC3E}">
        <p14:creationId xmlns:p14="http://schemas.microsoft.com/office/powerpoint/2010/main" val="2177992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A7BF2C-AFEE-8BA4-05E1-C435E89C2652}"/>
              </a:ext>
            </a:extLst>
          </p:cNvPr>
          <p:cNvSpPr>
            <a:spLocks noGrp="1"/>
          </p:cNvSpPr>
          <p:nvPr>
            <p:ph type="title"/>
          </p:nvPr>
        </p:nvSpPr>
        <p:spPr/>
        <p:txBody>
          <a:bodyPr>
            <a:normAutofit/>
          </a:bodyPr>
          <a:lstStyle/>
          <a:p>
            <a:pPr algn="ctr"/>
            <a:r>
              <a:rPr lang="tr-TR" sz="3200" b="1" dirty="0">
                <a:solidFill>
                  <a:schemeClr val="accent1"/>
                </a:solidFill>
                <a:effectLst/>
                <a:latin typeface="Adobe Garamond Pro" panose="02020502060506020403" pitchFamily="18" charset="-94"/>
                <a:ea typeface="Times New Roman" panose="02020603050405020304" pitchFamily="18" charset="0"/>
              </a:rPr>
              <a:t>PCR — Model </a:t>
            </a:r>
            <a:r>
              <a:rPr lang="tr-TR" sz="3200" b="1" dirty="0" err="1">
                <a:solidFill>
                  <a:schemeClr val="accent1"/>
                </a:solidFill>
                <a:effectLst/>
                <a:latin typeface="Adobe Garamond Pro" panose="02020502060506020403" pitchFamily="18" charset="-94"/>
                <a:ea typeface="Times New Roman" panose="02020603050405020304" pitchFamily="18" charset="0"/>
              </a:rPr>
              <a:t>Tuning</a:t>
            </a:r>
            <a:br>
              <a:rPr lang="tr-TR" sz="3200" b="1" dirty="0">
                <a:solidFill>
                  <a:schemeClr val="accent1"/>
                </a:solidFill>
                <a:effectLst/>
                <a:latin typeface="Adobe Garamond Pro" panose="02020502060506020403" pitchFamily="18" charset="-94"/>
                <a:ea typeface="Times New Roman" panose="02020603050405020304" pitchFamily="18" charset="0"/>
              </a:rPr>
            </a:br>
            <a:endParaRPr lang="tr-TR" sz="3200" b="1" dirty="0">
              <a:solidFill>
                <a:schemeClr val="accent1"/>
              </a:solidFill>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10604037-2AB8-44B7-8B28-3908D63AE7CA}"/>
              </a:ext>
            </a:extLst>
          </p:cNvPr>
          <p:cNvSpPr>
            <a:spLocks noGrp="1"/>
          </p:cNvSpPr>
          <p:nvPr>
            <p:ph idx="1"/>
          </p:nvPr>
        </p:nvSpPr>
        <p:spPr>
          <a:xfrm>
            <a:off x="1251678" y="2286001"/>
            <a:ext cx="4710583" cy="3593591"/>
          </a:xfrm>
        </p:spPr>
        <p:txBody>
          <a:bodyPr/>
          <a:lstStyle/>
          <a:p>
            <a:pPr marL="0" indent="0">
              <a:buNone/>
            </a:pPr>
            <a:r>
              <a:rPr lang="tr-TR" sz="1800" spc="-5" dirty="0">
                <a:solidFill>
                  <a:srgbClr val="292929"/>
                </a:solidFill>
                <a:latin typeface="Georgia" panose="02040502050405020303" pitchFamily="18" charset="0"/>
                <a:ea typeface="Times New Roman" panose="02020603050405020304" pitchFamily="18" charset="0"/>
              </a:rPr>
              <a:t>Y</a:t>
            </a:r>
            <a:r>
              <a:rPr lang="tr-TR" sz="1800" b="0" spc="-5" dirty="0">
                <a:solidFill>
                  <a:srgbClr val="292929"/>
                </a:solidFill>
                <a:effectLst/>
                <a:latin typeface="Georgia" panose="02040502050405020303" pitchFamily="18" charset="0"/>
                <a:ea typeface="Times New Roman" panose="02020603050405020304" pitchFamily="18" charset="0"/>
              </a:rPr>
              <a:t>anda yaptığımız işlemlerde </a:t>
            </a:r>
            <a:r>
              <a:rPr lang="tr-TR" sz="1800" b="0" spc="-5" dirty="0" err="1">
                <a:solidFill>
                  <a:srgbClr val="292929"/>
                </a:solidFill>
                <a:effectLst/>
                <a:latin typeface="Georgia" panose="02040502050405020303" pitchFamily="18" charset="0"/>
                <a:ea typeface="Times New Roman" panose="02020603050405020304" pitchFamily="18" charset="0"/>
              </a:rPr>
              <a:t>n_components</a:t>
            </a:r>
            <a:r>
              <a:rPr lang="tr-TR" sz="1800" b="0" spc="-5" dirty="0">
                <a:solidFill>
                  <a:srgbClr val="292929"/>
                </a:solidFill>
                <a:effectLst/>
                <a:latin typeface="Georgia" panose="02040502050405020303" pitchFamily="18" charset="0"/>
                <a:ea typeface="Times New Roman" panose="02020603050405020304" pitchFamily="18" charset="0"/>
              </a:rPr>
              <a:t> parametresine değer vermedik ve modelimiz veri setindeki tüm bileşenleri kullanarak işlemi gerçekleştirdi. Model </a:t>
            </a:r>
            <a:r>
              <a:rPr lang="tr-TR" sz="1800" b="0" spc="-5" dirty="0" err="1">
                <a:solidFill>
                  <a:srgbClr val="292929"/>
                </a:solidFill>
                <a:effectLst/>
                <a:latin typeface="Georgia" panose="02040502050405020303" pitchFamily="18" charset="0"/>
                <a:ea typeface="Times New Roman" panose="02020603050405020304" pitchFamily="18" charset="0"/>
              </a:rPr>
              <a:t>tuning</a:t>
            </a:r>
            <a:r>
              <a:rPr lang="tr-TR" sz="1800" b="0" spc="-5" dirty="0">
                <a:solidFill>
                  <a:srgbClr val="292929"/>
                </a:solidFill>
                <a:effectLst/>
                <a:latin typeface="Georgia" panose="02040502050405020303" pitchFamily="18" charset="0"/>
                <a:ea typeface="Times New Roman" panose="02020603050405020304" pitchFamily="18" charset="0"/>
              </a:rPr>
              <a:t> kısmında </a:t>
            </a:r>
            <a:r>
              <a:rPr lang="tr-TR" sz="1800" b="0" spc="-5" dirty="0" err="1">
                <a:solidFill>
                  <a:srgbClr val="292929"/>
                </a:solidFill>
                <a:effectLst/>
                <a:latin typeface="Georgia" panose="02040502050405020303" pitchFamily="18" charset="0"/>
                <a:ea typeface="Times New Roman" panose="02020603050405020304" pitchFamily="18" charset="0"/>
              </a:rPr>
              <a:t>n_components</a:t>
            </a:r>
            <a:r>
              <a:rPr lang="tr-TR" sz="1800" b="0" spc="-5" dirty="0">
                <a:solidFill>
                  <a:srgbClr val="292929"/>
                </a:solidFill>
                <a:effectLst/>
                <a:latin typeface="Georgia" panose="02040502050405020303" pitchFamily="18" charset="0"/>
                <a:ea typeface="Times New Roman" panose="02020603050405020304" pitchFamily="18" charset="0"/>
              </a:rPr>
              <a:t> parametresine verebileceğimiz optimum değişken sayısını </a:t>
            </a:r>
            <a:r>
              <a:rPr lang="tr-TR" sz="1800" b="0" spc="-5" dirty="0" err="1">
                <a:solidFill>
                  <a:srgbClr val="292929"/>
                </a:solidFill>
                <a:effectLst/>
                <a:latin typeface="Georgia" panose="02040502050405020303" pitchFamily="18" charset="0"/>
                <a:ea typeface="Times New Roman" panose="02020603050405020304" pitchFamily="18" charset="0"/>
              </a:rPr>
              <a:t>cross</a:t>
            </a:r>
            <a:r>
              <a:rPr lang="tr-TR" sz="1800" b="0" spc="-5" dirty="0">
                <a:solidFill>
                  <a:srgbClr val="292929"/>
                </a:solidFill>
                <a:effectLst/>
                <a:latin typeface="Georgia" panose="02040502050405020303" pitchFamily="18" charset="0"/>
                <a:ea typeface="Times New Roman" panose="02020603050405020304" pitchFamily="18" charset="0"/>
              </a:rPr>
              <a:t> </a:t>
            </a:r>
            <a:r>
              <a:rPr lang="tr-TR" sz="1800" b="0" spc="-5" dirty="0" err="1">
                <a:solidFill>
                  <a:srgbClr val="292929"/>
                </a:solidFill>
                <a:effectLst/>
                <a:latin typeface="Georgia" panose="02040502050405020303" pitchFamily="18" charset="0"/>
                <a:ea typeface="Times New Roman" panose="02020603050405020304" pitchFamily="18" charset="0"/>
              </a:rPr>
              <a:t>validation</a:t>
            </a:r>
            <a:r>
              <a:rPr lang="tr-TR" sz="1800" b="0" spc="-5" dirty="0">
                <a:solidFill>
                  <a:srgbClr val="292929"/>
                </a:solidFill>
                <a:effectLst/>
                <a:latin typeface="Georgia" panose="02040502050405020303" pitchFamily="18" charset="0"/>
                <a:ea typeface="Times New Roman" panose="02020603050405020304" pitchFamily="18" charset="0"/>
              </a:rPr>
              <a:t> yöntemi ile belirleyip modeli tekrar kuracağız. Daha sonra tahmin etme işlemini gerçekleştirip </a:t>
            </a:r>
            <a:r>
              <a:rPr lang="tr-TR" sz="1800" b="0" spc="-5" dirty="0" err="1">
                <a:solidFill>
                  <a:srgbClr val="292929"/>
                </a:solidFill>
                <a:effectLst/>
                <a:latin typeface="Georgia" panose="02040502050405020303" pitchFamily="18" charset="0"/>
                <a:ea typeface="Times New Roman" panose="02020603050405020304" pitchFamily="18" charset="0"/>
              </a:rPr>
              <a:t>tune</a:t>
            </a:r>
            <a:r>
              <a:rPr lang="tr-TR" sz="1800" b="0" spc="-5" dirty="0">
                <a:solidFill>
                  <a:srgbClr val="292929"/>
                </a:solidFill>
                <a:effectLst/>
                <a:latin typeface="Georgia" panose="02040502050405020303" pitchFamily="18" charset="0"/>
                <a:ea typeface="Times New Roman" panose="02020603050405020304" pitchFamily="18" charset="0"/>
              </a:rPr>
              <a:t> edilmiş modelimizin test hatasına bakacağız.</a:t>
            </a:r>
            <a:endParaRPr lang="tr-TR" sz="1800" b="1" dirty="0">
              <a:effectLst/>
              <a:latin typeface="Times New Roman" panose="02020603050405020304" pitchFamily="18" charset="0"/>
              <a:ea typeface="Times New Roman" panose="02020603050405020304" pitchFamily="18" charset="0"/>
            </a:endParaRPr>
          </a:p>
          <a:p>
            <a:pPr marL="0" indent="0">
              <a:buNone/>
            </a:pPr>
            <a:endParaRPr lang="tr-TR" dirty="0"/>
          </a:p>
        </p:txBody>
      </p:sp>
      <p:pic>
        <p:nvPicPr>
          <p:cNvPr id="4" name="Resim 3">
            <a:extLst>
              <a:ext uri="{FF2B5EF4-FFF2-40B4-BE49-F238E27FC236}">
                <a16:creationId xmlns:a16="http://schemas.microsoft.com/office/drawing/2014/main" id="{0F26CA80-1341-6653-8C82-0B7421F653A7}"/>
              </a:ext>
            </a:extLst>
          </p:cNvPr>
          <p:cNvPicPr>
            <a:picLocks noChangeAspect="1"/>
          </p:cNvPicPr>
          <p:nvPr/>
        </p:nvPicPr>
        <p:blipFill>
          <a:blip r:embed="rId2"/>
          <a:stretch>
            <a:fillRect/>
          </a:stretch>
        </p:blipFill>
        <p:spPr>
          <a:xfrm>
            <a:off x="6096000" y="2764486"/>
            <a:ext cx="5115560" cy="1492132"/>
          </a:xfrm>
          <a:prstGeom prst="rect">
            <a:avLst/>
          </a:prstGeom>
        </p:spPr>
      </p:pic>
    </p:spTree>
    <p:extLst>
      <p:ext uri="{BB962C8B-B14F-4D97-AF65-F5344CB8AC3E}">
        <p14:creationId xmlns:p14="http://schemas.microsoft.com/office/powerpoint/2010/main" val="2957091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7CE540-BED1-EF06-0A83-A58D2BE8C353}"/>
              </a:ext>
            </a:extLst>
          </p:cNvPr>
          <p:cNvSpPr>
            <a:spLocks noGrp="1"/>
          </p:cNvSpPr>
          <p:nvPr>
            <p:ph idx="1"/>
          </p:nvPr>
        </p:nvSpPr>
        <p:spPr>
          <a:xfrm>
            <a:off x="1251678" y="1651518"/>
            <a:ext cx="4551963" cy="4218743"/>
          </a:xfrm>
        </p:spPr>
        <p:txBody>
          <a:bodyPr>
            <a:normAutofit/>
          </a:bodyPr>
          <a:lstStyle/>
          <a:p>
            <a:pPr marL="0" indent="0">
              <a:lnSpc>
                <a:spcPts val="2400"/>
              </a:lnSpc>
              <a:spcBef>
                <a:spcPts val="2400"/>
              </a:spcBef>
              <a:buNone/>
            </a:pPr>
            <a:r>
              <a:rPr lang="tr-TR" sz="1800" spc="-5" dirty="0">
                <a:solidFill>
                  <a:srgbClr val="292929"/>
                </a:solidFill>
                <a:effectLst/>
                <a:latin typeface="Georgia" panose="02040502050405020303" pitchFamily="18" charset="0"/>
                <a:ea typeface="Times New Roman" panose="02020603050405020304" pitchFamily="18" charset="0"/>
              </a:rPr>
              <a:t>10 katlı </a:t>
            </a:r>
            <a:r>
              <a:rPr lang="tr-TR" sz="1800" spc="-5" dirty="0" err="1">
                <a:solidFill>
                  <a:srgbClr val="292929"/>
                </a:solidFill>
                <a:effectLst/>
                <a:latin typeface="Georgia" panose="02040502050405020303" pitchFamily="18" charset="0"/>
                <a:ea typeface="Times New Roman" panose="02020603050405020304" pitchFamily="18" charset="0"/>
              </a:rPr>
              <a:t>cross</a:t>
            </a:r>
            <a:r>
              <a:rPr lang="tr-TR" sz="1800" spc="-5" dirty="0">
                <a:solidFill>
                  <a:srgbClr val="292929"/>
                </a:solidFill>
                <a:effectLst/>
                <a:latin typeface="Georgia" panose="02040502050405020303" pitchFamily="18" charset="0"/>
                <a:ea typeface="Times New Roman" panose="02020603050405020304" pitchFamily="18" charset="0"/>
              </a:rPr>
              <a:t> </a:t>
            </a:r>
            <a:r>
              <a:rPr lang="tr-TR" sz="1800" spc="-5" dirty="0" err="1">
                <a:solidFill>
                  <a:srgbClr val="292929"/>
                </a:solidFill>
                <a:effectLst/>
                <a:latin typeface="Georgia" panose="02040502050405020303" pitchFamily="18" charset="0"/>
                <a:ea typeface="Times New Roman" panose="02020603050405020304" pitchFamily="18" charset="0"/>
              </a:rPr>
              <a:t>validation</a:t>
            </a:r>
            <a:r>
              <a:rPr lang="tr-TR" sz="1800" spc="-5" dirty="0">
                <a:solidFill>
                  <a:srgbClr val="292929"/>
                </a:solidFill>
                <a:effectLst/>
                <a:latin typeface="Georgia" panose="02040502050405020303" pitchFamily="18" charset="0"/>
                <a:ea typeface="Times New Roman" panose="02020603050405020304" pitchFamily="18" charset="0"/>
              </a:rPr>
              <a:t> yöntemi uygulanacak. </a:t>
            </a:r>
            <a:r>
              <a:rPr lang="tr-TR" sz="1800" spc="-5" dirty="0" err="1">
                <a:solidFill>
                  <a:srgbClr val="292929"/>
                </a:solidFill>
                <a:effectLst/>
                <a:latin typeface="Georgia" panose="02040502050405020303" pitchFamily="18" charset="0"/>
                <a:ea typeface="Times New Roman" panose="02020603050405020304" pitchFamily="18" charset="0"/>
              </a:rPr>
              <a:t>shuffle</a:t>
            </a:r>
            <a:r>
              <a:rPr lang="tr-TR" sz="1800" spc="-5" dirty="0">
                <a:solidFill>
                  <a:srgbClr val="292929"/>
                </a:solidFill>
                <a:effectLst/>
                <a:latin typeface="Georgia" panose="02040502050405020303" pitchFamily="18" charset="0"/>
                <a:ea typeface="Times New Roman" panose="02020603050405020304" pitchFamily="18" charset="0"/>
              </a:rPr>
              <a:t> parametresi ise gruplara ayrılmadan önce verinin karıştırılıp karıştırılmayacağını belirliyor.</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2400"/>
              </a:spcBef>
              <a:buNone/>
            </a:pPr>
            <a:r>
              <a:rPr lang="tr-TR" sz="1800" spc="-5" dirty="0" err="1">
                <a:solidFill>
                  <a:srgbClr val="292929"/>
                </a:solidFill>
                <a:effectLst/>
                <a:latin typeface="Georgia" panose="02040502050405020303" pitchFamily="18" charset="0"/>
                <a:ea typeface="Times New Roman" panose="02020603050405020304" pitchFamily="18" charset="0"/>
              </a:rPr>
              <a:t>Pythonda</a:t>
            </a:r>
            <a:r>
              <a:rPr lang="tr-TR" sz="1800" spc="-5" dirty="0">
                <a:solidFill>
                  <a:srgbClr val="292929"/>
                </a:solidFill>
                <a:effectLst/>
                <a:latin typeface="Georgia" panose="02040502050405020303" pitchFamily="18" charset="0"/>
                <a:ea typeface="Times New Roman" panose="02020603050405020304" pitchFamily="18" charset="0"/>
              </a:rPr>
              <a:t> direkt </a:t>
            </a:r>
            <a:r>
              <a:rPr lang="tr-TR" sz="1800" spc="-5" dirty="0" err="1">
                <a:solidFill>
                  <a:srgbClr val="292929"/>
                </a:solidFill>
                <a:effectLst/>
                <a:latin typeface="Georgia" panose="02040502050405020303" pitchFamily="18" charset="0"/>
                <a:ea typeface="Times New Roman" panose="02020603050405020304" pitchFamily="18" charset="0"/>
              </a:rPr>
              <a:t>PCR’ı</a:t>
            </a:r>
            <a:r>
              <a:rPr lang="tr-TR" sz="1800" spc="-5" dirty="0">
                <a:solidFill>
                  <a:srgbClr val="292929"/>
                </a:solidFill>
                <a:effectLst/>
                <a:latin typeface="Georgia" panose="02040502050405020303" pitchFamily="18" charset="0"/>
                <a:ea typeface="Times New Roman" panose="02020603050405020304" pitchFamily="18" charset="0"/>
              </a:rPr>
              <a:t> kullanabileceğimiz bir yol olmadığından dolayı her parametrenin RMSE değerini bulmayı kendimiz </a:t>
            </a:r>
            <a:r>
              <a:rPr lang="tr-TR" sz="1800" spc="-5" dirty="0" err="1">
                <a:solidFill>
                  <a:srgbClr val="292929"/>
                </a:solidFill>
                <a:effectLst/>
                <a:latin typeface="Georgia" panose="02040502050405020303" pitchFamily="18" charset="0"/>
                <a:ea typeface="Times New Roman" panose="02020603050405020304" pitchFamily="18" charset="0"/>
              </a:rPr>
              <a:t>for</a:t>
            </a:r>
            <a:r>
              <a:rPr lang="tr-TR" sz="1800" spc="-5" dirty="0">
                <a:solidFill>
                  <a:srgbClr val="292929"/>
                </a:solidFill>
                <a:effectLst/>
                <a:latin typeface="Georgia" panose="02040502050405020303" pitchFamily="18" charset="0"/>
                <a:ea typeface="Times New Roman" panose="02020603050405020304" pitchFamily="18" charset="0"/>
              </a:rPr>
              <a:t> döngüsü ile yapmalıyız.</a:t>
            </a:r>
          </a:p>
          <a:p>
            <a:pPr marL="0" indent="0">
              <a:lnSpc>
                <a:spcPts val="2400"/>
              </a:lnSpc>
              <a:spcBef>
                <a:spcPts val="2400"/>
              </a:spcBef>
              <a:buNone/>
            </a:pPr>
            <a:r>
              <a:rPr lang="tr-TR" sz="1800" spc="-5" dirty="0">
                <a:solidFill>
                  <a:srgbClr val="292929"/>
                </a:solidFill>
                <a:effectLst/>
                <a:latin typeface="Georgia" panose="02040502050405020303" pitchFamily="18" charset="0"/>
                <a:ea typeface="Times New Roman" panose="02020603050405020304" pitchFamily="18" charset="0"/>
              </a:rPr>
              <a:t>RMSE değeri en küçük olan bileşen sayısı optimum bileşen sayımız olacak ve buna görselleştirme yaparak bakabiliriz.</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2400"/>
              </a:spcBef>
              <a:buNone/>
            </a:pPr>
            <a:endParaRPr lang="tr-TR" sz="1800" dirty="0">
              <a:effectLst/>
              <a:latin typeface="Times New Roman" panose="02020603050405020304" pitchFamily="18" charset="0"/>
              <a:ea typeface="Times New Roman" panose="02020603050405020304" pitchFamily="18" charset="0"/>
            </a:endParaRPr>
          </a:p>
          <a:p>
            <a:pPr marL="0" indent="0">
              <a:lnSpc>
                <a:spcPts val="1800"/>
              </a:lnSpc>
              <a:spcBef>
                <a:spcPts val="2845"/>
              </a:spcBef>
              <a:buNone/>
            </a:pPr>
            <a:endParaRPr lang="tr-TR" sz="1800" b="1"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8CC6C7E7-DB5F-5601-F600-02C94A8238A3}"/>
              </a:ext>
            </a:extLst>
          </p:cNvPr>
          <p:cNvPicPr>
            <a:picLocks noChangeAspect="1"/>
          </p:cNvPicPr>
          <p:nvPr/>
        </p:nvPicPr>
        <p:blipFill>
          <a:blip r:embed="rId2"/>
          <a:stretch>
            <a:fillRect/>
          </a:stretch>
        </p:blipFill>
        <p:spPr>
          <a:xfrm>
            <a:off x="6096000" y="2467433"/>
            <a:ext cx="4688812" cy="2793102"/>
          </a:xfrm>
          <a:prstGeom prst="rect">
            <a:avLst/>
          </a:prstGeom>
        </p:spPr>
      </p:pic>
    </p:spTree>
    <p:extLst>
      <p:ext uri="{BB962C8B-B14F-4D97-AF65-F5344CB8AC3E}">
        <p14:creationId xmlns:p14="http://schemas.microsoft.com/office/powerpoint/2010/main" val="1976907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456C0B-4BAC-BCAD-44A4-F9D68A9F466F}"/>
              </a:ext>
            </a:extLst>
          </p:cNvPr>
          <p:cNvSpPr>
            <a:spLocks noGrp="1"/>
          </p:cNvSpPr>
          <p:nvPr>
            <p:ph idx="1"/>
          </p:nvPr>
        </p:nvSpPr>
        <p:spPr>
          <a:xfrm>
            <a:off x="1151041" y="1622749"/>
            <a:ext cx="4188069" cy="3593591"/>
          </a:xfrm>
        </p:spPr>
        <p:txBody>
          <a:bodyPr/>
          <a:lstStyle/>
          <a:p>
            <a:pPr marL="0" indent="0">
              <a:buNone/>
            </a:pPr>
            <a:r>
              <a:rPr lang="tr-TR" sz="1800" spc="-5" dirty="0">
                <a:solidFill>
                  <a:srgbClr val="292929"/>
                </a:solidFill>
                <a:effectLst/>
                <a:latin typeface="Georgia" panose="02040502050405020303" pitchFamily="18" charset="0"/>
                <a:ea typeface="Times New Roman" panose="02020603050405020304" pitchFamily="18" charset="0"/>
              </a:rPr>
              <a:t>Grafiği incelediğimizde optimum bileşen sayısının 3 olduğunu görüyoruz. Şimdi bu bileşen sayısı üzerinden final modelini oluşturup test hatasına bakabiliriz.</a:t>
            </a: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AE68402C-55F5-FB8E-BCC8-F6CDFCD2D874}"/>
              </a:ext>
            </a:extLst>
          </p:cNvPr>
          <p:cNvPicPr>
            <a:picLocks noChangeAspect="1"/>
          </p:cNvPicPr>
          <p:nvPr/>
        </p:nvPicPr>
        <p:blipFill>
          <a:blip r:embed="rId2"/>
          <a:stretch>
            <a:fillRect/>
          </a:stretch>
        </p:blipFill>
        <p:spPr>
          <a:xfrm>
            <a:off x="5611074" y="1622749"/>
            <a:ext cx="5429885" cy="4191000"/>
          </a:xfrm>
          <a:prstGeom prst="rect">
            <a:avLst/>
          </a:prstGeom>
        </p:spPr>
      </p:pic>
    </p:spTree>
    <p:extLst>
      <p:ext uri="{BB962C8B-B14F-4D97-AF65-F5344CB8AC3E}">
        <p14:creationId xmlns:p14="http://schemas.microsoft.com/office/powerpoint/2010/main" val="3562646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2DDA0-43DB-EB15-97A7-977E0E489B1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3748C9D-18FB-1E7E-5702-305716FB5D18}"/>
              </a:ext>
            </a:extLst>
          </p:cNvPr>
          <p:cNvSpPr>
            <a:spLocks noGrp="1"/>
          </p:cNvSpPr>
          <p:nvPr>
            <p:ph idx="1"/>
          </p:nvPr>
        </p:nvSpPr>
        <p:spPr>
          <a:xfrm>
            <a:off x="1251678" y="2286001"/>
            <a:ext cx="4477318" cy="3593591"/>
          </a:xfrm>
        </p:spPr>
        <p:txBody>
          <a:bodyPr/>
          <a:lstStyle/>
          <a:p>
            <a:pPr marL="0" indent="0">
              <a:buNone/>
            </a:pPr>
            <a:r>
              <a:rPr lang="tr-TR" sz="1800" spc="-5" dirty="0">
                <a:solidFill>
                  <a:srgbClr val="292929"/>
                </a:solidFill>
                <a:effectLst/>
                <a:latin typeface="Georgia" panose="02040502050405020303" pitchFamily="18" charset="0"/>
                <a:ea typeface="Times New Roman" panose="02020603050405020304" pitchFamily="18" charset="0"/>
              </a:rPr>
              <a:t>Bunun sonucunda test hatasının 2.2818901244 olduğunu görüyoruz ve bu da model </a:t>
            </a:r>
            <a:r>
              <a:rPr lang="tr-TR" sz="1800" spc="-5" dirty="0" err="1">
                <a:solidFill>
                  <a:srgbClr val="292929"/>
                </a:solidFill>
                <a:effectLst/>
                <a:latin typeface="Georgia" panose="02040502050405020303" pitchFamily="18" charset="0"/>
                <a:ea typeface="Times New Roman" panose="02020603050405020304" pitchFamily="18" charset="0"/>
              </a:rPr>
              <a:t>tuning</a:t>
            </a:r>
            <a:r>
              <a:rPr lang="tr-TR" sz="1800" spc="-5" dirty="0">
                <a:solidFill>
                  <a:srgbClr val="292929"/>
                </a:solidFill>
                <a:effectLst/>
                <a:latin typeface="Georgia" panose="02040502050405020303" pitchFamily="18" charset="0"/>
                <a:ea typeface="Times New Roman" panose="02020603050405020304" pitchFamily="18" charset="0"/>
              </a:rPr>
              <a:t> yapmadan önceki test hatasına göre daha iyi bir test hatası.</a:t>
            </a: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605D3474-0873-3170-904A-D0D908E281C6}"/>
              </a:ext>
            </a:extLst>
          </p:cNvPr>
          <p:cNvPicPr>
            <a:picLocks noChangeAspect="1"/>
          </p:cNvPicPr>
          <p:nvPr/>
        </p:nvPicPr>
        <p:blipFill>
          <a:blip r:embed="rId2"/>
          <a:stretch>
            <a:fillRect/>
          </a:stretch>
        </p:blipFill>
        <p:spPr>
          <a:xfrm>
            <a:off x="2713458" y="4001709"/>
            <a:ext cx="8226864" cy="1877883"/>
          </a:xfrm>
          <a:prstGeom prst="rect">
            <a:avLst/>
          </a:prstGeom>
        </p:spPr>
      </p:pic>
    </p:spTree>
    <p:extLst>
      <p:ext uri="{BB962C8B-B14F-4D97-AF65-F5344CB8AC3E}">
        <p14:creationId xmlns:p14="http://schemas.microsoft.com/office/powerpoint/2010/main" val="3062194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77D44-11AE-E440-F24A-1E566D3B93AC}"/>
              </a:ext>
            </a:extLst>
          </p:cNvPr>
          <p:cNvSpPr>
            <a:spLocks noGrp="1"/>
          </p:cNvSpPr>
          <p:nvPr>
            <p:ph type="ctrTitle"/>
          </p:nvPr>
        </p:nvSpPr>
        <p:spPr/>
        <p:txBody>
          <a:bodyPr/>
          <a:lstStyle/>
          <a:p>
            <a:r>
              <a:rPr lang="tr-TR" dirty="0" err="1"/>
              <a:t>pls</a:t>
            </a:r>
            <a:endParaRPr lang="tr-TR" dirty="0"/>
          </a:p>
        </p:txBody>
      </p:sp>
      <p:sp>
        <p:nvSpPr>
          <p:cNvPr id="3" name="Alt Başlık 2">
            <a:extLst>
              <a:ext uri="{FF2B5EF4-FFF2-40B4-BE49-F238E27FC236}">
                <a16:creationId xmlns:a16="http://schemas.microsoft.com/office/drawing/2014/main" id="{4CD4A965-CDBC-7231-A5E6-EF417AB42F5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95366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2DDA0-43DB-EB15-97A7-977E0E489B1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3748C9D-18FB-1E7E-5702-305716FB5D18}"/>
              </a:ext>
            </a:extLst>
          </p:cNvPr>
          <p:cNvSpPr>
            <a:spLocks noGrp="1"/>
          </p:cNvSpPr>
          <p:nvPr>
            <p:ph idx="1"/>
          </p:nvPr>
        </p:nvSpPr>
        <p:spPr>
          <a:xfrm>
            <a:off x="1251678" y="2286001"/>
            <a:ext cx="9357228" cy="3593591"/>
          </a:xfrm>
        </p:spPr>
        <p:txBody>
          <a:bodyPr/>
          <a:lstStyle/>
          <a:p>
            <a:pPr marL="0" indent="0">
              <a:lnSpc>
                <a:spcPts val="2400"/>
              </a:lnSpc>
              <a:spcBef>
                <a:spcPts val="1030"/>
              </a:spcBef>
              <a:buNone/>
            </a:pPr>
            <a:r>
              <a:rPr lang="tr-TR" sz="1800" spc="-5" dirty="0">
                <a:solidFill>
                  <a:srgbClr val="292929"/>
                </a:solidFill>
                <a:effectLst/>
                <a:latin typeface="Georgia" panose="02040502050405020303" pitchFamily="18" charset="0"/>
                <a:ea typeface="Times New Roman" panose="02020603050405020304" pitchFamily="18" charset="0"/>
              </a:rPr>
              <a:t>Değişkenlerin az sayıda ve aralarında çoklu doğrusal bağlantı problemi bulunmayan bileşenlere indirgeyip regresyon modeli kurulmasıdır.</a:t>
            </a:r>
            <a:endParaRPr lang="tr-TR" sz="1800" dirty="0">
              <a:effectLst/>
              <a:latin typeface="Times New Roman" panose="02020603050405020304" pitchFamily="18" charset="0"/>
              <a:ea typeface="Times New Roman" panose="02020603050405020304" pitchFamily="18" charset="0"/>
            </a:endParaRPr>
          </a:p>
          <a:p>
            <a:pPr marL="0" indent="0">
              <a:lnSpc>
                <a:spcPts val="2400"/>
              </a:lnSpc>
              <a:spcBef>
                <a:spcPts val="2400"/>
              </a:spcBef>
              <a:buNone/>
            </a:pPr>
            <a:r>
              <a:rPr lang="tr-TR" sz="1800" spc="-5" dirty="0" err="1">
                <a:solidFill>
                  <a:srgbClr val="292929"/>
                </a:solidFill>
                <a:effectLst/>
                <a:latin typeface="Georgia" panose="02040502050405020303" pitchFamily="18" charset="0"/>
                <a:ea typeface="Times New Roman" panose="02020603050405020304" pitchFamily="18" charset="0"/>
              </a:rPr>
              <a:t>PLS’de</a:t>
            </a:r>
            <a:r>
              <a:rPr lang="tr-TR" sz="1800" spc="-5" dirty="0">
                <a:solidFill>
                  <a:srgbClr val="292929"/>
                </a:solidFill>
                <a:effectLst/>
                <a:latin typeface="Georgia" panose="02040502050405020303" pitchFamily="18" charset="0"/>
                <a:ea typeface="Times New Roman" panose="02020603050405020304" pitchFamily="18" charset="0"/>
              </a:rPr>
              <a:t> bileşenler bağımsız değişkenler ile olan </a:t>
            </a:r>
            <a:r>
              <a:rPr lang="tr-TR" sz="1800" spc="-5" dirty="0" err="1">
                <a:solidFill>
                  <a:srgbClr val="292929"/>
                </a:solidFill>
                <a:effectLst/>
                <a:latin typeface="Georgia" panose="02040502050405020303" pitchFamily="18" charset="0"/>
                <a:ea typeface="Times New Roman" panose="02020603050405020304" pitchFamily="18" charset="0"/>
              </a:rPr>
              <a:t>kovaryansı</a:t>
            </a:r>
            <a:r>
              <a:rPr lang="tr-TR" sz="1800" spc="-5" dirty="0">
                <a:solidFill>
                  <a:srgbClr val="292929"/>
                </a:solidFill>
                <a:effectLst/>
                <a:latin typeface="Georgia" panose="02040502050405020303" pitchFamily="18" charset="0"/>
                <a:ea typeface="Times New Roman" panose="02020603050405020304" pitchFamily="18" charset="0"/>
              </a:rPr>
              <a:t> maksimum özetleyecek şekilde oluştururlar.</a:t>
            </a:r>
            <a:endParaRPr lang="tr-TR" sz="1800" dirty="0">
              <a:effectLst/>
              <a:latin typeface="Times New Roman" panose="02020603050405020304" pitchFamily="18" charset="0"/>
              <a:ea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3570794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2DDA0-43DB-EB15-97A7-977E0E489B17}"/>
              </a:ext>
            </a:extLst>
          </p:cNvPr>
          <p:cNvSpPr>
            <a:spLocks noGrp="1"/>
          </p:cNvSpPr>
          <p:nvPr>
            <p:ph type="title"/>
          </p:nvPr>
        </p:nvSpPr>
        <p:spPr/>
        <p:txBody>
          <a:bodyPr>
            <a:normAutofit/>
          </a:bodyPr>
          <a:lstStyle/>
          <a:p>
            <a:pPr algn="ctr"/>
            <a:r>
              <a:rPr lang="tr-TR" sz="3200" b="1" dirty="0">
                <a:solidFill>
                  <a:schemeClr val="accent1"/>
                </a:solidFill>
                <a:effectLst/>
                <a:latin typeface="Adobe Garamond Pro" panose="02020502060506020403" pitchFamily="18" charset="-94"/>
                <a:ea typeface="Times New Roman" panose="02020603050405020304" pitchFamily="18" charset="0"/>
              </a:rPr>
              <a:t>PLS — Model ve Tahmin</a:t>
            </a:r>
            <a:br>
              <a:rPr lang="tr-TR" sz="3200" b="1" dirty="0">
                <a:solidFill>
                  <a:schemeClr val="accent1"/>
                </a:solidFill>
                <a:effectLst/>
                <a:latin typeface="Adobe Garamond Pro" panose="02020502060506020403" pitchFamily="18" charset="-94"/>
                <a:ea typeface="Times New Roman" panose="02020603050405020304" pitchFamily="18" charset="0"/>
              </a:rPr>
            </a:br>
            <a:endParaRPr lang="tr-TR" sz="3200" b="1" dirty="0">
              <a:solidFill>
                <a:schemeClr val="accent1"/>
              </a:solidFill>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D3748C9D-18FB-1E7E-5702-305716FB5D18}"/>
              </a:ext>
            </a:extLst>
          </p:cNvPr>
          <p:cNvSpPr>
            <a:spLocks noGrp="1"/>
          </p:cNvSpPr>
          <p:nvPr>
            <p:ph idx="1"/>
          </p:nvPr>
        </p:nvSpPr>
        <p:spPr>
          <a:xfrm>
            <a:off x="1251678" y="2286001"/>
            <a:ext cx="3525595" cy="3593591"/>
          </a:xfrm>
        </p:spPr>
        <p:txBody>
          <a:bodyPr>
            <a:normAutofit/>
          </a:bodyPr>
          <a:lstStyle/>
          <a:p>
            <a:pPr marL="0" indent="0">
              <a:buNone/>
            </a:pPr>
            <a:r>
              <a:rPr lang="tr-TR" sz="1800" spc="-5" dirty="0">
                <a:solidFill>
                  <a:srgbClr val="292929"/>
                </a:solidFill>
                <a:effectLst/>
                <a:latin typeface="Georgia" panose="02040502050405020303" pitchFamily="18" charset="0"/>
                <a:ea typeface="Times New Roman" panose="02020603050405020304" pitchFamily="18" charset="0"/>
              </a:rPr>
              <a:t>Yandaki herhangi bir </a:t>
            </a:r>
            <a:r>
              <a:rPr lang="tr-TR" sz="1800" spc="-5" dirty="0" err="1">
                <a:solidFill>
                  <a:srgbClr val="292929"/>
                </a:solidFill>
                <a:effectLst/>
                <a:latin typeface="Georgia" panose="02040502050405020303" pitchFamily="18" charset="0"/>
                <a:ea typeface="Times New Roman" panose="02020603050405020304" pitchFamily="18" charset="0"/>
              </a:rPr>
              <a:t>n_components</a:t>
            </a:r>
            <a:r>
              <a:rPr lang="tr-TR" sz="1800" spc="-5" dirty="0">
                <a:solidFill>
                  <a:srgbClr val="292929"/>
                </a:solidFill>
                <a:effectLst/>
                <a:latin typeface="Georgia" panose="02040502050405020303" pitchFamily="18" charset="0"/>
                <a:ea typeface="Times New Roman" panose="02020603050405020304" pitchFamily="18" charset="0"/>
              </a:rPr>
              <a:t> değeri vermeden modelimizi oluşturduk ve fit ettik.</a:t>
            </a:r>
          </a:p>
          <a:p>
            <a:pPr marL="0" indent="0">
              <a:buNone/>
            </a:pPr>
            <a:endParaRPr lang="tr-TR" sz="1800" spc="-5" dirty="0">
              <a:solidFill>
                <a:srgbClr val="292929"/>
              </a:solidFill>
              <a:effectLst/>
              <a:latin typeface="Georgia" panose="02040502050405020303" pitchFamily="18" charset="0"/>
              <a:ea typeface="Times New Roman" panose="02020603050405020304" pitchFamily="18" charset="0"/>
            </a:endParaRPr>
          </a:p>
          <a:p>
            <a:pPr marL="0" indent="0">
              <a:buNone/>
            </a:pPr>
            <a:r>
              <a:rPr lang="tr-TR" sz="1800" spc="-5" dirty="0">
                <a:solidFill>
                  <a:srgbClr val="292929"/>
                </a:solidFill>
                <a:effectLst/>
                <a:latin typeface="Georgia" panose="02040502050405020303" pitchFamily="18" charset="0"/>
                <a:ea typeface="Times New Roman" panose="02020603050405020304" pitchFamily="18" charset="0"/>
              </a:rPr>
              <a:t>Oluşturduğumuz model üzerinden tahmin işlemi gerçekleştirdiğimiz zaman elde ettiğimiz test hatası 2.26285876444 oluyor.</a:t>
            </a:r>
            <a:endParaRPr lang="tr-TR" sz="1800" dirty="0">
              <a:effectLst/>
              <a:latin typeface="Times New Roman" panose="02020603050405020304" pitchFamily="18" charset="0"/>
              <a:ea typeface="Times New Roman" panose="02020603050405020304" pitchFamily="18" charset="0"/>
            </a:endParaRPr>
          </a:p>
          <a:p>
            <a:pPr marL="0" indent="0">
              <a:buNone/>
            </a:pP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3041BA88-C7C3-9515-F885-B0B38FF13C0B}"/>
              </a:ext>
            </a:extLst>
          </p:cNvPr>
          <p:cNvPicPr>
            <a:picLocks noChangeAspect="1"/>
          </p:cNvPicPr>
          <p:nvPr/>
        </p:nvPicPr>
        <p:blipFill>
          <a:blip r:embed="rId2"/>
          <a:stretch>
            <a:fillRect/>
          </a:stretch>
        </p:blipFill>
        <p:spPr>
          <a:xfrm>
            <a:off x="5242443" y="2456575"/>
            <a:ext cx="4095750" cy="657225"/>
          </a:xfrm>
          <a:prstGeom prst="rect">
            <a:avLst/>
          </a:prstGeom>
        </p:spPr>
      </p:pic>
      <p:pic>
        <p:nvPicPr>
          <p:cNvPr id="5" name="Resim 4">
            <a:extLst>
              <a:ext uri="{FF2B5EF4-FFF2-40B4-BE49-F238E27FC236}">
                <a16:creationId xmlns:a16="http://schemas.microsoft.com/office/drawing/2014/main" id="{BA432475-A70C-6E79-8BB6-79FA07B0DFE1}"/>
              </a:ext>
            </a:extLst>
          </p:cNvPr>
          <p:cNvPicPr>
            <a:picLocks noChangeAspect="1"/>
          </p:cNvPicPr>
          <p:nvPr/>
        </p:nvPicPr>
        <p:blipFill>
          <a:blip r:embed="rId3"/>
          <a:stretch>
            <a:fillRect/>
          </a:stretch>
        </p:blipFill>
        <p:spPr>
          <a:xfrm>
            <a:off x="5242443" y="4459609"/>
            <a:ext cx="3952875" cy="1047750"/>
          </a:xfrm>
          <a:prstGeom prst="rect">
            <a:avLst/>
          </a:prstGeom>
        </p:spPr>
      </p:pic>
    </p:spTree>
    <p:extLst>
      <p:ext uri="{BB962C8B-B14F-4D97-AF65-F5344CB8AC3E}">
        <p14:creationId xmlns:p14="http://schemas.microsoft.com/office/powerpoint/2010/main" val="12493955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2DDA0-43DB-EB15-97A7-977E0E489B17}"/>
              </a:ext>
            </a:extLst>
          </p:cNvPr>
          <p:cNvSpPr>
            <a:spLocks noGrp="1"/>
          </p:cNvSpPr>
          <p:nvPr>
            <p:ph type="title"/>
          </p:nvPr>
        </p:nvSpPr>
        <p:spPr/>
        <p:txBody>
          <a:bodyPr>
            <a:normAutofit/>
          </a:bodyPr>
          <a:lstStyle/>
          <a:p>
            <a:pPr algn="ctr"/>
            <a:r>
              <a:rPr lang="tr-TR" sz="3200" b="1" dirty="0">
                <a:solidFill>
                  <a:schemeClr val="accent1"/>
                </a:solidFill>
                <a:effectLst/>
                <a:latin typeface="Adobe Garamond Pro" panose="02020502060506020403" pitchFamily="18" charset="-94"/>
                <a:ea typeface="Times New Roman" panose="02020603050405020304" pitchFamily="18" charset="0"/>
              </a:rPr>
              <a:t>PLS — Model </a:t>
            </a:r>
            <a:r>
              <a:rPr lang="tr-TR" sz="3200" b="1" dirty="0" err="1">
                <a:solidFill>
                  <a:schemeClr val="accent1"/>
                </a:solidFill>
                <a:effectLst/>
                <a:latin typeface="Adobe Garamond Pro" panose="02020502060506020403" pitchFamily="18" charset="-94"/>
                <a:ea typeface="Times New Roman" panose="02020603050405020304" pitchFamily="18" charset="0"/>
              </a:rPr>
              <a:t>Tuning</a:t>
            </a:r>
            <a:br>
              <a:rPr lang="tr-TR" sz="3200" b="1" dirty="0">
                <a:solidFill>
                  <a:schemeClr val="accent1"/>
                </a:solidFill>
                <a:effectLst/>
                <a:latin typeface="Adobe Garamond Pro" panose="02020502060506020403" pitchFamily="18" charset="-94"/>
                <a:ea typeface="Times New Roman" panose="02020603050405020304" pitchFamily="18" charset="0"/>
              </a:rPr>
            </a:br>
            <a:endParaRPr lang="tr-TR" sz="3200" b="1" dirty="0">
              <a:solidFill>
                <a:schemeClr val="accent1"/>
              </a:solidFill>
              <a:latin typeface="Adobe Garamond Pro" panose="02020502060506020403" pitchFamily="18" charset="-94"/>
            </a:endParaRPr>
          </a:p>
        </p:txBody>
      </p:sp>
      <p:sp>
        <p:nvSpPr>
          <p:cNvPr id="3" name="İçerik Yer Tutucusu 2">
            <a:extLst>
              <a:ext uri="{FF2B5EF4-FFF2-40B4-BE49-F238E27FC236}">
                <a16:creationId xmlns:a16="http://schemas.microsoft.com/office/drawing/2014/main" id="{D3748C9D-18FB-1E7E-5702-305716FB5D18}"/>
              </a:ext>
            </a:extLst>
          </p:cNvPr>
          <p:cNvSpPr>
            <a:spLocks noGrp="1"/>
          </p:cNvSpPr>
          <p:nvPr>
            <p:ph idx="1"/>
          </p:nvPr>
        </p:nvSpPr>
        <p:spPr>
          <a:xfrm>
            <a:off x="1251679" y="1513587"/>
            <a:ext cx="4356020" cy="4366006"/>
          </a:xfrm>
        </p:spPr>
        <p:txBody>
          <a:bodyPr/>
          <a:lstStyle/>
          <a:p>
            <a:pPr marL="0" indent="0">
              <a:buNone/>
            </a:pPr>
            <a:r>
              <a:rPr lang="tr-TR" sz="1800" spc="-5" dirty="0" err="1">
                <a:solidFill>
                  <a:srgbClr val="292929"/>
                </a:solidFill>
                <a:effectLst/>
                <a:latin typeface="Georgia" panose="02040502050405020303" pitchFamily="18" charset="0"/>
                <a:ea typeface="Times New Roman" panose="02020603050405020304" pitchFamily="18" charset="0"/>
              </a:rPr>
              <a:t>PCR’da</a:t>
            </a:r>
            <a:r>
              <a:rPr lang="tr-TR" sz="1800" spc="-5" dirty="0">
                <a:solidFill>
                  <a:srgbClr val="292929"/>
                </a:solidFill>
                <a:effectLst/>
                <a:latin typeface="Georgia" panose="02040502050405020303" pitchFamily="18" charset="0"/>
                <a:ea typeface="Times New Roman" panose="02020603050405020304" pitchFamily="18" charset="0"/>
              </a:rPr>
              <a:t> olduğu gibi optimum bileşen sayısını bulmak için </a:t>
            </a:r>
            <a:r>
              <a:rPr lang="tr-TR" sz="1800" spc="-5" dirty="0" err="1">
                <a:solidFill>
                  <a:srgbClr val="292929"/>
                </a:solidFill>
                <a:effectLst/>
                <a:latin typeface="Georgia" panose="02040502050405020303" pitchFamily="18" charset="0"/>
                <a:ea typeface="Times New Roman" panose="02020603050405020304" pitchFamily="18" charset="0"/>
              </a:rPr>
              <a:t>cross</a:t>
            </a:r>
            <a:r>
              <a:rPr lang="tr-TR" sz="1800" spc="-5" dirty="0">
                <a:solidFill>
                  <a:srgbClr val="292929"/>
                </a:solidFill>
                <a:effectLst/>
                <a:latin typeface="Georgia" panose="02040502050405020303" pitchFamily="18" charset="0"/>
                <a:ea typeface="Times New Roman" panose="02020603050405020304" pitchFamily="18" charset="0"/>
              </a:rPr>
              <a:t> </a:t>
            </a:r>
            <a:r>
              <a:rPr lang="tr-TR" sz="1800" spc="-5" dirty="0" err="1">
                <a:solidFill>
                  <a:srgbClr val="292929"/>
                </a:solidFill>
                <a:effectLst/>
                <a:latin typeface="Georgia" panose="02040502050405020303" pitchFamily="18" charset="0"/>
                <a:ea typeface="Times New Roman" panose="02020603050405020304" pitchFamily="18" charset="0"/>
              </a:rPr>
              <a:t>validation</a:t>
            </a:r>
            <a:r>
              <a:rPr lang="tr-TR" sz="1800" spc="-5" dirty="0">
                <a:solidFill>
                  <a:srgbClr val="292929"/>
                </a:solidFill>
                <a:effectLst/>
                <a:latin typeface="Georgia" panose="02040502050405020303" pitchFamily="18" charset="0"/>
                <a:ea typeface="Times New Roman" panose="02020603050405020304" pitchFamily="18" charset="0"/>
              </a:rPr>
              <a:t> yöntemi kullanacağız. Daha sonra her bir bileşen sayısı için RMSE değerlerini bulup görselleştirme yaparak optimum bileşen sayısına bakacağız.</a:t>
            </a:r>
          </a:p>
          <a:p>
            <a:pPr marL="0" indent="0">
              <a:buNone/>
            </a:pPr>
            <a:endParaRPr lang="tr-TR" sz="1800" spc="-5" dirty="0">
              <a:solidFill>
                <a:srgbClr val="292929"/>
              </a:solidFill>
              <a:effectLst/>
              <a:latin typeface="Georgia" panose="02040502050405020303" pitchFamily="18" charset="0"/>
              <a:ea typeface="Times New Roman" panose="02020603050405020304" pitchFamily="18" charset="0"/>
            </a:endParaRPr>
          </a:p>
          <a:p>
            <a:pPr marL="0" indent="0">
              <a:buNone/>
            </a:pPr>
            <a:r>
              <a:rPr lang="tr-TR" sz="1800" spc="-5" dirty="0">
                <a:solidFill>
                  <a:srgbClr val="292929"/>
                </a:solidFill>
                <a:effectLst/>
                <a:latin typeface="Georgia" panose="02040502050405020303" pitchFamily="18" charset="0"/>
                <a:ea typeface="Times New Roman" panose="02020603050405020304" pitchFamily="18" charset="0"/>
              </a:rPr>
              <a:t>Yandaki  grafiği incelediğimizde optimum bileşen sayısının 1,2,4,5,6,7,8,9 olduğunu görüyoruz. Şimdi final modelini oluşturmaya geçebiliriz.</a:t>
            </a:r>
            <a:endParaRPr lang="tr-TR" sz="1800" dirty="0">
              <a:effectLst/>
              <a:latin typeface="Times New Roman" panose="02020603050405020304" pitchFamily="18" charset="0"/>
              <a:ea typeface="Times New Roman" panose="02020603050405020304" pitchFamily="18" charset="0"/>
            </a:endParaRPr>
          </a:p>
          <a:p>
            <a:pPr marL="0" indent="0">
              <a:buNone/>
            </a:pP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CB53BC47-B4B4-7D1E-5F61-30260D16C78A}"/>
              </a:ext>
            </a:extLst>
          </p:cNvPr>
          <p:cNvPicPr>
            <a:picLocks noChangeAspect="1"/>
          </p:cNvPicPr>
          <p:nvPr/>
        </p:nvPicPr>
        <p:blipFill>
          <a:blip r:embed="rId2"/>
          <a:stretch>
            <a:fillRect/>
          </a:stretch>
        </p:blipFill>
        <p:spPr>
          <a:xfrm>
            <a:off x="5700070" y="1513587"/>
            <a:ext cx="5760720" cy="5138420"/>
          </a:xfrm>
          <a:prstGeom prst="rect">
            <a:avLst/>
          </a:prstGeom>
        </p:spPr>
      </p:pic>
    </p:spTree>
    <p:extLst>
      <p:ext uri="{BB962C8B-B14F-4D97-AF65-F5344CB8AC3E}">
        <p14:creationId xmlns:p14="http://schemas.microsoft.com/office/powerpoint/2010/main" val="136196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82D0F-5D92-C252-FF45-0F2BD1C5F5CC}"/>
              </a:ext>
            </a:extLst>
          </p:cNvPr>
          <p:cNvSpPr>
            <a:spLocks noGrp="1"/>
          </p:cNvSpPr>
          <p:nvPr>
            <p:ph type="title"/>
          </p:nvPr>
        </p:nvSpPr>
        <p:spPr>
          <a:xfrm>
            <a:off x="1251678" y="568515"/>
            <a:ext cx="10178322" cy="1492132"/>
          </a:xfrm>
        </p:spPr>
        <p:txBody>
          <a:bodyPr>
            <a:normAutofit/>
          </a:bodyPr>
          <a:lstStyle/>
          <a:p>
            <a:r>
              <a:rPr lang="tr-TR" sz="3200" b="1" dirty="0">
                <a:latin typeface="Adobe Garamond Pro" panose="02020502060506020403" pitchFamily="18" charset="-94"/>
              </a:rPr>
              <a:t>Verilerin Görselleştirilmesi ve Grafiklerin Açıklanması</a:t>
            </a:r>
          </a:p>
          <a:p>
            <a:endParaRPr lang="tr-TR" dirty="0"/>
          </a:p>
        </p:txBody>
      </p:sp>
      <p:sp>
        <p:nvSpPr>
          <p:cNvPr id="3" name="İçerik Yer Tutucusu 2">
            <a:extLst>
              <a:ext uri="{FF2B5EF4-FFF2-40B4-BE49-F238E27FC236}">
                <a16:creationId xmlns:a16="http://schemas.microsoft.com/office/drawing/2014/main" id="{9A7CE07D-1D05-EC42-F395-8BEAAAD9259E}"/>
              </a:ext>
            </a:extLst>
          </p:cNvPr>
          <p:cNvSpPr>
            <a:spLocks noGrp="1"/>
          </p:cNvSpPr>
          <p:nvPr>
            <p:ph idx="1"/>
          </p:nvPr>
        </p:nvSpPr>
        <p:spPr>
          <a:xfrm>
            <a:off x="1534528" y="1682894"/>
            <a:ext cx="8737775" cy="573372"/>
          </a:xfrm>
        </p:spPr>
        <p:txBody>
          <a:bodyPr vert="horz" lIns="91440" tIns="45720" rIns="91440" bIns="45720" rtlCol="0" anchor="t">
            <a:normAutofit/>
          </a:bodyPr>
          <a:lstStyle/>
          <a:p>
            <a:r>
              <a:rPr lang="tr-TR" dirty="0">
                <a:ea typeface="+mj-lt"/>
                <a:cs typeface="+mj-lt"/>
              </a:rPr>
              <a:t>Veri Seti Hikayesi ve Yapısının İncelenmesi</a:t>
            </a:r>
            <a:endParaRPr lang="tr-TR" dirty="0"/>
          </a:p>
        </p:txBody>
      </p:sp>
      <p:pic>
        <p:nvPicPr>
          <p:cNvPr id="5" name="Resim 5" descr="tablo içeren bir resim&#10;&#10;Açıklama otomatik olarak oluşturuldu">
            <a:extLst>
              <a:ext uri="{FF2B5EF4-FFF2-40B4-BE49-F238E27FC236}">
                <a16:creationId xmlns:a16="http://schemas.microsoft.com/office/drawing/2014/main" id="{1B48A4B0-6F42-C9C1-145E-2EBA75654AEB}"/>
              </a:ext>
            </a:extLst>
          </p:cNvPr>
          <p:cNvPicPr>
            <a:picLocks noChangeAspect="1"/>
          </p:cNvPicPr>
          <p:nvPr/>
        </p:nvPicPr>
        <p:blipFill>
          <a:blip r:embed="rId2"/>
          <a:stretch>
            <a:fillRect/>
          </a:stretch>
        </p:blipFill>
        <p:spPr>
          <a:xfrm>
            <a:off x="2851779" y="2176367"/>
            <a:ext cx="6488442" cy="4284057"/>
          </a:xfrm>
          <a:prstGeom prst="rect">
            <a:avLst/>
          </a:prstGeom>
        </p:spPr>
      </p:pic>
    </p:spTree>
    <p:extLst>
      <p:ext uri="{BB962C8B-B14F-4D97-AF65-F5344CB8AC3E}">
        <p14:creationId xmlns:p14="http://schemas.microsoft.com/office/powerpoint/2010/main" val="31625971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473C3-3191-0DC0-A6AC-DBEA2659F10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AC7F16B-1C74-4E80-3460-E6E77D8D46E9}"/>
              </a:ext>
            </a:extLst>
          </p:cNvPr>
          <p:cNvSpPr>
            <a:spLocks noGrp="1"/>
          </p:cNvSpPr>
          <p:nvPr>
            <p:ph idx="1"/>
          </p:nvPr>
        </p:nvSpPr>
        <p:spPr>
          <a:xfrm>
            <a:off x="1251678" y="2286001"/>
            <a:ext cx="3870828" cy="3593591"/>
          </a:xfrm>
        </p:spPr>
        <p:txBody>
          <a:bodyPr>
            <a:normAutofit fontScale="92500" lnSpcReduction="20000"/>
          </a:bodyPr>
          <a:lstStyle/>
          <a:p>
            <a:pPr marL="0" indent="0">
              <a:buNone/>
            </a:pPr>
            <a:r>
              <a:rPr lang="tr-TR" sz="1800" spc="-5" dirty="0" err="1">
                <a:solidFill>
                  <a:srgbClr val="292929"/>
                </a:solidFill>
                <a:effectLst/>
                <a:latin typeface="Georgia" panose="02040502050405020303" pitchFamily="18" charset="0"/>
                <a:ea typeface="Times New Roman" panose="02020603050405020304" pitchFamily="18" charset="0"/>
              </a:rPr>
              <a:t>n_components</a:t>
            </a:r>
            <a:r>
              <a:rPr lang="tr-TR" sz="1800" spc="-5" dirty="0">
                <a:solidFill>
                  <a:srgbClr val="292929"/>
                </a:solidFill>
                <a:effectLst/>
                <a:latin typeface="Georgia" panose="02040502050405020303" pitchFamily="18" charset="0"/>
                <a:ea typeface="Times New Roman" panose="02020603050405020304" pitchFamily="18" charset="0"/>
              </a:rPr>
              <a:t> parametresini 8 değerini vererek final modelimizi oluşturduk. Sıra test hatasına bakmakta.</a:t>
            </a:r>
          </a:p>
          <a:p>
            <a:endParaRPr lang="tr-TR" sz="1800" spc="-5" dirty="0">
              <a:solidFill>
                <a:srgbClr val="292929"/>
              </a:solidFill>
              <a:latin typeface="Georgia" panose="02040502050405020303" pitchFamily="18" charset="0"/>
              <a:ea typeface="Times New Roman" panose="02020603050405020304" pitchFamily="18" charset="0"/>
            </a:endParaRPr>
          </a:p>
          <a:p>
            <a:pPr marL="0" indent="0">
              <a:lnSpc>
                <a:spcPts val="2400"/>
              </a:lnSpc>
              <a:spcBef>
                <a:spcPts val="2400"/>
              </a:spcBef>
              <a:buNone/>
            </a:pPr>
            <a:r>
              <a:rPr lang="tr-TR" sz="1800" spc="-5" dirty="0">
                <a:solidFill>
                  <a:srgbClr val="292929"/>
                </a:solidFill>
                <a:effectLst/>
                <a:latin typeface="Georgia" panose="02040502050405020303" pitchFamily="18" charset="0"/>
                <a:ea typeface="Times New Roman" panose="02020603050405020304" pitchFamily="18" charset="0"/>
              </a:rPr>
              <a:t>Bu işlem sonucunda test hatasına 2.262278916 olarak ulaşıyoruz. PCR ve PLS ‘in </a:t>
            </a:r>
            <a:r>
              <a:rPr lang="tr-TR" sz="1800" spc="-5" dirty="0" err="1">
                <a:solidFill>
                  <a:srgbClr val="292929"/>
                </a:solidFill>
                <a:effectLst/>
                <a:latin typeface="Georgia" panose="02040502050405020303" pitchFamily="18" charset="0"/>
                <a:ea typeface="Times New Roman" panose="02020603050405020304" pitchFamily="18" charset="0"/>
              </a:rPr>
              <a:t>tune</a:t>
            </a:r>
            <a:r>
              <a:rPr lang="tr-TR" sz="1800" spc="-5" dirty="0">
                <a:solidFill>
                  <a:srgbClr val="292929"/>
                </a:solidFill>
                <a:effectLst/>
                <a:latin typeface="Georgia" panose="02040502050405020303" pitchFamily="18" charset="0"/>
                <a:ea typeface="Times New Roman" panose="02020603050405020304" pitchFamily="18" charset="0"/>
              </a:rPr>
              <a:t> edilmiş modellerinin test hatalarını karşılaştırırsak </a:t>
            </a:r>
            <a:r>
              <a:rPr lang="tr-TR" sz="1800" spc="-5" dirty="0" err="1">
                <a:solidFill>
                  <a:srgbClr val="292929"/>
                </a:solidFill>
                <a:effectLst/>
                <a:latin typeface="Georgia" panose="02040502050405020303" pitchFamily="18" charset="0"/>
                <a:ea typeface="Times New Roman" panose="02020603050405020304" pitchFamily="18" charset="0"/>
              </a:rPr>
              <a:t>PLS’in</a:t>
            </a:r>
            <a:r>
              <a:rPr lang="tr-TR" sz="1800" spc="-5" dirty="0">
                <a:solidFill>
                  <a:srgbClr val="292929"/>
                </a:solidFill>
                <a:effectLst/>
                <a:latin typeface="Georgia" panose="02040502050405020303" pitchFamily="18" charset="0"/>
                <a:ea typeface="Times New Roman" panose="02020603050405020304" pitchFamily="18" charset="0"/>
              </a:rPr>
              <a:t> test hatasının daha az olduğunu görüyoruz.</a:t>
            </a:r>
            <a:endParaRPr lang="tr-TR" sz="1800" dirty="0">
              <a:effectLst/>
              <a:latin typeface="Times New Roman" panose="02020603050405020304" pitchFamily="18" charset="0"/>
              <a:ea typeface="Times New Roman" panose="02020603050405020304" pitchFamily="18" charset="0"/>
            </a:endParaRPr>
          </a:p>
          <a:p>
            <a:pPr>
              <a:lnSpc>
                <a:spcPts val="2400"/>
              </a:lnSpc>
              <a:spcBef>
                <a:spcPts val="2400"/>
              </a:spcBef>
            </a:pPr>
            <a:endParaRPr lang="tr-TR" sz="1800" dirty="0">
              <a:effectLst/>
              <a:latin typeface="Times New Roman" panose="02020603050405020304" pitchFamily="18" charset="0"/>
              <a:ea typeface="Times New Roman" panose="02020603050405020304" pitchFamily="18" charset="0"/>
            </a:endParaRPr>
          </a:p>
          <a:p>
            <a:pPr marL="0" indent="0">
              <a:buNone/>
            </a:pP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5A0A649E-FBBE-5127-A1D3-09E54BF6F298}"/>
              </a:ext>
            </a:extLst>
          </p:cNvPr>
          <p:cNvPicPr>
            <a:picLocks noChangeAspect="1"/>
          </p:cNvPicPr>
          <p:nvPr/>
        </p:nvPicPr>
        <p:blipFill>
          <a:blip r:embed="rId2"/>
          <a:stretch>
            <a:fillRect/>
          </a:stretch>
        </p:blipFill>
        <p:spPr>
          <a:xfrm>
            <a:off x="5254095" y="2384963"/>
            <a:ext cx="6175905" cy="778115"/>
          </a:xfrm>
          <a:prstGeom prst="rect">
            <a:avLst/>
          </a:prstGeom>
        </p:spPr>
      </p:pic>
      <p:pic>
        <p:nvPicPr>
          <p:cNvPr id="5" name="Resim 4">
            <a:extLst>
              <a:ext uri="{FF2B5EF4-FFF2-40B4-BE49-F238E27FC236}">
                <a16:creationId xmlns:a16="http://schemas.microsoft.com/office/drawing/2014/main" id="{8938F0F0-1087-5B02-5435-3616F723F526}"/>
              </a:ext>
            </a:extLst>
          </p:cNvPr>
          <p:cNvPicPr>
            <a:picLocks noChangeAspect="1"/>
          </p:cNvPicPr>
          <p:nvPr/>
        </p:nvPicPr>
        <p:blipFill>
          <a:blip r:embed="rId3"/>
          <a:stretch>
            <a:fillRect/>
          </a:stretch>
        </p:blipFill>
        <p:spPr>
          <a:xfrm>
            <a:off x="5250302" y="3887193"/>
            <a:ext cx="6283526" cy="1469065"/>
          </a:xfrm>
          <a:prstGeom prst="rect">
            <a:avLst/>
          </a:prstGeom>
        </p:spPr>
      </p:pic>
    </p:spTree>
    <p:extLst>
      <p:ext uri="{BB962C8B-B14F-4D97-AF65-F5344CB8AC3E}">
        <p14:creationId xmlns:p14="http://schemas.microsoft.com/office/powerpoint/2010/main" val="2174344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97540C-938A-54E4-56F3-95E51E0E0C9F}"/>
              </a:ext>
            </a:extLst>
          </p:cNvPr>
          <p:cNvSpPr>
            <a:spLocks noGrp="1"/>
          </p:cNvSpPr>
          <p:nvPr>
            <p:ph type="ctrTitle"/>
          </p:nvPr>
        </p:nvSpPr>
        <p:spPr/>
        <p:txBody>
          <a:bodyPr/>
          <a:lstStyle/>
          <a:p>
            <a:r>
              <a:rPr lang="tr-TR" sz="5400" dirty="0"/>
              <a:t>Çoklu </a:t>
            </a:r>
            <a:br>
              <a:rPr lang="tr-TR" sz="5400" dirty="0"/>
            </a:br>
            <a:r>
              <a:rPr lang="tr-TR" sz="5400" dirty="0"/>
              <a:t>regresyon</a:t>
            </a:r>
            <a:br>
              <a:rPr lang="tr-TR" sz="5400" dirty="0"/>
            </a:br>
            <a:r>
              <a:rPr lang="tr-TR" sz="5400" dirty="0"/>
              <a:t> modeli</a:t>
            </a:r>
          </a:p>
        </p:txBody>
      </p:sp>
      <p:sp>
        <p:nvSpPr>
          <p:cNvPr id="3" name="Alt Başlık 2">
            <a:extLst>
              <a:ext uri="{FF2B5EF4-FFF2-40B4-BE49-F238E27FC236}">
                <a16:creationId xmlns:a16="http://schemas.microsoft.com/office/drawing/2014/main" id="{D4043B19-9830-3176-EC38-4BCF8144005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360154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38DD7E-F74C-516B-5F2E-1EF5DF826681}"/>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0777822-631E-A775-F709-38CE31CA00E3}"/>
              </a:ext>
            </a:extLst>
          </p:cNvPr>
          <p:cNvPicPr>
            <a:picLocks noGrp="1" noChangeAspect="1"/>
          </p:cNvPicPr>
          <p:nvPr>
            <p:ph sz="half" idx="1"/>
          </p:nvPr>
        </p:nvPicPr>
        <p:blipFill>
          <a:blip r:embed="rId2"/>
          <a:stretch>
            <a:fillRect/>
          </a:stretch>
        </p:blipFill>
        <p:spPr>
          <a:xfrm>
            <a:off x="1257300" y="2747969"/>
            <a:ext cx="4800600" cy="2695561"/>
          </a:xfrm>
          <a:prstGeom prst="rect">
            <a:avLst/>
          </a:prstGeom>
        </p:spPr>
      </p:pic>
      <p:pic>
        <p:nvPicPr>
          <p:cNvPr id="6" name="İçerik Yer Tutucusu 5">
            <a:extLst>
              <a:ext uri="{FF2B5EF4-FFF2-40B4-BE49-F238E27FC236}">
                <a16:creationId xmlns:a16="http://schemas.microsoft.com/office/drawing/2014/main" id="{C3F2ECE8-4F91-00A7-8606-DAEC5F351F8E}"/>
              </a:ext>
            </a:extLst>
          </p:cNvPr>
          <p:cNvPicPr>
            <a:picLocks noGrp="1" noChangeAspect="1"/>
          </p:cNvPicPr>
          <p:nvPr>
            <p:ph sz="half" idx="2"/>
          </p:nvPr>
        </p:nvPicPr>
        <p:blipFill>
          <a:blip r:embed="rId3"/>
          <a:stretch>
            <a:fillRect/>
          </a:stretch>
        </p:blipFill>
        <p:spPr>
          <a:xfrm>
            <a:off x="7318498" y="2286000"/>
            <a:ext cx="3460504" cy="3619500"/>
          </a:xfrm>
          <a:prstGeom prst="rect">
            <a:avLst/>
          </a:prstGeom>
        </p:spPr>
      </p:pic>
    </p:spTree>
    <p:extLst>
      <p:ext uri="{BB962C8B-B14F-4D97-AF65-F5344CB8AC3E}">
        <p14:creationId xmlns:p14="http://schemas.microsoft.com/office/powerpoint/2010/main" val="179265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533BD8-3780-606F-C74C-BD3951F8E4B8}"/>
              </a:ext>
            </a:extLst>
          </p:cNvPr>
          <p:cNvSpPr>
            <a:spLocks noGrp="1"/>
          </p:cNvSpPr>
          <p:nvPr>
            <p:ph type="title"/>
          </p:nvPr>
        </p:nvSpPr>
        <p:spPr/>
        <p:txBody>
          <a:bodyPr/>
          <a:lstStyle/>
          <a:p>
            <a:endParaRPr lang="tr-TR"/>
          </a:p>
        </p:txBody>
      </p:sp>
      <p:sp>
        <p:nvSpPr>
          <p:cNvPr id="4" name="İçerik Yer Tutucusu 3">
            <a:extLst>
              <a:ext uri="{FF2B5EF4-FFF2-40B4-BE49-F238E27FC236}">
                <a16:creationId xmlns:a16="http://schemas.microsoft.com/office/drawing/2014/main" id="{1EEFB847-54CD-9DC2-6F70-68BC7864F938}"/>
              </a:ext>
            </a:extLst>
          </p:cNvPr>
          <p:cNvSpPr>
            <a:spLocks noGrp="1"/>
          </p:cNvSpPr>
          <p:nvPr>
            <p:ph sz="half" idx="2"/>
          </p:nvPr>
        </p:nvSpPr>
        <p:spPr/>
        <p:txBody>
          <a:bodyPr/>
          <a:lstStyle/>
          <a:p>
            <a:endParaRPr lang="tr-TR"/>
          </a:p>
        </p:txBody>
      </p:sp>
      <p:pic>
        <p:nvPicPr>
          <p:cNvPr id="5" name="İçerik Yer Tutucusu 4">
            <a:extLst>
              <a:ext uri="{FF2B5EF4-FFF2-40B4-BE49-F238E27FC236}">
                <a16:creationId xmlns:a16="http://schemas.microsoft.com/office/drawing/2014/main" id="{9B0A0C10-5023-A666-7E10-98E6FD52D4B1}"/>
              </a:ext>
            </a:extLst>
          </p:cNvPr>
          <p:cNvPicPr>
            <a:picLocks noGrp="1" noChangeAspect="1"/>
          </p:cNvPicPr>
          <p:nvPr>
            <p:ph sz="half" idx="1"/>
          </p:nvPr>
        </p:nvPicPr>
        <p:blipFill>
          <a:blip r:embed="rId2"/>
          <a:stretch>
            <a:fillRect/>
          </a:stretch>
        </p:blipFill>
        <p:spPr>
          <a:xfrm>
            <a:off x="1257300" y="2299873"/>
            <a:ext cx="4800600" cy="3591753"/>
          </a:xfrm>
          <a:prstGeom prst="rect">
            <a:avLst/>
          </a:prstGeom>
        </p:spPr>
      </p:pic>
    </p:spTree>
    <p:extLst>
      <p:ext uri="{BB962C8B-B14F-4D97-AF65-F5344CB8AC3E}">
        <p14:creationId xmlns:p14="http://schemas.microsoft.com/office/powerpoint/2010/main" val="1648117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E24D4E-C5C7-F524-7BBA-62DD600F353D}"/>
              </a:ext>
            </a:extLst>
          </p:cNvPr>
          <p:cNvSpPr>
            <a:spLocks noGrp="1"/>
          </p:cNvSpPr>
          <p:nvPr>
            <p:ph type="ctrTitle"/>
          </p:nvPr>
        </p:nvSpPr>
        <p:spPr/>
        <p:txBody>
          <a:bodyPr/>
          <a:lstStyle/>
          <a:p>
            <a:r>
              <a:rPr lang="tr-TR" sz="4800" dirty="0">
                <a:latin typeface="Adobe Garamond Pro" panose="02020502060506020403" pitchFamily="18" charset="-94"/>
              </a:rPr>
              <a:t>Basit </a:t>
            </a:r>
            <a:br>
              <a:rPr lang="tr-TR" sz="4800" dirty="0">
                <a:latin typeface="Adobe Garamond Pro" panose="02020502060506020403" pitchFamily="18" charset="-94"/>
              </a:rPr>
            </a:br>
            <a:r>
              <a:rPr lang="tr-TR" sz="4800" dirty="0">
                <a:latin typeface="Adobe Garamond Pro" panose="02020502060506020403" pitchFamily="18" charset="-94"/>
              </a:rPr>
              <a:t>doğrusal </a:t>
            </a:r>
            <a:br>
              <a:rPr lang="tr-TR" sz="4800" dirty="0">
                <a:latin typeface="Adobe Garamond Pro" panose="02020502060506020403" pitchFamily="18" charset="-94"/>
              </a:rPr>
            </a:br>
            <a:r>
              <a:rPr lang="tr-TR" sz="4800" dirty="0">
                <a:latin typeface="Adobe Garamond Pro" panose="02020502060506020403" pitchFamily="18" charset="-94"/>
              </a:rPr>
              <a:t>regresyon</a:t>
            </a:r>
          </a:p>
        </p:txBody>
      </p:sp>
      <p:sp>
        <p:nvSpPr>
          <p:cNvPr id="3" name="Alt Başlık 2">
            <a:extLst>
              <a:ext uri="{FF2B5EF4-FFF2-40B4-BE49-F238E27FC236}">
                <a16:creationId xmlns:a16="http://schemas.microsoft.com/office/drawing/2014/main" id="{1221478B-8E4A-58EA-A527-FED2F13201A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909277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C722A9-99A5-8A3B-81CE-16C7A6DD16E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E56EF6B-637A-6F45-D8AE-196FFC6FE726}"/>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D65236A5-4D4F-BE24-FDAA-F2975BB4B155}"/>
              </a:ext>
            </a:extLst>
          </p:cNvPr>
          <p:cNvPicPr>
            <a:picLocks noChangeAspect="1"/>
          </p:cNvPicPr>
          <p:nvPr/>
        </p:nvPicPr>
        <p:blipFill>
          <a:blip r:embed="rId2"/>
          <a:stretch>
            <a:fillRect/>
          </a:stretch>
        </p:blipFill>
        <p:spPr>
          <a:xfrm>
            <a:off x="3215640" y="552450"/>
            <a:ext cx="5760720" cy="5753100"/>
          </a:xfrm>
          <a:prstGeom prst="rect">
            <a:avLst/>
          </a:prstGeom>
        </p:spPr>
      </p:pic>
    </p:spTree>
    <p:extLst>
      <p:ext uri="{BB962C8B-B14F-4D97-AF65-F5344CB8AC3E}">
        <p14:creationId xmlns:p14="http://schemas.microsoft.com/office/powerpoint/2010/main" val="5111603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F03755-2BC8-036F-FE02-08B028DDD4F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7B77C3D-ABC2-9409-7069-A58B2115A684}"/>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47E2D708-C6A2-10DA-D39D-0DD4BEE35BDD}"/>
              </a:ext>
            </a:extLst>
          </p:cNvPr>
          <p:cNvPicPr>
            <a:picLocks noChangeAspect="1"/>
          </p:cNvPicPr>
          <p:nvPr/>
        </p:nvPicPr>
        <p:blipFill>
          <a:blip r:embed="rId2"/>
          <a:stretch>
            <a:fillRect/>
          </a:stretch>
        </p:blipFill>
        <p:spPr>
          <a:xfrm>
            <a:off x="1989003" y="1427414"/>
            <a:ext cx="8213994" cy="4691900"/>
          </a:xfrm>
          <a:prstGeom prst="rect">
            <a:avLst/>
          </a:prstGeom>
        </p:spPr>
      </p:pic>
    </p:spTree>
    <p:extLst>
      <p:ext uri="{BB962C8B-B14F-4D97-AF65-F5344CB8AC3E}">
        <p14:creationId xmlns:p14="http://schemas.microsoft.com/office/powerpoint/2010/main" val="15746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96AC6D15-5CEF-BE1E-3A3B-1D11376506A5}"/>
              </a:ext>
            </a:extLst>
          </p:cNvPr>
          <p:cNvSpPr>
            <a:spLocks noGrp="1"/>
          </p:cNvSpPr>
          <p:nvPr>
            <p:ph type="body" idx="1"/>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m01ab</a:t>
            </a:r>
          </a:p>
        </p:txBody>
      </p:sp>
      <p:sp>
        <p:nvSpPr>
          <p:cNvPr id="5" name="Metin Yer Tutucusu 4">
            <a:extLst>
              <a:ext uri="{FF2B5EF4-FFF2-40B4-BE49-F238E27FC236}">
                <a16:creationId xmlns:a16="http://schemas.microsoft.com/office/drawing/2014/main" id="{D567B8F7-F5B5-922C-F7B8-7B40868BDBEB}"/>
              </a:ext>
            </a:extLst>
          </p:cNvPr>
          <p:cNvSpPr>
            <a:spLocks noGrp="1"/>
          </p:cNvSpPr>
          <p:nvPr>
            <p:ph type="body" sz="quarter" idx="3"/>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m01ae</a:t>
            </a:r>
          </a:p>
        </p:txBody>
      </p:sp>
      <p:pic>
        <p:nvPicPr>
          <p:cNvPr id="7" name="Resim 19">
            <a:extLst>
              <a:ext uri="{FF2B5EF4-FFF2-40B4-BE49-F238E27FC236}">
                <a16:creationId xmlns:a16="http://schemas.microsoft.com/office/drawing/2014/main" id="{C6E0D7E6-3DBD-5CBB-FEA6-3F40106CD7AA}"/>
              </a:ext>
            </a:extLst>
          </p:cNvPr>
          <p:cNvPicPr>
            <a:picLocks noGrp="1" noChangeAspect="1"/>
          </p:cNvPicPr>
          <p:nvPr>
            <p:ph sz="half" idx="2"/>
          </p:nvPr>
        </p:nvPicPr>
        <p:blipFill>
          <a:blip r:embed="rId2"/>
          <a:stretch>
            <a:fillRect/>
          </a:stretch>
        </p:blipFill>
        <p:spPr>
          <a:xfrm>
            <a:off x="1257300" y="2928479"/>
            <a:ext cx="4800600" cy="2958429"/>
          </a:xfrm>
          <a:prstGeom prst="rect">
            <a:avLst/>
          </a:prstGeom>
        </p:spPr>
      </p:pic>
      <p:pic>
        <p:nvPicPr>
          <p:cNvPr id="8" name="Resim 21">
            <a:extLst>
              <a:ext uri="{FF2B5EF4-FFF2-40B4-BE49-F238E27FC236}">
                <a16:creationId xmlns:a16="http://schemas.microsoft.com/office/drawing/2014/main" id="{5D91B27E-1FC8-2D86-1B9E-1B85AA69B3AD}"/>
              </a:ext>
            </a:extLst>
          </p:cNvPr>
          <p:cNvPicPr>
            <a:picLocks noGrp="1" noChangeAspect="1"/>
          </p:cNvPicPr>
          <p:nvPr>
            <p:ph sz="quarter" idx="4"/>
          </p:nvPr>
        </p:nvPicPr>
        <p:blipFill>
          <a:blip r:embed="rId3"/>
          <a:stretch>
            <a:fillRect/>
          </a:stretch>
        </p:blipFill>
        <p:spPr>
          <a:xfrm>
            <a:off x="6903876" y="2909888"/>
            <a:ext cx="4261173" cy="2995612"/>
          </a:xfrm>
          <a:prstGeom prst="rect">
            <a:avLst/>
          </a:prstGeom>
        </p:spPr>
      </p:pic>
      <p:sp>
        <p:nvSpPr>
          <p:cNvPr id="9" name="İçerik Yer Tutucusu 10">
            <a:extLst>
              <a:ext uri="{FF2B5EF4-FFF2-40B4-BE49-F238E27FC236}">
                <a16:creationId xmlns:a16="http://schemas.microsoft.com/office/drawing/2014/main" id="{4A51D866-ECC1-E657-8FCB-0795CE118A7F}"/>
              </a:ext>
            </a:extLst>
          </p:cNvPr>
          <p:cNvSpPr txBox="1">
            <a:spLocks/>
          </p:cNvSpPr>
          <p:nvPr/>
        </p:nvSpPr>
        <p:spPr>
          <a:xfrm>
            <a:off x="1992154" y="827738"/>
            <a:ext cx="8120248" cy="88868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1900" b="1" kern="1200" cap="all" spc="200" baseline="0">
                <a:solidFill>
                  <a:schemeClr val="tx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900" b="1"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b="1" kern="1200" baseline="0">
                <a:solidFill>
                  <a:schemeClr val="tx1">
                    <a:lumMod val="65000"/>
                    <a:lumOff val="35000"/>
                  </a:schemeClr>
                </a:solidFill>
                <a:latin typeface="+mn-lt"/>
                <a:ea typeface="+mn-ea"/>
                <a:cs typeface="+mn-cs"/>
              </a:defRPr>
            </a:lvl9pPr>
          </a:lstStyle>
          <a:p>
            <a:pPr algn="ctr"/>
            <a:r>
              <a:rPr lang="tr-TR" sz="3200" dirty="0">
                <a:latin typeface="Adobe Garamond Pro" panose="02020502060506020403" pitchFamily="18" charset="-94"/>
                <a:ea typeface="+mj-lt"/>
                <a:cs typeface="+mj-lt"/>
              </a:rPr>
              <a:t>VERİLERİMİZİN BARPLOT GRAFİKLERİ (Sütun grafikleri)</a:t>
            </a:r>
          </a:p>
        </p:txBody>
      </p:sp>
    </p:spTree>
    <p:extLst>
      <p:ext uri="{BB962C8B-B14F-4D97-AF65-F5344CB8AC3E}">
        <p14:creationId xmlns:p14="http://schemas.microsoft.com/office/powerpoint/2010/main" val="266934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82EF5F-AFC5-0C9A-D58D-05D01E0E32AA}"/>
              </a:ext>
            </a:extLst>
          </p:cNvPr>
          <p:cNvSpPr>
            <a:spLocks noGrp="1"/>
          </p:cNvSpPr>
          <p:nvPr>
            <p:ph type="title"/>
          </p:nvPr>
        </p:nvSpPr>
        <p:spPr>
          <a:xfrm>
            <a:off x="1251678" y="626980"/>
            <a:ext cx="10172700" cy="773097"/>
          </a:xfrm>
        </p:spPr>
        <p:txBody>
          <a:bodyPr>
            <a:noAutofit/>
          </a:bodyPr>
          <a:lstStyle/>
          <a:p>
            <a:pPr algn="ctr"/>
            <a:r>
              <a:rPr lang="tr-TR" sz="3200" b="1" dirty="0">
                <a:solidFill>
                  <a:schemeClr val="tx1"/>
                </a:solidFill>
                <a:latin typeface="Adobe Garamond Pro" panose="02020502060506020403" pitchFamily="18" charset="-94"/>
                <a:ea typeface="+mj-lt"/>
                <a:cs typeface="+mj-lt"/>
              </a:rPr>
              <a:t>VERİLERİMİZİN HİSTOGRAM GRAFİKLERİ</a:t>
            </a:r>
            <a:br>
              <a:rPr lang="tr-TR" sz="3200" b="1" dirty="0">
                <a:solidFill>
                  <a:schemeClr val="tx1"/>
                </a:solidFill>
                <a:latin typeface="Adobe Garamond Pro" panose="02020502060506020403" pitchFamily="18" charset="-94"/>
              </a:rPr>
            </a:br>
            <a:endParaRPr lang="tr-TR" sz="3200" b="1" dirty="0">
              <a:solidFill>
                <a:schemeClr val="tx1"/>
              </a:solidFill>
              <a:latin typeface="Adobe Garamond Pro" panose="02020502060506020403" pitchFamily="18" charset="-94"/>
            </a:endParaRPr>
          </a:p>
        </p:txBody>
      </p:sp>
      <p:sp>
        <p:nvSpPr>
          <p:cNvPr id="3" name="Metin Yer Tutucusu 2">
            <a:extLst>
              <a:ext uri="{FF2B5EF4-FFF2-40B4-BE49-F238E27FC236}">
                <a16:creationId xmlns:a16="http://schemas.microsoft.com/office/drawing/2014/main" id="{9A8BC374-2C4A-FA5F-9D31-DD038AAB10BA}"/>
              </a:ext>
            </a:extLst>
          </p:cNvPr>
          <p:cNvSpPr>
            <a:spLocks noGrp="1"/>
          </p:cNvSpPr>
          <p:nvPr>
            <p:ph type="body" idx="1"/>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n05b</a:t>
            </a:r>
          </a:p>
        </p:txBody>
      </p:sp>
      <p:sp>
        <p:nvSpPr>
          <p:cNvPr id="5" name="Metin Yer Tutucusu 4">
            <a:extLst>
              <a:ext uri="{FF2B5EF4-FFF2-40B4-BE49-F238E27FC236}">
                <a16:creationId xmlns:a16="http://schemas.microsoft.com/office/drawing/2014/main" id="{97C4AAD1-35C0-7C4F-A794-864D216E5659}"/>
              </a:ext>
            </a:extLst>
          </p:cNvPr>
          <p:cNvSpPr>
            <a:spLocks noGrp="1"/>
          </p:cNvSpPr>
          <p:nvPr>
            <p:ph type="body" sz="quarter" idx="3"/>
          </p:nvPr>
        </p:nvSpPr>
        <p:spPr/>
        <p:txBody>
          <a:bodyPr/>
          <a:lstStyle/>
          <a:p>
            <a:pPr algn="ctr"/>
            <a:r>
              <a:rPr lang="tr-TR" sz="2800" dirty="0">
                <a:solidFill>
                  <a:schemeClr val="accent1"/>
                </a:solidFill>
                <a:latin typeface="Times New Roman" panose="02020603050405020304" pitchFamily="18" charset="0"/>
                <a:cs typeface="Times New Roman" panose="02020603050405020304" pitchFamily="18" charset="0"/>
              </a:rPr>
              <a:t>n05c</a:t>
            </a:r>
          </a:p>
        </p:txBody>
      </p:sp>
      <p:pic>
        <p:nvPicPr>
          <p:cNvPr id="7" name="Resim 4">
            <a:extLst>
              <a:ext uri="{FF2B5EF4-FFF2-40B4-BE49-F238E27FC236}">
                <a16:creationId xmlns:a16="http://schemas.microsoft.com/office/drawing/2014/main" id="{2B4F46BE-3A26-9ABF-6961-9E500B837318}"/>
              </a:ext>
            </a:extLst>
          </p:cNvPr>
          <p:cNvPicPr>
            <a:picLocks noGrp="1" noChangeAspect="1"/>
          </p:cNvPicPr>
          <p:nvPr>
            <p:ph sz="half" idx="2"/>
          </p:nvPr>
        </p:nvPicPr>
        <p:blipFill>
          <a:blip r:embed="rId2"/>
          <a:stretch>
            <a:fillRect/>
          </a:stretch>
        </p:blipFill>
        <p:spPr>
          <a:xfrm>
            <a:off x="1524431" y="2909888"/>
            <a:ext cx="4266338" cy="2995612"/>
          </a:xfrm>
          <a:prstGeom prst="rect">
            <a:avLst/>
          </a:prstGeom>
        </p:spPr>
      </p:pic>
      <p:pic>
        <p:nvPicPr>
          <p:cNvPr id="8" name="Resim 5">
            <a:extLst>
              <a:ext uri="{FF2B5EF4-FFF2-40B4-BE49-F238E27FC236}">
                <a16:creationId xmlns:a16="http://schemas.microsoft.com/office/drawing/2014/main" id="{77EDE9F7-75C9-9BEC-0AEB-3D4137F097EF}"/>
              </a:ext>
            </a:extLst>
          </p:cNvPr>
          <p:cNvPicPr>
            <a:picLocks noGrp="1" noChangeAspect="1"/>
          </p:cNvPicPr>
          <p:nvPr>
            <p:ph sz="quarter" idx="4"/>
          </p:nvPr>
        </p:nvPicPr>
        <p:blipFill>
          <a:blip r:embed="rId3"/>
          <a:stretch>
            <a:fillRect/>
          </a:stretch>
        </p:blipFill>
        <p:spPr>
          <a:xfrm>
            <a:off x="6956201" y="2909888"/>
            <a:ext cx="4156524" cy="2995612"/>
          </a:xfrm>
          <a:prstGeom prst="rect">
            <a:avLst/>
          </a:prstGeom>
        </p:spPr>
      </p:pic>
    </p:spTree>
    <p:extLst>
      <p:ext uri="{BB962C8B-B14F-4D97-AF65-F5344CB8AC3E}">
        <p14:creationId xmlns:p14="http://schemas.microsoft.com/office/powerpoint/2010/main" val="3654320539"/>
      </p:ext>
    </p:extLst>
  </p:cSld>
  <p:clrMapOvr>
    <a:masterClrMapping/>
  </p:clrMapOvr>
</p:sld>
</file>

<file path=ppt/theme/theme1.xml><?xml version="1.0" encoding="utf-8"?>
<a:theme xmlns:a="http://schemas.openxmlformats.org/drawingml/2006/main" name="Rozet">
  <a:themeElements>
    <a:clrScheme name="Rozet">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Rozet</Template>
  <TotalTime>209</TotalTime>
  <Words>1684</Words>
  <Application>Microsoft Office PowerPoint</Application>
  <PresentationFormat>Geniş ekran</PresentationFormat>
  <Paragraphs>151</Paragraphs>
  <Slides>76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76</vt:i4>
      </vt:variant>
    </vt:vector>
  </HeadingPairs>
  <TitlesOfParts>
    <vt:vector size="85" baseType="lpstr">
      <vt:lpstr>Adobe Garamond Pro</vt:lpstr>
      <vt:lpstr>Arial</vt:lpstr>
      <vt:lpstr>Calibri</vt:lpstr>
      <vt:lpstr>Georgia</vt:lpstr>
      <vt:lpstr>Gill Sans MT</vt:lpstr>
      <vt:lpstr>Impact</vt:lpstr>
      <vt:lpstr>Times New Roman</vt:lpstr>
      <vt:lpstr>'Wingdings 3',Sans-Serif</vt:lpstr>
      <vt:lpstr>Rozet</vt:lpstr>
      <vt:lpstr>PowerPoint Sunusu</vt:lpstr>
      <vt:lpstr>PowerPoint Sunusu</vt:lpstr>
      <vt:lpstr>KONUMUZ</vt:lpstr>
      <vt:lpstr>PowerPoint Sunusu</vt:lpstr>
      <vt:lpstr>PowerPoint Sunusu</vt:lpstr>
      <vt:lpstr>GRAFİK İŞLEMELERİ</vt:lpstr>
      <vt:lpstr>Verilerin Görselleştirilmesi ve Grafiklerin Açıklanması </vt:lpstr>
      <vt:lpstr>PowerPoint Sunusu</vt:lpstr>
      <vt:lpstr>VERİLERİMİZİN HİSTOGRAM GRAFİKLERİ </vt:lpstr>
      <vt:lpstr>VERİLERİMİZİN SCATTER PLOT GRAFİKLERİ  </vt:lpstr>
      <vt:lpstr>VERİLERİMİZİN LİNE PLOT GRAFİKLERİ:  </vt:lpstr>
      <vt:lpstr>VERİLERİMİZİN MATHPLOTLIB / IMPLOT GRAFİKLERİ </vt:lpstr>
      <vt:lpstr>İLAÇ VERİLERİNİN İSTATİKSEL ANALİZİ</vt:lpstr>
      <vt:lpstr>İLAÇ VERİLERİNİN İSTATİKSEL ANALİZİ</vt:lpstr>
      <vt:lpstr>İLAÇ VERİLERİNİN İSTATİKSEL ANALİZİ</vt:lpstr>
      <vt:lpstr>İLAÇ VERİLERİNİN İSTATİKSEL ANALİZİ</vt:lpstr>
      <vt:lpstr>Researchpy Kütüphanesinin Kullanımı kategorik Değişkenler için </vt:lpstr>
      <vt:lpstr>İLAÇ VERİLERİNİN İSTATİKSEL ANALİZİ</vt:lpstr>
      <vt:lpstr>İLAÇ VERİLERİNİN İSTATİKSEL ANALİZİ</vt:lpstr>
      <vt:lpstr>İLAÇ VERİLERİNİN ÖN İŞLEMDEN GEÇİRİLMESİ  </vt:lpstr>
      <vt:lpstr>PowerPoint Sunusu</vt:lpstr>
      <vt:lpstr>PowerPoint Sunusu</vt:lpstr>
      <vt:lpstr>PowerPoint Sunusu</vt:lpstr>
      <vt:lpstr>PowerPoint Sunusu</vt:lpstr>
      <vt:lpstr>PowerPoint Sunusu</vt:lpstr>
      <vt:lpstr>PowerPoint Sunusu</vt:lpstr>
      <vt:lpstr>İLAÇ VERİLERİNİN ÖN İŞLEMDEN GEÇİRİLMESİ</vt:lpstr>
      <vt:lpstr>PowerPoint Sunusu</vt:lpstr>
      <vt:lpstr>PowerPoint Sunusu</vt:lpstr>
      <vt:lpstr>İLAÇ VERİLERİNİN ÖN İŞLEMDEN GEÇİRİLMESİ</vt:lpstr>
      <vt:lpstr>PowerPoint Sunusu</vt:lpstr>
      <vt:lpstr>PowerPoint Sunusu</vt:lpstr>
      <vt:lpstr>PowerPoint Sunusu</vt:lpstr>
      <vt:lpstr>PowerPoint Sunusu</vt:lpstr>
      <vt:lpstr>PowerPoint Sunusu</vt:lpstr>
      <vt:lpstr>İlaç Verilerin Değişken Dönüşümleri  </vt:lpstr>
      <vt:lpstr>PowerPoint Sunusu</vt:lpstr>
      <vt:lpstr>Makine öğrenmesi</vt:lpstr>
      <vt:lpstr>Öncelikle gerekli olan kütüphaneleri dahil ederek başlayalım. </vt:lpstr>
      <vt:lpstr>Gerekli kütüphaneleri dahil ettiğimize göre veri setini incelemeye geçebiliriz. </vt:lpstr>
      <vt:lpstr>df.info() ile veri setimiz hakkında daha geniş bir bilgiye sahip olabiliriz. </vt:lpstr>
      <vt:lpstr>PowerPoint Sunusu</vt:lpstr>
      <vt:lpstr>PowerPoint Sunusu</vt:lpstr>
      <vt:lpstr>PowerPoint Sunusu</vt:lpstr>
      <vt:lpstr>PowerPoint Sunusu</vt:lpstr>
      <vt:lpstr>PowerPoint Sunusu</vt:lpstr>
      <vt:lpstr>Rıdge  regresyon</vt:lpstr>
      <vt:lpstr>PowerPoint Sunusu</vt:lpstr>
      <vt:lpstr>Lasso  regresyon</vt:lpstr>
      <vt:lpstr>PowerPoint Sunusu</vt:lpstr>
      <vt:lpstr>Elastic  net</vt:lpstr>
      <vt:lpstr>PowerPoint Sunusu</vt:lpstr>
      <vt:lpstr>Pcr uygulaması için</vt:lpstr>
      <vt:lpstr>PowerPoint Sunusu</vt:lpstr>
      <vt:lpstr>Verinin İncelenmesi Ve Düzenlenmesi</vt:lpstr>
      <vt:lpstr>PowerPoint Sunusu</vt:lpstr>
      <vt:lpstr>PowerPoint Sunusu</vt:lpstr>
      <vt:lpstr>PowerPoint Sunusu</vt:lpstr>
      <vt:lpstr>PCR — Model ve Tahmin</vt:lpstr>
      <vt:lpstr>PowerPoint Sunusu</vt:lpstr>
      <vt:lpstr>PowerPoint Sunusu</vt:lpstr>
      <vt:lpstr>PCR — Model Tuning </vt:lpstr>
      <vt:lpstr>PowerPoint Sunusu</vt:lpstr>
      <vt:lpstr>PowerPoint Sunusu</vt:lpstr>
      <vt:lpstr>PowerPoint Sunusu</vt:lpstr>
      <vt:lpstr>pls</vt:lpstr>
      <vt:lpstr>PowerPoint Sunusu</vt:lpstr>
      <vt:lpstr>PLS — Model ve Tahmin </vt:lpstr>
      <vt:lpstr>PLS — Model Tuning </vt:lpstr>
      <vt:lpstr>PowerPoint Sunusu</vt:lpstr>
      <vt:lpstr>Çoklu  regresyon  modeli</vt:lpstr>
      <vt:lpstr>PowerPoint Sunusu</vt:lpstr>
      <vt:lpstr>PowerPoint Sunusu</vt:lpstr>
      <vt:lpstr>Basit  doğrusal  regresyon</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emnkrnaz11@gmail.com</cp:lastModifiedBy>
  <cp:revision>652</cp:revision>
  <dcterms:created xsi:type="dcterms:W3CDTF">2022-06-07T17:56:42Z</dcterms:created>
  <dcterms:modified xsi:type="dcterms:W3CDTF">2022-06-08T07:59:57Z</dcterms:modified>
</cp:coreProperties>
</file>