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2" r:id="rId5"/>
    <p:sldId id="273" r:id="rId6"/>
    <p:sldId id="258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5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TDI\TDI%20EXCEL%20CAPSTONE%20PROJECT%20DATASET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Copy.xlsx]Sales Pivot Table!PivotTable7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sales By City &amp; Branch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-5.5555555555555046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-5.5555555555555046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-5.5555555555555046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flip="none" rotWithShape="1"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8.3333333333333332E-3"/>
              <c:y val="-3.630861753112201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'Sales Pivot Table'!$E$3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E0C3FD"/>
                </a:gs>
                <a:gs pos="83000">
                  <a:srgbClr val="7127D3"/>
                </a:gs>
                <a:gs pos="92027">
                  <a:srgbClr val="7127D3"/>
                </a:gs>
                <a:gs pos="100000">
                  <a:srgbClr val="7127D3"/>
                </a:gs>
              </a:gsLst>
              <a:lin ang="5400000" scaled="1"/>
            </a:gra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0C3FD"/>
                  </a:gs>
                  <a:gs pos="83000">
                    <a:srgbClr val="7127D3"/>
                  </a:gs>
                  <a:gs pos="92027">
                    <a:srgbClr val="7127D3"/>
                  </a:gs>
                  <a:gs pos="100000">
                    <a:srgbClr val="7127D3"/>
                  </a:gs>
                </a:gsLst>
                <a:lin ang="5400000" scaled="1"/>
              </a:gradFill>
              <a:ln>
                <a:noFill/>
              </a:ln>
              <a:effectLst/>
              <a:sp3d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E0C3FD"/>
                  </a:gs>
                  <a:gs pos="83000">
                    <a:srgbClr val="7127D3"/>
                  </a:gs>
                  <a:gs pos="92027">
                    <a:srgbClr val="7127D3"/>
                  </a:gs>
                  <a:gs pos="100000">
                    <a:srgbClr val="7127D3"/>
                  </a:gs>
                </a:gsLst>
                <a:lin ang="5400000" scaled="1"/>
              </a:gra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E0C3FD"/>
                  </a:gs>
                  <a:gs pos="83000">
                    <a:srgbClr val="7127D3"/>
                  </a:gs>
                  <a:gs pos="92027">
                    <a:srgbClr val="7127D3"/>
                  </a:gs>
                  <a:gs pos="100000">
                    <a:srgbClr val="7127D3"/>
                  </a:gs>
                </a:gsLst>
                <a:lin ang="5400000" scaled="1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8.3333333333333332E-3"/>
                  <c:y val="-3.63086175311220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5.5555555555555046E-3"/>
                  <c:y val="-3.63086175311220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8.3333333333333332E-3"/>
                  <c:y val="-3.63086175311220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Pivot Table'!$D$4:$D$7</c:f>
              <c:strCache>
                <c:ptCount val="3"/>
                <c:pt idx="0">
                  <c:v>Mandalay-B</c:v>
                </c:pt>
                <c:pt idx="1">
                  <c:v>Naypyitaw-C</c:v>
                </c:pt>
                <c:pt idx="2">
                  <c:v>Yangon-A</c:v>
                </c:pt>
              </c:strCache>
            </c:strRef>
          </c:cat>
          <c:val>
            <c:numRef>
              <c:f>'Sales Pivot Table'!$E$4:$E$7</c:f>
              <c:numCache>
                <c:formatCode>_("$"* #,##0_);_("$"* \(#,##0\);_("$"* "-"_);_(@_)</c:formatCode>
                <c:ptCount val="3"/>
                <c:pt idx="0">
                  <c:v>106197.67199999996</c:v>
                </c:pt>
                <c:pt idx="1">
                  <c:v>110568.70649999994</c:v>
                </c:pt>
                <c:pt idx="2">
                  <c:v>106200.37050000011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gapDepth val="0"/>
        <c:shape val="box"/>
        <c:axId val="205149704"/>
        <c:axId val="205150096"/>
        <c:axId val="0"/>
      </c:bar3DChart>
      <c:catAx>
        <c:axId val="205149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50096"/>
        <c:crosses val="autoZero"/>
        <c:auto val="1"/>
        <c:lblAlgn val="ctr"/>
        <c:lblOffset val="100"/>
        <c:noMultiLvlLbl val="0"/>
      </c:catAx>
      <c:valAx>
        <c:axId val="205150096"/>
        <c:scaling>
          <c:orientation val="minMax"/>
        </c:scaling>
        <c:delete val="1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crossAx val="205149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Copy.xlsx]Ratings for branch average!PivotTableRatingBranch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Ratings By Branch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AF57F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07724344374308"/>
              <c:y val="-2.36746415612495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E0C3FD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6666666666666666E-2"/>
              <c:y val="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45634584933083"/>
              <c:y val="-5.19791089559794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AF57F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07724344374308"/>
              <c:y val="-2.36746415612495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E0C3FD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6666666666666666E-2"/>
              <c:y val="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45634584933083"/>
              <c:y val="-5.19791089559794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AF57F7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1907724344374308"/>
              <c:y val="-2.36746415612495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E0C3FD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6666666666666666E-2"/>
              <c:y val="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45634584933083"/>
              <c:y val="-5.197910895597947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'Ratings for branch average'!$B$3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6208DA"/>
            </a:solidFill>
          </c:spPr>
          <c:explosion val="4"/>
          <c:dPt>
            <c:idx val="0"/>
            <c:bubble3D val="0"/>
            <c:spPr>
              <a:solidFill>
                <a:srgbClr val="AF57F7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E0C3FD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6208DA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11907724344374308"/>
                  <c:y val="-2.36746415612495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1.6666666666666666E-2"/>
                  <c:y val="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0245634584933083"/>
                  <c:y val="-5.19791089559794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'Ratings for branch average'!$A$4:$A$7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'Ratings for branch average'!$B$4:$B$7</c:f>
              <c:numCache>
                <c:formatCode>0.00</c:formatCode>
                <c:ptCount val="3"/>
                <c:pt idx="0">
                  <c:v>7.0270588235294129</c:v>
                </c:pt>
                <c:pt idx="1">
                  <c:v>6.8180722891566266</c:v>
                </c:pt>
                <c:pt idx="2">
                  <c:v>7.0728658536585378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209864391951013"/>
          <c:y val="0.89476122776319622"/>
          <c:w val="0.27024693788276466"/>
          <c:h val="9.13498833479148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Copy.xlsx]Ratings for branch average!PivotTablememberaveragerating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Members</a:t>
            </a:r>
            <a:r>
              <a:rPr lang="en-US" baseline="0"/>
              <a:t> Average Ratings by Branch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7D0ADC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7D0ADC"/>
          </a:solidFill>
          <a:ln>
            <a:noFill/>
          </a:ln>
          <a:effectLst/>
          <a:sp3d/>
        </c:spPr>
        <c:dLbl>
          <c:idx val="0"/>
          <c:layout>
            <c:manualLayout>
              <c:x val="-1.3888888888888888E-2"/>
              <c:y val="-2.31481481481482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7D0ADC"/>
          </a:solidFill>
          <a:ln>
            <a:noFill/>
          </a:ln>
          <a:effectLst/>
          <a:sp3d/>
        </c:spPr>
        <c:dLbl>
          <c:idx val="0"/>
          <c:layout>
            <c:manualLayout>
              <c:x val="-1.6666666666666666E-2"/>
              <c:y val="-1.38888888888889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rgbClr val="7D0ADC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7D0ADC"/>
          </a:solidFill>
          <a:ln>
            <a:noFill/>
          </a:ln>
          <a:effectLst/>
          <a:sp3d/>
        </c:spPr>
        <c:dLbl>
          <c:idx val="0"/>
          <c:layout>
            <c:manualLayout>
              <c:x val="-1.3888888888888888E-2"/>
              <c:y val="-2.31481481481482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7D0ADC"/>
          </a:solidFill>
          <a:ln>
            <a:noFill/>
          </a:ln>
          <a:effectLst/>
          <a:sp3d/>
        </c:spPr>
        <c:dLbl>
          <c:idx val="0"/>
          <c:layout>
            <c:manualLayout>
              <c:x val="-1.6666666666666666E-2"/>
              <c:y val="-1.38888888888889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7D0ADC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7D0ADC"/>
          </a:solidFill>
          <a:ln>
            <a:noFill/>
          </a:ln>
          <a:effectLst/>
          <a:sp3d/>
        </c:spPr>
        <c:dLbl>
          <c:idx val="0"/>
          <c:layout>
            <c:manualLayout>
              <c:x val="-1.3888888888888888E-2"/>
              <c:y val="-2.31481481481482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7D0ADC"/>
          </a:solidFill>
          <a:ln>
            <a:noFill/>
          </a:ln>
          <a:effectLst/>
          <a:sp3d/>
        </c:spPr>
        <c:dLbl>
          <c:idx val="0"/>
          <c:layout>
            <c:manualLayout>
              <c:x val="-1.6666666666666666E-2"/>
              <c:y val="-1.38888888888889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'Ratings for branch average'!$B$13:$B$14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7D0ADC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7D0ADC"/>
              </a:soli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rgbClr val="7D0ADC"/>
              </a:solidFill>
              <a:ln>
                <a:noFill/>
              </a:ln>
              <a:effectLst/>
              <a:sp3d/>
            </c:spPr>
          </c:dPt>
          <c:dLbls>
            <c:dLbl>
              <c:idx val="1"/>
              <c:layout>
                <c:manualLayout>
                  <c:x val="-1.3888888888888888E-2"/>
                  <c:y val="-2.31481481481482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6666666666666666E-2"/>
                  <c:y val="-1.38888888888889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'Ratings for branch average'!$A$15:$A$18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'Ratings for branch average'!$B$15:$B$18</c:f>
              <c:numCache>
                <c:formatCode>0.00</c:formatCode>
                <c:ptCount val="3"/>
                <c:pt idx="0">
                  <c:v>6.9988023952095801</c:v>
                </c:pt>
                <c:pt idx="1">
                  <c:v>6.770303030303034</c:v>
                </c:pt>
                <c:pt idx="2">
                  <c:v>7.0485207100591696</c:v>
                </c:pt>
              </c:numCache>
            </c:numRef>
          </c:val>
        </c:ser>
        <c:ser>
          <c:idx val="1"/>
          <c:order val="1"/>
          <c:tx>
            <c:strRef>
              <c:f>'Ratings for branch average'!$C$13:$C$14</c:f>
              <c:strCache>
                <c:ptCount val="1"/>
                <c:pt idx="0">
                  <c:v>Non-member</c:v>
                </c:pt>
              </c:strCache>
            </c:strRef>
          </c:tx>
          <c:spPr>
            <a:gradFill>
              <a:gsLst>
                <a:gs pos="0">
                  <a:srgbClr val="E0C3FD"/>
                </a:gs>
                <a:gs pos="83000">
                  <a:srgbClr val="7127D3"/>
                </a:gs>
                <a:gs pos="92027">
                  <a:srgbClr val="7127D3"/>
                </a:gs>
                <a:gs pos="100000">
                  <a:srgbClr val="7127D3"/>
                </a:gs>
              </a:gsLst>
              <a:lin ang="5400000" scaled="1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'Ratings for branch average'!$A$15:$A$18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'Ratings for branch average'!$C$15:$C$18</c:f>
              <c:numCache>
                <c:formatCode>0.00</c:formatCode>
                <c:ptCount val="3"/>
                <c:pt idx="0">
                  <c:v>7.0543352601156117</c:v>
                </c:pt>
                <c:pt idx="1">
                  <c:v>6.865269461077844</c:v>
                </c:pt>
                <c:pt idx="2">
                  <c:v>7.0987421383647762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6536600"/>
        <c:axId val="206536992"/>
        <c:axId val="0"/>
      </c:bar3DChart>
      <c:catAx>
        <c:axId val="206536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6992"/>
        <c:crosses val="autoZero"/>
        <c:auto val="1"/>
        <c:lblAlgn val="ctr"/>
        <c:lblOffset val="100"/>
        <c:noMultiLvlLbl val="0"/>
      </c:catAx>
      <c:valAx>
        <c:axId val="20653699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06536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Copy.xlsx]Ratings for branch average!PivotTable4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Average</a:t>
            </a:r>
            <a:r>
              <a:rPr lang="en-US" sz="1800" b="1" baseline="0"/>
              <a:t> Ratings by Product Line</a:t>
            </a:r>
            <a:endParaRPr lang="en-US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B136F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B136F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B136F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B136F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B136F6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'Ratings for branch average'!$E$3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B136F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'Ratings for branch average'!$D$4:$D$10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'Ratings for branch average'!$E$4:$E$10</c:f>
              <c:numCache>
                <c:formatCode>0.00</c:formatCode>
                <c:ptCount val="6"/>
                <c:pt idx="0">
                  <c:v>6.9247058823529404</c:v>
                </c:pt>
                <c:pt idx="1">
                  <c:v>7.0292134831460666</c:v>
                </c:pt>
                <c:pt idx="2">
                  <c:v>7.1132183908045983</c:v>
                </c:pt>
                <c:pt idx="3">
                  <c:v>7.0032894736842124</c:v>
                </c:pt>
                <c:pt idx="4">
                  <c:v>6.8375000000000004</c:v>
                </c:pt>
                <c:pt idx="5">
                  <c:v>6.9162650602409643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06537776"/>
        <c:axId val="206683144"/>
      </c:lineChart>
      <c:catAx>
        <c:axId val="20653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83144"/>
        <c:crosses val="autoZero"/>
        <c:auto val="1"/>
        <c:lblAlgn val="ctr"/>
        <c:lblOffset val="100"/>
        <c:noMultiLvlLbl val="0"/>
      </c:catAx>
      <c:valAx>
        <c:axId val="206683144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0653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Copy.xlsx]Payment method!PivotTable1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Total Quantity By Payment Method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rgbClr val="930BDF"/>
              </a:gs>
              <a:gs pos="83000">
                <a:srgbClr val="B136F6"/>
              </a:gs>
              <a:gs pos="100000">
                <a:srgbClr val="A354F2"/>
              </a:gs>
            </a:gsLst>
            <a:lin ang="5400000" scaled="1"/>
          </a:gradFill>
          <a:ln>
            <a:noFill/>
          </a:ln>
          <a:effectLst/>
        </c:spPr>
        <c:marker>
          <c:symbol val="circle"/>
          <c:size val="6"/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rgbClr val="930BDF"/>
              </a:gs>
              <a:gs pos="83000">
                <a:srgbClr val="B136F6"/>
              </a:gs>
              <a:gs pos="100000">
                <a:srgbClr val="A354F2"/>
              </a:gs>
            </a:gsLst>
            <a:lin ang="5400000" scaled="1"/>
          </a:gradFill>
          <a:ln>
            <a:noFill/>
          </a:ln>
          <a:effectLst/>
        </c:spPr>
      </c:pivotFmt>
      <c:pivotFmt>
        <c:idx val="2"/>
        <c:spPr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rgbClr val="930BDF"/>
              </a:gs>
              <a:gs pos="83000">
                <a:srgbClr val="B136F6"/>
              </a:gs>
              <a:gs pos="100000">
                <a:srgbClr val="A354F2"/>
              </a:gs>
            </a:gsLst>
            <a:lin ang="5400000" scaled="1"/>
          </a:gradFill>
          <a:ln>
            <a:noFill/>
          </a:ln>
          <a:effectLst/>
        </c:spPr>
      </c:pivotFmt>
      <c:pivotFmt>
        <c:idx val="3"/>
        <c:spPr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rgbClr val="930BDF"/>
              </a:gs>
              <a:gs pos="83000">
                <a:srgbClr val="B136F6"/>
              </a:gs>
              <a:gs pos="100000">
                <a:srgbClr val="A354F2"/>
              </a:gs>
            </a:gsLst>
            <a:lin ang="5400000" scaled="1"/>
          </a:gradFill>
          <a:ln>
            <a:noFill/>
          </a:ln>
          <a:effectLst/>
        </c:spPr>
      </c:pivotFmt>
      <c:pivotFmt>
        <c:idx val="4"/>
        <c:spPr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rgbClr val="930BDF"/>
              </a:gs>
              <a:gs pos="83000">
                <a:srgbClr val="B136F6"/>
              </a:gs>
              <a:gs pos="100000">
                <a:srgbClr val="A354F2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flip="none" rotWithShape="1">
            <a:gsLst>
              <a:gs pos="0">
                <a:schemeClr val="bg1">
                  <a:lumMod val="95000"/>
                </a:schemeClr>
              </a:gs>
              <a:gs pos="74000">
                <a:srgbClr val="930BDF"/>
              </a:gs>
              <a:gs pos="83000">
                <a:srgbClr val="B136F6"/>
              </a:gs>
              <a:gs pos="100000">
                <a:srgbClr val="A354F2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'Payment method'!$B$3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74000">
                  <a:srgbClr val="930BDF"/>
                </a:gs>
                <a:gs pos="83000">
                  <a:srgbClr val="B136F6"/>
                </a:gs>
                <a:gs pos="100000">
                  <a:srgbClr val="A354F2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'Payment method'!$A$4:$A$7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'Payment method'!$B$4:$B$7</c:f>
              <c:numCache>
                <c:formatCode>General</c:formatCode>
                <c:ptCount val="3"/>
                <c:pt idx="0">
                  <c:v>1896</c:v>
                </c:pt>
                <c:pt idx="1">
                  <c:v>1722</c:v>
                </c:pt>
                <c:pt idx="2">
                  <c:v>1892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206683928"/>
        <c:axId val="206684320"/>
      </c:barChart>
      <c:catAx>
        <c:axId val="20668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684320"/>
        <c:crosses val="autoZero"/>
        <c:auto val="1"/>
        <c:lblAlgn val="ctr"/>
        <c:lblOffset val="100"/>
        <c:noMultiLvlLbl val="0"/>
      </c:catAx>
      <c:valAx>
        <c:axId val="2066843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6683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Copy.xlsx]Sales Pivot Table!PivotTablesaleshour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</a:t>
            </a:r>
            <a:r>
              <a:rPr lang="en-US" b="1" baseline="0"/>
              <a:t> SALES PER HOUR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7127D3"/>
            </a:solidFill>
            <a:round/>
          </a:ln>
          <a:effectLst/>
        </c:spPr>
        <c:marker>
          <c:symbol val="circle"/>
          <c:size val="5"/>
          <c:spPr>
            <a:solidFill>
              <a:schemeClr val="tx2"/>
            </a:solidFill>
            <a:ln w="9525">
              <a:solidFill>
                <a:schemeClr val="tx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7127D3"/>
            </a:solidFill>
            <a:round/>
          </a:ln>
          <a:effectLst/>
        </c:spPr>
        <c:marker>
          <c:symbol val="circle"/>
          <c:size val="5"/>
          <c:spPr>
            <a:solidFill>
              <a:schemeClr val="tx2"/>
            </a:solidFill>
            <a:ln w="9525">
              <a:solidFill>
                <a:schemeClr val="tx1"/>
              </a:solidFill>
            </a:ln>
            <a:effectLst/>
          </c:spPr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7127D3"/>
            </a:solidFill>
            <a:round/>
          </a:ln>
          <a:effectLst/>
        </c:spPr>
        <c:marker>
          <c:symbol val="circle"/>
          <c:size val="5"/>
          <c:spPr>
            <a:solidFill>
              <a:schemeClr val="tx2"/>
            </a:solidFill>
            <a:ln w="9525">
              <a:solidFill>
                <a:schemeClr val="tx1"/>
              </a:solidFill>
            </a:ln>
            <a:effectLst/>
          </c:spPr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'Sales Pivot Table'!$I$17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7127D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'Sales Pivot Table'!$H$18:$H$29</c:f>
              <c:strCache>
                <c:ptCount val="11"/>
                <c:pt idx="0">
                  <c:v>10 AM</c:v>
                </c:pt>
                <c:pt idx="1">
                  <c:v>11 AM</c:v>
                </c:pt>
                <c:pt idx="2">
                  <c:v>12 PM</c:v>
                </c:pt>
                <c:pt idx="3">
                  <c:v>1 PM</c:v>
                </c:pt>
                <c:pt idx="4">
                  <c:v>2 PM</c:v>
                </c:pt>
                <c:pt idx="5">
                  <c:v>3 PM</c:v>
                </c:pt>
                <c:pt idx="6">
                  <c:v>4 PM</c:v>
                </c:pt>
                <c:pt idx="7">
                  <c:v>5 PM</c:v>
                </c:pt>
                <c:pt idx="8">
                  <c:v>6 PM</c:v>
                </c:pt>
                <c:pt idx="9">
                  <c:v>7 PM</c:v>
                </c:pt>
                <c:pt idx="10">
                  <c:v>8 PM</c:v>
                </c:pt>
              </c:strCache>
            </c:strRef>
          </c:cat>
          <c:val>
            <c:numRef>
              <c:f>'Sales Pivot Table'!$I$18:$I$29</c:f>
              <c:numCache>
                <c:formatCode>_("$"* #,##0.00_);_("$"* \(#,##0.00\);_("$"* "-"??_);_(@_)</c:formatCode>
                <c:ptCount val="11"/>
                <c:pt idx="0">
                  <c:v>31421.481000000011</c:v>
                </c:pt>
                <c:pt idx="1">
                  <c:v>30377.329499999996</c:v>
                </c:pt>
                <c:pt idx="2">
                  <c:v>26065.882499999996</c:v>
                </c:pt>
                <c:pt idx="3">
                  <c:v>34723.227000000014</c:v>
                </c:pt>
                <c:pt idx="4">
                  <c:v>30828.399000000001</c:v>
                </c:pt>
                <c:pt idx="5">
                  <c:v>31179.508499999996</c:v>
                </c:pt>
                <c:pt idx="6">
                  <c:v>25226.323499999995</c:v>
                </c:pt>
                <c:pt idx="7">
                  <c:v>24445.218000000001</c:v>
                </c:pt>
                <c:pt idx="8">
                  <c:v>26030.339999999986</c:v>
                </c:pt>
                <c:pt idx="9">
                  <c:v>39699.513000000021</c:v>
                </c:pt>
                <c:pt idx="10">
                  <c:v>22969.527000000002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150880"/>
        <c:axId val="205151272"/>
      </c:lineChart>
      <c:catAx>
        <c:axId val="205150880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51272"/>
        <c:crosses val="autoZero"/>
        <c:auto val="1"/>
        <c:lblAlgn val="ctr"/>
        <c:lblOffset val="100"/>
        <c:noMultiLvlLbl val="0"/>
      </c:catAx>
      <c:valAx>
        <c:axId val="205151272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pPr>
            <a:endParaRPr lang="en-US"/>
          </a:p>
        </c:txPr>
        <c:crossAx val="20515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Copy.xlsx]Sales Pivot Table!PivotTableproductlinesales</c:name>
    <c:fmtId val="4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heavy" strike="noStrike" kern="1200" cap="all" spc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bg1">
                      <a:lumMod val="6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  <a:r>
              <a:rPr lang="en-US" sz="1400" b="1" u="none" strike="noStrike" cap="all" baseline="0">
                <a:solidFill>
                  <a:schemeClr val="tx1"/>
                </a:solidFill>
                <a:uFill>
                  <a:solidFill>
                    <a:schemeClr val="bg1">
                      <a:lumMod val="65000"/>
                    </a:schemeClr>
                  </a:solidFill>
                </a:uFill>
                <a:latin typeface="+mn-lt"/>
              </a:rPr>
              <a:t>PRODUCT LINE </a:t>
            </a:r>
            <a:r>
              <a:rPr lang="en-US" sz="1400" b="1" u="none" strike="noStrike" cap="all" baseline="0">
                <a:solidFill>
                  <a:schemeClr val="tx1"/>
                </a:solidFill>
                <a:uFillTx/>
                <a:latin typeface="+mn-lt"/>
              </a:rPr>
              <a:t>SALES</a:t>
            </a:r>
          </a:p>
        </c:rich>
      </c:tx>
      <c:layout>
        <c:manualLayout>
          <c:xMode val="edge"/>
          <c:yMode val="edge"/>
          <c:x val="0.33657171231974381"/>
          <c:y val="7.4074181871402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heavy" strike="noStrike" kern="1200" cap="all" spc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bg1">
                    <a:lumMod val="65000"/>
                  </a:schemeClr>
                </a:solidFill>
              </a:u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9933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933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33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Pivot Table'!$E$10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933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Pivot Table'!$D$11:$D$17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'Sales Pivot Table'!$E$11:$E$17</c:f>
              <c:numCache>
                <c:formatCode>_("$"* #,##0_);_("$"* \(#,##0\);_("$"* "-"_);_(@_)</c:formatCode>
                <c:ptCount val="6"/>
                <c:pt idx="0">
                  <c:v>54337.531500000005</c:v>
                </c:pt>
                <c:pt idx="1">
                  <c:v>54305.894999999997</c:v>
                </c:pt>
                <c:pt idx="2">
                  <c:v>56144.844000000005</c:v>
                </c:pt>
                <c:pt idx="3">
                  <c:v>49193.739000000016</c:v>
                </c:pt>
                <c:pt idx="4">
                  <c:v>53861.913000000008</c:v>
                </c:pt>
                <c:pt idx="5">
                  <c:v>55122.826499999996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152056"/>
        <c:axId val="205152448"/>
      </c:barChart>
      <c:catAx>
        <c:axId val="205152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205152448"/>
        <c:crosses val="autoZero"/>
        <c:auto val="1"/>
        <c:lblAlgn val="ctr"/>
        <c:lblOffset val="100"/>
        <c:noMultiLvlLbl val="0"/>
      </c:catAx>
      <c:valAx>
        <c:axId val="205152448"/>
        <c:scaling>
          <c:orientation val="minMax"/>
        </c:scaling>
        <c:delete val="1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crossAx val="205152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Copy.xlsx]Sales Pivot Table!PivotTablesalestrendmonth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baseline="0">
                <a:effectLst/>
              </a:rPr>
              <a:t>Sales trends over 3 MONTHS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6208DA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6208DA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layout>
            <c:manualLayout>
              <c:x val="-5.3333321545335752E-2"/>
              <c:y val="-8.8978118579243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6208DA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6208DA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layout>
            <c:manualLayout>
              <c:x val="-5.3333321545335752E-2"/>
              <c:y val="-8.8978118579243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6208DA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6208DA"/>
            </a:solidFill>
            <a:round/>
          </a:ln>
          <a:effectLst/>
        </c:spPr>
        <c:marker>
          <c:symbol val="circle"/>
          <c:size val="5"/>
          <c:spPr>
            <a:solidFill>
              <a:schemeClr val="tx1"/>
            </a:solidFill>
            <a:ln w="9525">
              <a:solidFill>
                <a:schemeClr val="tx1"/>
              </a:solidFill>
            </a:ln>
            <a:effectLst/>
          </c:spPr>
        </c:marker>
        <c:dLbl>
          <c:idx val="0"/>
          <c:layout>
            <c:manualLayout>
              <c:x val="-5.3333321545335752E-2"/>
              <c:y val="-8.8978118579243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2.6190476190476191E-2"/>
          <c:y val="0.23232941710782745"/>
          <c:w val="0.794047619047619"/>
          <c:h val="0.66146484910667858"/>
        </c:manualLayout>
      </c:layout>
      <c:lineChart>
        <c:grouping val="stacked"/>
        <c:varyColors val="0"/>
        <c:ser>
          <c:idx val="0"/>
          <c:order val="0"/>
          <c:tx>
            <c:strRef>
              <c:f>'Sales Pivot Table'!$H$9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6208D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rgbClr val="6208DA"/>
                </a:solidFill>
                <a:round/>
              </a:ln>
              <a:effectLst/>
            </c:spPr>
          </c:dPt>
          <c:dLbls>
            <c:dLbl>
              <c:idx val="1"/>
              <c:layout>
                <c:manualLayout>
                  <c:x val="-5.3333321545335752E-2"/>
                  <c:y val="-8.89781185792437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Pivot Table'!$G$10:$G$13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'Sales Pivot Table'!$H$10:$H$13</c:f>
              <c:numCache>
                <c:formatCode>_("$"* #,##0_);_("$"* \(#,##0\);_("$"* "-"_);_(@_)</c:formatCode>
                <c:ptCount val="3"/>
                <c:pt idx="0">
                  <c:v>116291.86800000005</c:v>
                </c:pt>
                <c:pt idx="1">
                  <c:v>97219.373999999967</c:v>
                </c:pt>
                <c:pt idx="2">
                  <c:v>109455.50700000004</c:v>
                </c:pt>
              </c:numCache>
            </c:numRef>
          </c: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5153232"/>
        <c:axId val="205966936"/>
      </c:lineChart>
      <c:catAx>
        <c:axId val="20515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6936"/>
        <c:crosses val="autoZero"/>
        <c:auto val="1"/>
        <c:lblAlgn val="ctr"/>
        <c:lblOffset val="100"/>
        <c:noMultiLvlLbl val="0"/>
      </c:catAx>
      <c:valAx>
        <c:axId val="205966936"/>
        <c:scaling>
          <c:orientation val="minMax"/>
        </c:scaling>
        <c:delete val="1"/>
        <c:axPos val="l"/>
        <c:numFmt formatCode="_(&quot;$&quot;* #,##0_);_(&quot;$&quot;* \(#,##0\);_(&quot;$&quot;* &quot;-&quot;_);_(@_)" sourceLinked="1"/>
        <c:majorTickMark val="none"/>
        <c:minorTickMark val="none"/>
        <c:tickLblPos val="nextTo"/>
        <c:crossAx val="20515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Copy.xlsx]Sales Pivot Table!PivotTablegendersalespercentage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Gender</a:t>
            </a:r>
            <a:r>
              <a:rPr lang="en-US" b="1" baseline="0"/>
              <a:t> Percentage of Sales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rgbClr val="AF57F7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rgbClr val="AF57F7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6208DA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rgbClr val="AF57F7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'Sales Pivot Table'!$B$10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6208DA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AF57F7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'Sales Pivot Table'!$A$11:$A$13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'Sales Pivot Table'!$B$11:$B$13</c:f>
              <c:numCache>
                <c:formatCode>0.00%</c:formatCode>
                <c:ptCount val="2"/>
                <c:pt idx="0">
                  <c:v>0.5198148896746021</c:v>
                </c:pt>
                <c:pt idx="1">
                  <c:v>0.48018511032539779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433881628670762"/>
          <c:y val="0.36989263785930449"/>
          <c:w val="0.23471877533632901"/>
          <c:h val="0.32520130745825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Copy.xlsx]Sales Pivot Table!PivotTable8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Monthly</a:t>
            </a:r>
            <a:r>
              <a:rPr lang="en-US" sz="1400" b="1" baseline="0"/>
              <a:t> Sales By Customer Type</a:t>
            </a:r>
            <a:endParaRPr lang="en-US" sz="14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6208D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chemeClr val="bg1"/>
              </a:gs>
              <a:gs pos="74000">
                <a:srgbClr val="D28AFA"/>
              </a:gs>
              <a:gs pos="83000">
                <a:srgbClr val="B136F6"/>
              </a:gs>
              <a:gs pos="100000">
                <a:srgbClr val="7D0ADC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chemeClr val="bg1"/>
              </a:gs>
              <a:gs pos="74000">
                <a:srgbClr val="D28AFA"/>
              </a:gs>
              <a:gs pos="83000">
                <a:srgbClr val="B136F6"/>
              </a:gs>
              <a:gs pos="100000">
                <a:srgbClr val="7D0ADC"/>
              </a:gs>
            </a:gsLst>
            <a:lin ang="5400000" scaled="1"/>
          </a:gradFill>
          <a:ln>
            <a:noFill/>
          </a:ln>
          <a:effectLst/>
        </c:spPr>
      </c:pivotFmt>
      <c:pivotFmt>
        <c:idx val="6"/>
        <c:spPr>
          <a:solidFill>
            <a:srgbClr val="6208DA"/>
          </a:solidFill>
          <a:ln>
            <a:noFill/>
          </a:ln>
          <a:effectLst/>
        </c:spPr>
      </c:pivotFmt>
      <c:pivotFmt>
        <c:idx val="7"/>
        <c:spPr>
          <a:solidFill>
            <a:srgbClr val="6208D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chemeClr val="bg1"/>
              </a:gs>
              <a:gs pos="74000">
                <a:srgbClr val="D28AFA"/>
              </a:gs>
              <a:gs pos="83000">
                <a:srgbClr val="B136F6"/>
              </a:gs>
              <a:gs pos="100000">
                <a:srgbClr val="7D0ADC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6208DA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chemeClr val="bg1"/>
              </a:gs>
              <a:gs pos="74000">
                <a:srgbClr val="D28AFA"/>
              </a:gs>
              <a:gs pos="83000">
                <a:srgbClr val="B136F6"/>
              </a:gs>
              <a:gs pos="100000">
                <a:srgbClr val="7D0ADC"/>
              </a:gs>
            </a:gsLst>
            <a:lin ang="5400000" scaled="1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'Sales Pivot Table'!$H$3:$H$4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rgbClr val="6208D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Pivot Table'!$G$5:$G$8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'Sales Pivot Table'!$H$5:$H$8</c:f>
              <c:numCache>
                <c:formatCode>_("$"* #,##0.00_);_("$"* \(#,##0.00\);_("$"* "-"??_);_(@_)</c:formatCode>
                <c:ptCount val="3"/>
                <c:pt idx="0">
                  <c:v>57914.829000000005</c:v>
                </c:pt>
                <c:pt idx="1">
                  <c:v>50296.049999999988</c:v>
                </c:pt>
                <c:pt idx="2">
                  <c:v>56012.565000000017</c:v>
                </c:pt>
              </c:numCache>
            </c:numRef>
          </c:val>
        </c:ser>
        <c:ser>
          <c:idx val="1"/>
          <c:order val="1"/>
          <c:tx>
            <c:strRef>
              <c:f>'Sales Pivot Table'!$I$3:$I$4</c:f>
              <c:strCache>
                <c:ptCount val="1"/>
                <c:pt idx="0">
                  <c:v>Non-member</c:v>
                </c:pt>
              </c:strCache>
            </c:strRef>
          </c:tx>
          <c:spPr>
            <a:gradFill>
              <a:gsLst>
                <a:gs pos="0">
                  <a:schemeClr val="bg1"/>
                </a:gs>
                <a:gs pos="74000">
                  <a:srgbClr val="D28AFA"/>
                </a:gs>
                <a:gs pos="83000">
                  <a:srgbClr val="B136F6"/>
                </a:gs>
                <a:gs pos="100000">
                  <a:srgbClr val="7D0ADC"/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'Sales Pivot Table'!$G$5:$G$8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'Sales Pivot Table'!$I$5:$I$8</c:f>
              <c:numCache>
                <c:formatCode>_("$"* #,##0.00_);_("$"* \(#,##0.00\);_("$"* "-"??_);_(@_)</c:formatCode>
                <c:ptCount val="3"/>
                <c:pt idx="0">
                  <c:v>58377.039000000012</c:v>
                </c:pt>
                <c:pt idx="1">
                  <c:v>46923.323999999993</c:v>
                </c:pt>
                <c:pt idx="2">
                  <c:v>53442.941999999974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5968504"/>
        <c:axId val="205968896"/>
      </c:barChart>
      <c:catAx>
        <c:axId val="205968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8896"/>
        <c:crosses val="autoZero"/>
        <c:auto val="1"/>
        <c:lblAlgn val="ctr"/>
        <c:lblOffset val="100"/>
        <c:noMultiLvlLbl val="0"/>
      </c:catAx>
      <c:valAx>
        <c:axId val="205968896"/>
        <c:scaling>
          <c:orientation val="minMax"/>
        </c:scaling>
        <c:delete val="1"/>
        <c:axPos val="b"/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205968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Copy.xlsx]Profit Pivot table!PivotTableMonthlyGroosIncome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Monthly</a:t>
            </a:r>
            <a:r>
              <a:rPr lang="en-US" b="1" baseline="0"/>
              <a:t> Gross Income</a:t>
            </a:r>
            <a:endParaRPr lang="en-US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-5.0925337632079971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-5.0925337632079971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-5.0925337632079971E-17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4.166666666666666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>
            <a:gsLst>
              <a:gs pos="0">
                <a:srgbClr val="E0C3FD"/>
              </a:gs>
              <a:gs pos="83000">
                <a:srgbClr val="7127D3"/>
              </a:gs>
              <a:gs pos="92027">
                <a:srgbClr val="7127D3"/>
              </a:gs>
              <a:gs pos="100000">
                <a:srgbClr val="7127D3"/>
              </a:gs>
            </a:gsLst>
            <a:lin ang="5400000" scaled="1"/>
          </a:gradFill>
          <a:ln>
            <a:noFill/>
          </a:ln>
          <a:effectLst/>
          <a:sp3d/>
        </c:spPr>
        <c:dLbl>
          <c:idx val="0"/>
          <c:layout>
            <c:manualLayout>
              <c:x val="0"/>
              <c:y val="-3.703703703703703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'Profit Pivot table'!$B$19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rgbClr val="E0C3FD"/>
                </a:gs>
                <a:gs pos="83000">
                  <a:srgbClr val="7127D3"/>
                </a:gs>
                <a:gs pos="92027">
                  <a:srgbClr val="7127D3"/>
                </a:gs>
                <a:gs pos="100000">
                  <a:srgbClr val="7127D3"/>
                </a:gs>
              </a:gsLst>
              <a:lin ang="5400000" scaled="1"/>
            </a:gra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rgbClr val="E0C3FD"/>
                  </a:gs>
                  <a:gs pos="83000">
                    <a:srgbClr val="7127D3"/>
                  </a:gs>
                  <a:gs pos="92027">
                    <a:srgbClr val="7127D3"/>
                  </a:gs>
                  <a:gs pos="100000">
                    <a:srgbClr val="7127D3"/>
                  </a:gs>
                </a:gsLst>
                <a:lin ang="5400000" scaled="1"/>
              </a:gradFill>
              <a:ln>
                <a:noFill/>
              </a:ln>
              <a:effectLst/>
              <a:sp3d/>
            </c:spPr>
          </c:dPt>
          <c:dPt>
            <c:idx val="1"/>
            <c:invertIfNegative val="0"/>
            <c:bubble3D val="0"/>
            <c:spPr>
              <a:gradFill>
                <a:gsLst>
                  <a:gs pos="0">
                    <a:srgbClr val="E0C3FD"/>
                  </a:gs>
                  <a:gs pos="83000">
                    <a:srgbClr val="7127D3"/>
                  </a:gs>
                  <a:gs pos="92027">
                    <a:srgbClr val="7127D3"/>
                  </a:gs>
                  <a:gs pos="100000">
                    <a:srgbClr val="7127D3"/>
                  </a:gs>
                </a:gsLst>
                <a:lin ang="5400000" scaled="1"/>
              </a:gradFill>
              <a:ln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gradFill>
                <a:gsLst>
                  <a:gs pos="0">
                    <a:srgbClr val="E0C3FD"/>
                  </a:gs>
                  <a:gs pos="83000">
                    <a:srgbClr val="7127D3"/>
                  </a:gs>
                  <a:gs pos="92027">
                    <a:srgbClr val="7127D3"/>
                  </a:gs>
                  <a:gs pos="100000">
                    <a:srgbClr val="7127D3"/>
                  </a:gs>
                </a:gsLst>
                <a:lin ang="5400000" scaled="1"/>
              </a:gradFill>
              <a:ln>
                <a:noFill/>
              </a:ln>
              <a:effectLst/>
              <a:sp3d/>
            </c:spPr>
          </c:dPt>
          <c:dLbls>
            <c:dLbl>
              <c:idx val="0"/>
              <c:layout>
                <c:manualLayout>
                  <c:x val="-5.0925337632079971E-17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Pivot table'!$A$20:$A$23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'Profit Pivot table'!$B$20:$B$23</c:f>
              <c:numCache>
                <c:formatCode>_("$"* #,##0.000_);_("$"* \(#,##0.000\);_("$"* "-"???_);_(@_)</c:formatCode>
                <c:ptCount val="3"/>
                <c:pt idx="0">
                  <c:v>5537.7079999999987</c:v>
                </c:pt>
                <c:pt idx="1">
                  <c:v>4629.4940000000006</c:v>
                </c:pt>
                <c:pt idx="2">
                  <c:v>5212.1670000000058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5969288"/>
        <c:axId val="205969680"/>
        <c:axId val="0"/>
      </c:bar3DChart>
      <c:catAx>
        <c:axId val="205969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69680"/>
        <c:crosses val="autoZero"/>
        <c:auto val="1"/>
        <c:lblAlgn val="ctr"/>
        <c:lblOffset val="100"/>
        <c:noMultiLvlLbl val="0"/>
      </c:catAx>
      <c:valAx>
        <c:axId val="205969680"/>
        <c:scaling>
          <c:orientation val="minMax"/>
        </c:scaling>
        <c:delete val="1"/>
        <c:axPos val="l"/>
        <c:numFmt formatCode="_(&quot;$&quot;* #,##0.000_);_(&quot;$&quot;* \(#,##0.000\);_(&quot;$&quot;* &quot;-&quot;???_);_(@_)" sourceLinked="1"/>
        <c:majorTickMark val="none"/>
        <c:minorTickMark val="none"/>
        <c:tickLblPos val="nextTo"/>
        <c:crossAx val="205969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Copy.xlsx]Profit Pivot table!PivotTableProfitCity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 EARNED PER CITY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0"/>
              <c:y val="-2.3148148148148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-5.0925337632079971E-17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-5.0925337632079971E-17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-5.0925337632079971E-17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0"/>
              <c:y val="-2.3148148148148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-5.0925337632079971E-17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-5.0925337632079971E-17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0"/>
              <c:y val="-2.31481481481481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9933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dLbl>
          <c:idx val="0"/>
          <c:layout>
            <c:manualLayout>
              <c:x val="-5.0925337632079971E-17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'Profit Pivot table'!$E$3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9933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9933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</c:dPt>
          <c:dPt>
            <c:idx val="1"/>
            <c:invertIfNegative val="0"/>
            <c:bubble3D val="0"/>
            <c:spPr>
              <a:solidFill>
                <a:srgbClr val="9933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</c:dPt>
          <c:dPt>
            <c:idx val="2"/>
            <c:invertIfNegative val="0"/>
            <c:bubble3D val="0"/>
            <c:spPr>
              <a:solidFill>
                <a:srgbClr val="9933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/>
            </c:spPr>
          </c:dPt>
          <c:dLbls>
            <c:dLbl>
              <c:idx val="0"/>
              <c:layout>
                <c:manualLayout>
                  <c:x val="-5.0925337632079971E-17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2.314814814814819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0925337632079971E-17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'Profit Pivot table'!$D$4:$D$7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'Profit Pivot table'!$E$4:$E$7</c:f>
              <c:numCache>
                <c:formatCode>_("$"* #,##0.000_);_("$"* \(#,##0.000\);_("$"* "-"???_);_(@_)</c:formatCode>
                <c:ptCount val="3"/>
                <c:pt idx="0">
                  <c:v>5057.0320000000029</c:v>
                </c:pt>
                <c:pt idx="1">
                  <c:v>5265.1765000000023</c:v>
                </c:pt>
                <c:pt idx="2">
                  <c:v>5057.1605000000018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5970464"/>
        <c:axId val="206534248"/>
        <c:axId val="0"/>
      </c:bar3DChart>
      <c:catAx>
        <c:axId val="2059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4248"/>
        <c:crosses val="autoZero"/>
        <c:auto val="1"/>
        <c:lblAlgn val="ctr"/>
        <c:lblOffset val="100"/>
        <c:noMultiLvlLbl val="0"/>
      </c:catAx>
      <c:valAx>
        <c:axId val="206534248"/>
        <c:scaling>
          <c:orientation val="minMax"/>
        </c:scaling>
        <c:delete val="0"/>
        <c:axPos val="l"/>
        <c:numFmt formatCode="_(&quot;$&quot;* #,##0.000_);_(&quot;$&quot;* \(#,##0.000\);_(&quot;$&quot;* &quot;-&quot;?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9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[TDI EXCEL CAPSTONE PROJECT DATASET - Copy.xlsx]Profit Pivot table!PivotTable14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Total</a:t>
            </a:r>
            <a:r>
              <a:rPr lang="en-US" sz="1800" b="1" baseline="0"/>
              <a:t> Income By Customer Type</a:t>
            </a:r>
            <a:endParaRPr lang="en-US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9827F5"/>
          </a:solidFill>
          <a:ln>
            <a:noFill/>
          </a:ln>
          <a:effectLst/>
        </c:spPr>
      </c:pivotFmt>
      <c:pivotFmt>
        <c:idx val="2"/>
        <c:spPr>
          <a:solidFill>
            <a:srgbClr val="9827F5"/>
          </a:solidFill>
          <a:ln>
            <a:noFill/>
          </a:ln>
          <a:effectLst/>
        </c:spPr>
      </c:pivotFmt>
      <c:pivotFmt>
        <c:idx val="3"/>
        <c:spPr>
          <a:solidFill>
            <a:srgbClr val="9827F5"/>
          </a:solidFill>
          <a:ln>
            <a:noFill/>
          </a:ln>
          <a:effectLst/>
        </c:spPr>
      </c:pivotFmt>
      <c:pivotFmt>
        <c:idx val="4"/>
        <c:spPr>
          <a:solidFill>
            <a:srgbClr val="D28AFA"/>
          </a:solidFill>
          <a:ln>
            <a:noFill/>
          </a:ln>
          <a:effectLst/>
        </c:spPr>
      </c:pivotFmt>
      <c:pivotFmt>
        <c:idx val="5"/>
        <c:spPr>
          <a:solidFill>
            <a:srgbClr val="D28AFA"/>
          </a:solidFill>
          <a:ln>
            <a:noFill/>
          </a:ln>
          <a:effectLst/>
        </c:spPr>
      </c:pivotFmt>
      <c:pivotFmt>
        <c:idx val="6"/>
        <c:spPr>
          <a:solidFill>
            <a:srgbClr val="D28AFA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28AFA"/>
          </a:solidFill>
          <a:ln>
            <a:noFill/>
          </a:ln>
          <a:effectLst/>
        </c:spPr>
      </c:pivotFmt>
      <c:pivotFmt>
        <c:idx val="9"/>
        <c:spPr>
          <a:solidFill>
            <a:srgbClr val="D28AFA"/>
          </a:solidFill>
          <a:ln>
            <a:noFill/>
          </a:ln>
          <a:effectLst/>
        </c:spPr>
      </c:pivotFmt>
      <c:pivotFmt>
        <c:idx val="10"/>
        <c:spPr>
          <a:solidFill>
            <a:srgbClr val="D28AFA"/>
          </a:solidFill>
          <a:ln>
            <a:noFill/>
          </a:ln>
          <a:effectLst/>
        </c:spPr>
      </c:pivotFmt>
      <c:pivotFmt>
        <c:idx val="11"/>
        <c:spPr>
          <a:solidFill>
            <a:srgbClr val="9827F5"/>
          </a:solidFill>
          <a:ln>
            <a:noFill/>
          </a:ln>
          <a:effectLst/>
        </c:spPr>
      </c:pivotFmt>
      <c:pivotFmt>
        <c:idx val="12"/>
        <c:spPr>
          <a:solidFill>
            <a:srgbClr val="9827F5"/>
          </a:solidFill>
          <a:ln>
            <a:noFill/>
          </a:ln>
          <a:effectLst/>
        </c:spPr>
      </c:pivotFmt>
      <c:pivotFmt>
        <c:idx val="13"/>
        <c:spPr>
          <a:solidFill>
            <a:srgbClr val="9827F5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D28AFA"/>
          </a:solidFill>
          <a:ln>
            <a:noFill/>
          </a:ln>
          <a:effectLst/>
        </c:spPr>
      </c:pivotFmt>
      <c:pivotFmt>
        <c:idx val="16"/>
        <c:spPr>
          <a:solidFill>
            <a:srgbClr val="D28AFA"/>
          </a:solidFill>
          <a:ln>
            <a:noFill/>
          </a:ln>
          <a:effectLst/>
        </c:spPr>
      </c:pivotFmt>
      <c:pivotFmt>
        <c:idx val="17"/>
        <c:spPr>
          <a:solidFill>
            <a:srgbClr val="D28AFA"/>
          </a:solidFill>
          <a:ln>
            <a:noFill/>
          </a:ln>
          <a:effectLst/>
        </c:spPr>
      </c:pivotFmt>
      <c:pivotFmt>
        <c:idx val="18"/>
        <c:spPr>
          <a:solidFill>
            <a:srgbClr val="9827F5"/>
          </a:solidFill>
          <a:ln>
            <a:noFill/>
          </a:ln>
          <a:effectLst/>
        </c:spPr>
      </c:pivotFmt>
      <c:pivotFmt>
        <c:idx val="19"/>
        <c:spPr>
          <a:solidFill>
            <a:srgbClr val="9827F5"/>
          </a:solidFill>
          <a:ln>
            <a:noFill/>
          </a:ln>
          <a:effectLst/>
        </c:spPr>
      </c:pivotFmt>
      <c:pivotFmt>
        <c:idx val="20"/>
        <c:spPr>
          <a:solidFill>
            <a:srgbClr val="9827F5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'Profit Pivot table'!$E$10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28AFA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28AFA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D28AFA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827F5"/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9827F5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rgbClr val="9827F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'Profit Pivot table'!$D$11:$D$19</c:f>
              <c:multiLvlStrCache>
                <c:ptCount val="6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Jan</c:v>
                  </c:pt>
                  <c:pt idx="4">
                    <c:v>Feb</c:v>
                  </c:pt>
                  <c:pt idx="5">
                    <c:v>Mar</c:v>
                  </c:pt>
                </c:lvl>
                <c:lvl>
                  <c:pt idx="0">
                    <c:v>Member</c:v>
                  </c:pt>
                  <c:pt idx="3">
                    <c:v>Non-member</c:v>
                  </c:pt>
                </c:lvl>
              </c:multiLvlStrCache>
            </c:multiLvlStrRef>
          </c:cat>
          <c:val>
            <c:numRef>
              <c:f>'Profit Pivot table'!$E$11:$E$19</c:f>
              <c:numCache>
                <c:formatCode>_("$"* #,##0.000_);_("$"* \(#,##0.000\);_("$"* "-"???_);_(@_)</c:formatCode>
                <c:ptCount val="6"/>
                <c:pt idx="0">
                  <c:v>2757.8490000000006</c:v>
                </c:pt>
                <c:pt idx="1">
                  <c:v>2395.0500000000006</c:v>
                </c:pt>
                <c:pt idx="2">
                  <c:v>2667.2649999999994</c:v>
                </c:pt>
                <c:pt idx="3">
                  <c:v>2779.8590000000013</c:v>
                </c:pt>
                <c:pt idx="4">
                  <c:v>2234.4440000000009</c:v>
                </c:pt>
                <c:pt idx="5">
                  <c:v>2544.902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206535032"/>
        <c:axId val="206535424"/>
      </c:barChart>
      <c:catAx>
        <c:axId val="2065350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535424"/>
        <c:crosses val="autoZero"/>
        <c:auto val="1"/>
        <c:lblAlgn val="ctr"/>
        <c:lblOffset val="100"/>
        <c:noMultiLvlLbl val="0"/>
      </c:catAx>
      <c:valAx>
        <c:axId val="206535424"/>
        <c:scaling>
          <c:orientation val="minMax"/>
        </c:scaling>
        <c:delete val="1"/>
        <c:axPos val="b"/>
        <c:numFmt formatCode="_(&quot;$&quot;* #,##0.000_);_(&quot;$&quot;* \(#,##0.000\);_(&quot;$&quot;* &quot;-&quot;???_);_(@_)" sourceLinked="1"/>
        <c:majorTickMark val="none"/>
        <c:minorTickMark val="none"/>
        <c:tickLblPos val="nextTo"/>
        <c:crossAx val="206535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7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58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0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85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2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5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6FD2E28-BE7A-4791-B0CE-D9218EBA7CF7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93AE91-1A08-4D9C-ACE2-D190D72D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9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5"/>
                </a:solidFill>
              </a:rPr>
              <a:t>Sales </a:t>
            </a:r>
            <a:r>
              <a:rPr lang="en-US" b="1" dirty="0">
                <a:solidFill>
                  <a:schemeClr val="accent5"/>
                </a:solidFill>
              </a:rPr>
              <a:t>Analysis Report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132725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Supermarket analysis January 2019 – march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14" b="92398" l="1300" r="97700">
                        <a14:foregroundMark x1="26900" y1="28752" x2="26900" y2="28752"/>
                        <a14:foregroundMark x1="34400" y1="57115" x2="34400" y2="57115"/>
                        <a14:foregroundMark x1="11900" y1="83041" x2="11900" y2="83041"/>
                        <a14:foregroundMark x1="96700" y1="3411" x2="96700" y2="3411"/>
                        <a14:foregroundMark x1="97400" y1="3411" x2="97400" y2="3411"/>
                        <a14:foregroundMark x1="57300" y1="58967" x2="55100" y2="59259"/>
                        <a14:foregroundMark x1="38200" y1="70565" x2="38200" y2="70565"/>
                        <a14:foregroundMark x1="97700" y1="3704" x2="97700" y2="3704"/>
                      </a14:backgroundRemoval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8" y="3059832"/>
            <a:ext cx="751119" cy="7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6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4"/>
    </mc:Choice>
    <mc:Fallback xmlns="">
      <p:transition spd="slow" advTm="569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Profitability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profit earned so far is $15,379.37</a:t>
            </a:r>
          </a:p>
          <a:p>
            <a:r>
              <a:rPr lang="en-US" dirty="0" smtClean="0"/>
              <a:t>Monthly gross income are as follows: January - $5,537.708, February- $4,629.494, March - $5,212.167. </a:t>
            </a:r>
          </a:p>
          <a:p>
            <a:r>
              <a:rPr lang="en-US" dirty="0" smtClean="0"/>
              <a:t>Highest profit was earned by Branch C at $5,265.177.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5"/>
    </mc:Choice>
    <mc:Fallback xmlns="">
      <p:transition spd="slow" advTm="204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rofit Insights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Visualization: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The total profit earned </a:t>
            </a:r>
            <a:r>
              <a:rPr lang="en-US" dirty="0">
                <a:solidFill>
                  <a:schemeClr val="bg1"/>
                </a:solidFill>
              </a:rPr>
              <a:t>is $</a:t>
            </a:r>
            <a:r>
              <a:rPr lang="en-US" dirty="0" smtClean="0">
                <a:solidFill>
                  <a:schemeClr val="bg1"/>
                </a:solidFill>
              </a:rPr>
              <a:t>15,379.37. However, January has the highest income at $5,537.708, followed by March. February had the lowest.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Naypitaw earned the highest profit at $5,265.177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123316"/>
              </p:ext>
            </p:extLst>
          </p:nvPr>
        </p:nvGraphicFramePr>
        <p:xfrm>
          <a:off x="5163490" y="314459"/>
          <a:ext cx="5189538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522456"/>
              </p:ext>
            </p:extLst>
          </p:nvPr>
        </p:nvGraphicFramePr>
        <p:xfrm>
          <a:off x="5444861" y="3634793"/>
          <a:ext cx="4521995" cy="270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2397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24" y="1596980"/>
            <a:ext cx="2793158" cy="92513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Profit Insights and Visualization: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924" y="2691398"/>
            <a:ext cx="2793158" cy="28955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Customer Type: </a:t>
            </a:r>
            <a:r>
              <a:rPr lang="en-US" dirty="0" smtClean="0">
                <a:solidFill>
                  <a:schemeClr val="bg1"/>
                </a:solidFill>
              </a:rPr>
              <a:t>Customers with membership card generated more income compared to non-members. However, in January non-members had a slightly higher profit than members.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83664"/>
              </p:ext>
            </p:extLst>
          </p:nvPr>
        </p:nvGraphicFramePr>
        <p:xfrm>
          <a:off x="4958366" y="1447800"/>
          <a:ext cx="7122017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858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099256"/>
            <a:ext cx="3043558" cy="69331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Ratings: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average customer rating is 6.97, indicating a decent satisfaction rate considering that there were 1000 orders in total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Non-members have the highest customer ratings compared to members.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880842"/>
              </p:ext>
            </p:extLst>
          </p:nvPr>
        </p:nvGraphicFramePr>
        <p:xfrm>
          <a:off x="5705340" y="206061"/>
          <a:ext cx="4649273" cy="3624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56910"/>
              </p:ext>
            </p:extLst>
          </p:nvPr>
        </p:nvGraphicFramePr>
        <p:xfrm>
          <a:off x="5383369" y="3868380"/>
          <a:ext cx="5937161" cy="272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752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880315"/>
            <a:ext cx="3262499" cy="77058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Customer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Ratings: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1"/>
            <a:ext cx="2793158" cy="1713176"/>
          </a:xfrm>
        </p:spPr>
        <p:txBody>
          <a:bodyPr/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Food and beverages receive the highest ratings which is 7.11 at average, while Home and lifestyle have the lowest, 6.84.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660478"/>
              </p:ext>
            </p:extLst>
          </p:nvPr>
        </p:nvGraphicFramePr>
        <p:xfrm>
          <a:off x="5100033" y="1576588"/>
          <a:ext cx="6774288" cy="3755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80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3162" y="1584100"/>
            <a:ext cx="3236741" cy="78346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Payment Method: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33162" y="2730035"/>
            <a:ext cx="2793158" cy="289559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Cash and E-wallet are </a:t>
            </a:r>
            <a:r>
              <a:rPr lang="en-US" dirty="0">
                <a:solidFill>
                  <a:schemeClr val="bg1"/>
                </a:solidFill>
              </a:rPr>
              <a:t>the most preferred payment method, followed by Credit </a:t>
            </a:r>
            <a:r>
              <a:rPr lang="en-US" dirty="0" smtClean="0">
                <a:solidFill>
                  <a:schemeClr val="bg1"/>
                </a:solidFill>
              </a:rPr>
              <a:t>Card.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1896 quantities were paid for using cash, 1892 were paid for using E-wallet, while credit card had the lowest with 1722 quantities.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822629"/>
              </p:ext>
            </p:extLst>
          </p:nvPr>
        </p:nvGraphicFramePr>
        <p:xfrm>
          <a:off x="5112912" y="1447800"/>
          <a:ext cx="6915955" cy="420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8087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Key Findings: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Gross Margin of 4.76% is relatively low, indicating that costs are high.</a:t>
            </a:r>
          </a:p>
          <a:p>
            <a:pPr lvl="0"/>
            <a:r>
              <a:rPr lang="en-US" dirty="0"/>
              <a:t>Food and beverages is the most popular product line among all customers.</a:t>
            </a:r>
          </a:p>
          <a:p>
            <a:pPr lvl="0"/>
            <a:r>
              <a:rPr lang="en-US" dirty="0"/>
              <a:t>Members are highly valuable customers, however non-members has the highest average rating.</a:t>
            </a:r>
          </a:p>
          <a:p>
            <a:pPr lvl="0"/>
            <a:r>
              <a:rPr lang="en-US" dirty="0"/>
              <a:t>More customers use </a:t>
            </a:r>
            <a:r>
              <a:rPr lang="en-US" dirty="0" smtClean="0"/>
              <a:t>Cash and E-wallet as </a:t>
            </a:r>
            <a:r>
              <a:rPr lang="en-US" dirty="0"/>
              <a:t>a means of payment in the supermarket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7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1"/>
    </mc:Choice>
    <mc:Fallback xmlns="">
      <p:transition spd="slow" advTm="197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Recommendations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improve </a:t>
            </a:r>
            <a:r>
              <a:rPr lang="en-US" dirty="0" smtClean="0"/>
              <a:t>profitability, </a:t>
            </a:r>
            <a:r>
              <a:rPr lang="en-US" dirty="0"/>
              <a:t>it is advisable to reduce the cost of goods sold, this can be done by </a:t>
            </a:r>
            <a:r>
              <a:rPr lang="en-US" dirty="0" smtClean="0"/>
              <a:t>negotiating cheaper prices with suppliers for bulk purchases.</a:t>
            </a:r>
          </a:p>
          <a:p>
            <a:pPr lvl="0"/>
            <a:r>
              <a:rPr lang="en-US" dirty="0" smtClean="0"/>
              <a:t>Increasing </a:t>
            </a:r>
            <a:r>
              <a:rPr lang="en-US" dirty="0"/>
              <a:t>the quantities of each product line can also increase </a:t>
            </a:r>
            <a:r>
              <a:rPr lang="en-US" dirty="0" smtClean="0"/>
              <a:t>profits.</a:t>
            </a:r>
            <a:endParaRPr lang="en-US" dirty="0"/>
          </a:p>
          <a:p>
            <a:pPr lvl="0"/>
            <a:r>
              <a:rPr lang="en-US" dirty="0"/>
              <a:t>Increase marketing efforts in the top-performing branch which is Branch C.</a:t>
            </a:r>
          </a:p>
          <a:p>
            <a:pPr lvl="0"/>
            <a:r>
              <a:rPr lang="en-US" dirty="0"/>
              <a:t>Focus on converting </a:t>
            </a:r>
            <a:r>
              <a:rPr lang="en-US" dirty="0" smtClean="0"/>
              <a:t>normal ( non-members) </a:t>
            </a:r>
            <a:r>
              <a:rPr lang="en-US" dirty="0"/>
              <a:t>customers to members through loyalty programs.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0"/>
    </mc:Choice>
    <mc:Fallback xmlns="">
      <p:transition spd="slow" advTm="102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298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After checking the dataset given to me, I discovered that the Gross margin percentage of the supermarket was at 4.76%, which is </a:t>
            </a:r>
            <a:r>
              <a:rPr lang="en-US" dirty="0"/>
              <a:t>relatively low, indicating that costs </a:t>
            </a:r>
            <a:r>
              <a:rPr lang="en-US" dirty="0" smtClean="0"/>
              <a:t>of goods sold are high. </a:t>
            </a:r>
          </a:p>
          <a:p>
            <a:pPr marL="0" indent="0">
              <a:buNone/>
            </a:pPr>
            <a:r>
              <a:rPr lang="en-US" dirty="0" smtClean="0"/>
              <a:t>This means that the supermarket is barely earning any profit at all. This is mostly common for businesses which are in the retail or groceries line. Therefore, I drafted out the following key focus:</a:t>
            </a:r>
          </a:p>
          <a:p>
            <a:pPr lvl="0"/>
            <a:r>
              <a:rPr lang="en-US" dirty="0" smtClean="0"/>
              <a:t>Sales</a:t>
            </a:r>
            <a:endParaRPr lang="en-US" dirty="0"/>
          </a:p>
          <a:p>
            <a:pPr lvl="0"/>
            <a:r>
              <a:rPr lang="en-US" dirty="0"/>
              <a:t>P</a:t>
            </a:r>
            <a:r>
              <a:rPr lang="en-US" dirty="0" smtClean="0"/>
              <a:t>rofits</a:t>
            </a:r>
            <a:endParaRPr lang="en-US" dirty="0"/>
          </a:p>
          <a:p>
            <a:pPr lvl="0"/>
            <a:r>
              <a:rPr lang="en-US" dirty="0"/>
              <a:t>C</a:t>
            </a:r>
            <a:r>
              <a:rPr lang="en-US" dirty="0" smtClean="0"/>
              <a:t>ustomer </a:t>
            </a:r>
            <a:r>
              <a:rPr lang="en-US" dirty="0"/>
              <a:t>ratings</a:t>
            </a:r>
          </a:p>
          <a:p>
            <a:pPr lvl="0"/>
            <a:r>
              <a:rPr lang="en-US" dirty="0"/>
              <a:t>Payment </a:t>
            </a:r>
            <a:r>
              <a:rPr lang="en-US" dirty="0" smtClean="0"/>
              <a:t>method</a:t>
            </a:r>
          </a:p>
          <a:p>
            <a:pPr lvl="0"/>
            <a:r>
              <a:rPr lang="en-US" dirty="0" smtClean="0"/>
              <a:t>Popular Product line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5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Project Objectives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D</a:t>
            </a:r>
            <a:r>
              <a:rPr lang="en-US" dirty="0" smtClean="0"/>
              <a:t>etermine </a:t>
            </a:r>
            <a:r>
              <a:rPr lang="en-US" dirty="0"/>
              <a:t>the total sales in the supermarket. This </a:t>
            </a:r>
            <a:r>
              <a:rPr lang="en-US" dirty="0" smtClean="0"/>
              <a:t>includes the sales </a:t>
            </a:r>
            <a:r>
              <a:rPr lang="en-US" dirty="0"/>
              <a:t>of each product line, customer type, gender and </a:t>
            </a:r>
            <a:r>
              <a:rPr lang="en-US" dirty="0" smtClean="0"/>
              <a:t>branch.</a:t>
            </a:r>
            <a:endParaRPr lang="en-US" dirty="0"/>
          </a:p>
          <a:p>
            <a:pPr lvl="0"/>
            <a:r>
              <a:rPr lang="en-US" dirty="0" smtClean="0"/>
              <a:t>To determine </a:t>
            </a:r>
            <a:r>
              <a:rPr lang="en-US" dirty="0"/>
              <a:t>the profit generated by each product line, customer type, gender and branch.</a:t>
            </a:r>
          </a:p>
          <a:p>
            <a:pPr lvl="0"/>
            <a:r>
              <a:rPr lang="en-US" dirty="0" smtClean="0"/>
              <a:t>Identify most used payment </a:t>
            </a:r>
            <a:r>
              <a:rPr lang="en-US" dirty="0"/>
              <a:t>method</a:t>
            </a:r>
          </a:p>
          <a:p>
            <a:pPr lvl="0"/>
            <a:r>
              <a:rPr lang="en-US" dirty="0"/>
              <a:t>Most popular product line and branch</a:t>
            </a:r>
          </a:p>
          <a:p>
            <a:pPr lvl="0"/>
            <a:r>
              <a:rPr lang="en-US" dirty="0" smtClean="0"/>
              <a:t>Ascertain average customer </a:t>
            </a:r>
            <a:r>
              <a:rPr lang="en-US" dirty="0"/>
              <a:t>satisfaction/ Ratings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"/>
    </mc:Choice>
    <mc:Fallback xmlns="">
      <p:transition spd="slow" advTm="337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833" y="870637"/>
            <a:ext cx="8761413" cy="70696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Dashboard: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0" y="2163651"/>
            <a:ext cx="11217497" cy="4481847"/>
          </a:xfrm>
        </p:spPr>
      </p:pic>
    </p:spTree>
    <p:extLst>
      <p:ext uri="{BB962C8B-B14F-4D97-AF65-F5344CB8AC3E}">
        <p14:creationId xmlns:p14="http://schemas.microsoft.com/office/powerpoint/2010/main" val="82889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"/>
    </mc:Choice>
    <mc:Fallback xmlns="">
      <p:transition spd="slow" advTm="91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23" y="2137893"/>
            <a:ext cx="10125050" cy="4720107"/>
          </a:xfrm>
        </p:spPr>
      </p:pic>
    </p:spTree>
    <p:extLst>
      <p:ext uri="{BB962C8B-B14F-4D97-AF65-F5344CB8AC3E}">
        <p14:creationId xmlns:p14="http://schemas.microsoft.com/office/powerpoint/2010/main" val="36664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Analysis and </a:t>
            </a:r>
            <a:r>
              <a:rPr lang="en-US" b="1" dirty="0" smtClean="0">
                <a:solidFill>
                  <a:schemeClr val="bg1"/>
                </a:solidFill>
              </a:rPr>
              <a:t>Insights: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Sales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sales recorded is $322,966.75. January had $116,292 sales making it the peak sales in 2019 so far, meanwhile February had the lowest at $97,219.</a:t>
            </a:r>
          </a:p>
          <a:p>
            <a:pPr lvl="0"/>
            <a:r>
              <a:rPr lang="en-US" dirty="0"/>
              <a:t>Branch C outperforms other branches with the highest total sales at </a:t>
            </a:r>
            <a:r>
              <a:rPr lang="en-US" dirty="0" smtClean="0"/>
              <a:t>$110,569.</a:t>
            </a:r>
            <a:endParaRPr lang="en-US" dirty="0"/>
          </a:p>
          <a:p>
            <a:r>
              <a:rPr lang="en-US" dirty="0" smtClean="0"/>
              <a:t>Food and beverages has the highest sales at </a:t>
            </a:r>
            <a:fld id="{F54B83AB-2235-4189-93F3-82F8C5491E35}" type="VALUE">
              <a:rPr lang="en-US" smtClean="0"/>
              <a:pPr/>
              <a:t> $56,145 </a:t>
            </a:fld>
            <a:r>
              <a:rPr lang="en-US" dirty="0" smtClean="0"/>
              <a:t>followed by Sports and travel at $55,123.</a:t>
            </a:r>
          </a:p>
          <a:p>
            <a:r>
              <a:rPr lang="en-US" dirty="0" smtClean="0"/>
              <a:t>Females contributed 51.985 of the total sales while males contributed 48.02%.</a:t>
            </a:r>
          </a:p>
          <a:p>
            <a:r>
              <a:rPr lang="en-US" dirty="0" smtClean="0"/>
              <a:t>It was discovered that the peak sales hour is 7pm.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"/>
    </mc:Choice>
    <mc:Fallback xmlns="">
      <p:transition spd="slow" advTm="2078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120461"/>
            <a:ext cx="2793158" cy="899375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Insights and Visualization: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4954" y="2150772"/>
            <a:ext cx="2793158" cy="387410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Branch Analysis</a:t>
            </a:r>
            <a:r>
              <a:rPr lang="en-US" dirty="0" smtClean="0">
                <a:solidFill>
                  <a:schemeClr val="bg1"/>
                </a:solidFill>
              </a:rPr>
              <a:t>: Branch C outperforms the other branch by having a total sales of $110,569, while branch A and B had $106,200 and $106,198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Sales Time</a:t>
            </a:r>
            <a:r>
              <a:rPr lang="en-US" dirty="0" smtClean="0">
                <a:solidFill>
                  <a:schemeClr val="bg1"/>
                </a:solidFill>
              </a:rPr>
              <a:t>: It was discovered that the peak sales hour is 7pm.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239510"/>
              </p:ext>
            </p:extLst>
          </p:nvPr>
        </p:nvGraphicFramePr>
        <p:xfrm>
          <a:off x="5227883" y="739463"/>
          <a:ext cx="5268398" cy="2815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216283"/>
              </p:ext>
            </p:extLst>
          </p:nvPr>
        </p:nvGraphicFramePr>
        <p:xfrm>
          <a:off x="5423532" y="3825026"/>
          <a:ext cx="5497752" cy="264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77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02" y="1081825"/>
            <a:ext cx="2793158" cy="92513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Insights and Visualization: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006958"/>
            <a:ext cx="2793158" cy="40179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Product line Analysis</a:t>
            </a:r>
            <a:r>
              <a:rPr lang="en-US" dirty="0" smtClean="0">
                <a:solidFill>
                  <a:schemeClr val="bg1"/>
                </a:solidFill>
              </a:rPr>
              <a:t>: Food and beverages at $56,145 has the highest sales followed by sports and travel at $55,123.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Time Period</a:t>
            </a:r>
            <a:r>
              <a:rPr lang="en-US" dirty="0" smtClean="0">
                <a:solidFill>
                  <a:schemeClr val="bg1"/>
                </a:solidFill>
              </a:rPr>
              <a:t>: In 3 months, the supermarket had a total of $322,966.75. However, January had the highest sales at $116,292, followed by March at $109,456. February had the lowest total sales at $97,219.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Gender</a:t>
            </a:r>
            <a:r>
              <a:rPr lang="en-US" dirty="0" smtClean="0">
                <a:solidFill>
                  <a:schemeClr val="bg1"/>
                </a:solidFill>
              </a:rPr>
              <a:t>: Females contributes 51.98% of the total sale while males contributes 48.02%.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652420"/>
              </p:ext>
            </p:extLst>
          </p:nvPr>
        </p:nvGraphicFramePr>
        <p:xfrm>
          <a:off x="5240763" y="238760"/>
          <a:ext cx="5189538" cy="289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571562"/>
              </p:ext>
            </p:extLst>
          </p:nvPr>
        </p:nvGraphicFramePr>
        <p:xfrm>
          <a:off x="4958367" y="3258355"/>
          <a:ext cx="4095482" cy="2444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185093"/>
              </p:ext>
            </p:extLst>
          </p:nvPr>
        </p:nvGraphicFramePr>
        <p:xfrm>
          <a:off x="8684419" y="3322751"/>
          <a:ext cx="3507581" cy="2431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0783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764405"/>
            <a:ext cx="2793158" cy="8607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Insights and Visualization: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039414"/>
            <a:ext cx="2793158" cy="29854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chemeClr val="bg1"/>
                </a:solidFill>
              </a:rPr>
              <a:t>Customer Type</a:t>
            </a:r>
            <a:r>
              <a:rPr lang="en-US" dirty="0" smtClean="0">
                <a:solidFill>
                  <a:schemeClr val="bg1"/>
                </a:solidFill>
              </a:rPr>
              <a:t>: Customers with membership card tends to purchase more from the supermarket compared to non-members. However in January, more sales was calculated for customers without membership card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85589"/>
              </p:ext>
            </p:extLst>
          </p:nvPr>
        </p:nvGraphicFramePr>
        <p:xfrm>
          <a:off x="4897121" y="708339"/>
          <a:ext cx="7294879" cy="5705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497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278</TotalTime>
  <Words>842</Words>
  <Application>Microsoft Office PowerPoint</Application>
  <PresentationFormat>Widescreen</PresentationFormat>
  <Paragraphs>88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 Boardroom</vt:lpstr>
      <vt:lpstr>Sales Analysis Report </vt:lpstr>
      <vt:lpstr>Problem Statement</vt:lpstr>
      <vt:lpstr>Project Objectives</vt:lpstr>
      <vt:lpstr>Dashboard:</vt:lpstr>
      <vt:lpstr>Data Set:</vt:lpstr>
      <vt:lpstr>Analysis and Insights: Sales Performance</vt:lpstr>
      <vt:lpstr>Sales Insights and Visualization:</vt:lpstr>
      <vt:lpstr>Sales Insights and Visualization:</vt:lpstr>
      <vt:lpstr>Sales Insights and Visualization:</vt:lpstr>
      <vt:lpstr>Profitability</vt:lpstr>
      <vt:lpstr>Profit Insights and Visualization:</vt:lpstr>
      <vt:lpstr>Profit Insights and Visualization:</vt:lpstr>
      <vt:lpstr>Customer Ratings:</vt:lpstr>
      <vt:lpstr>Customer Ratings:</vt:lpstr>
      <vt:lpstr>Payment Method:</vt:lpstr>
      <vt:lpstr>Key Findings:</vt:lpstr>
      <vt:lpstr>Recommendations: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Analysis Report</dc:title>
  <dc:creator>USER</dc:creator>
  <cp:lastModifiedBy>USER</cp:lastModifiedBy>
  <cp:revision>37</cp:revision>
  <dcterms:created xsi:type="dcterms:W3CDTF">2024-06-13T16:55:06Z</dcterms:created>
  <dcterms:modified xsi:type="dcterms:W3CDTF">2024-07-05T18:50:39Z</dcterms:modified>
</cp:coreProperties>
</file>