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9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3" r:id="rId5"/>
    <p:sldMasterId id="2147483695" r:id="rId6"/>
    <p:sldMasterId id="2147483697" r:id="rId7"/>
    <p:sldMasterId id="2147483699" r:id="rId8"/>
    <p:sldMasterId id="2147483701" r:id="rId9"/>
    <p:sldMasterId id="2147483703" r:id="rId10"/>
    <p:sldMasterId id="2147483705" r:id="rId11"/>
    <p:sldMasterId id="2147483719" r:id="rId12"/>
    <p:sldMasterId id="2147483744" r:id="rId13"/>
  </p:sldMasterIdLst>
  <p:notesMasterIdLst>
    <p:notesMasterId r:id="rId37"/>
  </p:notesMasterIdLst>
  <p:sldIdLst>
    <p:sldId id="471" r:id="rId14"/>
    <p:sldId id="494" r:id="rId15"/>
    <p:sldId id="506" r:id="rId16"/>
    <p:sldId id="507" r:id="rId17"/>
    <p:sldId id="515" r:id="rId18"/>
    <p:sldId id="497" r:id="rId19"/>
    <p:sldId id="496" r:id="rId20"/>
    <p:sldId id="498" r:id="rId21"/>
    <p:sldId id="501" r:id="rId22"/>
    <p:sldId id="516" r:id="rId23"/>
    <p:sldId id="518" r:id="rId24"/>
    <p:sldId id="505" r:id="rId25"/>
    <p:sldId id="502" r:id="rId26"/>
    <p:sldId id="504" r:id="rId27"/>
    <p:sldId id="508" r:id="rId28"/>
    <p:sldId id="509" r:id="rId29"/>
    <p:sldId id="503" r:id="rId30"/>
    <p:sldId id="510" r:id="rId31"/>
    <p:sldId id="511" r:id="rId32"/>
    <p:sldId id="512" r:id="rId33"/>
    <p:sldId id="517" r:id="rId34"/>
    <p:sldId id="514" r:id="rId35"/>
    <p:sldId id="472" r:id="rId36"/>
  </p:sldIdLst>
  <p:sldSz cx="9144000" cy="5486400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33" userDrawn="1">
          <p15:clr>
            <a:srgbClr val="A4A3A4"/>
          </p15:clr>
        </p15:guide>
        <p15:guide id="3" orient="horz" pos="1728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66FF"/>
    <a:srgbClr val="48881A"/>
    <a:srgbClr val="09678D"/>
    <a:srgbClr val="033872"/>
    <a:srgbClr val="1DAFE0"/>
    <a:srgbClr val="1AB1E4"/>
    <a:srgbClr val="0EAEEB"/>
    <a:srgbClr val="4383A7"/>
    <a:srgbClr val="50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073" autoAdjust="0"/>
  </p:normalViewPr>
  <p:slideViewPr>
    <p:cSldViewPr snapToObjects="1">
      <p:cViewPr varScale="1">
        <p:scale>
          <a:sx n="106" d="100"/>
          <a:sy n="106" d="100"/>
        </p:scale>
        <p:origin x="883" y="72"/>
      </p:cViewPr>
      <p:guideLst>
        <p:guide orient="horz" pos="3533"/>
        <p:guide orient="horz" pos="17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viewProps" Target="viewProps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t>7/11/2021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4245" indent="-36701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8069" indent="-293614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55297" indent="-293614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642525" indent="-293614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229752" indent="-2936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816980" indent="-2936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404208" indent="-2936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991435" indent="-29361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C64F9A-DC06-470F-B9A2-30C59AE5237F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50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5215005"/>
            <a:ext cx="2813586" cy="204887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TCS Internal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6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4864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5036335"/>
            <a:ext cx="2454502" cy="45007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162254"/>
            <a:ext cx="6172200" cy="60288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572001"/>
            <a:ext cx="9153728" cy="950976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8" y="4110015"/>
            <a:ext cx="1840877" cy="90013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8" y="205743"/>
            <a:ext cx="8630823" cy="339471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629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4864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 defTabSz="685839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664488"/>
            <a:ext cx="7157083" cy="424282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140641"/>
            <a:ext cx="7157083" cy="36576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3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703761"/>
            <a:ext cx="1856666" cy="32187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3306103"/>
            <a:ext cx="1840877" cy="9001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33641" y="5107420"/>
            <a:ext cx="21579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smtClean="0">
                <a:solidFill>
                  <a:prstClr val="white"/>
                </a:solidFill>
              </a:rPr>
              <a:t>| Copyright © 2018 Tata Consultancy Services Limited</a:t>
            </a:r>
            <a:endParaRPr lang="en-US" sz="700" dirty="0">
              <a:solidFill>
                <a:prstClr val="white"/>
              </a:solidFill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5106922"/>
            <a:ext cx="2286000" cy="16256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5758" y="205743"/>
            <a:ext cx="8630823" cy="339471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39"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1" y="5299504"/>
            <a:ext cx="9143999" cy="180000"/>
          </a:xfrm>
          <a:prstGeom prst="rect">
            <a:avLst/>
          </a:prstGeom>
          <a:gradFill flip="none" rotWithShape="1">
            <a:gsLst>
              <a:gs pos="50000">
                <a:srgbClr val="0D73B6"/>
              </a:gs>
              <a:gs pos="9000">
                <a:srgbClr val="0D73B6"/>
              </a:gs>
              <a:gs pos="97000">
                <a:srgbClr val="54B9EB"/>
              </a:gs>
            </a:gsLst>
            <a:lin ang="1080000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spc="300" dirty="0" smtClean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D</a:t>
            </a:r>
            <a:r>
              <a:rPr lang="en-US" sz="1200" spc="300" dirty="0" smtClean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elivery </a:t>
            </a:r>
            <a:r>
              <a:rPr lang="en-US" sz="1200" spc="300" dirty="0" smtClean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E</a:t>
            </a:r>
            <a:r>
              <a:rPr lang="en-US" sz="1200" spc="300" dirty="0" smtClean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xcellence </a:t>
            </a:r>
            <a:r>
              <a:rPr lang="en-US" sz="1200" spc="300" dirty="0" smtClean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G</a:t>
            </a:r>
            <a:r>
              <a:rPr lang="en-US" sz="1200" spc="300" dirty="0" smtClean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roup (DEG) Presentation </a:t>
            </a:r>
            <a:endParaRPr lang="en-IN" sz="1200" spc="30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34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71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4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5215005"/>
            <a:ext cx="2813586" cy="204887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87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5215005"/>
            <a:ext cx="2813586" cy="204887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72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4864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kern="0" dirty="0">
              <a:solidFill>
                <a:sysClr val="window" lastClr="FFFF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5036335"/>
            <a:ext cx="2454502" cy="45007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162254"/>
            <a:ext cx="6172200" cy="60288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572001"/>
            <a:ext cx="9153728" cy="950976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8" y="4110015"/>
            <a:ext cx="1840877" cy="90013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8" y="205743"/>
            <a:ext cx="8630823" cy="339471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39">
                <a:defRPr/>
              </a:pPr>
              <a:endParaRPr lang="en-US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327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584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1600" y="-60960"/>
            <a:ext cx="9347200" cy="560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7600" y="1706880"/>
            <a:ext cx="4953000" cy="1158240"/>
          </a:xfrm>
        </p:spPr>
        <p:txBody>
          <a:bodyPr anchor="t">
            <a:normAutofit/>
          </a:bodyPr>
          <a:lstStyle>
            <a:lvl1pPr marL="182880" marR="0" indent="-182880" algn="l" defTabSz="73152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8130" algn="l"/>
              </a:tabLst>
              <a:defRPr kumimoji="0" lang="en-US" sz="304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57600" y="2804160"/>
            <a:ext cx="4800600" cy="487680"/>
          </a:xfrm>
        </p:spPr>
        <p:txBody>
          <a:bodyPr>
            <a:noAutofit/>
          </a:bodyPr>
          <a:lstStyle>
            <a:lvl1pPr marL="0" indent="0" algn="l">
              <a:buNone/>
              <a:defRPr sz="2720" b="0">
                <a:solidFill>
                  <a:schemeClr val="bg1"/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7649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1600" y="-60960"/>
            <a:ext cx="9347200" cy="560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57200" y="1889760"/>
            <a:ext cx="4953000" cy="109728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8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56855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28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5783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4864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5036335"/>
            <a:ext cx="2454502" cy="45007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162254"/>
            <a:ext cx="6172200" cy="60288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572001"/>
            <a:ext cx="9153728" cy="950976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8" y="4110015"/>
            <a:ext cx="1840877" cy="90013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8" y="205743"/>
            <a:ext cx="8630823" cy="339471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0760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822961"/>
            <a:ext cx="4038600" cy="3620770"/>
          </a:xfrm>
        </p:spPr>
        <p:txBody>
          <a:bodyPr>
            <a:noAutofit/>
          </a:bodyPr>
          <a:lstStyle>
            <a:lvl1pPr>
              <a:defRPr sz="1760"/>
            </a:lvl1pPr>
            <a:lvl2pPr>
              <a:defRPr sz="1440"/>
            </a:lvl2pPr>
            <a:lvl3pPr>
              <a:defRPr sz="144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822961"/>
            <a:ext cx="4038600" cy="3620770"/>
          </a:xfrm>
        </p:spPr>
        <p:txBody>
          <a:bodyPr>
            <a:noAutofit/>
          </a:bodyPr>
          <a:lstStyle>
            <a:lvl1pPr>
              <a:defRPr sz="1760"/>
            </a:lvl1pPr>
            <a:lvl2pPr>
              <a:defRPr sz="1440"/>
            </a:lvl2pPr>
            <a:lvl3pPr>
              <a:defRPr sz="144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0277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831850"/>
            <a:ext cx="4040188" cy="570230"/>
          </a:xfrm>
        </p:spPr>
        <p:txBody>
          <a:bodyPr anchor="b">
            <a:noAutofit/>
          </a:bodyPr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414780"/>
            <a:ext cx="4040188" cy="3161030"/>
          </a:xfrm>
        </p:spPr>
        <p:txBody>
          <a:bodyPr>
            <a:noAutofit/>
          </a:bodyPr>
          <a:lstStyle>
            <a:lvl1pPr>
              <a:defRPr sz="1760" b="0">
                <a:solidFill>
                  <a:schemeClr val="bg2"/>
                </a:solidFill>
              </a:defRPr>
            </a:lvl1pPr>
            <a:lvl2pPr>
              <a:defRPr sz="1600"/>
            </a:lvl2pPr>
            <a:lvl3pPr>
              <a:defRPr sz="1440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8" y="831850"/>
            <a:ext cx="4041775" cy="570230"/>
          </a:xfrm>
        </p:spPr>
        <p:txBody>
          <a:bodyPr anchor="b">
            <a:noAutofit/>
          </a:bodyPr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8" y="1414780"/>
            <a:ext cx="4041775" cy="3161030"/>
          </a:xfrm>
        </p:spPr>
        <p:txBody>
          <a:bodyPr>
            <a:noAutofit/>
          </a:bodyPr>
          <a:lstStyle>
            <a:lvl1pPr>
              <a:defRPr sz="1760" b="0">
                <a:solidFill>
                  <a:srgbClr val="474847"/>
                </a:solidFill>
              </a:defRPr>
            </a:lvl1pPr>
            <a:lvl2pPr>
              <a:defRPr sz="1600"/>
            </a:lvl2pPr>
            <a:lvl3pPr>
              <a:defRPr sz="1440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2011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3" y="741681"/>
            <a:ext cx="3008313" cy="62991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1760" b="1">
                <a:solidFill>
                  <a:srgbClr val="7F7F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741681"/>
            <a:ext cx="5111750" cy="4159250"/>
          </a:xfrm>
        </p:spPr>
        <p:txBody>
          <a:bodyPr>
            <a:noAutofit/>
          </a:bodyPr>
          <a:lstStyle>
            <a:lvl1pPr>
              <a:defRPr sz="1760"/>
            </a:lvl1pPr>
            <a:lvl2pPr>
              <a:defRPr sz="1600"/>
            </a:lvl2pPr>
            <a:lvl3pPr>
              <a:defRPr sz="1440"/>
            </a:lvl3pPr>
            <a:lvl4pPr>
              <a:defRPr sz="128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3" y="1402080"/>
            <a:ext cx="3008313" cy="3498850"/>
          </a:xfrm>
        </p:spPr>
        <p:txBody>
          <a:bodyPr>
            <a:noAutofit/>
          </a:bodyPr>
          <a:lstStyle>
            <a:lvl1pPr marL="0" indent="0">
              <a:buNone/>
              <a:defRPr sz="176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3712435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53440"/>
            <a:ext cx="5486400" cy="2928620"/>
          </a:xfrm>
        </p:spPr>
        <p:txBody>
          <a:bodyPr rtlCol="0">
            <a:noAutofit/>
          </a:bodyPr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>
            <a:noAutofit/>
          </a:bodyPr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80853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664488"/>
            <a:ext cx="7157083" cy="424282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140640"/>
            <a:ext cx="7157083" cy="36576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9347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99811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771495"/>
            <a:ext cx="1856666" cy="32187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93562" y="5135433"/>
            <a:ext cx="21980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5134935"/>
            <a:ext cx="2286000" cy="16256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5299504"/>
            <a:ext cx="9143999" cy="186896"/>
          </a:xfrm>
          <a:prstGeom prst="rect">
            <a:avLst/>
          </a:prstGeom>
          <a:gradFill flip="none" rotWithShape="1">
            <a:gsLst>
              <a:gs pos="27000">
                <a:srgbClr val="3889BA"/>
              </a:gs>
              <a:gs pos="84000">
                <a:srgbClr val="67A0BF"/>
              </a:gs>
              <a:gs pos="50000">
                <a:srgbClr val="4383A7"/>
              </a:gs>
              <a:gs pos="9000">
                <a:srgbClr val="B4C7C8"/>
              </a:gs>
              <a:gs pos="97000">
                <a:srgbClr val="D8E4E5"/>
              </a:gs>
            </a:gsLst>
            <a:lin ang="10800000" scaled="1"/>
            <a:tileRect/>
          </a:gra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200" spc="300" dirty="0" smtClean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D</a:t>
            </a:r>
            <a:r>
              <a:rPr lang="en-US" sz="1200" spc="300" dirty="0" smtClean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elivery </a:t>
            </a:r>
            <a:r>
              <a:rPr lang="en-US" sz="1200" spc="300" dirty="0" smtClean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E</a:t>
            </a:r>
            <a:r>
              <a:rPr lang="en-US" sz="1200" spc="300" dirty="0" smtClean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xcellence </a:t>
            </a:r>
            <a:r>
              <a:rPr lang="en-US" sz="1200" spc="300" dirty="0" smtClean="0">
                <a:ln w="0"/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G</a:t>
            </a:r>
            <a:r>
              <a:rPr lang="en-US" sz="1200" spc="300" dirty="0" smtClean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roup (DEG) Presentation </a:t>
            </a:r>
            <a:endParaRPr lang="en-IN" sz="1200" spc="300" dirty="0">
              <a:ln w="0"/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34000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336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9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4864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5036335"/>
            <a:ext cx="2454502" cy="450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162254"/>
            <a:ext cx="6172200" cy="60288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572001"/>
            <a:ext cx="9153728" cy="950976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8" y="4110015"/>
            <a:ext cx="1840877" cy="900139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85758" y="205743"/>
            <a:ext cx="8630823" cy="339471"/>
            <a:chOff x="285753" y="192882"/>
            <a:chExt cx="8630823" cy="318254"/>
          </a:xfrm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82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4864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5036335"/>
            <a:ext cx="2454502" cy="45007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162254"/>
            <a:ext cx="6172200" cy="60288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572001"/>
            <a:ext cx="9153728" cy="950976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8" y="4110015"/>
            <a:ext cx="1840877" cy="90013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8" y="205743"/>
            <a:ext cx="8630823" cy="339471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0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3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4864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5036335"/>
            <a:ext cx="2454502" cy="45007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162254"/>
            <a:ext cx="6172200" cy="60288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572001"/>
            <a:ext cx="9153728" cy="950976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8" y="4110015"/>
            <a:ext cx="1840877" cy="90013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8" y="205743"/>
            <a:ext cx="8630823" cy="339471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3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4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4864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5036335"/>
            <a:ext cx="2454502" cy="45007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162254"/>
            <a:ext cx="6172200" cy="60288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572001"/>
            <a:ext cx="9153728" cy="950976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8" y="4110015"/>
            <a:ext cx="1840877" cy="90013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8" y="205743"/>
            <a:ext cx="8630823" cy="339471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6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5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4864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5036335"/>
            <a:ext cx="2454502" cy="45007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162254"/>
            <a:ext cx="6172200" cy="60288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572001"/>
            <a:ext cx="9153728" cy="950976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8" y="4110015"/>
            <a:ext cx="1840877" cy="90013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8" y="205743"/>
            <a:ext cx="8630823" cy="339471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8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43"/>
            <a:ext cx="9144000" cy="54904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3000">
                <a:srgbClr val="D2E0E1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5" y="39692"/>
            <a:ext cx="6809835" cy="51411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pPr lvl="0" defTabSz="68580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5" y="739957"/>
            <a:ext cx="8511639" cy="362077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048002"/>
            <a:ext cx="9144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+mj-lt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6" y="5179162"/>
            <a:ext cx="663575" cy="28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fld id="{13B55AB4-0D57-4FBE-946B-A81E4A9D2A4C}" type="slidenum">
              <a:rPr lang="en-US" sz="800" noProof="0" smtClean="0"/>
              <a:pPr lvl="0"/>
              <a:t>‹#›</a:t>
            </a:fld>
            <a:r>
              <a:rPr lang="en-US" sz="800" noProof="0" dirty="0" smtClean="0"/>
              <a:t> </a:t>
            </a:r>
            <a:endParaRPr lang="en-US" sz="800" noProof="0" dirty="0"/>
          </a:p>
        </p:txBody>
      </p:sp>
      <p:sp>
        <p:nvSpPr>
          <p:cNvPr id="32" name="Freeform 13"/>
          <p:cNvSpPr>
            <a:spLocks noEditPoints="1"/>
          </p:cNvSpPr>
          <p:nvPr userDrawn="1"/>
        </p:nvSpPr>
        <p:spPr bwMode="auto">
          <a:xfrm flipH="1">
            <a:off x="5" y="5053613"/>
            <a:ext cx="1647825" cy="43688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0">
                <a:srgbClr val="DEE9E9"/>
              </a:gs>
              <a:gs pos="92000">
                <a:srgbClr val="BDCCCD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400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47" y="45967"/>
            <a:ext cx="1829005" cy="50156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590947"/>
            <a:ext cx="9144000" cy="15765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</a:ln>
          <a:effectLst>
            <a:outerShdw blurRad="762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 Placeholder 2"/>
          <p:cNvSpPr txBox="1">
            <a:spLocks/>
          </p:cNvSpPr>
          <p:nvPr userDrawn="1"/>
        </p:nvSpPr>
        <p:spPr>
          <a:xfrm>
            <a:off x="2724478" y="725742"/>
            <a:ext cx="3599793" cy="45719"/>
          </a:xfrm>
          <a:prstGeom prst="rect">
            <a:avLst/>
          </a:prstGeom>
          <a:noFill/>
          <a:effectLst>
            <a:outerShdw blurRad="50800" dir="2700000" algn="tl" rotWithShape="0">
              <a:schemeClr val="bg1">
                <a:lumMod val="85000"/>
                <a:alpha val="0"/>
              </a:schemeClr>
            </a:outerShdw>
            <a:reflection endPos="0" dist="50800" dir="5400000" sy="-100000" algn="bl" rotWithShape="0"/>
          </a:effectLst>
        </p:spPr>
        <p:txBody>
          <a:bodyPr vert="horz" wrap="none" lIns="68580" tIns="34290" rIns="68580" bIns="34290" rtlCol="0" anchor="ctr">
            <a:noAutofit/>
          </a:bodyPr>
          <a:lstStyle>
            <a:defPPr>
              <a:defRPr lang="en-US"/>
            </a:defPPr>
            <a:lvl1pPr indent="0" algn="ctr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900" b="0">
                <a:solidFill>
                  <a:schemeClr val="bg1">
                    <a:alpha val="90000"/>
                  </a:schemeClr>
                </a:solidFill>
                <a:latin typeface="+mj-lt"/>
                <a:cs typeface="Arial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1500">
                <a:latin typeface="+mj-lt"/>
                <a:cs typeface="Arial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>
                <a:latin typeface="+mj-lt"/>
                <a:cs typeface="Arial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200" baseline="0">
                <a:latin typeface="+mj-lt"/>
                <a:cs typeface="Arial" pitchFamily="34" charset="0"/>
              </a:defRPr>
            </a:lvl4pPr>
            <a:lvl5pPr marL="1543050" indent="-171450">
              <a:spcBef>
                <a:spcPct val="20000"/>
              </a:spcBef>
              <a:buFont typeface="Arial" pitchFamily="34" charset="0"/>
              <a:buChar char="»"/>
              <a:defRPr sz="1500">
                <a:latin typeface="Myriad Pro" pitchFamily="34" charset="0"/>
              </a:defRPr>
            </a:lvl5pPr>
            <a:lvl6pPr marL="1885950" indent="-171450">
              <a:spcBef>
                <a:spcPct val="20000"/>
              </a:spcBef>
              <a:buFont typeface="Arial" pitchFamily="34" charset="0"/>
              <a:buChar char="•"/>
              <a:defRPr sz="1500"/>
            </a:lvl6pPr>
            <a:lvl7pPr marL="2228850" indent="-171450">
              <a:spcBef>
                <a:spcPct val="20000"/>
              </a:spcBef>
              <a:buFont typeface="Arial" pitchFamily="34" charset="0"/>
              <a:buChar char="•"/>
              <a:defRPr sz="1500"/>
            </a:lvl7pPr>
            <a:lvl8pPr marL="2571750" indent="-171450">
              <a:spcBef>
                <a:spcPct val="20000"/>
              </a:spcBef>
              <a:buFont typeface="Arial" pitchFamily="34" charset="0"/>
              <a:buChar char="•"/>
              <a:defRPr sz="1500"/>
            </a:lvl8pPr>
            <a:lvl9pPr marL="2914650" indent="-171450">
              <a:spcBef>
                <a:spcPct val="20000"/>
              </a:spcBef>
              <a:buFont typeface="Arial" pitchFamily="34" charset="0"/>
              <a:buChar char="•"/>
              <a:defRPr sz="1500"/>
            </a:lvl9pPr>
          </a:lstStyle>
          <a:p>
            <a:pPr lvl="0"/>
            <a:r>
              <a:rPr lang="en-US" dirty="0" smtClean="0"/>
              <a:t>#AgileDEG                                                      #ContextualDEG                                                        #ConnectedDEG                                                    #AmplifyExcellence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17" r:id="rId2"/>
    <p:sldLayoutId id="2147483718" r:id="rId3"/>
    <p:sldLayoutId id="2147483743" r:id="rId4"/>
  </p:sldLayoutIdLst>
  <p:timing>
    <p:tnLst>
      <p:par>
        <p:cTn id="1" dur="indefinite" restart="never" nodeType="tmRoot"/>
      </p:par>
    </p:tnLst>
  </p:timing>
  <p:txStyles>
    <p:titleStyle>
      <a:lvl1pPr algn="l" defTabSz="685839" rtl="0" eaLnBrk="1" latinLnBrk="0" hangingPunct="1">
        <a:spcBef>
          <a:spcPct val="0"/>
        </a:spcBef>
        <a:buNone/>
        <a:defRPr lang="en-US" sz="2100" kern="1200" dirty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57189" indent="-257189" algn="l" defTabSz="685839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244" indent="-214326" algn="l" defTabSz="685839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99" indent="-171459" algn="l" defTabSz="685839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218" indent="-171459" algn="l" defTabSz="685839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138" indent="-171459" algn="l" defTabSz="68583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605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7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9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1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7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9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1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3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5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8" userDrawn="1">
          <p15:clr>
            <a:srgbClr val="F26B43"/>
          </p15:clr>
        </p15:guide>
        <p15:guide id="2" pos="5642" userDrawn="1">
          <p15:clr>
            <a:srgbClr val="F26B43"/>
          </p15:clr>
        </p15:guide>
        <p15:guide id="3" pos="118" userDrawn="1">
          <p15:clr>
            <a:srgbClr val="F26B43"/>
          </p15:clr>
        </p15:guide>
        <p15:guide id="4" orient="horz" pos="461" userDrawn="1">
          <p15:clr>
            <a:srgbClr val="F26B43"/>
          </p15:clr>
        </p15:guide>
        <p15:guide id="5" orient="horz" pos="316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792480"/>
            <a:ext cx="8534400" cy="414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1" y="5049521"/>
            <a:ext cx="663575" cy="28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2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2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2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2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2" charset="-128"/>
              </a:defRPr>
            </a:lvl9pPr>
          </a:lstStyle>
          <a:p>
            <a:pPr algn="r" defTabSz="73152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29DA8E71-8C86-486B-AFB3-49BB350DB2EC}" type="slidenum">
              <a:rPr lang="en-US" sz="880" smtClean="0">
                <a:solidFill>
                  <a:srgbClr val="757679"/>
                </a:solidFill>
                <a:latin typeface="Calibri" pitchFamily="34" charset="0"/>
                <a:cs typeface="Calibri" pitchFamily="34" charset="0"/>
              </a:rPr>
              <a:pPr algn="r" defTabSz="731520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112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  <p:sp>
        <p:nvSpPr>
          <p:cNvPr id="1029" name="Title Placeholder 7"/>
          <p:cNvSpPr>
            <a:spLocks noGrp="1"/>
          </p:cNvSpPr>
          <p:nvPr>
            <p:ph type="title"/>
          </p:nvPr>
        </p:nvSpPr>
        <p:spPr bwMode="auto">
          <a:xfrm>
            <a:off x="1295400" y="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71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1920" b="1" kern="1200">
          <a:solidFill>
            <a:schemeClr val="bg1"/>
          </a:solidFill>
          <a:latin typeface="+mj-lt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20" b="1">
          <a:solidFill>
            <a:schemeClr val="bg1"/>
          </a:solidFill>
          <a:latin typeface="Arial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20" b="1">
          <a:solidFill>
            <a:schemeClr val="bg1"/>
          </a:solidFill>
          <a:latin typeface="Arial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20" b="1">
          <a:solidFill>
            <a:schemeClr val="bg1"/>
          </a:solidFill>
          <a:latin typeface="Arial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20" b="1">
          <a:solidFill>
            <a:schemeClr val="bg1"/>
          </a:solidFill>
          <a:latin typeface="Arial" pitchFamily="34" charset="0"/>
          <a:ea typeface="Calibri" pitchFamily="34" charset="0"/>
          <a:cs typeface="Calibri" pitchFamily="34" charset="0"/>
        </a:defRPr>
      </a:lvl5pPr>
      <a:lvl6pPr marL="365760" algn="l" rtl="0" fontAlgn="base">
        <a:spcBef>
          <a:spcPct val="0"/>
        </a:spcBef>
        <a:spcAft>
          <a:spcPct val="0"/>
        </a:spcAft>
        <a:defRPr sz="2240">
          <a:solidFill>
            <a:schemeClr val="bg1"/>
          </a:solidFill>
          <a:latin typeface="Calibri" pitchFamily="34" charset="0"/>
          <a:cs typeface="Calibri" pitchFamily="34" charset="0"/>
        </a:defRPr>
      </a:lvl6pPr>
      <a:lvl7pPr marL="731520" algn="l" rtl="0" fontAlgn="base">
        <a:spcBef>
          <a:spcPct val="0"/>
        </a:spcBef>
        <a:spcAft>
          <a:spcPct val="0"/>
        </a:spcAft>
        <a:defRPr sz="2240">
          <a:solidFill>
            <a:schemeClr val="bg1"/>
          </a:solidFill>
          <a:latin typeface="Calibri" pitchFamily="34" charset="0"/>
          <a:cs typeface="Calibri" pitchFamily="34" charset="0"/>
        </a:defRPr>
      </a:lvl7pPr>
      <a:lvl8pPr marL="1097280" algn="l" rtl="0" fontAlgn="base">
        <a:spcBef>
          <a:spcPct val="0"/>
        </a:spcBef>
        <a:spcAft>
          <a:spcPct val="0"/>
        </a:spcAft>
        <a:defRPr sz="2240">
          <a:solidFill>
            <a:schemeClr val="bg1"/>
          </a:solidFill>
          <a:latin typeface="Calibri" pitchFamily="34" charset="0"/>
          <a:cs typeface="Calibri" pitchFamily="34" charset="0"/>
        </a:defRPr>
      </a:lvl8pPr>
      <a:lvl9pPr marL="1463040" algn="l" rtl="0" fontAlgn="base">
        <a:spcBef>
          <a:spcPct val="0"/>
        </a:spcBef>
        <a:spcAft>
          <a:spcPct val="0"/>
        </a:spcAft>
        <a:defRPr sz="2240">
          <a:solidFill>
            <a:schemeClr val="bg1"/>
          </a:solidFill>
          <a:latin typeface="Calibri" pitchFamily="34" charset="0"/>
          <a:cs typeface="Calibri" pitchFamily="34" charset="0"/>
        </a:defRPr>
      </a:lvl9pPr>
    </p:titleStyle>
    <p:bodyStyle>
      <a:lvl1pPr marL="274320" indent="-27432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0000"/>
        <a:buFont typeface="Arial" pitchFamily="34" charset="0"/>
        <a:defRPr sz="1760" b="1" kern="1200">
          <a:solidFill>
            <a:srgbClr val="3D85C6"/>
          </a:solidFill>
          <a:latin typeface="Arial"/>
          <a:ea typeface="Calibri" pitchFamily="34" charset="0"/>
          <a:cs typeface="Arial"/>
        </a:defRPr>
      </a:lvl1pPr>
      <a:lvl2pPr marL="594360" indent="-822960" algn="l" rtl="0" eaLnBrk="0" fontAlgn="base" hangingPunct="0">
        <a:spcBef>
          <a:spcPts val="480"/>
        </a:spcBef>
        <a:spcAft>
          <a:spcPct val="0"/>
        </a:spcAft>
        <a:buClr>
          <a:srgbClr val="909290"/>
        </a:buClr>
        <a:buSzPct val="90000"/>
        <a:buFont typeface="Wingdings" pitchFamily="2" charset="2"/>
        <a:buChar char="§"/>
        <a:defRPr sz="1600" kern="1200">
          <a:solidFill>
            <a:srgbClr val="757679"/>
          </a:solidFill>
          <a:latin typeface="Arial"/>
          <a:ea typeface="Calibri" pitchFamily="34" charset="0"/>
          <a:cs typeface="Arial"/>
        </a:defRPr>
      </a:lvl2pPr>
      <a:lvl3pPr marL="401320" indent="-182880" algn="l" rtl="0" eaLnBrk="0" fontAlgn="base" hangingPunct="0">
        <a:spcBef>
          <a:spcPts val="480"/>
        </a:spcBef>
        <a:spcAft>
          <a:spcPct val="0"/>
        </a:spcAft>
        <a:buClr>
          <a:srgbClr val="909290"/>
        </a:buClr>
        <a:buSzPct val="90000"/>
        <a:buFont typeface="Wingdings" pitchFamily="2" charset="2"/>
        <a:buChar char="§"/>
        <a:defRPr kern="1200">
          <a:solidFill>
            <a:srgbClr val="757679"/>
          </a:solidFill>
          <a:latin typeface="Arial"/>
          <a:ea typeface="Calibri" pitchFamily="34" charset="0"/>
          <a:cs typeface="Arial"/>
        </a:defRPr>
      </a:lvl3pPr>
      <a:lvl4pPr marL="621030" indent="-182880" algn="l" rtl="0" eaLnBrk="0" fontAlgn="base" hangingPunct="0">
        <a:spcBef>
          <a:spcPts val="480"/>
        </a:spcBef>
        <a:spcAft>
          <a:spcPct val="0"/>
        </a:spcAft>
        <a:buClr>
          <a:srgbClr val="909290"/>
        </a:buClr>
        <a:buSzPct val="90000"/>
        <a:buFont typeface="Wingdings" pitchFamily="2" charset="2"/>
        <a:buChar char="§"/>
        <a:defRPr kern="1200">
          <a:solidFill>
            <a:srgbClr val="7F7F7F"/>
          </a:solidFill>
          <a:latin typeface="Arial"/>
          <a:ea typeface="Calibri" pitchFamily="34" charset="0"/>
          <a:cs typeface="Arial"/>
        </a:defRPr>
      </a:lvl4pPr>
      <a:lvl5pPr marL="840740" indent="-182880" algn="l" rtl="0" eaLnBrk="0" fontAlgn="base" hangingPunct="0">
        <a:spcBef>
          <a:spcPts val="480"/>
        </a:spcBef>
        <a:spcAft>
          <a:spcPct val="0"/>
        </a:spcAft>
        <a:buClr>
          <a:srgbClr val="909290"/>
        </a:buClr>
        <a:buSzPct val="90000"/>
        <a:buFont typeface="Wingdings" pitchFamily="2" charset="2"/>
        <a:buChar char="§"/>
        <a:defRPr kern="1200">
          <a:solidFill>
            <a:srgbClr val="7F7F7F"/>
          </a:solidFill>
          <a:latin typeface="Arial"/>
          <a:ea typeface="Calibri" pitchFamily="34" charset="0"/>
          <a:cs typeface="Arial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048002"/>
            <a:ext cx="9144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6" y="5179162"/>
            <a:ext cx="663575" cy="28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" y="0"/>
            <a:ext cx="9144000" cy="54864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572001"/>
            <a:ext cx="9153728" cy="950976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162254"/>
            <a:ext cx="6172200" cy="60288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8" y="4110015"/>
            <a:ext cx="1840877" cy="900139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85758" y="205743"/>
            <a:ext cx="8630823" cy="339471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3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685839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257189" indent="-257189" algn="l" defTabSz="685839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44" indent="-214326" algn="l" defTabSz="685839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99" indent="-171459" algn="l" defTabSz="685839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218" indent="-171459" algn="l" defTabSz="685839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138" indent="-171459" algn="l" defTabSz="68583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605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7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9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1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7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9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1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3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5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8949"/>
            <a:ext cx="9144000" cy="54864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048002"/>
            <a:ext cx="9144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6" y="5179162"/>
            <a:ext cx="663575" cy="28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572001"/>
            <a:ext cx="9153728" cy="950976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8" y="4110015"/>
            <a:ext cx="1840877" cy="90013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8" y="205743"/>
            <a:ext cx="8630823" cy="339471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1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685839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89" indent="-257189" algn="l" defTabSz="685839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44" indent="-214326" algn="l" defTabSz="685839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99" indent="-171459" algn="l" defTabSz="685839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218" indent="-171459" algn="l" defTabSz="685839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138" indent="-171459" algn="l" defTabSz="68583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605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7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9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1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7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9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1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3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5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8949"/>
            <a:ext cx="9144000" cy="54864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048002"/>
            <a:ext cx="9144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6" y="5179162"/>
            <a:ext cx="663575" cy="28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572001"/>
            <a:ext cx="9153728" cy="950976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162254"/>
            <a:ext cx="6172200" cy="60288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8" y="4110015"/>
            <a:ext cx="1840877" cy="90013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8" y="205743"/>
            <a:ext cx="8630823" cy="339471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7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685839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89" indent="-257189" algn="l" defTabSz="685839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44" indent="-214326" algn="l" defTabSz="685839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99" indent="-171459" algn="l" defTabSz="685839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218" indent="-171459" algn="l" defTabSz="685839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138" indent="-171459" algn="l" defTabSz="68583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605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7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9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1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7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9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1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3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5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8949"/>
            <a:ext cx="9144000" cy="54864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048002"/>
            <a:ext cx="9144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6" y="5179162"/>
            <a:ext cx="663575" cy="28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572001"/>
            <a:ext cx="9153728" cy="950976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162254"/>
            <a:ext cx="6172200" cy="60288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8" y="4110015"/>
            <a:ext cx="1840877" cy="90013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8" y="205743"/>
            <a:ext cx="8630823" cy="339471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685839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89" indent="-257189" algn="l" defTabSz="685839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44" indent="-214326" algn="l" defTabSz="685839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99" indent="-171459" algn="l" defTabSz="685839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218" indent="-171459" algn="l" defTabSz="685839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138" indent="-171459" algn="l" defTabSz="68583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605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7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9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1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7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9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1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3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5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8949"/>
            <a:ext cx="9144000" cy="54864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048002"/>
            <a:ext cx="9144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6" y="5179162"/>
            <a:ext cx="663575" cy="28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572001"/>
            <a:ext cx="9153728" cy="950976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162254"/>
            <a:ext cx="6172200" cy="60288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8" y="4110015"/>
            <a:ext cx="1840877" cy="900139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8" y="205743"/>
            <a:ext cx="8630823" cy="339471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7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685839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89" indent="-257189" algn="l" defTabSz="685839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44" indent="-214326" algn="l" defTabSz="685839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99" indent="-171459" algn="l" defTabSz="685839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218" indent="-171459" algn="l" defTabSz="685839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138" indent="-171459" algn="l" defTabSz="68583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605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7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9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1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7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9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1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3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5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8949"/>
            <a:ext cx="9144000" cy="54864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048002"/>
            <a:ext cx="9144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6" y="5179162"/>
            <a:ext cx="663575" cy="28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572001"/>
            <a:ext cx="9153728" cy="950976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162254"/>
            <a:ext cx="6172200" cy="60288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8" y="4110015"/>
            <a:ext cx="1840877" cy="90013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85758" y="205743"/>
            <a:ext cx="8630823" cy="339471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7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iming>
    <p:tnLst>
      <p:par>
        <p:cTn id="1" dur="indefinite" restart="never" nodeType="tmRoot"/>
      </p:par>
    </p:tnLst>
  </p:timing>
  <p:txStyles>
    <p:titleStyle>
      <a:lvl1pPr algn="l" defTabSz="685839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89" indent="-257189" algn="l" defTabSz="685839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44" indent="-214326" algn="l" defTabSz="685839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99" indent="-171459" algn="l" defTabSz="685839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218" indent="-171459" algn="l" defTabSz="685839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138" indent="-171459" algn="l" defTabSz="68583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605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7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9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1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7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9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1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3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5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19051" y="2"/>
            <a:ext cx="9163050" cy="505968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3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346963"/>
            <a:ext cx="8077200" cy="4431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Autofit/>
          </a:bodyPr>
          <a:lstStyle/>
          <a:p>
            <a:pPr algn="l" defTabSz="685839" rtl="0" eaLnBrk="1" latinLnBrk="0" hangingPunct="1">
              <a:spcBef>
                <a:spcPct val="0"/>
              </a:spcBef>
              <a:buNone/>
            </a:pPr>
            <a:r>
              <a:rPr lang="en-US" sz="23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9728" y="4572001"/>
            <a:ext cx="9153728" cy="950976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048" y="4754880"/>
            <a:ext cx="1958998" cy="654995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  <a:endParaRPr lang="en-US" sz="1100" dirty="0">
              <a:solidFill>
                <a:srgbClr val="EEECE1">
                  <a:lumMod val="9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8" y="4110015"/>
            <a:ext cx="1840877" cy="90013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85758" y="205743"/>
            <a:ext cx="8630823" cy="339471"/>
            <a:chOff x="285753" y="192882"/>
            <a:chExt cx="8630823" cy="318254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latin typeface="Myriad Pro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/>
      </p:par>
    </p:tnLst>
  </p:timing>
  <p:txStyles>
    <p:titleStyle>
      <a:lvl1pPr algn="l" defTabSz="685839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89" indent="-257189" algn="l" defTabSz="68583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44" indent="-214326" algn="l" defTabSz="685839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99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18" indent="-171459" algn="l" defTabSz="685839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38" indent="-171459" algn="l" defTabSz="68583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5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7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9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1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7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9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1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3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5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0" y="43"/>
            <a:ext cx="9144000" cy="549044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3000">
                <a:srgbClr val="D2E0E1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5" y="39692"/>
            <a:ext cx="6809835" cy="51411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pPr lvl="0" defTabSz="68580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5" y="739957"/>
            <a:ext cx="8511639" cy="362077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048002"/>
            <a:ext cx="9144000" cy="84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6" y="5179162"/>
            <a:ext cx="663575" cy="288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fld id="{13B55AB4-0D57-4FBE-946B-A81E4A9D2A4C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white">
                    <a:lumMod val="50000"/>
                  </a:prstClr>
                </a:solidFill>
              </a:rPr>
              <a:t> </a:t>
            </a:r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2" name="Freeform 13"/>
          <p:cNvSpPr>
            <a:spLocks noEditPoints="1"/>
          </p:cNvSpPr>
          <p:nvPr userDrawn="1"/>
        </p:nvSpPr>
        <p:spPr bwMode="auto">
          <a:xfrm flipH="1">
            <a:off x="5" y="5053613"/>
            <a:ext cx="1647825" cy="43688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0">
                <a:srgbClr val="DEE9E9"/>
              </a:gs>
              <a:gs pos="92000">
                <a:srgbClr val="BDCCCD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47" y="45967"/>
            <a:ext cx="1829005" cy="5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5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31" r:id="rId2"/>
    <p:sldLayoutId id="2147483732" r:id="rId3"/>
    <p:sldLayoutId id="2147483741" r:id="rId4"/>
    <p:sldLayoutId id="2147483742" r:id="rId5"/>
  </p:sldLayoutIdLst>
  <p:timing>
    <p:tnLst>
      <p:par>
        <p:cTn id="1" dur="indefinite" restart="never" nodeType="tmRoot"/>
      </p:par>
    </p:tnLst>
  </p:timing>
  <p:txStyles>
    <p:titleStyle>
      <a:lvl1pPr algn="l" defTabSz="685839" rtl="0" eaLnBrk="1" latinLnBrk="0" hangingPunct="1">
        <a:spcBef>
          <a:spcPct val="0"/>
        </a:spcBef>
        <a:buNone/>
        <a:defRPr lang="en-US" sz="2100" kern="1200" dirty="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257189" indent="-257189" algn="l" defTabSz="685839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244" indent="-214326" algn="l" defTabSz="685839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99" indent="-171459" algn="l" defTabSz="685839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218" indent="-171459" algn="l" defTabSz="685839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138" indent="-171459" algn="l" defTabSz="68583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605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78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9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17" indent="-171459" algn="l" defTabSz="68583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0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3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5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79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9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1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38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57" algn="l" defTabSz="68583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8">
          <p15:clr>
            <a:srgbClr val="F26B43"/>
          </p15:clr>
        </p15:guide>
        <p15:guide id="2" pos="5642">
          <p15:clr>
            <a:srgbClr val="F26B43"/>
          </p15:clr>
        </p15:guide>
        <p15:guide id="3" pos="118">
          <p15:clr>
            <a:srgbClr val="F26B43"/>
          </p15:clr>
        </p15:guide>
        <p15:guide id="4" orient="horz" pos="461">
          <p15:clr>
            <a:srgbClr val="F26B43"/>
          </p15:clr>
        </p15:guide>
        <p15:guide id="5" orient="horz" pos="3160">
          <p15:clr>
            <a:srgbClr val="F26B43"/>
          </p15:clr>
        </p15:guide>
        <p15:guide id="6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TCS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123" y="2455168"/>
            <a:ext cx="7157083" cy="720080"/>
          </a:xfrm>
        </p:spPr>
        <p:txBody>
          <a:bodyPr/>
          <a:lstStyle/>
          <a:p>
            <a:r>
              <a:rPr lang="en-US" dirty="0" smtClean="0"/>
              <a:t>Interactive Web Apps</a:t>
            </a:r>
            <a:br>
              <a:rPr lang="en-US" dirty="0" smtClean="0"/>
            </a:br>
            <a:r>
              <a:rPr lang="en-US" sz="1400" dirty="0" smtClean="0"/>
              <a:t>Using R Shiny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July-2021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40060"/>
              </p:ext>
            </p:extLst>
          </p:nvPr>
        </p:nvGraphicFramePr>
        <p:xfrm>
          <a:off x="251518" y="798984"/>
          <a:ext cx="8712970" cy="432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895"/>
                <a:gridCol w="1384387"/>
                <a:gridCol w="4968552"/>
                <a:gridCol w="1224136"/>
              </a:tblGrid>
              <a:tr h="5719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Focus Areas</a:t>
                      </a:r>
                    </a:p>
                    <a:p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248" marR="79248" marT="36576" marB="36576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 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248" marR="79248" marT="36576" marB="36576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Initiatives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248" marR="79248" marT="36576" marB="36576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248" marR="79248" marT="36576" marB="36576" anchor="ctr"/>
                </a:tc>
              </a:tr>
              <a:tr h="137177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Advocacy</a:t>
                      </a:r>
                      <a:endParaRPr lang="en-US" sz="10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248" marR="79248" marT="36576" marB="36576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Improved CSI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Improved customer focus </a:t>
                      </a:r>
                    </a:p>
                  </a:txBody>
                  <a:tcPr marL="79248" marR="79248" marT="36576" marB="3657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Drive improvement in CSI through rigorous / effective action planning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</a:t>
                      </a: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Causal Analysis in time </a:t>
                      </a: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through rigorous  action planning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Involve BRM and important stakeholders from beginning of CSS cycle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Prepare process documentation to facilitate causal analysis and CSS initiation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Conduct</a:t>
                      </a: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CSS process awareness sessions for Prime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CSS analytics in </a:t>
                      </a:r>
                      <a:r>
                        <a:rPr lang="en-US" sz="1000" baseline="0" dirty="0" err="1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Ultimatix</a:t>
                      </a: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drive improved CSI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Correctness of client format feedback</a:t>
                      </a:r>
                    </a:p>
                  </a:txBody>
                  <a:tcPr marL="79248" marR="79248" marT="36576" marB="3657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93.0 %   - H1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93.5 %   - H2 </a:t>
                      </a:r>
                    </a:p>
                  </a:txBody>
                  <a:tcPr marL="79248" marR="79248" marT="36576" marB="36576"/>
                </a:tc>
              </a:tr>
              <a:tr h="118838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Advocacy</a:t>
                      </a:r>
                      <a:endParaRPr lang="en-US" sz="10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248" marR="79248" marT="36576" marB="36576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Reduce Low CSI response</a:t>
                      </a:r>
                    </a:p>
                  </a:txBody>
                  <a:tcPr marL="79248" marR="79248" marT="36576" marB="3657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Focused</a:t>
                      </a: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drive to r</a:t>
                      </a: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educe low CSI responses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</a:t>
                      </a: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CSI call action items tracking with rigor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Delivery Head and Delivery Managers involved in low CSI action planning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 with accounts derived from Account Hotspot analysis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Ensure BRM and onsite stakeholder sign-off for action planning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Raise PMR action item in case CSS or CSS causal not done effectively</a:t>
                      </a:r>
                      <a:endParaRPr lang="en-US" sz="1000" dirty="0" smtClean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248" marR="79248" marT="36576" marB="3657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10 %  H1 and H2 </a:t>
                      </a:r>
                    </a:p>
                  </a:txBody>
                  <a:tcPr marL="79248" marR="79248" marT="36576" marB="36576"/>
                </a:tc>
              </a:tr>
              <a:tr h="118838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Advocacy</a:t>
                      </a:r>
                      <a:endParaRPr lang="en-US" sz="10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248" marR="79248" marT="36576" marB="36576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Improve CSS Coverage </a:t>
                      </a:r>
                    </a:p>
                  </a:txBody>
                  <a:tcPr marL="79248" marR="79248" marT="36576" marB="3657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Improve CSS coverage by timely follow up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Connect and escalate to senior</a:t>
                      </a:r>
                      <a:r>
                        <a:rPr lang="en-US" sz="1000" b="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management , onsite BRM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Execute correct cross DU tagging and</a:t>
                      </a:r>
                      <a:r>
                        <a:rPr lang="en-US" sz="1000" b="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account level CSS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Prepare process documentation to facilitate CSS initiation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Conduct Weekly CSS call with Delivery Partners and Delivery Heads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Publish Weekly Dashboard to key stakeholders</a:t>
                      </a:r>
                    </a:p>
                  </a:txBody>
                  <a:tcPr marL="79248" marR="79248" marT="36576" marB="3657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97 %  H1 &amp; H2 </a:t>
                      </a:r>
                    </a:p>
                  </a:txBody>
                  <a:tcPr marL="79248" marR="79248" marT="36576" marB="36576"/>
                </a:tc>
              </a:tr>
            </a:tbl>
          </a:graphicData>
        </a:graphic>
      </p:graphicFrame>
      <p:sp>
        <p:nvSpPr>
          <p:cNvPr id="4" name="Title 2"/>
          <p:cNvSpPr txBox="1">
            <a:spLocks/>
          </p:cNvSpPr>
          <p:nvPr/>
        </p:nvSpPr>
        <p:spPr>
          <a:xfrm>
            <a:off x="232031" y="159335"/>
            <a:ext cx="6958454" cy="320088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2500" lnSpcReduction="20000"/>
          </a:bodyPr>
          <a:lstStyle>
            <a:lvl1pPr defTabSz="685839" fontAlgn="auto">
              <a:spcBef>
                <a:spcPct val="0"/>
              </a:spcBef>
              <a:spcAft>
                <a:spcPts val="0"/>
              </a:spcAft>
              <a:buNone/>
              <a:defRPr lang="en-US" sz="200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Unit Delivery Assurance Plan -  </a:t>
            </a:r>
            <a:r>
              <a:rPr lang="en-US" dirty="0" smtClean="0"/>
              <a:t>2/3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9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52797"/>
              </p:ext>
            </p:extLst>
          </p:nvPr>
        </p:nvGraphicFramePr>
        <p:xfrm>
          <a:off x="256858" y="943000"/>
          <a:ext cx="8712970" cy="244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895"/>
                <a:gridCol w="1384387"/>
                <a:gridCol w="4968552"/>
                <a:gridCol w="1224136"/>
              </a:tblGrid>
              <a:tr h="475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Focus Areas</a:t>
                      </a:r>
                    </a:p>
                    <a:p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248" marR="79248" marT="36576" marB="36576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 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248" marR="79248" marT="36576" marB="36576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Initiatives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248" marR="79248" marT="36576" marB="36576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248" marR="79248" marT="36576" marB="36576" anchor="ctr"/>
                </a:tc>
              </a:tr>
              <a:tr h="1180892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Advocacy</a:t>
                      </a:r>
                      <a:endParaRPr lang="en-US" sz="10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248" marR="79248" marT="36576" marB="36576"/>
                </a:tc>
                <a:tc>
                  <a:txBody>
                    <a:bodyPr/>
                    <a:lstStyle/>
                    <a:p>
                      <a:pPr mar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Capture Customer  appreciations  and complaints</a:t>
                      </a:r>
                    </a:p>
                  </a:txBody>
                  <a:tcPr marL="79248" marR="79248" marT="36576" marB="3657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Send awareness mailers and facilitate project teams for logging customer appreciations and complaints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Coach DAFs to keep note of customer complaints and appreciation received by project and facilitate to log them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Any customer complaints received from channels other than project team should be communicated by DEH and Governance team to DAFs  for logging</a:t>
                      </a:r>
                    </a:p>
                  </a:txBody>
                  <a:tcPr marL="79248" marR="79248" marT="36576" marB="3657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5% of projects to log</a:t>
                      </a:r>
                    </a:p>
                  </a:txBody>
                  <a:tcPr marL="79248" marR="79248" marT="36576" marB="36576"/>
                </a:tc>
              </a:tr>
              <a:tr h="79369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Advocacy</a:t>
                      </a:r>
                      <a:endParaRPr lang="en-US" sz="1000" dirty="0">
                        <a:solidFill>
                          <a:schemeClr val="bg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9248" marR="79248" marT="36576" marB="36576"/>
                </a:tc>
                <a:tc>
                  <a:txBody>
                    <a:bodyPr/>
                    <a:lstStyle/>
                    <a:p>
                      <a:pPr mar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Facilitate</a:t>
                      </a:r>
                      <a:r>
                        <a:rPr lang="en-US" sz="1000" kern="12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Lifeline Survey nominations and action planning </a:t>
                      </a:r>
                      <a:endParaRPr lang="en-US" sz="1000" kern="1200" dirty="0" smtClean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9248" marR="79248" marT="36576" marB="3657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Drive Lifeline Survey –Nominations , reconciliation , driving coverage by connecting the Unit Heads from ISU and our EAS HSDU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Track action planning and closure for Lifeline surveys </a:t>
                      </a:r>
                    </a:p>
                  </a:txBody>
                  <a:tcPr marL="79248" marR="79248" marT="36576" marB="36576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100 % </a:t>
                      </a:r>
                    </a:p>
                  </a:txBody>
                  <a:tcPr marL="79248" marR="79248" marT="36576" marB="36576"/>
                </a:tc>
              </a:tr>
            </a:tbl>
          </a:graphicData>
        </a:graphic>
      </p:graphicFrame>
      <p:sp>
        <p:nvSpPr>
          <p:cNvPr id="4" name="Title 2"/>
          <p:cNvSpPr txBox="1">
            <a:spLocks/>
          </p:cNvSpPr>
          <p:nvPr/>
        </p:nvSpPr>
        <p:spPr>
          <a:xfrm>
            <a:off x="232031" y="159335"/>
            <a:ext cx="6958454" cy="320088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2500" lnSpcReduction="20000"/>
          </a:bodyPr>
          <a:lstStyle>
            <a:lvl1pPr defTabSz="685839" fontAlgn="auto">
              <a:spcBef>
                <a:spcPct val="0"/>
              </a:spcBef>
              <a:spcAft>
                <a:spcPts val="0"/>
              </a:spcAft>
              <a:buNone/>
              <a:defRPr lang="en-US" sz="200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Unit Delivery Assurance Plan -  3</a:t>
            </a:r>
            <a:r>
              <a:rPr lang="en-US" dirty="0" smtClean="0"/>
              <a:t>/3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1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Internal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3765" y="39692"/>
            <a:ext cx="6809835" cy="514117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ACG Plan for FY 20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720007"/>
              </p:ext>
            </p:extLst>
          </p:nvPr>
        </p:nvGraphicFramePr>
        <p:xfrm>
          <a:off x="251520" y="882486"/>
          <a:ext cx="8641020" cy="4099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26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629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936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9052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Focus Areas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 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Initiatives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542">
                <a:tc rowSpan="3">
                  <a:txBody>
                    <a:bodyPr/>
                    <a:lstStyle/>
                    <a:p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Audit Effectiveness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Improve Audit</a:t>
                      </a:r>
                      <a:r>
                        <a:rPr lang="en-US" sz="11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Effectiveness</a:t>
                      </a:r>
                    </a:p>
                    <a:p>
                      <a:endParaRPr lang="en-US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Improve Audit Report quality by sharing simple audit questionnaire and onsite questionnaire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&gt; 90 % Process Areas Coverage in audit Reports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28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Sub DU wise Auditor's refresher’s session.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 sessions/</a:t>
                      </a:r>
                      <a:r>
                        <a:rPr lang="en-US" sz="1100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qtr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Auditors refresher training</a:t>
                      </a:r>
                    </a:p>
                  </a:txBody>
                  <a:tcPr marL="99060" marR="99060"/>
                </a:tc>
              </a:tr>
              <a:tr h="5040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Avoid Reschedule audits more than 2 times. Weekly Dashboard on pending audits to Delivery Heads and Delivery  Managers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Only 2% Audits to be conducted in last 2 weeks of a quarter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</a:tr>
              <a:tr h="371650"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Closure of Non-Compliances</a:t>
                      </a:r>
                    </a:p>
                  </a:txBody>
                  <a:tcPr marL="99060" marR="99060"/>
                </a:tc>
                <a:tc rowSpan="3">
                  <a:txBody>
                    <a:bodyPr/>
                    <a:lstStyle/>
                    <a:p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Improve</a:t>
                      </a:r>
                      <a:r>
                        <a:rPr lang="en-US" sz="11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On-Time closure of NCRs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 Internal SLA for NCR  closure</a:t>
                      </a:r>
                      <a:r>
                        <a:rPr lang="en-US" sz="11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as </a:t>
                      </a:r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calendar days from NC raised.</a:t>
                      </a:r>
                      <a:endParaRPr lang="en-IN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Targeting 100% Ontime closure of Major NCRs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Targeting 80% Ontime closure of Minor NCRs</a:t>
                      </a:r>
                      <a:endParaRPr lang="en-IN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02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6858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Weekly Dashboard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 all stakeholders.</a:t>
                      </a:r>
                      <a:endParaRPr lang="en-IN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171450" marR="0" lvl="0" indent="-171450" algn="l" defTabSz="6858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100%  compliance - On time publishing the weekly Dashboard</a:t>
                      </a:r>
                      <a:endParaRPr lang="en-IN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</a:tr>
              <a:tr h="371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6858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Weekly call for Overdue NCRs along with DE Leads and DAFs</a:t>
                      </a:r>
                      <a:endParaRPr lang="en-IN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 compliance in publishing</a:t>
                      </a:r>
                      <a:r>
                        <a:rPr lang="en-IN" sz="11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weekly status of NCRs to DEG team</a:t>
                      </a:r>
                      <a:endParaRPr lang="en-IN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</a:tr>
              <a:tr h="548640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Increase Auditors Pool</a:t>
                      </a:r>
                    </a:p>
                  </a:txBody>
                  <a:tcPr marL="99060" marR="99060"/>
                </a:tc>
                <a:tc rowSpan="2">
                  <a:txBody>
                    <a:bodyPr/>
                    <a:lstStyle/>
                    <a:p>
                      <a:r>
                        <a:rPr lang="en-US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Decrease</a:t>
                      </a:r>
                      <a:r>
                        <a:rPr lang="en-US" sz="11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Backlog audits</a:t>
                      </a:r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check</a:t>
                      </a:r>
                      <a:r>
                        <a:rPr lang="en-IN" sz="11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Inactive Auditors Pool and move to Active auditors, and escalate to Delivery leadership team  regularly to  increase auditor pool.</a:t>
                      </a:r>
                      <a:endParaRPr lang="en-IN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1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25% increase in Auditors</a:t>
                      </a:r>
                      <a:r>
                        <a:rPr lang="en-IN" sz="11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pool  by FY March 20.</a:t>
                      </a:r>
                      <a:endParaRPr lang="en-IN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6858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Increase Senior auditor ( CON and Above ) usage in audits</a:t>
                      </a:r>
                      <a:endParaRPr lang="en-IN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171450" marR="0" lvl="0" indent="-171450" algn="l" defTabSz="6858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1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 Increase in Sr. Auditors in pool for every 6 months</a:t>
                      </a:r>
                      <a:endParaRPr lang="en-IN" sz="11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87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Internal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3765" y="39692"/>
            <a:ext cx="6809835" cy="514117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Unit  Performance Improvement (PI)  Plan FY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– 1/2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19214"/>
              </p:ext>
            </p:extLst>
          </p:nvPr>
        </p:nvGraphicFramePr>
        <p:xfrm>
          <a:off x="262681" y="872823"/>
          <a:ext cx="8771319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383"/>
                <a:gridCol w="1259676"/>
                <a:gridCol w="4181053"/>
                <a:gridCol w="1872207"/>
              </a:tblGrid>
              <a:tr h="2149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</a:rPr>
                        <a:t>Focus Area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</a:rPr>
                        <a:t>Goal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Key Initiatives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962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Performance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Improvement in Agile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Reduction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in Agile Debt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Opportunity identification in inspect &amp; adapt events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Improvement story addition to product backlog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Prioritization and selection by PO during sprint planning 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Improvement stories execution during sprint(s)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Agile debt closer to the target of 50%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</a:tr>
              <a:tr h="8383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Metrics Analysis Driven Improvements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Adherence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</a:rPr>
                        <a:t> to Org level metrics Goals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Periodic metrics trend analysis and monitoring to identify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improvement opportunities 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Ensure availability of account Service</a:t>
                      </a:r>
                      <a:r>
                        <a:rPr 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Improvement Plan</a:t>
                      </a:r>
                      <a:endParaRPr lang="en-US" sz="1000" b="0" i="0" u="none" strike="noStrike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Periodic governance to ensure compliance to all the PI Plans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 smtClean="0">
                          <a:effectLst/>
                          <a:latin typeface="Calibri" panose="020F0502020204030204" pitchFamily="34" charset="0"/>
                        </a:rPr>
                        <a:t>OPM/CAR </a:t>
                      </a: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stories in ImpAct for all Operations metrics improvement opportunities at Account/Unit </a:t>
                      </a:r>
                      <a:r>
                        <a:rPr lang="en-US" sz="1000" u="none" strike="noStrike" dirty="0" smtClean="0">
                          <a:effectLst/>
                          <a:latin typeface="Calibri" panose="020F0502020204030204" pitchFamily="34" charset="0"/>
                        </a:rPr>
                        <a:t>level- 100%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</a:tr>
              <a:tr h="1253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Opportunity Driven Improvements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  <a:latin typeface="Calibri" panose="020F0502020204030204" pitchFamily="34" charset="0"/>
                        </a:rPr>
                        <a:t>Drive </a:t>
                      </a:r>
                      <a:r>
                        <a:rPr lang="en-US" sz="1000" u="none" strike="noStrike" dirty="0" err="1" smtClean="0">
                          <a:effectLst/>
                          <a:latin typeface="Calibri" panose="020F0502020204030204" pitchFamily="34" charset="0"/>
                        </a:rPr>
                        <a:t>RiO</a:t>
                      </a:r>
                      <a:r>
                        <a:rPr lang="en-US" sz="1000" u="none" strike="noStrike" dirty="0" smtClean="0">
                          <a:effectLst/>
                          <a:latin typeface="Calibri" panose="020F0502020204030204" pitchFamily="34" charset="0"/>
                        </a:rPr>
                        <a:t> work bench</a:t>
                      </a:r>
                      <a:r>
                        <a:rPr lang="en-US" sz="1000" u="none" strike="noStrike" baseline="0" dirty="0" smtClean="0">
                          <a:effectLst/>
                          <a:latin typeface="Calibri" panose="020F0502020204030204" pitchFamily="34" charset="0"/>
                        </a:rPr>
                        <a:t> assessment </a:t>
                      </a:r>
                      <a:r>
                        <a:rPr lang="en-US" sz="1000" u="none" strike="noStrike" dirty="0" smtClean="0">
                          <a:effectLst/>
                          <a:latin typeface="Calibri" panose="020F0502020204030204" pitchFamily="34" charset="0"/>
                        </a:rPr>
                        <a:t>based Improvements</a:t>
                      </a:r>
                      <a:endParaRPr lang="en-US" sz="10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Drive RiO based improvements in Accounts :</a:t>
                      </a:r>
                    </a:p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−Incorporate RiO Workbench recommendations in Account PI Plan/SIP</a:t>
                      </a:r>
                    </a:p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−Create PI stories in ImpAct for implemented recommendations</a:t>
                      </a:r>
                    </a:p>
                    <a:p>
                      <a:pPr marL="457200" lvl="1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−Periodic governance with Unit/ Account RiO teams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Drive incremental operations improvements in projects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 smtClean="0">
                          <a:effectLst/>
                          <a:latin typeface="Calibri" panose="020F0502020204030204" pitchFamily="34" charset="0"/>
                        </a:rPr>
                        <a:t>SIP/Acct</a:t>
                      </a: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. PI Plan Compliance -</a:t>
                      </a:r>
                      <a:r>
                        <a:rPr lang="en-US" sz="1000" u="none" strike="noStrike" dirty="0" smtClean="0">
                          <a:effectLst/>
                          <a:latin typeface="Calibri" panose="020F0502020204030204" pitchFamily="34" charset="0"/>
                        </a:rPr>
                        <a:t>80%</a:t>
                      </a:r>
                      <a:endParaRPr lang="en-US" sz="1000" u="none" strike="noStrike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 smtClean="0">
                          <a:effectLst/>
                          <a:latin typeface="Calibri" panose="020F0502020204030204" pitchFamily="34" charset="0"/>
                        </a:rPr>
                        <a:t>RiO WB/SDEF recommendations incorporated </a:t>
                      </a: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in </a:t>
                      </a:r>
                      <a:r>
                        <a:rPr lang="en-US" sz="1000" u="none" strike="noStrike" baseline="0" dirty="0" smtClean="0">
                          <a:effectLst/>
                          <a:latin typeface="Calibri" panose="020F0502020204030204" pitchFamily="34" charset="0"/>
                        </a:rPr>
                        <a:t> AO Projects – 100%</a:t>
                      </a:r>
                    </a:p>
                  </a:txBody>
                  <a:tcPr marL="182880" marR="9525" marT="9525" marB="0" anchor="ctr"/>
                </a:tc>
              </a:tr>
              <a:tr h="860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Goal Driven Improvements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  <a:latin typeface="Calibri" panose="020F0502020204030204" pitchFamily="34" charset="0"/>
                        </a:rPr>
                        <a:t>CSS Attribute on PI</a:t>
                      </a:r>
                      <a:br>
                        <a:rPr lang="en-US" sz="1000" u="none" strike="noStrike" dirty="0" smtClean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u="none" strike="noStrike" dirty="0" smtClean="0">
                          <a:effectLst/>
                          <a:latin typeface="Calibri" panose="020F0502020204030204" pitchFamily="34" charset="0"/>
                        </a:rPr>
                        <a:t>PI Focus</a:t>
                      </a:r>
                      <a:endParaRPr lang="en-US" sz="1000" b="0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Follow corporate approach of goal driven improvement for Unit, Account and Projects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Ensure PI Contractual obligations are captured in Account PI Plan/SIP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Periodic governance with accounts/projects to ensure compliance to PI Plans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 smtClean="0">
                          <a:effectLst/>
                          <a:latin typeface="Calibri" panose="020F0502020204030204" pitchFamily="34" charset="0"/>
                        </a:rPr>
                        <a:t>CSS </a:t>
                      </a: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PI Attribute Score (Ops) &gt; </a:t>
                      </a:r>
                      <a:r>
                        <a:rPr lang="en-US" sz="1000" u="none" strike="noStrike" dirty="0" smtClean="0"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 smtClean="0">
                          <a:effectLst/>
                          <a:latin typeface="Calibri" panose="020F0502020204030204" pitchFamily="34" charset="0"/>
                        </a:rPr>
                        <a:t>PI </a:t>
                      </a: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Focus in Accts(Ops) </a:t>
                      </a:r>
                      <a:r>
                        <a:rPr lang="en-US" sz="1000" u="none" strike="noStrike" dirty="0" smtClean="0">
                          <a:effectLst/>
                          <a:latin typeface="Calibri" panose="020F0502020204030204" pitchFamily="34" charset="0"/>
                        </a:rPr>
                        <a:t>- </a:t>
                      </a:r>
                      <a:r>
                        <a:rPr lang="en-US" sz="1000" u="none" strike="noStrike" dirty="0"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6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Internal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3765" y="39692"/>
            <a:ext cx="6809835" cy="514117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Unit  Performance Improvement (PI)  Plan FY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2/2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663174"/>
              </p:ext>
            </p:extLst>
          </p:nvPr>
        </p:nvGraphicFramePr>
        <p:xfrm>
          <a:off x="200783" y="842230"/>
          <a:ext cx="8475674" cy="405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07"/>
                <a:gridCol w="1617174"/>
                <a:gridCol w="3385880"/>
                <a:gridCol w="2329213"/>
              </a:tblGrid>
              <a:tr h="291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</a:rPr>
                        <a:t>Focus Area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  <a:latin typeface="Calibri" panose="020F0502020204030204" pitchFamily="34" charset="0"/>
                        </a:rPr>
                        <a:t>Goal</a:t>
                      </a:r>
                      <a:endParaRPr lang="en-US" sz="1600" b="1" i="0" u="none" strike="noStrike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Key Initiatives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alibri" panose="020F0502020204030204" pitchFamily="34" charset="0"/>
                        </a:rPr>
                        <a:t>Target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37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  <a:t>Drive Competency</a:t>
                      </a: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  <a:t>Improve PI Competency </a:t>
                      </a: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Drive PI competency improvement initiatives in the unit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  <a:t>*  E0-  </a:t>
                      </a:r>
                      <a:r>
                        <a:rPr lang="en-US" sz="1050" u="none" strike="noStrike" dirty="0" smtClean="0">
                          <a:effectLst/>
                          <a:latin typeface="Calibri" panose="020F0502020204030204" pitchFamily="34" charset="0"/>
                        </a:rPr>
                        <a:t>65%;  </a:t>
                      </a:r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  <a:t>E2 </a:t>
                      </a:r>
                      <a:r>
                        <a:rPr lang="en-US" sz="1050" u="none" strike="noStrike" dirty="0" smtClean="0">
                          <a:effectLst/>
                          <a:latin typeface="Calibri" panose="020F0502020204030204" pitchFamily="34" charset="0"/>
                        </a:rPr>
                        <a:t>11%</a:t>
                      </a: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</a:tr>
              <a:tr h="979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  <a:t>Improve PI Focus</a:t>
                      </a: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  <a:t>Improve PI Focus</a:t>
                      </a: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Capture all improvements in ImpAct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PI focus in operation projects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Drive PI projects to improve CSS PI attribute score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dirty="0" smtClean="0">
                          <a:effectLst/>
                          <a:latin typeface="Calibri" panose="020F0502020204030204" pitchFamily="34" charset="0"/>
                        </a:rPr>
                        <a:t>PI </a:t>
                      </a:r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  <a:t>Focus in Projects –</a:t>
                      </a:r>
                      <a:r>
                        <a:rPr lang="en-US" sz="1050" u="none" strike="noStrike" dirty="0" smtClean="0">
                          <a:effectLst/>
                          <a:latin typeface="Calibri" panose="020F0502020204030204" pitchFamily="34" charset="0"/>
                        </a:rPr>
                        <a:t>85% </a:t>
                      </a:r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  <a:t>(100% for Operations </a:t>
                      </a:r>
                      <a:r>
                        <a:rPr lang="en-US" sz="1050" u="none" strike="noStrike" dirty="0" smtClean="0">
                          <a:effectLst/>
                          <a:latin typeface="Calibri" panose="020F0502020204030204" pitchFamily="34" charset="0"/>
                        </a:rPr>
                        <a:t>projects)</a:t>
                      </a:r>
                      <a:endParaRPr lang="en-US" sz="1050" u="none" strike="noStrike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dirty="0" smtClean="0">
                          <a:effectLst/>
                          <a:latin typeface="Calibri" panose="020F0502020204030204" pitchFamily="34" charset="0"/>
                        </a:rPr>
                        <a:t>PI </a:t>
                      </a:r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  <a:t>Focus in Accounts </a:t>
                      </a:r>
                      <a:r>
                        <a:rPr lang="en-US" sz="1050" u="none" strike="noStrike" dirty="0" smtClean="0">
                          <a:effectLst/>
                          <a:latin typeface="Calibri" panose="020F0502020204030204" pitchFamily="34" charset="0"/>
                        </a:rPr>
                        <a:t>–80% </a:t>
                      </a:r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  <a:t>(100% for Operations </a:t>
                      </a:r>
                      <a:r>
                        <a:rPr lang="en-US" sz="1050" u="none" strike="noStrike" dirty="0" smtClean="0">
                          <a:effectLst/>
                          <a:latin typeface="Calibri" panose="020F0502020204030204" pitchFamily="34" charset="0"/>
                        </a:rPr>
                        <a:t>projects)</a:t>
                      </a:r>
                      <a:endParaRPr lang="en-US" sz="1050" u="none" strike="noStrike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dirty="0" smtClean="0">
                          <a:effectLst/>
                          <a:latin typeface="Calibri" panose="020F0502020204030204" pitchFamily="34" charset="0"/>
                        </a:rPr>
                        <a:t>CSS </a:t>
                      </a:r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  <a:t>PI Attribute Score &gt; 4.5</a:t>
                      </a: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</a:tr>
              <a:tr h="15623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  <a:t>Platform Enablement</a:t>
                      </a: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  <a:t>ImpAct documentation Improvement</a:t>
                      </a:r>
                      <a:b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Ensure compliance to Account PI Plan/SIP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Improve articulation of PI benefits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Document unit level process changes from PI appropriately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Improve rigor of RCA using 5-Why &amp; Fishbone techniques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dirty="0" smtClean="0">
                          <a:effectLst/>
                          <a:latin typeface="Calibri" panose="020F0502020204030204" pitchFamily="34" charset="0"/>
                        </a:rPr>
                        <a:t>Ensure </a:t>
                      </a:r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  <a:t>compliance to Account PI Plan/SIP </a:t>
                      </a:r>
                      <a:r>
                        <a:rPr lang="en-US" sz="1050" u="none" strike="noStrike" dirty="0" smtClean="0">
                          <a:effectLst/>
                          <a:latin typeface="Calibri" panose="020F0502020204030204" pitchFamily="34" charset="0"/>
                        </a:rPr>
                        <a:t>80%</a:t>
                      </a:r>
                      <a:endParaRPr lang="en-US" sz="1050" u="none" strike="noStrike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dirty="0" smtClean="0">
                          <a:effectLst/>
                          <a:latin typeface="Calibri" panose="020F0502020204030204" pitchFamily="34" charset="0"/>
                        </a:rPr>
                        <a:t>Articulation of </a:t>
                      </a:r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  <a:t>PI benefits in terms of cost savings, cost avoidance, incremental revenue, effort savings, FTE reduction</a:t>
                      </a:r>
                      <a:b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</a:b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</a:tr>
              <a:tr h="78553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Improve Visibility</a:t>
                      </a:r>
                    </a:p>
                  </a:txBody>
                  <a:tcPr marL="182880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smtClean="0">
                          <a:effectLst/>
                          <a:latin typeface="Calibri" panose="020F0502020204030204" pitchFamily="34" charset="0"/>
                        </a:rPr>
                        <a:t>Improve PI initiative visibility in the Accounts/Unit</a:t>
                      </a: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Provide award nominations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Cascade communications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50" u="none" strike="noStrike" dirty="0" smtClean="0"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en-US" sz="1050" u="none" strike="noStrike" dirty="0">
                          <a:effectLst/>
                          <a:latin typeface="Calibri" panose="020F0502020204030204" pitchFamily="34" charset="0"/>
                        </a:rPr>
                        <a:t>nominations for best PI project award</a:t>
                      </a:r>
                      <a:endParaRPr lang="en-US" sz="105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4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Internal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3765" y="39692"/>
            <a:ext cx="6809835" cy="514117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Unit Rigor in Operations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RiO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 Plan FY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46159"/>
              </p:ext>
            </p:extLst>
          </p:nvPr>
        </p:nvGraphicFramePr>
        <p:xfrm>
          <a:off x="218940" y="886997"/>
          <a:ext cx="8673539" cy="3921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557"/>
                <a:gridCol w="1663170"/>
                <a:gridCol w="3604573"/>
                <a:gridCol w="2160239"/>
              </a:tblGrid>
              <a:tr h="272027">
                <a:tc>
                  <a:txBody>
                    <a:bodyPr/>
                    <a:lstStyle/>
                    <a:p>
                      <a:pPr marL="0" algn="ctr" defTabSz="685839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Focus Area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68583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Goal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39" rtl="0" eaLnBrk="1" fontAlgn="b" latinLnBrk="0" hangingPunct="1"/>
                      <a:r>
                        <a:rPr lang="en-US" sz="16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Key Initiatives</a:t>
                      </a:r>
                      <a:endParaRPr lang="en-US" sz="1600" b="1" u="none" strike="noStrike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685839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9525" marR="9525" marT="9525" marB="0" anchor="ctr"/>
                </a:tc>
              </a:tr>
              <a:tr h="780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RiO Awareness and Competency</a:t>
                      </a: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Improve and Sustain RiO Awareness</a:t>
                      </a: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Collaborate with the RiO Leaders / Champions to improve and sustain RiO awareness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lvl="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E0 - 100% of Associates</a:t>
                      </a:r>
                      <a:r>
                        <a:rPr 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in AO projects</a:t>
                      </a:r>
                    </a:p>
                    <a:p>
                      <a:pPr marL="285750" lvl="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E1 - 10% of E0 Associates</a:t>
                      </a:r>
                    </a:p>
                    <a:p>
                      <a:pPr marL="285750" lvl="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E2 - 20% of E1 Associates</a:t>
                      </a:r>
                    </a:p>
                  </a:txBody>
                  <a:tcPr marL="182880" marR="9525" marT="9525" marB="0" anchor="ctr"/>
                </a:tc>
              </a:tr>
              <a:tr h="1346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Driving Operations Excellence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BICM Deployment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Do's and Don'ts Deployment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Drive Operations Excellence in all Top Accounts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o  RiO Workbench / Service    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Desk Workbench  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  assessments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o  Adopting Emerging </a:t>
                      </a: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      </a:t>
                      </a: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Practices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BICM Deployment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Do's and Don'ts Deployment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lvl="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50% improvement  in BICM deployment in projects from the current state</a:t>
                      </a:r>
                    </a:p>
                    <a:p>
                      <a:pPr marL="285750" lvl="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100% projects to deploy Dos’ and Don’ts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</a:tr>
              <a:tr h="6781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Risk Mitigation and Driving Improvements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RAQ checklist Deployment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Risk Mitigation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Delivery Governance for AO / IO engagements through RiO network</a:t>
                      </a:r>
                    </a:p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Replicate Operations Best Practices across all Accounts</a:t>
                      </a:r>
                    </a:p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Drive CSI improvement for Operation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marL="285750" lvl="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  <a:r>
                        <a:rPr 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Risks to identify a valid risk Mitigation plan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</a:tr>
              <a:tr h="8451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Customer Satisfaction</a:t>
                      </a:r>
                      <a:r>
                        <a:rPr lang="en-US" sz="105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Survey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Operations CSS–Low CSI Responses, Attributes CSI (Risk Management, Proactive Improvements)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 Improvement initiatives to improve CSS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 CSI Responses: 10% or less in AO Projects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Risk Management, Proactive Improvements: 90% or above in AO Projects</a:t>
                      </a:r>
                      <a:endParaRPr lang="en-US" sz="105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880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1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Internal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3765" y="39692"/>
            <a:ext cx="6809835" cy="514117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</a:rPr>
              <a:t>Unit DEG - Performance Improvement Plan FY </a:t>
            </a:r>
            <a:r>
              <a:rPr lang="en-US" sz="2000" dirty="0" smtClean="0">
                <a:latin typeface="Calibri" panose="020F0502020204030204" pitchFamily="34" charset="0"/>
              </a:rPr>
              <a:t>20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41556"/>
              </p:ext>
            </p:extLst>
          </p:nvPr>
        </p:nvGraphicFramePr>
        <p:xfrm>
          <a:off x="131180" y="781682"/>
          <a:ext cx="8866130" cy="4541865"/>
        </p:xfrm>
        <a:graphic>
          <a:graphicData uri="http://schemas.openxmlformats.org/drawingml/2006/table">
            <a:tbl>
              <a:tblPr/>
              <a:tblGrid>
                <a:gridCol w="320752"/>
                <a:gridCol w="491820"/>
                <a:gridCol w="2116966"/>
                <a:gridCol w="1144017"/>
                <a:gridCol w="799313"/>
                <a:gridCol w="847215"/>
                <a:gridCol w="890087"/>
                <a:gridCol w="1657222"/>
                <a:gridCol w="598738"/>
              </a:tblGrid>
              <a:tr h="456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Sl.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Functional Area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Improvement Objectives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Measure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 Performance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Performance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Trigger for Improvement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Improvement Initiative(s)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 Closure Date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5725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 percentage of defects attributed to the cause "Incorrect coding"   by 50% from Q4 FY18 baseline value for non-maintenance projects. - EGP  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Defects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Incorrect</a:t>
                      </a:r>
                    </a:p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coding (25%)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Metric Analysis FY19-20 Q4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Reduction of defects attributed to the cause incorrect coding  by 50%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30-Sep-19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4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 Proactive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Ideation Innovation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EAS-NGP - EGP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Attribute 14 :Proactive Ideation Innovation --EGP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Analysis H2 FY18-19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 "CSI-Proactive Ideation Innovation" Score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31-Mar-20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 %$ Hard savings by 50% as compared to FY 18-19 for the unit EAS-NGP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Hard Saving 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$ 0.05M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&gt;50% improvement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NGP Unit Score Card FY18-19 Q4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 $Hardsavings for the Unit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31-Mar-20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6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 in % Gross Marging for the EAS MSFT Unit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 Saving  - PI projects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$ 0.0M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&gt;50% improvement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MSFT Unit Score Card FY18-19 Q4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 $Hardsavings for the Unit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31-Mar-20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6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Improved Audit Report Fianlization time by 15% for EAS NGP by Q1 end FY-19-20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Audit Report finalization time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82.35%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 Improvement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 NGP Unit Score Card FY18-19 Q4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 Audit Report Finalization time for EAS NGP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30-Sep-19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Improved Audit Report Fianlization time by 65% for EAS SFDC by Q1 end FY-19-20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Audit Report finalization time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20.00%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 Improvement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 NGP Unit Score Card FY18-19 Q4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 Audit Report Finalization time for EAS SFDC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30-Sep-19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5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Agile Metric performance improvement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Agile Metrics Performance(Velocity, Srpint Burn down etc)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Metric Analysis FY19-20 Q4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Improvement in performance of key agile metric such as velocity, sprint burn down rate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through better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 planning/execution and effective usage of tool features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30-Dec-19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9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Reduction in Agile Debt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Agile Metrics Performance(Velocity, Srpint Burn down etc)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Metric Analysis FY19-20 Q4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Improvement in performance of key agile metric such as velocity, sprint burn down rate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through better</a:t>
                      </a:r>
                      <a:b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 planning/execution and effective usage of tool features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30-Sep-19</a:t>
                      </a:r>
                    </a:p>
                  </a:txBody>
                  <a:tcPr marL="8260" marR="8260" marT="82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6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20130" y="5292345"/>
            <a:ext cx="2813586" cy="204887"/>
          </a:xfrm>
        </p:spPr>
        <p:txBody>
          <a:bodyPr/>
          <a:lstStyle/>
          <a:p>
            <a:r>
              <a:rPr lang="en-US" dirty="0" smtClean="0"/>
              <a:t>TCS Internal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3765" y="39692"/>
            <a:ext cx="6809835" cy="514117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KM Plan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351"/>
            <a:ext cx="9144000" cy="452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 Governance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Internal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89776"/>
              </p:ext>
            </p:extLst>
          </p:nvPr>
        </p:nvGraphicFramePr>
        <p:xfrm>
          <a:off x="251520" y="943001"/>
          <a:ext cx="8588788" cy="356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232248"/>
                <a:gridCol w="1584176"/>
                <a:gridCol w="3332204"/>
              </a:tblGrid>
              <a:tr h="3564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Frequency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Focus Area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Participants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</a:tr>
              <a:tr h="3118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DEG Review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by DU Head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Quarterly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areas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DEH,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Governance team,  DE Leads and </a:t>
                      </a: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Leadership team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</a:tr>
              <a:tr h="3118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DEH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Review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Weekly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DEG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areas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Entire DEG team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</a:tr>
              <a:tr h="3118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DAG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Review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Weekly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DAG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areas (</a:t>
                      </a:r>
                      <a:r>
                        <a:rPr lang="en-US" sz="10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eUPP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CSS etc.)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DAM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Governance Team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</a:tr>
              <a:tr h="3118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ACG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Review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Weekly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Audit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areas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ACM and ACF, Governance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Team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</a:tr>
              <a:tr h="3118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KM Review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Weekly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KM Areas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KC and Governance   team 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</a:tr>
              <a:tr h="3118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 &amp; </a:t>
                      </a:r>
                      <a:r>
                        <a:rPr lang="en-US" sz="10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RiO</a:t>
                      </a: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Review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Monthly/ Weekly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 Areas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 Champion and Governance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Team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</a:tr>
              <a:tr h="3118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DP Review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Monthly/Weekly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DP Areas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DP PO,</a:t>
                      </a:r>
                      <a:r>
                        <a:rPr lang="en-US" sz="1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Unit DAM, PI Champion</a:t>
                      </a:r>
                      <a:endParaRPr lang="en-US" sz="1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</a:tr>
              <a:tr h="3118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Critical Projects Review</a:t>
                      </a:r>
                      <a:endParaRPr 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Weekly for Red and Amber Projects</a:t>
                      </a: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Account specific focus</a:t>
                      </a:r>
                      <a:endParaRPr 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Governance team</a:t>
                      </a:r>
                      <a:endParaRPr 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</a:tr>
              <a:tr h="4132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Delivery Heads Review</a:t>
                      </a:r>
                      <a:endParaRPr 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Monthly</a:t>
                      </a:r>
                      <a:endParaRPr 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DEG Score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Card</a:t>
                      </a:r>
                      <a:endParaRPr 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Gov  Team, DE Leads, DEH, Sub Unit Delivery Heads</a:t>
                      </a:r>
                      <a:endParaRPr 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59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 Competency Tracker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Interna</a:t>
            </a:r>
            <a:r>
              <a:rPr lang="en-US" dirty="0"/>
              <a:t>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859472"/>
              </p:ext>
            </p:extLst>
          </p:nvPr>
        </p:nvGraphicFramePr>
        <p:xfrm>
          <a:off x="2929849" y="1591072"/>
          <a:ext cx="2437416" cy="1321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9849" y="1591072"/>
                        <a:ext cx="2437416" cy="1321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06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Internal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789" y="938209"/>
            <a:ext cx="845006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1800" b="1" dirty="0"/>
              <a:t>Business 4.0 behaviors:   </a:t>
            </a:r>
            <a:r>
              <a:rPr lang="en-US" sz="1800" dirty="0" smtClean="0"/>
              <a:t>Mass </a:t>
            </a:r>
            <a:r>
              <a:rPr lang="en-US" sz="1800" dirty="0"/>
              <a:t>personalization, Creating exponential value, Leveraging ecosystems and Embracing </a:t>
            </a:r>
            <a:r>
              <a:rPr lang="en-US" sz="1800" dirty="0" smtClean="0"/>
              <a:t>risk</a:t>
            </a:r>
            <a:r>
              <a:rPr lang="en-US" sz="1800" b="1" dirty="0" smtClean="0"/>
              <a:t> </a:t>
            </a:r>
            <a:r>
              <a:rPr lang="en-US" sz="1800" dirty="0"/>
              <a:t>are enabled by the digital pillars of </a:t>
            </a:r>
            <a:r>
              <a:rPr lang="en-US" sz="1800" b="1" dirty="0"/>
              <a:t>Intelligent</a:t>
            </a:r>
            <a:r>
              <a:rPr lang="en-US" sz="1800" dirty="0"/>
              <a:t>, </a:t>
            </a:r>
            <a:r>
              <a:rPr lang="en-US" sz="1800" b="1" dirty="0"/>
              <a:t>Agile</a:t>
            </a:r>
            <a:r>
              <a:rPr lang="en-US" sz="1800" dirty="0"/>
              <a:t>, </a:t>
            </a:r>
            <a:r>
              <a:rPr lang="en-US" sz="1800" b="1" dirty="0"/>
              <a:t>Automated</a:t>
            </a:r>
            <a:r>
              <a:rPr lang="en-US" sz="1800" dirty="0"/>
              <a:t> and on the</a:t>
            </a:r>
            <a:r>
              <a:rPr lang="en-US" sz="1800" b="1" dirty="0"/>
              <a:t> </a:t>
            </a:r>
            <a:r>
              <a:rPr lang="en-US" sz="1800" b="1" dirty="0" smtClean="0"/>
              <a:t>Cloud </a:t>
            </a:r>
            <a:endParaRPr lang="en-IN" sz="1688" dirty="0"/>
          </a:p>
        </p:txBody>
      </p:sp>
      <p:grpSp>
        <p:nvGrpSpPr>
          <p:cNvPr id="5" name="Group 4"/>
          <p:cNvGrpSpPr/>
          <p:nvPr/>
        </p:nvGrpSpPr>
        <p:grpSpPr>
          <a:xfrm>
            <a:off x="178314" y="2396493"/>
            <a:ext cx="1674298" cy="1370888"/>
            <a:chOff x="321712" y="2847444"/>
            <a:chExt cx="2140404" cy="1949708"/>
          </a:xfrm>
        </p:grpSpPr>
        <p:sp>
          <p:nvSpPr>
            <p:cNvPr id="6" name="Rectangle 5"/>
            <p:cNvSpPr/>
            <p:nvPr/>
          </p:nvSpPr>
          <p:spPr>
            <a:xfrm>
              <a:off x="482116" y="2997152"/>
              <a:ext cx="1980000" cy="180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Driving Enterprise Agile Transformation in TCS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Half Frame 6"/>
            <p:cNvSpPr/>
            <p:nvPr/>
          </p:nvSpPr>
          <p:spPr>
            <a:xfrm>
              <a:off x="321712" y="2847444"/>
              <a:ext cx="360040" cy="468604"/>
            </a:xfrm>
            <a:prstGeom prst="halfFrame">
              <a:avLst/>
            </a:prstGeom>
            <a:solidFill>
              <a:srgbClr val="6D97D8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6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11108" y="2396493"/>
            <a:ext cx="1504972" cy="1370888"/>
            <a:chOff x="321712" y="2847444"/>
            <a:chExt cx="2140404" cy="194970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482116" y="2997152"/>
              <a:ext cx="1980000" cy="1800000"/>
            </a:xfrm>
            <a:prstGeom prst="rect">
              <a:avLst/>
            </a:prstGeom>
            <a:grp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Coaching </a:t>
              </a:r>
              <a:r>
                <a:rPr lang="en-US" dirty="0">
                  <a:solidFill>
                    <a:schemeClr val="tx1"/>
                  </a:solidFill>
                </a:rPr>
                <a:t>projects to leverage Automation </a:t>
              </a:r>
            </a:p>
            <a:p>
              <a:pPr lvl="0"/>
              <a:endParaRPr lang="en-IN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" name="Half Frame 9"/>
            <p:cNvSpPr/>
            <p:nvPr/>
          </p:nvSpPr>
          <p:spPr>
            <a:xfrm>
              <a:off x="321712" y="2847444"/>
              <a:ext cx="360040" cy="468604"/>
            </a:xfrm>
            <a:prstGeom prst="halfFrame">
              <a:avLst/>
            </a:prstGeom>
            <a:solidFill>
              <a:srgbClr val="83389B"/>
            </a:solidFill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6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71897" y="2396493"/>
            <a:ext cx="1787082" cy="1370888"/>
            <a:chOff x="321712" y="2847444"/>
            <a:chExt cx="2541627" cy="19497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2" name="Rectangle 11"/>
            <p:cNvSpPr/>
            <p:nvPr/>
          </p:nvSpPr>
          <p:spPr>
            <a:xfrm>
              <a:off x="482116" y="2997151"/>
              <a:ext cx="2381223" cy="1800001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 smtClean="0">
                <a:solidFill>
                  <a:srgbClr val="FF0000"/>
                </a:solidFill>
              </a:endParaRPr>
            </a:p>
            <a:p>
              <a:endPara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Bring </a:t>
              </a:r>
              <a:r>
                <a:rPr lang="en-US" dirty="0">
                  <a:solidFill>
                    <a:schemeClr val="tx1"/>
                  </a:solidFill>
                </a:rPr>
                <a:t>the best of TCS for project delivery, leveraging the larger ecosystem</a:t>
              </a:r>
            </a:p>
            <a:p>
              <a:pPr lvl="0"/>
              <a:endParaRPr lang="en-IN" sz="1266" dirty="0">
                <a:solidFill>
                  <a:srgbClr val="000000"/>
                </a:solidFill>
              </a:endParaRPr>
            </a:p>
          </p:txBody>
        </p:sp>
        <p:sp>
          <p:nvSpPr>
            <p:cNvPr id="13" name="Half Frame 12"/>
            <p:cNvSpPr/>
            <p:nvPr/>
          </p:nvSpPr>
          <p:spPr>
            <a:xfrm>
              <a:off x="321712" y="2847444"/>
              <a:ext cx="360040" cy="468604"/>
            </a:xfrm>
            <a:prstGeom prst="halfFram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6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648831" y="2396493"/>
            <a:ext cx="1504972" cy="1370888"/>
            <a:chOff x="321712" y="2847444"/>
            <a:chExt cx="2140404" cy="194970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482116" y="2997152"/>
              <a:ext cx="1980000" cy="1800000"/>
            </a:xfrm>
            <a:prstGeom prst="rect">
              <a:avLst/>
            </a:prstGeom>
            <a:grp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Designing processes to work in new technologies</a:t>
              </a:r>
            </a:p>
          </p:txBody>
        </p:sp>
        <p:sp>
          <p:nvSpPr>
            <p:cNvPr id="16" name="Half Frame 15"/>
            <p:cNvSpPr/>
            <p:nvPr/>
          </p:nvSpPr>
          <p:spPr>
            <a:xfrm>
              <a:off x="321712" y="2847444"/>
              <a:ext cx="360040" cy="468604"/>
            </a:xfrm>
            <a:prstGeom prst="halfFrame">
              <a:avLst/>
            </a:prstGeom>
            <a:solidFill>
              <a:srgbClr val="89C35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6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7475" y="2396493"/>
            <a:ext cx="1436380" cy="1370888"/>
            <a:chOff x="321712" y="2847444"/>
            <a:chExt cx="1843155" cy="19497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482116" y="2997151"/>
              <a:ext cx="1682751" cy="1800001"/>
            </a:xfrm>
            <a:prstGeom prst="rect">
              <a:avLst/>
            </a:prstGeom>
            <a:grpFill/>
            <a:ln w="952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Proactively governing </a:t>
              </a:r>
              <a:r>
                <a:rPr lang="en-US" dirty="0" smtClean="0">
                  <a:solidFill>
                    <a:schemeClr val="tx1"/>
                  </a:solidFill>
                </a:rPr>
                <a:t>risks</a:t>
              </a:r>
            </a:p>
            <a:p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/>
              <a:endParaRPr lang="en-IN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" name="Half Frame 18"/>
            <p:cNvSpPr/>
            <p:nvPr/>
          </p:nvSpPr>
          <p:spPr>
            <a:xfrm>
              <a:off x="321712" y="2847444"/>
              <a:ext cx="360040" cy="468604"/>
            </a:xfrm>
            <a:prstGeom prst="halfFrame">
              <a:avLst/>
            </a:prstGeom>
            <a:solidFill>
              <a:srgbClr val="B9AFA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66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03765" y="39692"/>
            <a:ext cx="6809835" cy="514117"/>
          </a:xfrm>
        </p:spPr>
        <p:txBody>
          <a:bodyPr/>
          <a:lstStyle/>
          <a:p>
            <a:r>
              <a:rPr lang="en-US" dirty="0" smtClean="0"/>
              <a:t>DEG Role in the Business 4.0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0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 – Organization Structure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68610" y="791625"/>
            <a:ext cx="8404211" cy="4248601"/>
            <a:chOff x="128229" y="726976"/>
            <a:chExt cx="8815125" cy="4839789"/>
          </a:xfrm>
        </p:grpSpPr>
        <p:sp>
          <p:nvSpPr>
            <p:cNvPr id="4" name="Rounded Rectangle 3"/>
            <p:cNvSpPr/>
            <p:nvPr/>
          </p:nvSpPr>
          <p:spPr>
            <a:xfrm>
              <a:off x="2737231" y="726976"/>
              <a:ext cx="2590800" cy="6096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400" b="1" dirty="0">
                  <a:solidFill>
                    <a:prstClr val="white"/>
                  </a:solidFill>
                </a:rPr>
                <a:t>Global Head </a:t>
              </a:r>
              <a:r>
                <a:rPr lang="en-IN" sz="1400" b="1" dirty="0" smtClean="0">
                  <a:solidFill>
                    <a:prstClr val="white"/>
                  </a:solidFill>
                </a:rPr>
                <a:t>-EAS</a:t>
              </a:r>
              <a:endParaRPr lang="en-IN" sz="1400" dirty="0">
                <a:solidFill>
                  <a:prstClr val="white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400" dirty="0" smtClean="0">
                  <a:solidFill>
                    <a:prstClr val="white"/>
                  </a:solidFill>
                </a:rPr>
                <a:t>(</a:t>
              </a:r>
              <a:r>
                <a:rPr lang="en-US" sz="1400" b="1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Akhilesh</a:t>
              </a:r>
              <a:r>
                <a:rPr lang="en-US" sz="14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Tiwari</a:t>
              </a:r>
              <a:r>
                <a:rPr lang="en-IN" sz="1400" dirty="0" smtClean="0">
                  <a:solidFill>
                    <a:prstClr val="white"/>
                  </a:solidFill>
                </a:rPr>
                <a:t>) </a:t>
              </a:r>
              <a:endParaRPr lang="en-IN" sz="1400" dirty="0">
                <a:solidFill>
                  <a:prstClr val="white"/>
                </a:solidFill>
              </a:endParaRPr>
            </a:p>
          </p:txBody>
        </p:sp>
        <p:cxnSp>
          <p:nvCxnSpPr>
            <p:cNvPr id="5" name="Elbow Connector 4"/>
            <p:cNvCxnSpPr>
              <a:stCxn id="4" idx="2"/>
              <a:endCxn id="13" idx="0"/>
            </p:cNvCxnSpPr>
            <p:nvPr/>
          </p:nvCxnSpPr>
          <p:spPr>
            <a:xfrm rot="16200000" flipH="1">
              <a:off x="5108851" y="260355"/>
              <a:ext cx="842020" cy="2994461"/>
            </a:xfrm>
            <a:prstGeom prst="bentConnector3">
              <a:avLst>
                <a:gd name="adj1" fmla="val 5645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5328031" y="2178597"/>
              <a:ext cx="980053" cy="595097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1" dirty="0">
                  <a:solidFill>
                    <a:schemeClr val="tx1"/>
                  </a:solidFill>
                </a:rPr>
                <a:t>MSFT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1" dirty="0">
                  <a:solidFill>
                    <a:schemeClr val="tx1"/>
                  </a:solidFill>
                </a:rPr>
                <a:t>(</a:t>
              </a:r>
              <a:r>
                <a:rPr lang="en-IN" sz="1200" b="1" dirty="0" err="1">
                  <a:solidFill>
                    <a:schemeClr val="tx1"/>
                  </a:solidFill>
                </a:rPr>
                <a:t>Rohit</a:t>
              </a:r>
              <a:r>
                <a:rPr lang="en-IN" sz="1200" b="1" dirty="0">
                  <a:solidFill>
                    <a:schemeClr val="tx1"/>
                  </a:solidFill>
                </a:rPr>
                <a:t> Kale)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585923" y="4931131"/>
              <a:ext cx="1242300" cy="635634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1" dirty="0" smtClean="0">
                  <a:solidFill>
                    <a:prstClr val="white"/>
                  </a:solidFill>
                </a:rPr>
                <a:t>DEH</a:t>
              </a:r>
              <a:endParaRPr lang="en-IN" sz="1200" dirty="0">
                <a:solidFill>
                  <a:prstClr val="white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dirty="0" smtClean="0">
                  <a:solidFill>
                    <a:prstClr val="white"/>
                  </a:solidFill>
                </a:rPr>
                <a:t>(</a:t>
              </a:r>
              <a:r>
                <a:rPr lang="en-IN" sz="1200" b="1" dirty="0" smtClean="0">
                  <a:solidFill>
                    <a:prstClr val="white"/>
                  </a:solidFill>
                </a:rPr>
                <a:t>Mandira Chatterjee</a:t>
              </a:r>
              <a:r>
                <a:rPr lang="en-IN" sz="1200" dirty="0" smtClean="0">
                  <a:solidFill>
                    <a:prstClr val="white"/>
                  </a:solidFill>
                </a:rPr>
                <a:t>)</a:t>
              </a:r>
              <a:endParaRPr lang="en-IN" sz="1200" dirty="0">
                <a:solidFill>
                  <a:prstClr val="white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86442" y="3049840"/>
              <a:ext cx="1044336" cy="645897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100" b="1" dirty="0">
                  <a:solidFill>
                    <a:prstClr val="white"/>
                  </a:solidFill>
                </a:rPr>
                <a:t>NGP</a:t>
              </a:r>
              <a:endParaRPr lang="en-IN" sz="1100" dirty="0">
                <a:solidFill>
                  <a:prstClr val="white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100" b="1" dirty="0">
                  <a:solidFill>
                    <a:prstClr val="white"/>
                  </a:solidFill>
                </a:rPr>
                <a:t>(Sridhar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100" b="1" dirty="0" err="1">
                  <a:solidFill>
                    <a:prstClr val="white"/>
                  </a:solidFill>
                </a:rPr>
                <a:t>Rajagopalan</a:t>
              </a:r>
              <a:r>
                <a:rPr lang="en-IN" sz="1100" dirty="0">
                  <a:solidFill>
                    <a:prstClr val="white"/>
                  </a:solidFill>
                </a:rPr>
                <a:t>)</a:t>
              </a:r>
            </a:p>
          </p:txBody>
        </p:sp>
        <p:cxnSp>
          <p:nvCxnSpPr>
            <p:cNvPr id="9" name="Elbow Connector 8"/>
            <p:cNvCxnSpPr>
              <a:stCxn id="6" idx="2"/>
              <a:endCxn id="7" idx="3"/>
            </p:cNvCxnSpPr>
            <p:nvPr/>
          </p:nvCxnSpPr>
          <p:spPr>
            <a:xfrm rot="5400000">
              <a:off x="4085514" y="3516404"/>
              <a:ext cx="2475254" cy="989835"/>
            </a:xfrm>
            <a:prstGeom prst="bentConnector2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126059" y="2260236"/>
              <a:ext cx="1084588" cy="579739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1" dirty="0" smtClean="0">
                  <a:solidFill>
                    <a:schemeClr val="tx1"/>
                  </a:solidFill>
                </a:rPr>
                <a:t>SFDC Head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dirty="0" smtClean="0">
                  <a:solidFill>
                    <a:schemeClr val="tx1"/>
                  </a:solidFill>
                </a:rPr>
                <a:t>(Michael S O'Bannon)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Elbow Connector 10"/>
            <p:cNvCxnSpPr>
              <a:stCxn id="4" idx="2"/>
              <a:endCxn id="10" idx="0"/>
            </p:cNvCxnSpPr>
            <p:nvPr/>
          </p:nvCxnSpPr>
          <p:spPr>
            <a:xfrm rot="5400000">
              <a:off x="2888662" y="1116267"/>
              <a:ext cx="923660" cy="1364278"/>
            </a:xfrm>
            <a:prstGeom prst="bentConnector3">
              <a:avLst>
                <a:gd name="adj1" fmla="val 5294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10" idx="2"/>
              <a:endCxn id="7" idx="1"/>
            </p:cNvCxnSpPr>
            <p:nvPr/>
          </p:nvCxnSpPr>
          <p:spPr>
            <a:xfrm rot="16200000" flipH="1">
              <a:off x="1922652" y="3585676"/>
              <a:ext cx="2408973" cy="917570"/>
            </a:xfrm>
            <a:prstGeom prst="bentConnector2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6486680" y="2178596"/>
              <a:ext cx="1080824" cy="560211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1" dirty="0" smtClean="0">
                  <a:solidFill>
                    <a:schemeClr val="tx1"/>
                  </a:solidFill>
                </a:rPr>
                <a:t>NGP Head </a:t>
              </a:r>
              <a:endParaRPr lang="en-IN" sz="1200" b="1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1" dirty="0">
                  <a:solidFill>
                    <a:schemeClr val="tx1"/>
                  </a:solidFill>
                </a:rPr>
                <a:t>(</a:t>
              </a:r>
              <a:r>
                <a:rPr lang="en-IN" sz="1200" b="1" dirty="0" err="1">
                  <a:solidFill>
                    <a:schemeClr val="tx1"/>
                  </a:solidFill>
                </a:rPr>
                <a:t>Subodh</a:t>
              </a:r>
              <a:r>
                <a:rPr lang="en-IN" sz="1200" b="1" dirty="0">
                  <a:solidFill>
                    <a:schemeClr val="tx1"/>
                  </a:solidFill>
                </a:rPr>
                <a:t> Biswas) 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814517" y="2251849"/>
              <a:ext cx="1128837" cy="58887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1" dirty="0" smtClean="0">
                  <a:solidFill>
                    <a:schemeClr val="tx1"/>
                  </a:solidFill>
                </a:rPr>
                <a:t>SAP Head </a:t>
              </a:r>
            </a:p>
            <a:p>
              <a:pPr lvl="0"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dirty="0" smtClean="0">
                  <a:solidFill>
                    <a:schemeClr val="tx1"/>
                  </a:solidFill>
                </a:rPr>
                <a:t>(</a:t>
              </a:r>
              <a:r>
                <a:rPr lang="en-IN" sz="1200" dirty="0" err="1" smtClean="0">
                  <a:solidFill>
                    <a:schemeClr val="tx1"/>
                  </a:solidFill>
                </a:rPr>
                <a:t>Prashant</a:t>
              </a:r>
              <a:r>
                <a:rPr lang="en-IN" sz="1200" dirty="0" smtClean="0">
                  <a:solidFill>
                    <a:schemeClr val="tx1"/>
                  </a:solidFill>
                </a:rPr>
                <a:t> </a:t>
              </a:r>
              <a:r>
                <a:rPr lang="en-IN" sz="1200" dirty="0" err="1" smtClean="0">
                  <a:solidFill>
                    <a:schemeClr val="tx1"/>
                  </a:solidFill>
                </a:rPr>
                <a:t>Sirgur</a:t>
              </a:r>
              <a:r>
                <a:rPr lang="en-IN" sz="1200" dirty="0" smtClean="0">
                  <a:solidFill>
                    <a:schemeClr val="tx1"/>
                  </a:solidFill>
                </a:rPr>
                <a:t>) 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28229" y="2224726"/>
              <a:ext cx="1284405" cy="615248"/>
            </a:xfrm>
            <a:prstGeom prst="roundRect">
              <a:avLst/>
            </a:prstGeom>
            <a:solidFill>
              <a:srgbClr val="00B0F0"/>
            </a:soli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1" dirty="0" smtClean="0">
                  <a:solidFill>
                    <a:schemeClr val="bg1"/>
                  </a:solidFill>
                </a:rPr>
                <a:t>Oracle Head </a:t>
              </a:r>
            </a:p>
            <a:p>
              <a:pPr lvl="0"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dirty="0" smtClean="0">
                  <a:solidFill>
                    <a:schemeClr val="bg1"/>
                  </a:solidFill>
                </a:rPr>
                <a:t>(</a:t>
              </a:r>
              <a:r>
                <a:rPr lang="en-US" sz="1200" b="1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Split into 8 sub units </a:t>
              </a:r>
              <a:r>
                <a:rPr lang="en-IN" sz="1200" dirty="0" smtClean="0">
                  <a:solidFill>
                    <a:schemeClr val="bg1"/>
                  </a:solidFill>
                </a:rPr>
                <a:t>) 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Elbow Connector 15"/>
            <p:cNvCxnSpPr>
              <a:stCxn id="4" idx="2"/>
              <a:endCxn id="14" idx="0"/>
            </p:cNvCxnSpPr>
            <p:nvPr/>
          </p:nvCxnSpPr>
          <p:spPr>
            <a:xfrm rot="16200000" flipH="1">
              <a:off x="5748147" y="-378941"/>
              <a:ext cx="915273" cy="4346304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4" idx="2"/>
              <a:endCxn id="15" idx="0"/>
            </p:cNvCxnSpPr>
            <p:nvPr/>
          </p:nvCxnSpPr>
          <p:spPr>
            <a:xfrm rot="5400000">
              <a:off x="1957457" y="149552"/>
              <a:ext cx="888150" cy="3262199"/>
            </a:xfrm>
            <a:prstGeom prst="bentConnector3">
              <a:avLst>
                <a:gd name="adj1" fmla="val 54077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7812360" y="4797808"/>
              <a:ext cx="1114869" cy="65345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1" dirty="0" smtClean="0">
                  <a:solidFill>
                    <a:prstClr val="white"/>
                  </a:solidFill>
                </a:rPr>
                <a:t>DEH</a:t>
              </a:r>
              <a:endParaRPr lang="en-IN" sz="1200" dirty="0">
                <a:solidFill>
                  <a:prstClr val="white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1" dirty="0" smtClean="0">
                  <a:solidFill>
                    <a:prstClr val="white"/>
                  </a:solidFill>
                </a:rPr>
                <a:t>(</a:t>
              </a:r>
              <a:r>
                <a:rPr lang="en-IN" sz="1200" b="1" dirty="0" err="1" smtClean="0">
                  <a:solidFill>
                    <a:prstClr val="white"/>
                  </a:solidFill>
                </a:rPr>
                <a:t>Eileena</a:t>
              </a:r>
              <a:r>
                <a:rPr lang="en-IN" sz="1200" b="1" dirty="0" smtClean="0">
                  <a:solidFill>
                    <a:prstClr val="white"/>
                  </a:solidFill>
                </a:rPr>
                <a:t> </a:t>
              </a:r>
              <a:r>
                <a:rPr lang="en-IN" sz="1200" b="1" dirty="0">
                  <a:solidFill>
                    <a:prstClr val="white"/>
                  </a:solidFill>
                </a:rPr>
                <a:t>V</a:t>
              </a:r>
              <a:r>
                <a:rPr lang="en-IN" sz="1200" b="1" dirty="0" smtClean="0">
                  <a:solidFill>
                    <a:prstClr val="white"/>
                  </a:solidFill>
                </a:rPr>
                <a:t>arghese)</a:t>
              </a:r>
              <a:endParaRPr lang="en-IN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688039" y="2225853"/>
              <a:ext cx="1038068" cy="579664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1" dirty="0">
                  <a:solidFill>
                    <a:schemeClr val="tx1"/>
                  </a:solidFill>
                </a:rPr>
                <a:t>ECM Head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1" dirty="0">
                  <a:solidFill>
                    <a:schemeClr val="tx1"/>
                  </a:solidFill>
                </a:rPr>
                <a:t>(</a:t>
              </a:r>
              <a:r>
                <a:rPr lang="en-IN" sz="1200" b="1" dirty="0" err="1">
                  <a:solidFill>
                    <a:schemeClr val="tx1"/>
                  </a:solidFill>
                </a:rPr>
                <a:t>Kottai</a:t>
              </a:r>
              <a:r>
                <a:rPr lang="en-IN" sz="1200" b="1" dirty="0">
                  <a:solidFill>
                    <a:schemeClr val="tx1"/>
                  </a:solidFill>
                </a:rPr>
                <a:t> A)</a:t>
              </a:r>
            </a:p>
          </p:txBody>
        </p:sp>
        <p:cxnSp>
          <p:nvCxnSpPr>
            <p:cNvPr id="20" name="Elbow Connector 19"/>
            <p:cNvCxnSpPr>
              <a:stCxn id="15" idx="2"/>
              <a:endCxn id="27" idx="0"/>
            </p:cNvCxnSpPr>
            <p:nvPr/>
          </p:nvCxnSpPr>
          <p:spPr>
            <a:xfrm rot="5400000">
              <a:off x="-293060" y="3903466"/>
              <a:ext cx="2126984" cy="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9" idx="2"/>
              <a:endCxn id="7" idx="0"/>
            </p:cNvCxnSpPr>
            <p:nvPr/>
          </p:nvCxnSpPr>
          <p:spPr>
            <a:xfrm rot="5400000">
              <a:off x="3144266" y="3868324"/>
              <a:ext cx="2125614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14" idx="2"/>
              <a:endCxn id="18" idx="0"/>
            </p:cNvCxnSpPr>
            <p:nvPr/>
          </p:nvCxnSpPr>
          <p:spPr>
            <a:xfrm rot="5400000">
              <a:off x="7395823" y="3814694"/>
              <a:ext cx="1957086" cy="9141"/>
            </a:xfrm>
            <a:prstGeom prst="bentConnector3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4" idx="2"/>
              <a:endCxn id="6" idx="0"/>
            </p:cNvCxnSpPr>
            <p:nvPr/>
          </p:nvCxnSpPr>
          <p:spPr>
            <a:xfrm rot="16200000" flipH="1">
              <a:off x="4504334" y="864872"/>
              <a:ext cx="842021" cy="1785427"/>
            </a:xfrm>
            <a:prstGeom prst="bentConnector3">
              <a:avLst>
                <a:gd name="adj1" fmla="val 5430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3" idx="2"/>
              <a:endCxn id="8" idx="0"/>
            </p:cNvCxnSpPr>
            <p:nvPr/>
          </p:nvCxnSpPr>
          <p:spPr>
            <a:xfrm rot="5400000">
              <a:off x="6862335" y="2885082"/>
              <a:ext cx="311033" cy="1848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8" idx="2"/>
              <a:endCxn id="7" idx="3"/>
            </p:cNvCxnSpPr>
            <p:nvPr/>
          </p:nvCxnSpPr>
          <p:spPr>
            <a:xfrm rot="5400000">
              <a:off x="5141812" y="3382149"/>
              <a:ext cx="1553211" cy="2180387"/>
            </a:xfrm>
            <a:prstGeom prst="bentConnector2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4" idx="2"/>
              <a:endCxn id="19" idx="0"/>
            </p:cNvCxnSpPr>
            <p:nvPr/>
          </p:nvCxnSpPr>
          <p:spPr>
            <a:xfrm rot="16200000" flipH="1">
              <a:off x="3675214" y="1693993"/>
              <a:ext cx="889277" cy="174442"/>
            </a:xfrm>
            <a:prstGeom prst="bentConnector3">
              <a:avLst>
                <a:gd name="adj1" fmla="val 5509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149281" y="4966958"/>
              <a:ext cx="1242300" cy="599807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1" dirty="0" smtClean="0">
                  <a:solidFill>
                    <a:prstClr val="white"/>
                  </a:solidFill>
                </a:rPr>
                <a:t>DEH</a:t>
              </a:r>
              <a:endParaRPr lang="en-IN" sz="1200" dirty="0">
                <a:solidFill>
                  <a:prstClr val="white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dirty="0" smtClean="0">
                  <a:solidFill>
                    <a:prstClr val="white"/>
                  </a:solidFill>
                </a:rPr>
                <a:t>(</a:t>
              </a:r>
              <a:r>
                <a:rPr lang="en-IN" sz="1200" b="1" dirty="0" smtClean="0">
                  <a:solidFill>
                    <a:prstClr val="white"/>
                  </a:solidFill>
                </a:rPr>
                <a:t>Bharat Kothari</a:t>
              </a:r>
              <a:r>
                <a:rPr lang="en-IN" sz="1200" dirty="0" smtClean="0">
                  <a:solidFill>
                    <a:prstClr val="white"/>
                  </a:solidFill>
                </a:rPr>
                <a:t>)</a:t>
              </a:r>
              <a:endParaRPr lang="en-IN" sz="1200" dirty="0">
                <a:solidFill>
                  <a:prstClr val="white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140761" y="3107351"/>
              <a:ext cx="1170081" cy="714316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1" dirty="0" smtClean="0">
                  <a:solidFill>
                    <a:schemeClr val="tx1"/>
                  </a:solidFill>
                </a:rPr>
                <a:t>Integration </a:t>
              </a:r>
              <a:r>
                <a:rPr lang="en-IN" sz="1200" b="1" dirty="0" err="1" smtClean="0">
                  <a:solidFill>
                    <a:schemeClr val="tx1"/>
                  </a:solidFill>
                </a:rPr>
                <a:t>CoE</a:t>
              </a:r>
              <a:r>
                <a:rPr lang="en-IN" sz="1200" b="1" dirty="0" smtClean="0">
                  <a:solidFill>
                    <a:schemeClr val="tx1"/>
                  </a:solidFill>
                </a:rPr>
                <a:t> Head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dirty="0" smtClean="0">
                  <a:solidFill>
                    <a:schemeClr val="tx1"/>
                  </a:solidFill>
                </a:rPr>
                <a:t>(</a:t>
              </a:r>
              <a:r>
                <a:rPr lang="en-IN" sz="1200" dirty="0" err="1" smtClean="0">
                  <a:solidFill>
                    <a:schemeClr val="tx1"/>
                  </a:solidFill>
                </a:rPr>
                <a:t>Mousumi</a:t>
              </a:r>
              <a:r>
                <a:rPr lang="en-IN" sz="1200" dirty="0" smtClean="0">
                  <a:solidFill>
                    <a:schemeClr val="tx1"/>
                  </a:solidFill>
                </a:rPr>
                <a:t> B)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842795" y="3068252"/>
              <a:ext cx="1084588" cy="755706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1" dirty="0" smtClean="0">
                  <a:solidFill>
                    <a:schemeClr val="tx1"/>
                  </a:solidFill>
                </a:rPr>
                <a:t>Niche CRM Head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dirty="0" smtClean="0">
                  <a:solidFill>
                    <a:schemeClr val="tx1"/>
                  </a:solidFill>
                </a:rPr>
                <a:t>(</a:t>
              </a:r>
              <a:r>
                <a:rPr lang="en-IN" sz="1200" dirty="0" err="1" smtClean="0">
                  <a:solidFill>
                    <a:schemeClr val="tx1"/>
                  </a:solidFill>
                </a:rPr>
                <a:t>Aarti</a:t>
              </a:r>
              <a:r>
                <a:rPr lang="en-IN" sz="1200" dirty="0" smtClean="0">
                  <a:solidFill>
                    <a:schemeClr val="tx1"/>
                  </a:solidFill>
                </a:rPr>
                <a:t> Devi)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457895" y="3051189"/>
              <a:ext cx="1184656" cy="7460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b="1" dirty="0" smtClean="0">
                  <a:solidFill>
                    <a:schemeClr val="tx1"/>
                  </a:solidFill>
                </a:rPr>
                <a:t>Niche HCM Head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IN" sz="1200" dirty="0" smtClean="0">
                  <a:solidFill>
                    <a:schemeClr val="tx1"/>
                  </a:solidFill>
                </a:rPr>
                <a:t>(Ram Subramanian)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Elbow Connector 30"/>
            <p:cNvCxnSpPr/>
            <p:nvPr/>
          </p:nvCxnSpPr>
          <p:spPr>
            <a:xfrm rot="5400000">
              <a:off x="2843022" y="1860231"/>
              <a:ext cx="1731676" cy="647542"/>
            </a:xfrm>
            <a:prstGeom prst="bentConnector3">
              <a:avLst>
                <a:gd name="adj1" fmla="val 3013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rot="16200000" flipH="1">
              <a:off x="3677663" y="1708428"/>
              <a:ext cx="1696866" cy="963362"/>
            </a:xfrm>
            <a:prstGeom prst="bentConnector3">
              <a:avLst>
                <a:gd name="adj1" fmla="val 2759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4" idx="2"/>
              <a:endCxn id="28" idx="0"/>
            </p:cNvCxnSpPr>
            <p:nvPr/>
          </p:nvCxnSpPr>
          <p:spPr>
            <a:xfrm rot="5400000">
              <a:off x="1993830" y="1068549"/>
              <a:ext cx="1770775" cy="2306829"/>
            </a:xfrm>
            <a:prstGeom prst="bentConnector3">
              <a:avLst>
                <a:gd name="adj1" fmla="val 26993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8" idx="2"/>
              <a:endCxn id="7" idx="1"/>
            </p:cNvCxnSpPr>
            <p:nvPr/>
          </p:nvCxnSpPr>
          <p:spPr>
            <a:xfrm rot="16200000" flipH="1">
              <a:off x="1942222" y="3605246"/>
              <a:ext cx="1427281" cy="1860121"/>
            </a:xfrm>
            <a:prstGeom prst="bentConnector2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30" idx="2"/>
              <a:endCxn id="7" idx="3"/>
            </p:cNvCxnSpPr>
            <p:nvPr/>
          </p:nvCxnSpPr>
          <p:spPr>
            <a:xfrm rot="5400000">
              <a:off x="4213362" y="4412086"/>
              <a:ext cx="1451723" cy="222000"/>
            </a:xfrm>
            <a:prstGeom prst="bentConnector2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9" idx="2"/>
              <a:endCxn id="7" idx="1"/>
            </p:cNvCxnSpPr>
            <p:nvPr/>
          </p:nvCxnSpPr>
          <p:spPr>
            <a:xfrm rot="16200000" flipH="1">
              <a:off x="2773011" y="4436036"/>
              <a:ext cx="1424990" cy="200834"/>
            </a:xfrm>
            <a:prstGeom prst="bentConnector2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30214" y="5215005"/>
            <a:ext cx="2813586" cy="204887"/>
          </a:xfrm>
        </p:spPr>
        <p:txBody>
          <a:bodyPr/>
          <a:lstStyle/>
          <a:p>
            <a:r>
              <a:rPr lang="en-US" dirty="0" smtClean="0"/>
              <a:t>TCS Internal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470871"/>
              </p:ext>
            </p:extLst>
          </p:nvPr>
        </p:nvGraphicFramePr>
        <p:xfrm>
          <a:off x="145685" y="87869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685" y="87869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9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 EGP DEG – Organization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8" y="564115"/>
            <a:ext cx="8801712" cy="490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2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 EGP DEG - Risks &amp; Mitigation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Internal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51520" y="943000"/>
            <a:ext cx="8534400" cy="504056"/>
          </a:xfrm>
          <a:prstGeom prst="wedgeRoundRectCallout">
            <a:avLst>
              <a:gd name="adj1" fmla="val -18976"/>
              <a:gd name="adj2" fmla="val 41332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Risks , Issues , Challenges &amp; Mitigation Plan are maintained in EGP DEG Risk register as below. </a:t>
            </a:r>
            <a:endParaRPr lang="en-US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550602"/>
              </p:ext>
            </p:extLst>
          </p:nvPr>
        </p:nvGraphicFramePr>
        <p:xfrm>
          <a:off x="3203848" y="2095128"/>
          <a:ext cx="1825352" cy="1540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2095128"/>
                        <a:ext cx="1825352" cy="1540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472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095" y="3105150"/>
            <a:ext cx="7572375" cy="553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857250">
              <a:spcBef>
                <a:spcPct val="0"/>
              </a:spcBef>
            </a:pPr>
            <a:r>
              <a:rPr lang="en-US" sz="2813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Thank 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772868" y="3607296"/>
            <a:ext cx="64523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9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A </a:t>
            </a:r>
            <a:r>
              <a:rPr lang="en-US" spc="9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Bayer Group Presentation</a:t>
            </a:r>
            <a:endParaRPr lang="en-US" spc="90" dirty="0" smtClean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34000"/>
                  </a:srgbClr>
                </a:outerShdw>
              </a:effectLst>
              <a:cs typeface="Times New Roman" panose="02020603050405020304" pitchFamily="18" charset="0"/>
            </a:endParaRPr>
          </a:p>
          <a:p>
            <a:endParaRPr lang="en-US" spc="9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34000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spc="9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Reach </a:t>
            </a:r>
            <a:r>
              <a:rPr lang="en-IN" spc="9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me</a:t>
            </a:r>
            <a:r>
              <a:rPr lang="en-IN" spc="9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IN" spc="9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at </a:t>
            </a:r>
            <a:r>
              <a:rPr lang="en-IN" spc="90" dirty="0" smtClean="0">
                <a:ln w="0"/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34000"/>
                    </a:srgbClr>
                  </a:outerShdw>
                </a:effectLst>
                <a:cs typeface="Times New Roman" panose="02020603050405020304" pitchFamily="18" charset="0"/>
              </a:rPr>
              <a:t>1556492@tcs.com</a:t>
            </a:r>
            <a:endParaRPr lang="en-IN" spc="90" dirty="0">
              <a:ln w="0"/>
              <a:solidFill>
                <a:srgbClr val="0063BE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9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Approach -&gt; DEG 4.0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Internal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6372" y="243552"/>
            <a:ext cx="8583780" cy="4178775"/>
            <a:chOff x="416372" y="305239"/>
            <a:chExt cx="8583780" cy="4178775"/>
          </a:xfrm>
        </p:grpSpPr>
        <p:sp>
          <p:nvSpPr>
            <p:cNvPr id="7" name="Freeform 6"/>
            <p:cNvSpPr/>
            <p:nvPr/>
          </p:nvSpPr>
          <p:spPr>
            <a:xfrm>
              <a:off x="416372" y="1215614"/>
              <a:ext cx="2259494" cy="3258057"/>
            </a:xfrm>
            <a:custGeom>
              <a:avLst/>
              <a:gdLst>
                <a:gd name="connsiteX0" fmla="*/ 0 w 2259494"/>
                <a:gd name="connsiteY0" fmla="*/ 225949 h 3258057"/>
                <a:gd name="connsiteX1" fmla="*/ 225949 w 2259494"/>
                <a:gd name="connsiteY1" fmla="*/ 0 h 3258057"/>
                <a:gd name="connsiteX2" fmla="*/ 2033545 w 2259494"/>
                <a:gd name="connsiteY2" fmla="*/ 0 h 3258057"/>
                <a:gd name="connsiteX3" fmla="*/ 2259494 w 2259494"/>
                <a:gd name="connsiteY3" fmla="*/ 225949 h 3258057"/>
                <a:gd name="connsiteX4" fmla="*/ 2259494 w 2259494"/>
                <a:gd name="connsiteY4" fmla="*/ 3032108 h 3258057"/>
                <a:gd name="connsiteX5" fmla="*/ 2033545 w 2259494"/>
                <a:gd name="connsiteY5" fmla="*/ 3258057 h 3258057"/>
                <a:gd name="connsiteX6" fmla="*/ 225949 w 2259494"/>
                <a:gd name="connsiteY6" fmla="*/ 3258057 h 3258057"/>
                <a:gd name="connsiteX7" fmla="*/ 0 w 2259494"/>
                <a:gd name="connsiteY7" fmla="*/ 3032108 h 3258057"/>
                <a:gd name="connsiteX8" fmla="*/ 0 w 2259494"/>
                <a:gd name="connsiteY8" fmla="*/ 225949 h 325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494" h="3258057">
                  <a:moveTo>
                    <a:pt x="0" y="225949"/>
                  </a:moveTo>
                  <a:cubicBezTo>
                    <a:pt x="0" y="101161"/>
                    <a:pt x="101161" y="0"/>
                    <a:pt x="225949" y="0"/>
                  </a:cubicBezTo>
                  <a:lnTo>
                    <a:pt x="2033545" y="0"/>
                  </a:lnTo>
                  <a:cubicBezTo>
                    <a:pt x="2158333" y="0"/>
                    <a:pt x="2259494" y="101161"/>
                    <a:pt x="2259494" y="225949"/>
                  </a:cubicBezTo>
                  <a:lnTo>
                    <a:pt x="2259494" y="3032108"/>
                  </a:lnTo>
                  <a:cubicBezTo>
                    <a:pt x="2259494" y="3156896"/>
                    <a:pt x="2158333" y="3258057"/>
                    <a:pt x="2033545" y="3258057"/>
                  </a:cubicBezTo>
                  <a:lnTo>
                    <a:pt x="225949" y="3258057"/>
                  </a:lnTo>
                  <a:cubicBezTo>
                    <a:pt x="101161" y="3258057"/>
                    <a:pt x="0" y="3156896"/>
                    <a:pt x="0" y="3032108"/>
                  </a:cubicBezTo>
                  <a:lnTo>
                    <a:pt x="0" y="225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003" tIns="190003" rIns="190003" bIns="888158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1200" b="1" kern="1200" dirty="0" smtClean="0"/>
                <a:t>Conventional Delivery Models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1200" b="1" kern="1200" dirty="0" smtClean="0"/>
                <a:t>Manual and need-based automation 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1200" b="1" kern="1200" dirty="0" smtClean="0"/>
                <a:t>IT Metrics Driven Delivery 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1200" b="1" kern="1200" dirty="0" smtClean="0"/>
                <a:t>Unpredictable Customer escalations</a:t>
              </a:r>
              <a:endParaRPr lang="en-US" sz="1200" b="1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1200" b="1" kern="1200" dirty="0" smtClean="0"/>
                <a:t>Struggle in Delivering Complex Programs</a:t>
              </a:r>
              <a:endParaRPr lang="en-US" sz="1200" b="1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1200" b="1" kern="1200" dirty="0" smtClean="0"/>
                <a:t>Internal optimization</a:t>
              </a:r>
              <a:endParaRPr lang="en-US" sz="1200" b="1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539550" y="4137304"/>
              <a:ext cx="2008439" cy="338700"/>
            </a:xfrm>
            <a:custGeom>
              <a:avLst/>
              <a:gdLst>
                <a:gd name="connsiteX0" fmla="*/ 0 w 2008439"/>
                <a:gd name="connsiteY0" fmla="*/ 50867 h 508669"/>
                <a:gd name="connsiteX1" fmla="*/ 50867 w 2008439"/>
                <a:gd name="connsiteY1" fmla="*/ 0 h 508669"/>
                <a:gd name="connsiteX2" fmla="*/ 1957572 w 2008439"/>
                <a:gd name="connsiteY2" fmla="*/ 0 h 508669"/>
                <a:gd name="connsiteX3" fmla="*/ 2008439 w 2008439"/>
                <a:gd name="connsiteY3" fmla="*/ 50867 h 508669"/>
                <a:gd name="connsiteX4" fmla="*/ 2008439 w 2008439"/>
                <a:gd name="connsiteY4" fmla="*/ 457802 h 508669"/>
                <a:gd name="connsiteX5" fmla="*/ 1957572 w 2008439"/>
                <a:gd name="connsiteY5" fmla="*/ 508669 h 508669"/>
                <a:gd name="connsiteX6" fmla="*/ 50867 w 2008439"/>
                <a:gd name="connsiteY6" fmla="*/ 508669 h 508669"/>
                <a:gd name="connsiteX7" fmla="*/ 0 w 2008439"/>
                <a:gd name="connsiteY7" fmla="*/ 457802 h 508669"/>
                <a:gd name="connsiteX8" fmla="*/ 0 w 2008439"/>
                <a:gd name="connsiteY8" fmla="*/ 50867 h 50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439" h="508669">
                  <a:moveTo>
                    <a:pt x="0" y="50867"/>
                  </a:moveTo>
                  <a:cubicBezTo>
                    <a:pt x="0" y="22774"/>
                    <a:pt x="22774" y="0"/>
                    <a:pt x="50867" y="0"/>
                  </a:cubicBezTo>
                  <a:lnTo>
                    <a:pt x="1957572" y="0"/>
                  </a:lnTo>
                  <a:cubicBezTo>
                    <a:pt x="1985665" y="0"/>
                    <a:pt x="2008439" y="22774"/>
                    <a:pt x="2008439" y="50867"/>
                  </a:cubicBezTo>
                  <a:lnTo>
                    <a:pt x="2008439" y="457802"/>
                  </a:lnTo>
                  <a:cubicBezTo>
                    <a:pt x="2008439" y="485895"/>
                    <a:pt x="1985665" y="508669"/>
                    <a:pt x="1957572" y="508669"/>
                  </a:cubicBezTo>
                  <a:lnTo>
                    <a:pt x="50867" y="508669"/>
                  </a:lnTo>
                  <a:cubicBezTo>
                    <a:pt x="22774" y="508669"/>
                    <a:pt x="0" y="485895"/>
                    <a:pt x="0" y="457802"/>
                  </a:cubicBezTo>
                  <a:lnTo>
                    <a:pt x="0" y="508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188" tIns="37758" rIns="49188" bIns="37758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Today</a:t>
              </a:r>
              <a:endParaRPr lang="en-US" sz="18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131840" y="1205271"/>
              <a:ext cx="2928082" cy="3278743"/>
            </a:xfrm>
            <a:custGeom>
              <a:avLst/>
              <a:gdLst>
                <a:gd name="connsiteX0" fmla="*/ 0 w 3192507"/>
                <a:gd name="connsiteY0" fmla="*/ 319251 h 3278743"/>
                <a:gd name="connsiteX1" fmla="*/ 319251 w 3192507"/>
                <a:gd name="connsiteY1" fmla="*/ 0 h 3278743"/>
                <a:gd name="connsiteX2" fmla="*/ 2873256 w 3192507"/>
                <a:gd name="connsiteY2" fmla="*/ 0 h 3278743"/>
                <a:gd name="connsiteX3" fmla="*/ 3192507 w 3192507"/>
                <a:gd name="connsiteY3" fmla="*/ 319251 h 3278743"/>
                <a:gd name="connsiteX4" fmla="*/ 3192507 w 3192507"/>
                <a:gd name="connsiteY4" fmla="*/ 2959492 h 3278743"/>
                <a:gd name="connsiteX5" fmla="*/ 2873256 w 3192507"/>
                <a:gd name="connsiteY5" fmla="*/ 3278743 h 3278743"/>
                <a:gd name="connsiteX6" fmla="*/ 319251 w 3192507"/>
                <a:gd name="connsiteY6" fmla="*/ 3278743 h 3278743"/>
                <a:gd name="connsiteX7" fmla="*/ 0 w 3192507"/>
                <a:gd name="connsiteY7" fmla="*/ 2959492 h 3278743"/>
                <a:gd name="connsiteX8" fmla="*/ 0 w 3192507"/>
                <a:gd name="connsiteY8" fmla="*/ 319251 h 327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2507" h="3278743">
                  <a:moveTo>
                    <a:pt x="0" y="319251"/>
                  </a:moveTo>
                  <a:cubicBezTo>
                    <a:pt x="0" y="142934"/>
                    <a:pt x="142934" y="0"/>
                    <a:pt x="319251" y="0"/>
                  </a:cubicBezTo>
                  <a:lnTo>
                    <a:pt x="2873256" y="0"/>
                  </a:lnTo>
                  <a:cubicBezTo>
                    <a:pt x="3049573" y="0"/>
                    <a:pt x="3192507" y="142934"/>
                    <a:pt x="3192507" y="319251"/>
                  </a:cubicBezTo>
                  <a:lnTo>
                    <a:pt x="3192507" y="2959492"/>
                  </a:lnTo>
                  <a:cubicBezTo>
                    <a:pt x="3192507" y="3135809"/>
                    <a:pt x="3049573" y="3278743"/>
                    <a:pt x="2873256" y="3278743"/>
                  </a:cubicBezTo>
                  <a:lnTo>
                    <a:pt x="319251" y="3278743"/>
                  </a:lnTo>
                  <a:cubicBezTo>
                    <a:pt x="142934" y="3278743"/>
                    <a:pt x="0" y="3135809"/>
                    <a:pt x="0" y="2959492"/>
                  </a:cubicBezTo>
                  <a:lnTo>
                    <a:pt x="0" y="31925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003" tIns="190003" rIns="190003" bIns="888158" numCol="1" spcCol="1270" anchor="t" anchorCtr="0">
              <a:noAutofit/>
            </a:bodyPr>
            <a:lstStyle/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endParaRPr lang="en-US" sz="1200" b="1" dirty="0"/>
            </a:p>
          </p:txBody>
        </p:sp>
        <p:sp>
          <p:nvSpPr>
            <p:cNvPr id="11" name="Circular Arrow 10"/>
            <p:cNvSpPr/>
            <p:nvPr/>
          </p:nvSpPr>
          <p:spPr>
            <a:xfrm rot="21029005">
              <a:off x="4906650" y="305239"/>
              <a:ext cx="3225189" cy="3351789"/>
            </a:xfrm>
            <a:prstGeom prst="circularArrow">
              <a:avLst>
                <a:gd name="adj1" fmla="val 3272"/>
                <a:gd name="adj2" fmla="val 403837"/>
                <a:gd name="adj3" fmla="val 20052538"/>
                <a:gd name="adj4" fmla="val 13620468"/>
                <a:gd name="adj5" fmla="val 3818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3725994" y="1060856"/>
              <a:ext cx="2008439" cy="309516"/>
            </a:xfrm>
            <a:custGeom>
              <a:avLst/>
              <a:gdLst>
                <a:gd name="connsiteX0" fmla="*/ 0 w 2008439"/>
                <a:gd name="connsiteY0" fmla="*/ 57073 h 570728"/>
                <a:gd name="connsiteX1" fmla="*/ 57073 w 2008439"/>
                <a:gd name="connsiteY1" fmla="*/ 0 h 570728"/>
                <a:gd name="connsiteX2" fmla="*/ 1951366 w 2008439"/>
                <a:gd name="connsiteY2" fmla="*/ 0 h 570728"/>
                <a:gd name="connsiteX3" fmla="*/ 2008439 w 2008439"/>
                <a:gd name="connsiteY3" fmla="*/ 57073 h 570728"/>
                <a:gd name="connsiteX4" fmla="*/ 2008439 w 2008439"/>
                <a:gd name="connsiteY4" fmla="*/ 513655 h 570728"/>
                <a:gd name="connsiteX5" fmla="*/ 1951366 w 2008439"/>
                <a:gd name="connsiteY5" fmla="*/ 570728 h 570728"/>
                <a:gd name="connsiteX6" fmla="*/ 57073 w 2008439"/>
                <a:gd name="connsiteY6" fmla="*/ 570728 h 570728"/>
                <a:gd name="connsiteX7" fmla="*/ 0 w 2008439"/>
                <a:gd name="connsiteY7" fmla="*/ 513655 h 570728"/>
                <a:gd name="connsiteX8" fmla="*/ 0 w 2008439"/>
                <a:gd name="connsiteY8" fmla="*/ 57073 h 57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439" h="570728">
                  <a:moveTo>
                    <a:pt x="0" y="57073"/>
                  </a:moveTo>
                  <a:cubicBezTo>
                    <a:pt x="0" y="25552"/>
                    <a:pt x="25552" y="0"/>
                    <a:pt x="57073" y="0"/>
                  </a:cubicBezTo>
                  <a:lnTo>
                    <a:pt x="1951366" y="0"/>
                  </a:lnTo>
                  <a:cubicBezTo>
                    <a:pt x="1982887" y="0"/>
                    <a:pt x="2008439" y="25552"/>
                    <a:pt x="2008439" y="57073"/>
                  </a:cubicBezTo>
                  <a:lnTo>
                    <a:pt x="2008439" y="513655"/>
                  </a:lnTo>
                  <a:cubicBezTo>
                    <a:pt x="2008439" y="545176"/>
                    <a:pt x="1982887" y="570728"/>
                    <a:pt x="1951366" y="570728"/>
                  </a:cubicBezTo>
                  <a:lnTo>
                    <a:pt x="57073" y="570728"/>
                  </a:lnTo>
                  <a:cubicBezTo>
                    <a:pt x="25552" y="570728"/>
                    <a:pt x="0" y="545176"/>
                    <a:pt x="0" y="513655"/>
                  </a:cubicBezTo>
                  <a:lnTo>
                    <a:pt x="0" y="5707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188" tIns="37758" rIns="49188" bIns="3775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/>
                <a:t>Capabilities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557082" y="1200539"/>
              <a:ext cx="2443070" cy="3216685"/>
            </a:xfrm>
            <a:custGeom>
              <a:avLst/>
              <a:gdLst>
                <a:gd name="connsiteX0" fmla="*/ 0 w 2259494"/>
                <a:gd name="connsiteY0" fmla="*/ 225949 h 3216685"/>
                <a:gd name="connsiteX1" fmla="*/ 225949 w 2259494"/>
                <a:gd name="connsiteY1" fmla="*/ 0 h 3216685"/>
                <a:gd name="connsiteX2" fmla="*/ 2033545 w 2259494"/>
                <a:gd name="connsiteY2" fmla="*/ 0 h 3216685"/>
                <a:gd name="connsiteX3" fmla="*/ 2259494 w 2259494"/>
                <a:gd name="connsiteY3" fmla="*/ 225949 h 3216685"/>
                <a:gd name="connsiteX4" fmla="*/ 2259494 w 2259494"/>
                <a:gd name="connsiteY4" fmla="*/ 2990736 h 3216685"/>
                <a:gd name="connsiteX5" fmla="*/ 2033545 w 2259494"/>
                <a:gd name="connsiteY5" fmla="*/ 3216685 h 3216685"/>
                <a:gd name="connsiteX6" fmla="*/ 225949 w 2259494"/>
                <a:gd name="connsiteY6" fmla="*/ 3216685 h 3216685"/>
                <a:gd name="connsiteX7" fmla="*/ 0 w 2259494"/>
                <a:gd name="connsiteY7" fmla="*/ 2990736 h 3216685"/>
                <a:gd name="connsiteX8" fmla="*/ 0 w 2259494"/>
                <a:gd name="connsiteY8" fmla="*/ 225949 h 321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9494" h="3216685">
                  <a:moveTo>
                    <a:pt x="0" y="225949"/>
                  </a:moveTo>
                  <a:cubicBezTo>
                    <a:pt x="0" y="101161"/>
                    <a:pt x="101161" y="0"/>
                    <a:pt x="225949" y="0"/>
                  </a:cubicBezTo>
                  <a:lnTo>
                    <a:pt x="2033545" y="0"/>
                  </a:lnTo>
                  <a:cubicBezTo>
                    <a:pt x="2158333" y="0"/>
                    <a:pt x="2259494" y="101161"/>
                    <a:pt x="2259494" y="225949"/>
                  </a:cubicBezTo>
                  <a:lnTo>
                    <a:pt x="2259494" y="2990736"/>
                  </a:lnTo>
                  <a:cubicBezTo>
                    <a:pt x="2259494" y="3115524"/>
                    <a:pt x="2158333" y="3216685"/>
                    <a:pt x="2033545" y="3216685"/>
                  </a:cubicBezTo>
                  <a:lnTo>
                    <a:pt x="225949" y="3216685"/>
                  </a:lnTo>
                  <a:cubicBezTo>
                    <a:pt x="101161" y="3216685"/>
                    <a:pt x="0" y="3115524"/>
                    <a:pt x="0" y="2990736"/>
                  </a:cubicBezTo>
                  <a:lnTo>
                    <a:pt x="0" y="22594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0003" tIns="190003" rIns="190003" bIns="879293" numCol="1" spcCol="1270" anchor="t" anchorCtr="0">
              <a:noAutofit/>
            </a:bodyPr>
            <a:lstStyle/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1200" b="1" dirty="0"/>
                <a:t>Living Agile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1200" b="1" dirty="0"/>
                <a:t>Machine first Delivery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1200" b="1" dirty="0"/>
                <a:t>Growth and Transformation driven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1200" b="1" dirty="0"/>
                <a:t>Smooth, Predictable Delivery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1200" b="1" dirty="0"/>
                <a:t>Risk-based Project/Customer Management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ts val="1200"/>
                </a:spcAft>
                <a:buChar char="••"/>
              </a:pPr>
              <a:r>
                <a:rPr lang="en-US" sz="1200" b="1" dirty="0"/>
                <a:t>Benchmarked Delivery Leadership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66185" y="4137304"/>
              <a:ext cx="2008439" cy="295424"/>
            </a:xfrm>
            <a:custGeom>
              <a:avLst/>
              <a:gdLst>
                <a:gd name="connsiteX0" fmla="*/ 0 w 2008439"/>
                <a:gd name="connsiteY0" fmla="*/ 53412 h 534124"/>
                <a:gd name="connsiteX1" fmla="*/ 53412 w 2008439"/>
                <a:gd name="connsiteY1" fmla="*/ 0 h 534124"/>
                <a:gd name="connsiteX2" fmla="*/ 1955027 w 2008439"/>
                <a:gd name="connsiteY2" fmla="*/ 0 h 534124"/>
                <a:gd name="connsiteX3" fmla="*/ 2008439 w 2008439"/>
                <a:gd name="connsiteY3" fmla="*/ 53412 h 534124"/>
                <a:gd name="connsiteX4" fmla="*/ 2008439 w 2008439"/>
                <a:gd name="connsiteY4" fmla="*/ 480712 h 534124"/>
                <a:gd name="connsiteX5" fmla="*/ 1955027 w 2008439"/>
                <a:gd name="connsiteY5" fmla="*/ 534124 h 534124"/>
                <a:gd name="connsiteX6" fmla="*/ 53412 w 2008439"/>
                <a:gd name="connsiteY6" fmla="*/ 534124 h 534124"/>
                <a:gd name="connsiteX7" fmla="*/ 0 w 2008439"/>
                <a:gd name="connsiteY7" fmla="*/ 480712 h 534124"/>
                <a:gd name="connsiteX8" fmla="*/ 0 w 2008439"/>
                <a:gd name="connsiteY8" fmla="*/ 53412 h 53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8439" h="534124">
                  <a:moveTo>
                    <a:pt x="0" y="53412"/>
                  </a:moveTo>
                  <a:cubicBezTo>
                    <a:pt x="0" y="23913"/>
                    <a:pt x="23913" y="0"/>
                    <a:pt x="53412" y="0"/>
                  </a:cubicBezTo>
                  <a:lnTo>
                    <a:pt x="1955027" y="0"/>
                  </a:lnTo>
                  <a:cubicBezTo>
                    <a:pt x="1984526" y="0"/>
                    <a:pt x="2008439" y="23913"/>
                    <a:pt x="2008439" y="53412"/>
                  </a:cubicBezTo>
                  <a:lnTo>
                    <a:pt x="2008439" y="480712"/>
                  </a:lnTo>
                  <a:cubicBezTo>
                    <a:pt x="2008439" y="510211"/>
                    <a:pt x="1984526" y="534124"/>
                    <a:pt x="1955027" y="534124"/>
                  </a:cubicBezTo>
                  <a:lnTo>
                    <a:pt x="53412" y="534124"/>
                  </a:lnTo>
                  <a:cubicBezTo>
                    <a:pt x="23913" y="534124"/>
                    <a:pt x="0" y="510211"/>
                    <a:pt x="0" y="480712"/>
                  </a:cubicBezTo>
                  <a:lnTo>
                    <a:pt x="0" y="5341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188" tIns="37758" rIns="49188" bIns="37758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/>
                <a:t>Future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352674" y="1444258"/>
            <a:ext cx="2677295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•"/>
            </a:pPr>
            <a:r>
              <a:rPr lang="en-US" sz="1200" b="1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100% Agile DEG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•"/>
            </a:pPr>
            <a:r>
              <a:rPr lang="en-US" sz="1200" b="1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Redefined Delivery Processes for </a:t>
            </a:r>
            <a:r>
              <a:rPr lang="en-US" sz="1200" b="1" dirty="0" smtClean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new </a:t>
            </a:r>
            <a:r>
              <a:rPr lang="en-US" sz="1200" b="1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ways of working (Agile, MFDM etc.)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•"/>
            </a:pPr>
            <a:r>
              <a:rPr lang="en-US" sz="1200" b="1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Customer Business Metrics based Delivery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•"/>
            </a:pPr>
            <a:r>
              <a:rPr lang="en-US" sz="1200" b="1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Reimagined Delivery Governance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•"/>
            </a:pPr>
            <a:r>
              <a:rPr lang="en-US" sz="1200" b="1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Improved Delivery Assurance </a:t>
            </a:r>
          </a:p>
          <a:p>
            <a:pPr marL="114300" lvl="1" indent="-114300" defTabSz="5334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Arial" panose="020B0604020202020204" pitchFamily="34" charset="0"/>
              <a:buChar char="••"/>
            </a:pPr>
            <a:r>
              <a:rPr lang="en-US" sz="1200" b="1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Benchmarked with industry models and competition</a:t>
            </a:r>
          </a:p>
        </p:txBody>
      </p:sp>
      <p:sp>
        <p:nvSpPr>
          <p:cNvPr id="17" name="Shape 16"/>
          <p:cNvSpPr/>
          <p:nvPr/>
        </p:nvSpPr>
        <p:spPr>
          <a:xfrm rot="789095">
            <a:off x="1192712" y="1105069"/>
            <a:ext cx="4194399" cy="4194399"/>
          </a:xfrm>
          <a:prstGeom prst="leftCircularArrow">
            <a:avLst>
              <a:gd name="adj1" fmla="val 2654"/>
              <a:gd name="adj2" fmla="val 322756"/>
              <a:gd name="adj3" fmla="val 1741537"/>
              <a:gd name="adj4" fmla="val 7726250"/>
              <a:gd name="adj5" fmla="val 3096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86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 4.0 Capabilities and Epics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Internal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7504" y="1045087"/>
            <a:ext cx="8854215" cy="1763049"/>
            <a:chOff x="107504" y="1045087"/>
            <a:chExt cx="8854215" cy="1763049"/>
          </a:xfrm>
        </p:grpSpPr>
        <p:sp>
          <p:nvSpPr>
            <p:cNvPr id="14" name="Freeform 13"/>
            <p:cNvSpPr/>
            <p:nvPr/>
          </p:nvSpPr>
          <p:spPr>
            <a:xfrm>
              <a:off x="110271" y="1045087"/>
              <a:ext cx="2698612" cy="345600"/>
            </a:xfrm>
            <a:custGeom>
              <a:avLst/>
              <a:gdLst>
                <a:gd name="connsiteX0" fmla="*/ 0 w 2698612"/>
                <a:gd name="connsiteY0" fmla="*/ 0 h 345600"/>
                <a:gd name="connsiteX1" fmla="*/ 2698612 w 2698612"/>
                <a:gd name="connsiteY1" fmla="*/ 0 h 345600"/>
                <a:gd name="connsiteX2" fmla="*/ 2698612 w 2698612"/>
                <a:gd name="connsiteY2" fmla="*/ 345600 h 345600"/>
                <a:gd name="connsiteX3" fmla="*/ 0 w 2698612"/>
                <a:gd name="connsiteY3" fmla="*/ 345600 h 345600"/>
                <a:gd name="connsiteX4" fmla="*/ 0 w 2698612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612" h="345600">
                  <a:moveTo>
                    <a:pt x="0" y="0"/>
                  </a:moveTo>
                  <a:lnTo>
                    <a:pt x="2698612" y="0"/>
                  </a:lnTo>
                  <a:lnTo>
                    <a:pt x="2698612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100% Agile DEG</a:t>
              </a:r>
              <a:endParaRPr lang="en-US" sz="12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07504" y="1387327"/>
              <a:ext cx="2698612" cy="1417449"/>
            </a:xfrm>
            <a:custGeom>
              <a:avLst/>
              <a:gdLst>
                <a:gd name="connsiteX0" fmla="*/ 0 w 2698612"/>
                <a:gd name="connsiteY0" fmla="*/ 0 h 1417449"/>
                <a:gd name="connsiteX1" fmla="*/ 2698612 w 2698612"/>
                <a:gd name="connsiteY1" fmla="*/ 0 h 1417449"/>
                <a:gd name="connsiteX2" fmla="*/ 2698612 w 2698612"/>
                <a:gd name="connsiteY2" fmla="*/ 1417449 h 1417449"/>
                <a:gd name="connsiteX3" fmla="*/ 0 w 2698612"/>
                <a:gd name="connsiteY3" fmla="*/ 1417449 h 1417449"/>
                <a:gd name="connsiteX4" fmla="*/ 0 w 2698612"/>
                <a:gd name="connsiteY4" fmla="*/ 0 h 141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612" h="1417449">
                  <a:moveTo>
                    <a:pt x="0" y="0"/>
                  </a:moveTo>
                  <a:lnTo>
                    <a:pt x="2698612" y="0"/>
                  </a:lnTo>
                  <a:lnTo>
                    <a:pt x="2698612" y="1417449"/>
                  </a:lnTo>
                  <a:lnTo>
                    <a:pt x="0" y="141744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Define Agile DEG Products Catalogue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Develop DEG Agile Workforce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Collaboration and Lean tools to deploy Agile practices</a:t>
              </a:r>
              <a:endParaRPr lang="en-US" sz="12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186689" y="1045087"/>
              <a:ext cx="2698612" cy="345600"/>
            </a:xfrm>
            <a:custGeom>
              <a:avLst/>
              <a:gdLst>
                <a:gd name="connsiteX0" fmla="*/ 0 w 2698612"/>
                <a:gd name="connsiteY0" fmla="*/ 0 h 345600"/>
                <a:gd name="connsiteX1" fmla="*/ 2698612 w 2698612"/>
                <a:gd name="connsiteY1" fmla="*/ 0 h 345600"/>
                <a:gd name="connsiteX2" fmla="*/ 2698612 w 2698612"/>
                <a:gd name="connsiteY2" fmla="*/ 345600 h 345600"/>
                <a:gd name="connsiteX3" fmla="*/ 0 w 2698612"/>
                <a:gd name="connsiteY3" fmla="*/ 345600 h 345600"/>
                <a:gd name="connsiteX4" fmla="*/ 0 w 2698612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612" h="345600">
                  <a:moveTo>
                    <a:pt x="0" y="0"/>
                  </a:moveTo>
                  <a:lnTo>
                    <a:pt x="2698612" y="0"/>
                  </a:lnTo>
                  <a:lnTo>
                    <a:pt x="2698612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Redefined Delivery Processes</a:t>
              </a:r>
              <a:endParaRPr lang="en-US" sz="1200" kern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86689" y="1390687"/>
              <a:ext cx="2698612" cy="1417449"/>
            </a:xfrm>
            <a:custGeom>
              <a:avLst/>
              <a:gdLst>
                <a:gd name="connsiteX0" fmla="*/ 0 w 2698612"/>
                <a:gd name="connsiteY0" fmla="*/ 0 h 1417449"/>
                <a:gd name="connsiteX1" fmla="*/ 2698612 w 2698612"/>
                <a:gd name="connsiteY1" fmla="*/ 0 h 1417449"/>
                <a:gd name="connsiteX2" fmla="*/ 2698612 w 2698612"/>
                <a:gd name="connsiteY2" fmla="*/ 1417449 h 1417449"/>
                <a:gd name="connsiteX3" fmla="*/ 0 w 2698612"/>
                <a:gd name="connsiteY3" fmla="*/ 1417449 h 1417449"/>
                <a:gd name="connsiteX4" fmla="*/ 0 w 2698612"/>
                <a:gd name="connsiteY4" fmla="*/ 0 h 141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612" h="1417449">
                  <a:moveTo>
                    <a:pt x="0" y="0"/>
                  </a:moveTo>
                  <a:lnTo>
                    <a:pt x="2698612" y="0"/>
                  </a:lnTo>
                  <a:lnTo>
                    <a:pt x="2698612" y="1417449"/>
                  </a:lnTo>
                  <a:lnTo>
                    <a:pt x="0" y="141744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Reimagined Delivery policies for new ways of working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Fit-for-purpose Delivery processes for traditional services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Define Processes and Estimation models for New Services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Define and brand TCS Way of Working</a:t>
              </a:r>
              <a:endParaRPr lang="en-US" sz="12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263107" y="1045087"/>
              <a:ext cx="2698612" cy="345600"/>
            </a:xfrm>
            <a:custGeom>
              <a:avLst/>
              <a:gdLst>
                <a:gd name="connsiteX0" fmla="*/ 0 w 2698612"/>
                <a:gd name="connsiteY0" fmla="*/ 0 h 345600"/>
                <a:gd name="connsiteX1" fmla="*/ 2698612 w 2698612"/>
                <a:gd name="connsiteY1" fmla="*/ 0 h 345600"/>
                <a:gd name="connsiteX2" fmla="*/ 2698612 w 2698612"/>
                <a:gd name="connsiteY2" fmla="*/ 345600 h 345600"/>
                <a:gd name="connsiteX3" fmla="*/ 0 w 2698612"/>
                <a:gd name="connsiteY3" fmla="*/ 345600 h 345600"/>
                <a:gd name="connsiteX4" fmla="*/ 0 w 2698612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612" h="345600">
                  <a:moveTo>
                    <a:pt x="0" y="0"/>
                  </a:moveTo>
                  <a:lnTo>
                    <a:pt x="2698612" y="0"/>
                  </a:lnTo>
                  <a:lnTo>
                    <a:pt x="2698612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/>
                <a:t>Improved Delivery Assurance</a:t>
              </a:r>
              <a:endParaRPr lang="en-US" sz="1200" kern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263107" y="1390687"/>
              <a:ext cx="2698612" cy="1417449"/>
            </a:xfrm>
            <a:custGeom>
              <a:avLst/>
              <a:gdLst>
                <a:gd name="connsiteX0" fmla="*/ 0 w 2698612"/>
                <a:gd name="connsiteY0" fmla="*/ 0 h 1417449"/>
                <a:gd name="connsiteX1" fmla="*/ 2698612 w 2698612"/>
                <a:gd name="connsiteY1" fmla="*/ 0 h 1417449"/>
                <a:gd name="connsiteX2" fmla="*/ 2698612 w 2698612"/>
                <a:gd name="connsiteY2" fmla="*/ 1417449 h 1417449"/>
                <a:gd name="connsiteX3" fmla="*/ 0 w 2698612"/>
                <a:gd name="connsiteY3" fmla="*/ 1417449 h 1417449"/>
                <a:gd name="connsiteX4" fmla="*/ 0 w 2698612"/>
                <a:gd name="connsiteY4" fmla="*/ 0 h 141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612" h="1417449">
                  <a:moveTo>
                    <a:pt x="0" y="0"/>
                  </a:moveTo>
                  <a:lnTo>
                    <a:pt x="2698612" y="0"/>
                  </a:lnTo>
                  <a:lnTo>
                    <a:pt x="2698612" y="1417449"/>
                  </a:lnTo>
                  <a:lnTo>
                    <a:pt x="0" y="141744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Kanban based iQMS Deployment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Data Quality governance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Integrated Contracts Compliance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/>
                <a:t>Improve Estimation Rigor</a:t>
              </a:r>
              <a:endParaRPr lang="en-US" sz="12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0271" y="3178352"/>
            <a:ext cx="8851448" cy="1725088"/>
            <a:chOff x="110271" y="3178352"/>
            <a:chExt cx="8851448" cy="1725088"/>
          </a:xfrm>
        </p:grpSpPr>
        <p:sp>
          <p:nvSpPr>
            <p:cNvPr id="7" name="Freeform 6"/>
            <p:cNvSpPr/>
            <p:nvPr/>
          </p:nvSpPr>
          <p:spPr>
            <a:xfrm>
              <a:off x="110271" y="3178352"/>
              <a:ext cx="2698612" cy="412130"/>
            </a:xfrm>
            <a:custGeom>
              <a:avLst/>
              <a:gdLst>
                <a:gd name="connsiteX0" fmla="*/ 0 w 2698612"/>
                <a:gd name="connsiteY0" fmla="*/ 0 h 412130"/>
                <a:gd name="connsiteX1" fmla="*/ 2698612 w 2698612"/>
                <a:gd name="connsiteY1" fmla="*/ 0 h 412130"/>
                <a:gd name="connsiteX2" fmla="*/ 2698612 w 2698612"/>
                <a:gd name="connsiteY2" fmla="*/ 412130 h 412130"/>
                <a:gd name="connsiteX3" fmla="*/ 0 w 2698612"/>
                <a:gd name="connsiteY3" fmla="*/ 412130 h 412130"/>
                <a:gd name="connsiteX4" fmla="*/ 0 w 2698612"/>
                <a:gd name="connsiteY4" fmla="*/ 0 h 41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612" h="412130">
                  <a:moveTo>
                    <a:pt x="0" y="0"/>
                  </a:moveTo>
                  <a:lnTo>
                    <a:pt x="2698612" y="0"/>
                  </a:lnTo>
                  <a:lnTo>
                    <a:pt x="2698612" y="412130"/>
                  </a:lnTo>
                  <a:lnTo>
                    <a:pt x="0" y="41213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44704" rIns="78232" bIns="44704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lt1"/>
                  </a:solidFill>
                </a:rPr>
                <a:t>Reimagined Delivery Governance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110271" y="3590482"/>
              <a:ext cx="2698612" cy="1312958"/>
            </a:xfrm>
            <a:custGeom>
              <a:avLst/>
              <a:gdLst>
                <a:gd name="connsiteX0" fmla="*/ 0 w 2698612"/>
                <a:gd name="connsiteY0" fmla="*/ 0 h 1147409"/>
                <a:gd name="connsiteX1" fmla="*/ 2698612 w 2698612"/>
                <a:gd name="connsiteY1" fmla="*/ 0 h 1147409"/>
                <a:gd name="connsiteX2" fmla="*/ 2698612 w 2698612"/>
                <a:gd name="connsiteY2" fmla="*/ 1147409 h 1147409"/>
                <a:gd name="connsiteX3" fmla="*/ 0 w 2698612"/>
                <a:gd name="connsiteY3" fmla="*/ 1147409 h 1147409"/>
                <a:gd name="connsiteX4" fmla="*/ 0 w 2698612"/>
                <a:gd name="connsiteY4" fmla="*/ 0 h 114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612" h="1147409">
                  <a:moveTo>
                    <a:pt x="0" y="0"/>
                  </a:moveTo>
                  <a:lnTo>
                    <a:pt x="2698612" y="0"/>
                  </a:lnTo>
                  <a:lnTo>
                    <a:pt x="2698612" y="1147409"/>
                  </a:lnTo>
                  <a:lnTo>
                    <a:pt x="0" y="114740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2">
                  <a:alpha val="90000"/>
                </a:schemeClr>
              </a:solidFill>
            </a:ln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Redefined Delivery Governance and Program Recovery process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Deploy Proactive alerts for Risk Management and escalation management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CEO Delivery Dashboard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Continuous assurance and audits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186689" y="3178352"/>
              <a:ext cx="2698612" cy="412130"/>
            </a:xfrm>
            <a:custGeom>
              <a:avLst/>
              <a:gdLst>
                <a:gd name="connsiteX0" fmla="*/ 0 w 2698612"/>
                <a:gd name="connsiteY0" fmla="*/ 0 h 412130"/>
                <a:gd name="connsiteX1" fmla="*/ 2698612 w 2698612"/>
                <a:gd name="connsiteY1" fmla="*/ 0 h 412130"/>
                <a:gd name="connsiteX2" fmla="*/ 2698612 w 2698612"/>
                <a:gd name="connsiteY2" fmla="*/ 412130 h 412130"/>
                <a:gd name="connsiteX3" fmla="*/ 0 w 2698612"/>
                <a:gd name="connsiteY3" fmla="*/ 412130 h 412130"/>
                <a:gd name="connsiteX4" fmla="*/ 0 w 2698612"/>
                <a:gd name="connsiteY4" fmla="*/ 0 h 41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612" h="412130">
                  <a:moveTo>
                    <a:pt x="0" y="0"/>
                  </a:moveTo>
                  <a:lnTo>
                    <a:pt x="2698612" y="0"/>
                  </a:lnTo>
                  <a:lnTo>
                    <a:pt x="2698612" y="412130"/>
                  </a:lnTo>
                  <a:lnTo>
                    <a:pt x="0" y="41213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44704" rIns="78232" bIns="44704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/>
                <a:t>Customer Business Metrics based Delivery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186689" y="3590482"/>
              <a:ext cx="2698612" cy="1312958"/>
            </a:xfrm>
            <a:custGeom>
              <a:avLst/>
              <a:gdLst>
                <a:gd name="connsiteX0" fmla="*/ 0 w 2698612"/>
                <a:gd name="connsiteY0" fmla="*/ 0 h 1147409"/>
                <a:gd name="connsiteX1" fmla="*/ 2698612 w 2698612"/>
                <a:gd name="connsiteY1" fmla="*/ 0 h 1147409"/>
                <a:gd name="connsiteX2" fmla="*/ 2698612 w 2698612"/>
                <a:gd name="connsiteY2" fmla="*/ 1147409 h 1147409"/>
                <a:gd name="connsiteX3" fmla="*/ 0 w 2698612"/>
                <a:gd name="connsiteY3" fmla="*/ 1147409 h 1147409"/>
                <a:gd name="connsiteX4" fmla="*/ 0 w 2698612"/>
                <a:gd name="connsiteY4" fmla="*/ 0 h 114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612" h="1147409">
                  <a:moveTo>
                    <a:pt x="0" y="0"/>
                  </a:moveTo>
                  <a:lnTo>
                    <a:pt x="2698612" y="0"/>
                  </a:lnTo>
                  <a:lnTo>
                    <a:pt x="2698612" y="1147409"/>
                  </a:lnTo>
                  <a:lnTo>
                    <a:pt x="0" y="114740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Business Metrics for all Industry Segments</a:t>
              </a: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Measure and Govern Business Metrics for identified Projects </a:t>
              </a: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Identify and Amplify Success Stories of Business Metrics Performance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263107" y="3178352"/>
              <a:ext cx="2698612" cy="412130"/>
            </a:xfrm>
            <a:custGeom>
              <a:avLst/>
              <a:gdLst>
                <a:gd name="connsiteX0" fmla="*/ 0 w 2698612"/>
                <a:gd name="connsiteY0" fmla="*/ 0 h 412130"/>
                <a:gd name="connsiteX1" fmla="*/ 2698612 w 2698612"/>
                <a:gd name="connsiteY1" fmla="*/ 0 h 412130"/>
                <a:gd name="connsiteX2" fmla="*/ 2698612 w 2698612"/>
                <a:gd name="connsiteY2" fmla="*/ 412130 h 412130"/>
                <a:gd name="connsiteX3" fmla="*/ 0 w 2698612"/>
                <a:gd name="connsiteY3" fmla="*/ 412130 h 412130"/>
                <a:gd name="connsiteX4" fmla="*/ 0 w 2698612"/>
                <a:gd name="connsiteY4" fmla="*/ 0 h 41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612" h="412130">
                  <a:moveTo>
                    <a:pt x="0" y="0"/>
                  </a:moveTo>
                  <a:lnTo>
                    <a:pt x="2698612" y="0"/>
                  </a:lnTo>
                  <a:lnTo>
                    <a:pt x="2698612" y="412130"/>
                  </a:lnTo>
                  <a:lnTo>
                    <a:pt x="0" y="412130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232" tIns="44704" rIns="78232" bIns="44704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kern="1200" dirty="0" smtClean="0"/>
                <a:t>Benchmark with Industry models and competition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263107" y="3590482"/>
              <a:ext cx="2698612" cy="1312958"/>
            </a:xfrm>
            <a:custGeom>
              <a:avLst/>
              <a:gdLst>
                <a:gd name="connsiteX0" fmla="*/ 0 w 2698612"/>
                <a:gd name="connsiteY0" fmla="*/ 0 h 1147409"/>
                <a:gd name="connsiteX1" fmla="*/ 2698612 w 2698612"/>
                <a:gd name="connsiteY1" fmla="*/ 0 h 1147409"/>
                <a:gd name="connsiteX2" fmla="*/ 2698612 w 2698612"/>
                <a:gd name="connsiteY2" fmla="*/ 1147409 h 1147409"/>
                <a:gd name="connsiteX3" fmla="*/ 0 w 2698612"/>
                <a:gd name="connsiteY3" fmla="*/ 1147409 h 1147409"/>
                <a:gd name="connsiteX4" fmla="*/ 0 w 2698612"/>
                <a:gd name="connsiteY4" fmla="*/ 0 h 114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8612" h="1147409">
                  <a:moveTo>
                    <a:pt x="0" y="0"/>
                  </a:moveTo>
                  <a:lnTo>
                    <a:pt x="2698612" y="0"/>
                  </a:lnTo>
                  <a:lnTo>
                    <a:pt x="2698612" y="1147409"/>
                  </a:lnTo>
                  <a:lnTo>
                    <a:pt x="0" y="114740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tx1">
                  <a:alpha val="90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8674" tIns="58674" rIns="78232" bIns="88011" numCol="1" spcCol="1270" anchor="t" anchorCtr="0">
              <a:noAutofit/>
            </a:bodyPr>
            <a:lstStyle/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Competition Benchmarking Report</a:t>
              </a: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CMMI V2 adoption</a:t>
              </a: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Reimagine CSS survey</a:t>
              </a: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dirty="0"/>
                <a:t>Productivity benchmarking and continuous improvement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56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20" dirty="0">
                <a:latin typeface="Calibri" panose="020F0502020204030204" pitchFamily="34" charset="0"/>
                <a:cs typeface="Calibri" panose="020F0502020204030204" pitchFamily="34" charset="0"/>
              </a:rPr>
              <a:t>DEG -  Yearly Planning Process</a:t>
            </a:r>
          </a:p>
        </p:txBody>
      </p:sp>
      <p:pic>
        <p:nvPicPr>
          <p:cNvPr id="1026" name="Picture 2" descr="C:\Users\111402\AppData\Local\Microsoft\Windows\Temporary Internet Files\Content.IE5\TCALN4PU\thumb-Signature-Paper-Document-Pencil-166.6-4207[1].gif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23" y="1155689"/>
            <a:ext cx="2544865" cy="3675743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  <a:extLst/>
        </p:spPr>
      </p:pic>
      <p:sp>
        <p:nvSpPr>
          <p:cNvPr id="3" name="Rounded Rectangle 2"/>
          <p:cNvSpPr/>
          <p:nvPr/>
        </p:nvSpPr>
        <p:spPr>
          <a:xfrm>
            <a:off x="1461753" y="1741558"/>
            <a:ext cx="2768522" cy="3197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b="1" dirty="0">
                <a:solidFill>
                  <a:schemeClr val="tx1"/>
                </a:solidFill>
              </a:rPr>
              <a:t>Corporate DEG Priorities &amp; Objectives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461753" y="2264143"/>
            <a:ext cx="2768522" cy="3197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b="1" dirty="0">
                <a:solidFill>
                  <a:schemeClr val="tx1"/>
                </a:solidFill>
              </a:rPr>
              <a:t>Unit Business Objectives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461752" y="2786727"/>
            <a:ext cx="2768522" cy="3197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b="1" dirty="0">
                <a:solidFill>
                  <a:schemeClr val="tx1"/>
                </a:solidFill>
              </a:rPr>
              <a:t>Leadership Inputs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61752" y="3325590"/>
            <a:ext cx="2768522" cy="3197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b="1" dirty="0">
                <a:solidFill>
                  <a:schemeClr val="tx1"/>
                </a:solidFill>
              </a:rPr>
              <a:t>DEG Score Card Analysis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461751" y="3864452"/>
            <a:ext cx="2768522" cy="3197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b="1" dirty="0">
                <a:solidFill>
                  <a:schemeClr val="tx1"/>
                </a:solidFill>
              </a:rPr>
              <a:t>External Audit and Assessment requirements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461751" y="4391230"/>
            <a:ext cx="2768522" cy="3197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b="1" dirty="0">
                <a:solidFill>
                  <a:schemeClr val="tx1"/>
                </a:solidFill>
              </a:rPr>
              <a:t>Pulse Feedback - DEG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461750" y="1218973"/>
            <a:ext cx="2768522" cy="3197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" b="1" dirty="0">
                <a:solidFill>
                  <a:schemeClr val="tx1"/>
                </a:solidFill>
              </a:rPr>
              <a:t>Organizational Priorities &amp; 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1232" y="1303040"/>
            <a:ext cx="16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Unit  DEG Plan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230272" y="1368551"/>
            <a:ext cx="1087844" cy="8346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3" name="Right Arrow 12"/>
          <p:cNvSpPr/>
          <p:nvPr/>
        </p:nvSpPr>
        <p:spPr>
          <a:xfrm>
            <a:off x="4232418" y="1901439"/>
            <a:ext cx="1087844" cy="8346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4" name="Right Arrow 13"/>
          <p:cNvSpPr/>
          <p:nvPr/>
        </p:nvSpPr>
        <p:spPr>
          <a:xfrm>
            <a:off x="4228129" y="2385600"/>
            <a:ext cx="1087844" cy="8346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5" name="Right Arrow 14"/>
          <p:cNvSpPr/>
          <p:nvPr/>
        </p:nvSpPr>
        <p:spPr>
          <a:xfrm>
            <a:off x="4239504" y="2914712"/>
            <a:ext cx="1087844" cy="8346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6" name="Right Arrow 15"/>
          <p:cNvSpPr/>
          <p:nvPr/>
        </p:nvSpPr>
        <p:spPr>
          <a:xfrm>
            <a:off x="4240574" y="3437817"/>
            <a:ext cx="1087844" cy="8346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7" name="Right Arrow 16"/>
          <p:cNvSpPr/>
          <p:nvPr/>
        </p:nvSpPr>
        <p:spPr>
          <a:xfrm>
            <a:off x="4228128" y="3994567"/>
            <a:ext cx="1087844" cy="8346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8" name="Right Arrow 17"/>
          <p:cNvSpPr/>
          <p:nvPr/>
        </p:nvSpPr>
        <p:spPr>
          <a:xfrm>
            <a:off x="4240574" y="4551111"/>
            <a:ext cx="1087844" cy="83464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</p:spTree>
    <p:extLst>
      <p:ext uri="{BB962C8B-B14F-4D97-AF65-F5344CB8AC3E}">
        <p14:creationId xmlns:p14="http://schemas.microsoft.com/office/powerpoint/2010/main" val="334681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Internal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5" y="870992"/>
            <a:ext cx="8344699" cy="403244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Corporate DEG  Objectives – </a:t>
            </a:r>
            <a:r>
              <a:rPr lang="en-US" sz="2400" dirty="0"/>
              <a:t>Voice of Business Heads</a:t>
            </a:r>
          </a:p>
        </p:txBody>
      </p:sp>
    </p:spTree>
    <p:extLst>
      <p:ext uri="{BB962C8B-B14F-4D97-AF65-F5344CB8AC3E}">
        <p14:creationId xmlns:p14="http://schemas.microsoft.com/office/powerpoint/2010/main" val="24047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 DEG Key Asks for Agile Projects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Internal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59" y="870992"/>
            <a:ext cx="8426406" cy="42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Internal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716" y="865415"/>
            <a:ext cx="8113524" cy="16823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defTabSz="91440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 sz="1600" kern="0">
                <a:latin typeface="Calibri" panose="020F0502020204030204" pitchFamily="34" charset="0"/>
                <a:cs typeface="+mn-cs"/>
              </a:defRPr>
            </a:lvl1pPr>
            <a:lvl2pPr lvl="1" algn="just" fontAlgn="auto"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431925" algn="l"/>
              </a:tabLst>
              <a:defRPr sz="1400" b="0"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endParaRPr lang="en-US" sz="1400" b="1" dirty="0" smtClean="0"/>
          </a:p>
          <a:p>
            <a:r>
              <a:rPr lang="en-US" sz="1400" b="1" dirty="0" smtClean="0"/>
              <a:t>Operational </a:t>
            </a:r>
            <a:r>
              <a:rPr lang="en-US" sz="1400" b="1" dirty="0"/>
              <a:t>Excellence</a:t>
            </a:r>
          </a:p>
          <a:p>
            <a:pPr lvl="1"/>
            <a:r>
              <a:rPr lang="en-US" dirty="0" smtClean="0"/>
              <a:t> </a:t>
            </a:r>
            <a:r>
              <a:rPr lang="en-US" sz="1200" dirty="0"/>
              <a:t>Increase </a:t>
            </a:r>
            <a:r>
              <a:rPr lang="en-US" sz="1200" dirty="0" smtClean="0"/>
              <a:t>Revenue by (30%) for I</a:t>
            </a:r>
            <a:r>
              <a:rPr lang="nn-NO" sz="1200" dirty="0" smtClean="0"/>
              <a:t>nfor</a:t>
            </a:r>
            <a:r>
              <a:rPr lang="nn-NO" sz="1200" dirty="0"/>
              <a:t>, Microsoft, QAD and </a:t>
            </a:r>
            <a:r>
              <a:rPr lang="nn-NO" sz="1200" dirty="0" smtClean="0"/>
              <a:t>Netsuite</a:t>
            </a:r>
          </a:p>
          <a:p>
            <a:pPr lvl="1"/>
            <a:r>
              <a:rPr lang="en-US" sz="1200" dirty="0" smtClean="0"/>
              <a:t>Make </a:t>
            </a:r>
            <a:r>
              <a:rPr lang="en-US" sz="1200" dirty="0"/>
              <a:t>Additional </a:t>
            </a:r>
            <a:r>
              <a:rPr lang="en-US" sz="1200" dirty="0" smtClean="0"/>
              <a:t>Revenue </a:t>
            </a:r>
            <a:r>
              <a:rPr lang="en-US" sz="1200" dirty="0"/>
              <a:t>from new </a:t>
            </a:r>
            <a:r>
              <a:rPr lang="en-US" sz="1200" dirty="0" smtClean="0"/>
              <a:t>Products </a:t>
            </a:r>
            <a:r>
              <a:rPr lang="en-US" sz="1200" dirty="0"/>
              <a:t>(</a:t>
            </a:r>
            <a:r>
              <a:rPr lang="en-US" sz="1200" dirty="0" err="1" smtClean="0"/>
              <a:t>Zuora</a:t>
            </a:r>
            <a:r>
              <a:rPr lang="en-US" sz="1200" dirty="0"/>
              <a:t>, IFS, </a:t>
            </a:r>
            <a:r>
              <a:rPr lang="en-US" sz="1200" dirty="0" err="1"/>
              <a:t>Coupa</a:t>
            </a:r>
            <a:r>
              <a:rPr lang="en-US" sz="1200" dirty="0"/>
              <a:t> and Anaplan)</a:t>
            </a:r>
          </a:p>
          <a:p>
            <a:pPr lvl="1"/>
            <a:r>
              <a:rPr lang="en-US" sz="1200" dirty="0"/>
              <a:t> Focus on Niche Platform and Cloud ERP</a:t>
            </a:r>
          </a:p>
          <a:p>
            <a:pPr lvl="1"/>
            <a:r>
              <a:rPr lang="en-US" sz="1200" dirty="0"/>
              <a:t> Retain Competent Workforce</a:t>
            </a:r>
          </a:p>
          <a:p>
            <a:pPr lvl="1"/>
            <a:r>
              <a:rPr lang="en-US" sz="1200" dirty="0"/>
              <a:t> Improve Customer Satisfaction and create referenceable </a:t>
            </a:r>
            <a:r>
              <a:rPr lang="en-US" sz="1200" dirty="0" smtClean="0"/>
              <a:t>customers</a:t>
            </a:r>
          </a:p>
          <a:p>
            <a:pPr lvl="1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56044" y="2859321"/>
            <a:ext cx="8113524" cy="2044119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ctr" defTabSz="617220">
              <a:defRPr sz="2800" b="1">
                <a:solidFill>
                  <a:prstClr val="white"/>
                </a:solidFill>
              </a:defRPr>
            </a:lvl1pPr>
          </a:lstStyle>
          <a:p>
            <a:pPr algn="l" defTabSz="914400"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schemeClr val="tx1"/>
                </a:solidFill>
                <a:latin typeface="Calibri" panose="020F0502020204030204" pitchFamily="34" charset="0"/>
              </a:rPr>
              <a:t>Delivery Excellence</a:t>
            </a:r>
          </a:p>
          <a:p>
            <a:pPr lvl="2" indent="-285750" algn="just"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431925" algn="l"/>
              </a:tabLs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Critical Programs –  Milestone Tracking, Quality Assurance</a:t>
            </a:r>
          </a:p>
          <a:p>
            <a:pPr lvl="2" indent="-285750" algn="just"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431925" algn="l"/>
              </a:tabLs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Delivery Competency Drive and Improvement</a:t>
            </a:r>
          </a:p>
          <a:p>
            <a:pPr lvl="2" indent="-285750" algn="just"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431925" algn="l"/>
              </a:tabLs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Improve On time Delivery(OTD)  in projects</a:t>
            </a:r>
          </a:p>
          <a:p>
            <a:pPr lvl="2" indent="-285750" algn="just"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431925" algn="l"/>
              </a:tabLs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Sustain and Improve % DFD compliance at unit level</a:t>
            </a:r>
          </a:p>
          <a:p>
            <a:pPr lvl="2" indent="-285750" algn="just"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431925" algn="l"/>
              </a:tabLs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Defect Reduction in Projects</a:t>
            </a:r>
          </a:p>
          <a:p>
            <a:pPr lvl="2" indent="-285750" algn="just"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431925" algn="l"/>
              </a:tabLst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Elimination of Root Causes for Top Causes of 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Defects</a:t>
            </a:r>
          </a:p>
          <a:p>
            <a:pPr lvl="2" indent="-285750" algn="just">
              <a:spcAft>
                <a:spcPts val="600"/>
              </a:spcAft>
              <a:buFont typeface="Wingdings" panose="05000000000000000000" pitchFamily="2" charset="2"/>
              <a:buChar char="ü"/>
              <a:tabLst>
                <a:tab pos="1431925" algn="l"/>
              </a:tabLst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03765" y="39692"/>
            <a:ext cx="6809835" cy="514117"/>
          </a:xfrm>
        </p:spPr>
        <p:txBody>
          <a:bodyPr/>
          <a:lstStyle/>
          <a:p>
            <a:r>
              <a:rPr lang="en-US" dirty="0" smtClean="0"/>
              <a:t>EAS-EGP Unit Objectives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065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TCS Internal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3765" y="39692"/>
            <a:ext cx="6809835" cy="514117"/>
          </a:xfrm>
        </p:spPr>
        <p:txBody>
          <a:bodyPr/>
          <a:lstStyle/>
          <a:p>
            <a:r>
              <a:rPr lang="en-US" sz="2000" dirty="0"/>
              <a:t>Unit Delivery Assurance Plan -  </a:t>
            </a:r>
            <a:r>
              <a:rPr lang="en-US" sz="2000" dirty="0" smtClean="0"/>
              <a:t>1/3 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74077"/>
              </p:ext>
            </p:extLst>
          </p:nvPr>
        </p:nvGraphicFramePr>
        <p:xfrm>
          <a:off x="150790" y="870992"/>
          <a:ext cx="8856984" cy="432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368152"/>
                <a:gridCol w="4032448"/>
                <a:gridCol w="1872208"/>
                <a:gridCol w="720080"/>
              </a:tblGrid>
              <a:tr h="33071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Focus Areas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Goals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Initiatives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Planned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Closure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9060" marR="99060" anchor="ctr"/>
                </a:tc>
              </a:tr>
              <a:tr h="1348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Delivery Metrics Compliance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1.Improve % of projects reporting defects in IPMS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</a:t>
                      </a:r>
                      <a:r>
                        <a:rPr lang="en-US" sz="105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Improve OTD and DFD metrics values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1.Drive to increase number of projects reporting defects in IPMS through offline or IQA/EQA and FI (</a:t>
                      </a:r>
                      <a:r>
                        <a:rPr lang="en-US" sz="1050" b="1" kern="1200" baseline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Defect Analysis)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 Metrics Data entered by projects have to be proactively  verified by respective DAFs at the end of every month</a:t>
                      </a:r>
                      <a:r>
                        <a:rPr lang="en-US" sz="1050" b="0" kern="1200" baseline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1" kern="1200" baseline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(Pulse Analysis- 2019)</a:t>
                      </a:r>
                      <a:endParaRPr lang="en-US" sz="1050" b="1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Increase the value of OTD &amp; DFD within the unit by adopting best practices (</a:t>
                      </a:r>
                      <a:r>
                        <a:rPr lang="en-US" sz="1050" b="1" kern="1200" baseline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Quarterly Analysis )</a:t>
                      </a:r>
                      <a:endParaRPr lang="en-US" sz="1050" b="0" kern="120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4. More Rigor in Facilitation to understand Delivery Challenges and suggest Mitigation Activities </a:t>
                      </a:r>
                      <a:r>
                        <a:rPr lang="en-US" sz="1050" b="1" kern="1200" baseline="0" dirty="0" smtClean="0">
                          <a:solidFill>
                            <a:srgbClr val="3333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(Pulse Analysis 2019)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baseline="0" dirty="0" smtClean="0">
                        <a:solidFill>
                          <a:srgbClr val="3333FF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baseline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1. Improve projects reporting defects count  by 50%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baseline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 100% for applicable projects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baseline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3. OTD, DFD  &gt; 99%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baseline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4. 2 Potential RED Projects identification by Each DAF/per quarter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March 2020</a:t>
                      </a:r>
                    </a:p>
                  </a:txBody>
                  <a:tcPr marL="99060" marR="99060"/>
                </a:tc>
              </a:tr>
              <a:tr h="2331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Agile Compliance</a:t>
                      </a:r>
                      <a:endParaRPr lang="en-US" sz="105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Reduce Agility Debt</a:t>
                      </a:r>
                      <a:endParaRPr lang="en-US" sz="1200" kern="1200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171450" marR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Improve the Agile Projects Assessed by encouraging new assessments by the teams</a:t>
                      </a:r>
                    </a:p>
                    <a:p>
                      <a:pPr marL="171450" marR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Complete Agile maturity assessment of all pending projects to reach 100%</a:t>
                      </a:r>
                    </a:p>
                    <a:p>
                      <a:pPr marL="171450" marR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Adopt more standard and advanced maturity practices in Agile projects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Conduct Living Agile sessions to improve Agile Practitioners</a:t>
                      </a:r>
                    </a:p>
                    <a:p>
                      <a:pPr marL="171450" marR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Collaborate</a:t>
                      </a:r>
                      <a:r>
                        <a:rPr lang="en-US" sz="105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with unit heads to increase Agile Ninja Coaches </a:t>
                      </a:r>
                    </a:p>
                    <a:p>
                      <a:pPr marL="171450" marR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Publish Agile dashboard to all stakeholders to drive Agility Debt</a:t>
                      </a:r>
                    </a:p>
                    <a:p>
                      <a:pPr marL="171450" marR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Weekly call</a:t>
                      </a:r>
                      <a:r>
                        <a:rPr lang="en-US" sz="105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with Unit UAL and DAFs to drive the 6 scorecard parameters </a:t>
                      </a:r>
                    </a:p>
                    <a:p>
                      <a:pPr marL="171450" marR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Publish Agile Bytes (small information flyers) in sub units </a:t>
                      </a:r>
                    </a:p>
                    <a:p>
                      <a:pPr marL="171450" marR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Participate in Agile Audit and PMRs</a:t>
                      </a:r>
                    </a:p>
                    <a:p>
                      <a:pPr marL="171450" marR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Align with Corporate Monthly Activities discussed in VCON </a:t>
                      </a:r>
                      <a:endParaRPr lang="en-US" sz="1050" dirty="0" smtClean="0">
                        <a:solidFill>
                          <a:schemeClr val="bg2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marL="171450" marR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1" kern="1200" baseline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SFDC - 35.9%</a:t>
                      </a:r>
                    </a:p>
                    <a:p>
                      <a:pPr marL="171450" marR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1" kern="1200" baseline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ECM - 43.0%</a:t>
                      </a:r>
                    </a:p>
                    <a:p>
                      <a:pPr marL="171450" marR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1" kern="1200" baseline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NGP - 55.7%</a:t>
                      </a:r>
                    </a:p>
                    <a:p>
                      <a:pPr marL="171450" marR="0" indent="-1714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1" kern="1200" baseline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Primary - 49.8%</a:t>
                      </a:r>
                    </a:p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kern="1200" baseline="0" dirty="0" smtClean="0">
                        <a:solidFill>
                          <a:srgbClr val="0000FF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baseline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Overall target is to reduce agility debt &lt; 50 % for all units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050" baseline="0" dirty="0" smtClean="0">
                          <a:solidFill>
                            <a:schemeClr val="bg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Sep’ 2019</a:t>
                      </a:r>
                    </a:p>
                  </a:txBody>
                  <a:tcPr marL="99060" marR="990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50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PPT Template 2016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10.xml><?xml version="1.0" encoding="utf-8"?>
<a:theme xmlns:a="http://schemas.openxmlformats.org/drawingml/2006/main" name="TCS_Presentation Template">
  <a:themeElements>
    <a:clrScheme name="Custom 2">
      <a:dk1>
        <a:srgbClr val="000000"/>
      </a:dk1>
      <a:lt1>
        <a:sysClr val="window" lastClr="FFFFFF"/>
      </a:lt1>
      <a:dk2>
        <a:srgbClr val="D15120"/>
      </a:dk2>
      <a:lt2>
        <a:srgbClr val="474847"/>
      </a:lt2>
      <a:accent1>
        <a:srgbClr val="FED946"/>
      </a:accent1>
      <a:accent2>
        <a:srgbClr val="59A131"/>
      </a:accent2>
      <a:accent3>
        <a:srgbClr val="864917"/>
      </a:accent3>
      <a:accent4>
        <a:srgbClr val="5C2870"/>
      </a:accent4>
      <a:accent5>
        <a:srgbClr val="A39B8C"/>
      </a:accent5>
      <a:accent6>
        <a:srgbClr val="005A9B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noAutofit/>
      </a:bodyPr>
      <a:lstStyle>
        <a:defPPr>
          <a:defRPr sz="1000" dirty="0">
            <a:latin typeface="Calibri" panose="020F0502020204030204" pitchFamily="34" charset="0"/>
          </a:defRPr>
        </a:defPPr>
      </a:lst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Separator Slide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Separator Slide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Separator Slide 4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Separator Slide 5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Separator Slide 6">
  <a:themeElements>
    <a:clrScheme name="TCS Color">
      <a:dk1>
        <a:sysClr val="windowText" lastClr="000000"/>
      </a:dk1>
      <a:lt1>
        <a:sysClr val="window" lastClr="FFFFFF"/>
      </a:lt1>
      <a:dk2>
        <a:srgbClr val="4B84C4"/>
      </a:dk2>
      <a:lt2>
        <a:srgbClr val="EEECE1"/>
      </a:lt2>
      <a:accent1>
        <a:srgbClr val="D6492A"/>
      </a:accent1>
      <a:accent2>
        <a:srgbClr val="B9AFA4"/>
      </a:accent2>
      <a:accent3>
        <a:srgbClr val="9BBB59"/>
      </a:accent3>
      <a:accent4>
        <a:srgbClr val="CDCA2F"/>
      </a:accent4>
      <a:accent5>
        <a:srgbClr val="FFDD3E"/>
      </a:accent5>
      <a:accent6>
        <a:srgbClr val="F1A334"/>
      </a:accent6>
      <a:hlink>
        <a:srgbClr val="000000"/>
      </a:hlink>
      <a:folHlink>
        <a:srgbClr val="A5A5A5"/>
      </a:folHlink>
    </a:clrScheme>
    <a:fontScheme name="T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8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9.xml><?xml version="1.0" encoding="utf-8"?>
<a:theme xmlns:a="http://schemas.openxmlformats.org/drawingml/2006/main" name="1_Corp PPT Template 2016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1DEAA8FA59C4A96E72D71F2EB09E9" ma:contentTypeVersion="0" ma:contentTypeDescription="Create a new document." ma:contentTypeScope="" ma:versionID="5b2558999041626aa5eecce9e37a70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9208AE-708B-4D63-B44D-C6B736E79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FB979A-A1CD-4913-9099-8BA36B451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B19E99-0580-4562-BC95-5A31615DEE7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2015_16x9</Template>
  <TotalTime>12231</TotalTime>
  <Words>2600</Words>
  <Application>Microsoft Office PowerPoint</Application>
  <PresentationFormat>Custom</PresentationFormat>
  <Paragraphs>488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42" baseType="lpstr">
      <vt:lpstr>ＭＳ Ｐゴシック</vt:lpstr>
      <vt:lpstr>Arial</vt:lpstr>
      <vt:lpstr>Calibri</vt:lpstr>
      <vt:lpstr>Courier New</vt:lpstr>
      <vt:lpstr>Myriad Pro</vt:lpstr>
      <vt:lpstr>Times New Roman</vt:lpstr>
      <vt:lpstr>Wingdings</vt:lpstr>
      <vt:lpstr>Corp PPT Template 2016_16x9</vt:lpstr>
      <vt:lpstr>Separator Slide 1</vt:lpstr>
      <vt:lpstr>Separator Slide 2</vt:lpstr>
      <vt:lpstr>Separator Slide 3</vt:lpstr>
      <vt:lpstr>Separator Slide 4</vt:lpstr>
      <vt:lpstr>Separator Slide 5</vt:lpstr>
      <vt:lpstr>Separator Slide 6</vt:lpstr>
      <vt:lpstr>Thank You</vt:lpstr>
      <vt:lpstr>1_Corp PPT Template 2016_16x9</vt:lpstr>
      <vt:lpstr>TCS_Presentation Template</vt:lpstr>
      <vt:lpstr>Worksheet</vt:lpstr>
      <vt:lpstr>Packager Shell Object</vt:lpstr>
      <vt:lpstr>Interactive Web Apps Using R Shiny</vt:lpstr>
      <vt:lpstr>DEG Role in the Business 4.0 World</vt:lpstr>
      <vt:lpstr>Transformation Approach -&gt; DEG 4.0</vt:lpstr>
      <vt:lpstr>DEG 4.0 Capabilities and Epics</vt:lpstr>
      <vt:lpstr>DEG -  Yearly Planning Process</vt:lpstr>
      <vt:lpstr>Corporate DEG  Objectives – Voice of Business Heads</vt:lpstr>
      <vt:lpstr>Corp DEG Key Asks for Agile Projects</vt:lpstr>
      <vt:lpstr>EAS-EGP Unit Objectives</vt:lpstr>
      <vt:lpstr>Unit Delivery Assurance Plan -  1/3 </vt:lpstr>
      <vt:lpstr>PowerPoint Presentation</vt:lpstr>
      <vt:lpstr>PowerPoint Presentation</vt:lpstr>
      <vt:lpstr>ACG Plan for FY 20</vt:lpstr>
      <vt:lpstr>Unit  Performance Improvement (PI)  Plan FY 20 – 1/2</vt:lpstr>
      <vt:lpstr>Unit  Performance Improvement (PI)  Plan FY 20 – 2/2</vt:lpstr>
      <vt:lpstr>Unit Rigor in Operations (RiO)  Plan FY 20</vt:lpstr>
      <vt:lpstr>Unit DEG - Performance Improvement Plan FY 20</vt:lpstr>
      <vt:lpstr>KM Plan</vt:lpstr>
      <vt:lpstr>DEG Governance</vt:lpstr>
      <vt:lpstr>DEG Competency Tracker</vt:lpstr>
      <vt:lpstr>EAS – Organization Structure</vt:lpstr>
      <vt:lpstr>EAS EGP DEG – Organization Structure</vt:lpstr>
      <vt:lpstr>EAS EGP DEG - Risks &amp; Mitigation</vt:lpstr>
      <vt:lpstr>PowerPoint Presentation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 Krishnan</dc:creator>
  <cp:lastModifiedBy>Adwitiya Pandey</cp:lastModifiedBy>
  <cp:revision>609</cp:revision>
  <dcterms:created xsi:type="dcterms:W3CDTF">2015-09-29T05:13:53Z</dcterms:created>
  <dcterms:modified xsi:type="dcterms:W3CDTF">2021-07-11T18:05:05Z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0x0101000EC1DEAA8FA59C4A96E72D71F2EB09E9</vt:lpwstr>
  </property>
</Properties>
</file>