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89" r:id="rId8"/>
    <p:sldId id="294" r:id="rId9"/>
    <p:sldId id="287" r:id="rId10"/>
    <p:sldId id="278" r:id="rId11"/>
    <p:sldId id="266" r:id="rId12"/>
    <p:sldId id="292" r:id="rId13"/>
    <p:sldId id="290" r:id="rId14"/>
    <p:sldId id="262" r:id="rId15"/>
    <p:sldId id="276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20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01/05/2024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6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1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17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9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Callum Hornblower | UWE BSc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3961" y="2027658"/>
            <a:ext cx="3099530" cy="804859"/>
          </a:xfrm>
        </p:spPr>
        <p:txBody>
          <a:bodyPr rtlCol="0"/>
          <a:lstStyle/>
          <a:p>
            <a:pPr rtl="0"/>
            <a:r>
              <a:rPr lang="en-GB" sz="2400" dirty="0"/>
              <a:t>Lack of Support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4374448"/>
            <a:ext cx="3099530" cy="438505"/>
          </a:xfrm>
        </p:spPr>
        <p:txBody>
          <a:bodyPr rtlCol="0"/>
          <a:lstStyle/>
          <a:p>
            <a:pPr rtl="0"/>
            <a:r>
              <a:rPr lang="en-GB" dirty="0"/>
              <a:t>Could be improved by better team members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53830" y="2034525"/>
            <a:ext cx="3084340" cy="804859"/>
          </a:xfrm>
        </p:spPr>
        <p:txBody>
          <a:bodyPr rtlCol="0"/>
          <a:lstStyle/>
          <a:p>
            <a:pPr rtl="0"/>
            <a:r>
              <a:rPr lang="en-GB" sz="2400" dirty="0"/>
              <a:t>Design failures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553830" y="4374447"/>
            <a:ext cx="3084340" cy="438505"/>
          </a:xfrm>
        </p:spPr>
        <p:txBody>
          <a:bodyPr rtlCol="0"/>
          <a:lstStyle/>
          <a:p>
            <a:pPr rtl="0"/>
            <a:r>
              <a:rPr lang="en-GB" dirty="0"/>
              <a:t>Challenge met with End-User collaboration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53830" y="4989223"/>
            <a:ext cx="3084340" cy="853167"/>
          </a:xfrm>
        </p:spPr>
        <p:txBody>
          <a:bodyPr rtlCol="0"/>
          <a:lstStyle/>
          <a:p>
            <a:pPr rtl="0"/>
            <a:r>
              <a:rPr lang="en-GB" noProof="1"/>
              <a:t>Testing presented miscalculations in the initially approved designs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290924" y="2033901"/>
            <a:ext cx="3084340" cy="804859"/>
          </a:xfrm>
        </p:spPr>
        <p:txBody>
          <a:bodyPr rtlCol="0"/>
          <a:lstStyle/>
          <a:p>
            <a:pPr rtl="0"/>
            <a:r>
              <a:rPr lang="en-GB" sz="2400" dirty="0"/>
              <a:t>Workload Management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290924" y="4374448"/>
            <a:ext cx="3084340" cy="438505"/>
          </a:xfrm>
        </p:spPr>
        <p:txBody>
          <a:bodyPr rtlCol="0" anchor="t"/>
          <a:lstStyle/>
          <a:p>
            <a:pPr rtl="0"/>
            <a:r>
              <a:rPr lang="en-GB" dirty="0"/>
              <a:t>More allowance for time slip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en-GB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E608745-29BE-DAC6-2056-2B0A2BBB829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165493" y="2839384"/>
            <a:ext cx="2456424" cy="1664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Removed critical path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Huge project delays</a:t>
            </a:r>
          </a:p>
          <a:p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FEB3E05-8AC5-B926-9021-4C8013B01FE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867788" y="2839384"/>
            <a:ext cx="2456424" cy="1664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Colour-blindness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Non-standardised development environment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1DF6D3A-0CC1-E93B-86D8-D3D46AD5D3E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610600" y="2839384"/>
            <a:ext cx="2456424" cy="1664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slip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Reduced final quality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Missing recommended features</a:t>
            </a:r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5" grpId="0" build="p"/>
      <p:bldP spid="16" grpId="0" build="p"/>
      <p:bldP spid="11" grpId="0" build="p"/>
      <p:bldP spid="12" grpId="0" build="p"/>
      <p:bldP spid="17" grpId="0" build="p"/>
      <p:bldP spid="21" grpId="0" build="p"/>
      <p:bldP spid="23" grpId="0" build="p"/>
      <p:bldP spid="2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Combination of Frameworks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en-GB" dirty="0"/>
              <a:t>The frameworks complement each other</a:t>
            </a:r>
          </a:p>
          <a:p>
            <a:pPr rtl="0"/>
            <a:r>
              <a:rPr lang="en-GB" dirty="0"/>
              <a:t>Allows for perfect synergy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High Accessibility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en-GB" dirty="0"/>
              <a:t>Clear contrasting colour schemes</a:t>
            </a:r>
          </a:p>
          <a:p>
            <a:pPr rtl="0"/>
            <a:r>
              <a:rPr lang="en-GB" dirty="0"/>
              <a:t>Large text</a:t>
            </a:r>
          </a:p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Savings in operational costs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en-GB" dirty="0"/>
              <a:t>Libraries used are common</a:t>
            </a:r>
          </a:p>
          <a:p>
            <a:pPr rtl="0"/>
            <a:r>
              <a:rPr lang="en-GB" dirty="0"/>
              <a:t>Singular code base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Highly Intuitive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en-GB" dirty="0"/>
              <a:t>Minimalistic designs</a:t>
            </a:r>
          </a:p>
          <a:p>
            <a:pPr rtl="0"/>
            <a:r>
              <a:rPr lang="en-GB" dirty="0"/>
              <a:t>Responsive nature</a:t>
            </a:r>
          </a:p>
          <a:p>
            <a:pPr rtl="0"/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Callum Hornblower​</a:t>
            </a:r>
          </a:p>
          <a:p>
            <a:pPr rtl="0"/>
            <a:r>
              <a:rPr lang="en-GB" dirty="0"/>
              <a:t>Dietitian Referral Application</a:t>
            </a:r>
          </a:p>
          <a:p>
            <a:pPr rtl="0"/>
            <a:r>
              <a:rPr lang="en-GB" dirty="0"/>
              <a:t>UWE | BSc (Hons) Computer Science</a:t>
            </a:r>
          </a:p>
          <a:p>
            <a:pPr rtl="0"/>
            <a:r>
              <a:rPr lang="en-GB" dirty="0"/>
              <a:t>www.uwe.ac.uk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DC25CE-A8F0-06C1-085F-43F719104016}"/>
              </a:ext>
            </a:extLst>
          </p:cNvPr>
          <p:cNvSpPr txBox="1">
            <a:spLocks/>
          </p:cNvSpPr>
          <p:nvPr/>
        </p:nvSpPr>
        <p:spPr>
          <a:xfrm>
            <a:off x="9141278" y="1349036"/>
            <a:ext cx="264795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FC9C0-03B3-A5B4-7CFB-FABB540AED69}"/>
              </a:ext>
            </a:extLst>
          </p:cNvPr>
          <p:cNvSpPr txBox="1">
            <a:spLocks/>
          </p:cNvSpPr>
          <p:nvPr/>
        </p:nvSpPr>
        <p:spPr>
          <a:xfrm>
            <a:off x="9141278" y="1994441"/>
            <a:ext cx="2800986" cy="3103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800" kern="100" dirty="0">
                <a:solidFill>
                  <a:srgbClr val="E9E6D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Highsmith, J.H and Fowler, M.F. (2001) </a:t>
            </a:r>
            <a:r>
              <a:rPr lang="en-GB" sz="1800" b="1" i="1" kern="100" dirty="0">
                <a:solidFill>
                  <a:srgbClr val="E9E6D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Manifesto for Agile Software Development</a:t>
            </a:r>
            <a:r>
              <a:rPr lang="en-GB" sz="1800" i="1" kern="100" dirty="0">
                <a:solidFill>
                  <a:srgbClr val="E9E6D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>
                <a:solidFill>
                  <a:srgbClr val="E9E6D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[online], Utah, 11-13 February 2001. The Agile Alliance. Available from: https://agilemanifesto.org/ [Accessed 14 April 2024]</a:t>
            </a:r>
          </a:p>
          <a:p>
            <a:endParaRPr lang="en-GB" sz="1800" kern="100" dirty="0">
              <a:solidFill>
                <a:srgbClr val="E9E6D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E9E6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>
            <a:normAutofit/>
          </a:bodyPr>
          <a:lstStyle/>
          <a:p>
            <a:pPr rtl="0"/>
            <a:r>
              <a:rPr lang="en-GB" sz="3600" dirty="0"/>
              <a:t>Project 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Reducing congestion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Assist in diagnosis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467D4-6DB0-7162-704B-632269B7C7BD}"/>
              </a:ext>
            </a:extLst>
          </p:cNvPr>
          <p:cNvSpPr txBox="1"/>
          <p:nvPr/>
        </p:nvSpPr>
        <p:spPr>
          <a:xfrm>
            <a:off x="1333499" y="2346008"/>
            <a:ext cx="226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400" dirty="0">
                <a:solidFill>
                  <a:schemeClr val="bg1"/>
                </a:solidFill>
              </a:rPr>
              <a:t>Help the CCU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08" y="5770562"/>
            <a:ext cx="4082142" cy="585788"/>
          </a:xfrm>
        </p:spPr>
        <p:txBody>
          <a:bodyPr rtlCol="0">
            <a:normAutofit/>
          </a:bodyPr>
          <a:lstStyle/>
          <a:p>
            <a:pPr rtl="0"/>
            <a:r>
              <a:rPr lang="en-GB" sz="36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08" y="1040157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n-GB" dirty="0"/>
              <a:t>Multi-Platform support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2193" y="2148487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User-</a:t>
            </a:r>
            <a:r>
              <a:rPr lang="en-GB" dirty="0" err="1"/>
              <a:t>centeric</a:t>
            </a:r>
            <a:r>
              <a:rPr lang="en-GB" dirty="0"/>
              <a:t>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5545" y="3242669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Automated Patient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12818" y="4258507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Visualised analysis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6484" y="946290"/>
            <a:ext cx="5203989" cy="744193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Limited budget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Make the application fit the client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6769" y="1834749"/>
            <a:ext cx="4700609" cy="1010842"/>
          </a:xfrm>
        </p:spPr>
        <p:txBody>
          <a:bodyPr rtlCol="0">
            <a:normAutofit fontScale="92500"/>
          </a:bodyPr>
          <a:lstStyle/>
          <a:p>
            <a:pPr algn="ctr" rtl="0"/>
            <a:r>
              <a:rPr lang="en-GB" b="1" dirty="0"/>
              <a:t>“Individuals and Interactions </a:t>
            </a:r>
            <a:r>
              <a:rPr lang="en-GB" dirty="0"/>
              <a:t>over processes and tools, </a:t>
            </a:r>
            <a:r>
              <a:rPr lang="en-GB" b="1" dirty="0"/>
              <a:t>Working software </a:t>
            </a:r>
            <a:r>
              <a:rPr lang="en-GB" dirty="0"/>
              <a:t>over comprehensive documentation, </a:t>
            </a:r>
            <a:r>
              <a:rPr lang="en-GB" b="1" dirty="0"/>
              <a:t>Customer collaboration </a:t>
            </a:r>
            <a:r>
              <a:rPr lang="en-GB" dirty="0"/>
              <a:t>over contract negation, </a:t>
            </a:r>
            <a:r>
              <a:rPr lang="en-GB" b="1" dirty="0"/>
              <a:t>Responding to change </a:t>
            </a:r>
            <a:r>
              <a:rPr lang="en-GB" dirty="0"/>
              <a:t>over following a plan.”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59932" y="3149092"/>
            <a:ext cx="5203991" cy="70872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Machine Learning Algorithm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Make assertions about patients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2501" y="4161319"/>
            <a:ext cx="5203991" cy="70872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Forms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Graphs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2C4C66D-4221-B2BA-CC93-97769F2547AF}"/>
              </a:ext>
            </a:extLst>
          </p:cNvPr>
          <p:cNvSpPr txBox="1">
            <a:spLocks/>
          </p:cNvSpPr>
          <p:nvPr/>
        </p:nvSpPr>
        <p:spPr>
          <a:xfrm>
            <a:off x="2717730" y="5387957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FLAT DELIVERY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6A6C466-9194-5F87-9CEC-ECBCAD531B59}"/>
              </a:ext>
            </a:extLst>
          </p:cNvPr>
          <p:cNvSpPr txBox="1">
            <a:spLocks/>
          </p:cNvSpPr>
          <p:nvPr/>
        </p:nvSpPr>
        <p:spPr>
          <a:xfrm>
            <a:off x="6799872" y="5139711"/>
            <a:ext cx="5203991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Zero budget repairs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patients assisted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4F7A0921-1AB5-B8DA-4207-AC55CCFDCE59}"/>
              </a:ext>
            </a:extLst>
          </p:cNvPr>
          <p:cNvSpPr txBox="1">
            <a:spLocks/>
          </p:cNvSpPr>
          <p:nvPr/>
        </p:nvSpPr>
        <p:spPr>
          <a:xfrm>
            <a:off x="9446527" y="2517567"/>
            <a:ext cx="2203450" cy="3280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- </a:t>
            </a:r>
            <a:r>
              <a:rPr lang="en-GB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Highsmith and Fowler </a:t>
            </a:r>
            <a:r>
              <a:rPr lang="en-GB" dirty="0"/>
              <a:t>(2001)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2" grpId="0"/>
      <p:bldP spid="14" grpId="0" build="p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2481" y="89028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Upload New Patients</a:t>
            </a:r>
          </a:p>
          <a:p>
            <a:pPr rt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2055" y="1219708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From a CSV file comprised of patient records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69635" y="184321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List All Patients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69209" y="2172642"/>
            <a:ext cx="5431971" cy="557950"/>
          </a:xfrm>
        </p:spPr>
        <p:txBody>
          <a:bodyPr rtlCol="0"/>
          <a:lstStyle/>
          <a:p>
            <a:pPr rtl="0"/>
            <a:r>
              <a:rPr lang="en-GB" dirty="0"/>
              <a:t>Easy access to all processed records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72481" y="374958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Analyse Patient Records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72055" y="4079009"/>
            <a:ext cx="5431971" cy="557950"/>
          </a:xfrm>
        </p:spPr>
        <p:txBody>
          <a:bodyPr rtlCol="0"/>
          <a:lstStyle/>
          <a:p>
            <a:r>
              <a:rPr lang="en-GB" dirty="0"/>
              <a:t>Returning a recommended, or not recommended, for consolation verdict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2055" y="4702518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Generate Graphs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71629" y="5031943"/>
            <a:ext cx="5431971" cy="557950"/>
          </a:xfrm>
        </p:spPr>
        <p:txBody>
          <a:bodyPr rtlCol="0"/>
          <a:lstStyle/>
          <a:p>
            <a:pPr rtl="0"/>
            <a:r>
              <a:rPr lang="en-GB" dirty="0"/>
              <a:t>Quickfire overviews of the CCU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73238A7-61F0-A235-1EE4-31948646FF0C}"/>
              </a:ext>
            </a:extLst>
          </p:cNvPr>
          <p:cNvSpPr txBox="1">
            <a:spLocks/>
          </p:cNvSpPr>
          <p:nvPr/>
        </p:nvSpPr>
        <p:spPr>
          <a:xfrm>
            <a:off x="5969635" y="2796151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View Individual Patients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6F9F4DD-1A82-C53E-084F-2FBDE2EC93ED}"/>
              </a:ext>
            </a:extLst>
          </p:cNvPr>
          <p:cNvSpPr txBox="1">
            <a:spLocks/>
          </p:cNvSpPr>
          <p:nvPr/>
        </p:nvSpPr>
        <p:spPr>
          <a:xfrm>
            <a:off x="5969209" y="3125576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Simple panel showing relevant information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5BB6F6B-1BF4-0930-7A8B-2DC0837E3A0C}"/>
              </a:ext>
            </a:extLst>
          </p:cNvPr>
          <p:cNvSpPr txBox="1">
            <a:spLocks/>
          </p:cNvSpPr>
          <p:nvPr/>
        </p:nvSpPr>
        <p:spPr>
          <a:xfrm>
            <a:off x="5972055" y="565545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Run on Multiple Platforms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8EC1944-7695-E598-09A0-0972027BFD80}"/>
              </a:ext>
            </a:extLst>
          </p:cNvPr>
          <p:cNvSpPr txBox="1">
            <a:spLocks/>
          </p:cNvSpPr>
          <p:nvPr/>
        </p:nvSpPr>
        <p:spPr>
          <a:xfrm>
            <a:off x="5971629" y="5984877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Flexibility for continued operations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095212" cy="1325563"/>
          </a:xfrm>
        </p:spPr>
        <p:txBody>
          <a:bodyPr rtlCol="0"/>
          <a:lstStyle/>
          <a:p>
            <a:pPr rtl="0"/>
            <a:r>
              <a:rPr lang="en-GB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582" y="91474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Efficient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69156" y="124417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Working software over comprehensive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64605" y="185296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Shared Codebase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64179" y="2182385"/>
            <a:ext cx="5431971" cy="557950"/>
          </a:xfrm>
        </p:spPr>
        <p:txBody>
          <a:bodyPr rtlCol="0"/>
          <a:lstStyle/>
          <a:p>
            <a:pPr rtl="0"/>
            <a:r>
              <a:rPr lang="en-GB" dirty="0"/>
              <a:t>Minimal development or maintenance cost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71241" y="2785755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End-User Collaboration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70815" y="3115180"/>
            <a:ext cx="5431971" cy="557950"/>
          </a:xfrm>
        </p:spPr>
        <p:txBody>
          <a:bodyPr rtlCol="0"/>
          <a:lstStyle/>
          <a:p>
            <a:pPr rtl="0"/>
            <a:r>
              <a:rPr lang="en-GB" dirty="0"/>
              <a:t>Feedback on initial designs should be incorporated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2900" y="3720205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Non-Computationally Aggressive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72474" y="4049630"/>
            <a:ext cx="5431971" cy="557950"/>
          </a:xfrm>
        </p:spPr>
        <p:txBody>
          <a:bodyPr rtlCol="0"/>
          <a:lstStyle/>
          <a:p>
            <a:pPr rtl="0"/>
            <a:r>
              <a:rPr lang="en-GB" dirty="0"/>
              <a:t>Accurate, but fair, Machine Learning model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FD748E2-CDA9-7A84-0EC8-1D9A1B40A06D}"/>
              </a:ext>
            </a:extLst>
          </p:cNvPr>
          <p:cNvSpPr txBox="1">
            <a:spLocks/>
          </p:cNvSpPr>
          <p:nvPr/>
        </p:nvSpPr>
        <p:spPr>
          <a:xfrm>
            <a:off x="5971241" y="4654655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Accessibility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6D1EDBD-285C-4AAE-63F8-6576DAAEAEF5}"/>
              </a:ext>
            </a:extLst>
          </p:cNvPr>
          <p:cNvSpPr txBox="1">
            <a:spLocks/>
          </p:cNvSpPr>
          <p:nvPr/>
        </p:nvSpPr>
        <p:spPr>
          <a:xfrm>
            <a:off x="5970815" y="4984080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Large text and quick-switch colour schemes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CA1D6081-373D-03AF-EE4B-DC7EE5CA478E}"/>
              </a:ext>
            </a:extLst>
          </p:cNvPr>
          <p:cNvSpPr txBox="1">
            <a:spLocks/>
          </p:cNvSpPr>
          <p:nvPr/>
        </p:nvSpPr>
        <p:spPr>
          <a:xfrm>
            <a:off x="5971241" y="5567861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Security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F22C8D-E126-8973-7BCF-6099E43C8C24}"/>
              </a:ext>
            </a:extLst>
          </p:cNvPr>
          <p:cNvSpPr txBox="1">
            <a:spLocks/>
          </p:cNvSpPr>
          <p:nvPr/>
        </p:nvSpPr>
        <p:spPr>
          <a:xfrm>
            <a:off x="5970815" y="5897286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Maintaining ethical privacy for confidential data</a:t>
            </a:r>
          </a:p>
        </p:txBody>
      </p:sp>
    </p:spTree>
    <p:extLst>
      <p:ext uri="{BB962C8B-B14F-4D97-AF65-F5344CB8AC3E}">
        <p14:creationId xmlns:p14="http://schemas.microsoft.com/office/powerpoint/2010/main" val="281556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PLAN</a:t>
            </a:r>
          </a:p>
        </p:txBody>
      </p:sp>
      <p:sp>
        <p:nvSpPr>
          <p:cNvPr id="110" name="Text Placeholder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3832249" y="5179623"/>
            <a:ext cx="1634088" cy="822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FINALISE DESIGNS</a:t>
            </a:r>
            <a:endParaRPr lang="en-GB" sz="1100" dirty="0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4732116" y="1741426"/>
            <a:ext cx="1342385" cy="88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dirty="0"/>
              <a:t>IMPLIMENT FRONT-END</a:t>
            </a:r>
          </a:p>
        </p:txBody>
      </p:sp>
      <p:sp>
        <p:nvSpPr>
          <p:cNvPr id="54" name="Text Placeholder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377280" y="5314547"/>
            <a:ext cx="1633115" cy="733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DELIVER TO CLIENT</a:t>
            </a:r>
            <a:endParaRPr lang="en-GB" sz="11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April 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</a:t>
            </a:r>
            <a:r>
              <a:rPr lang="en-GB" baseline="30000" dirty="0"/>
              <a:t>st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77400" y="4398177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3</a:t>
            </a:r>
            <a:r>
              <a:rPr lang="en-GB" baseline="30000" dirty="0"/>
              <a:t>rd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5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17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April 2024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2</a:t>
            </a:r>
            <a:r>
              <a:rPr lang="en-GB" baseline="30000" dirty="0"/>
              <a:t>nd</a:t>
            </a:r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69987" y="3482424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4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14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18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22</a:t>
            </a:r>
            <a:r>
              <a:rPr lang="en-GB" baseline="30000" dirty="0"/>
              <a:t>nd</a:t>
            </a:r>
            <a:endParaRPr lang="en-GB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649294" y="4636529"/>
            <a:ext cx="0" cy="630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30904" y="2830492"/>
            <a:ext cx="0" cy="59850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0167312" y="4636529"/>
            <a:ext cx="0" cy="65923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831" y="4361601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7441" y="3429000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3849" y="4361601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6" name="Text Placeholder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2974478" y="1831830"/>
            <a:ext cx="1794011" cy="89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600" spc="150" dirty="0">
                <a:latin typeface="+mj-lt"/>
                <a:ea typeface="+mj-ea"/>
                <a:cs typeface="+mj-cs"/>
              </a:rPr>
              <a:t>RUN FOCUS GROUPS</a:t>
            </a:r>
            <a:endParaRPr lang="en-GB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871485" y="2830492"/>
            <a:ext cx="0" cy="5967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6157813" y="5325052"/>
            <a:ext cx="1697337" cy="96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IMPLIMENT BACKEND</a:t>
            </a:r>
            <a:endParaRPr lang="en-GB" sz="11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07212" y="4636529"/>
            <a:ext cx="0" cy="64461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1998510"/>
            <a:ext cx="2054661" cy="794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400" spc="300" dirty="0">
                <a:latin typeface="+mj-lt"/>
              </a:rPr>
              <a:t>FINALISE IMPLIMENTATION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8582583" y="2784704"/>
            <a:ext cx="1" cy="65735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8022" y="3427269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3749" y="4361601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9121" y="3442059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6" name="Date Placeholder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5D0E66-9613-57CF-07DF-F8F60287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9123" y="4361601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7" name="Text Placeholder 31">
            <a:extLst>
              <a:ext uri="{FF2B5EF4-FFF2-40B4-BE49-F238E27FC236}">
                <a16:creationId xmlns:a16="http://schemas.microsoft.com/office/drawing/2014/main" id="{A6A2E965-8102-255A-8211-3A6F8638D0A2}"/>
              </a:ext>
            </a:extLst>
          </p:cNvPr>
          <p:cNvSpPr txBox="1">
            <a:spLocks/>
          </p:cNvSpPr>
          <p:nvPr/>
        </p:nvSpPr>
        <p:spPr>
          <a:xfrm>
            <a:off x="7815992" y="5323604"/>
            <a:ext cx="1590492" cy="100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FINALISATION TESTING</a:t>
            </a:r>
            <a:endParaRPr lang="en-GB" sz="11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59F2D3-9798-933E-E271-A451F371F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582586" y="4636529"/>
            <a:ext cx="0" cy="64461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43EEF1B-AF9D-EAD3-0945-9C55F3E65BC8}"/>
              </a:ext>
            </a:extLst>
          </p:cNvPr>
          <p:cNvCxnSpPr>
            <a:cxnSpLocks/>
            <a:stCxn id="46" idx="3"/>
            <a:endCxn id="35" idx="0"/>
          </p:cNvCxnSpPr>
          <p:nvPr/>
        </p:nvCxnSpPr>
        <p:spPr>
          <a:xfrm flipV="1">
            <a:off x="8846048" y="4361601"/>
            <a:ext cx="1321264" cy="137464"/>
          </a:xfrm>
          <a:prstGeom prst="bentConnector4">
            <a:avLst>
              <a:gd name="adj1" fmla="val 40030"/>
              <a:gd name="adj2" fmla="val 670995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76684" y="348416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20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4908" y="4432650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19</a:t>
            </a:r>
            <a:r>
              <a:rPr lang="en-GB" baseline="30000" dirty="0"/>
              <a:t>h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21</a:t>
            </a:r>
            <a:r>
              <a:rPr lang="en-GB" baseline="30000" dirty="0"/>
              <a:t>st</a:t>
            </a:r>
            <a:r>
              <a:rPr lang="en-GB" dirty="0"/>
              <a:t> 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A7DDFB9-D96A-8DF5-99F7-0455208795F1}"/>
              </a:ext>
            </a:extLst>
          </p:cNvPr>
          <p:cNvCxnSpPr>
            <a:cxnSpLocks/>
            <a:stCxn id="58" idx="2"/>
            <a:endCxn id="46" idx="0"/>
          </p:cNvCxnSpPr>
          <p:nvPr/>
        </p:nvCxnSpPr>
        <p:spPr>
          <a:xfrm rot="16200000" flipH="1">
            <a:off x="8260278" y="4039293"/>
            <a:ext cx="64461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EC9E7D0-1D43-4871-0BAD-964807A30F21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 flipV="1">
            <a:off x="7270674" y="3579523"/>
            <a:ext cx="1048447" cy="919542"/>
          </a:xfrm>
          <a:prstGeom prst="bentConnector3">
            <a:avLst>
              <a:gd name="adj1" fmla="val 4756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49614" y="4398177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15</a:t>
            </a:r>
            <a:r>
              <a:rPr lang="en-GB" baseline="30000" dirty="0"/>
              <a:t>th</a:t>
            </a:r>
            <a:endParaRPr lang="en-GB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E8D1926-47B5-8DA8-E238-7D6C93C01442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 flipH="1" flipV="1">
            <a:off x="6176421" y="2834006"/>
            <a:ext cx="124405" cy="1615440"/>
          </a:xfrm>
          <a:prstGeom prst="bentConnector4">
            <a:avLst>
              <a:gd name="adj1" fmla="val -641215"/>
              <a:gd name="adj2" fmla="val 4746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B6510BA5-7613-D8E8-D19D-2BD0927094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56426" y="3965327"/>
            <a:ext cx="779842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750057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13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90619" y="4401509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11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99017" y="3490060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12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10</a:t>
            </a:r>
            <a:r>
              <a:rPr lang="en-GB" baseline="30000" dirty="0"/>
              <a:t>th</a:t>
            </a:r>
            <a:endParaRPr lang="en-GB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8A31DC-E939-CB20-3629-520BCF50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8633" y="4356557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0C1A833-5930-368E-B7D8-644C3166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3082096" y="4631485"/>
            <a:ext cx="0" cy="63516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7799E304-EC83-8891-2044-37C904D6963E}"/>
              </a:ext>
            </a:extLst>
          </p:cNvPr>
          <p:cNvCxnSpPr>
            <a:cxnSpLocks/>
            <a:stCxn id="33" idx="0"/>
            <a:endCxn id="34" idx="1"/>
          </p:cNvCxnSpPr>
          <p:nvPr/>
        </p:nvCxnSpPr>
        <p:spPr>
          <a:xfrm rot="5400000" flipH="1" flipV="1">
            <a:off x="4510799" y="3704960"/>
            <a:ext cx="795137" cy="518147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37916" y="4382330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7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B6024250-08E2-9879-AE14-7209562B711D}"/>
              </a:ext>
            </a:extLst>
          </p:cNvPr>
          <p:cNvCxnSpPr>
            <a:cxnSpLocks/>
            <a:stCxn id="33" idx="1"/>
            <a:endCxn id="48" idx="2"/>
          </p:cNvCxnSpPr>
          <p:nvPr/>
        </p:nvCxnSpPr>
        <p:spPr>
          <a:xfrm rot="10800000">
            <a:off x="3871485" y="3702197"/>
            <a:ext cx="514346" cy="796868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1F06BC0-FEE2-2F97-9931-7B7B10596C6D}"/>
              </a:ext>
            </a:extLst>
          </p:cNvPr>
          <p:cNvCxnSpPr>
            <a:cxnSpLocks/>
            <a:stCxn id="142" idx="0"/>
            <a:endCxn id="48" idx="1"/>
          </p:cNvCxnSpPr>
          <p:nvPr/>
        </p:nvCxnSpPr>
        <p:spPr>
          <a:xfrm rot="5400000" flipH="1" flipV="1">
            <a:off x="2949147" y="3697682"/>
            <a:ext cx="791824" cy="525926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E7615B88-4C2D-21DF-FF08-EB2E1AA73DD2}"/>
              </a:ext>
            </a:extLst>
          </p:cNvPr>
          <p:cNvCxnSpPr>
            <a:cxnSpLocks/>
            <a:stCxn id="7" idx="2"/>
            <a:endCxn id="142" idx="1"/>
          </p:cNvCxnSpPr>
          <p:nvPr/>
        </p:nvCxnSpPr>
        <p:spPr>
          <a:xfrm rot="16200000" flipH="1">
            <a:off x="2157270" y="3832657"/>
            <a:ext cx="790093" cy="532633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7" name="Text Placeholder 31">
            <a:extLst>
              <a:ext uri="{FF2B5EF4-FFF2-40B4-BE49-F238E27FC236}">
                <a16:creationId xmlns:a16="http://schemas.microsoft.com/office/drawing/2014/main" id="{0457BDA1-7F51-954E-6F99-A87C432A5BBC}"/>
              </a:ext>
            </a:extLst>
          </p:cNvPr>
          <p:cNvSpPr txBox="1">
            <a:spLocks/>
          </p:cNvSpPr>
          <p:nvPr/>
        </p:nvSpPr>
        <p:spPr>
          <a:xfrm>
            <a:off x="2260598" y="5179623"/>
            <a:ext cx="1634088" cy="822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FINISH FRONT END DESIGNS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67AC315-3E06-715D-BBC3-28D63B7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703" y="3418409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7EF4280-3CB3-40E6-4203-0B4F1DF6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68" idx="0"/>
          </p:cNvCxnSpPr>
          <p:nvPr/>
        </p:nvCxnSpPr>
        <p:spPr>
          <a:xfrm flipV="1">
            <a:off x="2284166" y="2830492"/>
            <a:ext cx="1834" cy="5879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 Placeholder 31">
            <a:extLst>
              <a:ext uri="{FF2B5EF4-FFF2-40B4-BE49-F238E27FC236}">
                <a16:creationId xmlns:a16="http://schemas.microsoft.com/office/drawing/2014/main" id="{5C6588EC-933A-7EE9-A0F4-AF3851EA27FD}"/>
              </a:ext>
            </a:extLst>
          </p:cNvPr>
          <p:cNvSpPr txBox="1">
            <a:spLocks/>
          </p:cNvSpPr>
          <p:nvPr/>
        </p:nvSpPr>
        <p:spPr>
          <a:xfrm>
            <a:off x="1398641" y="1722201"/>
            <a:ext cx="1794010" cy="110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START ON FRONT END DESIGNS</a:t>
            </a:r>
            <a:endParaRPr lang="en-GB" sz="10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65397" y="347701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8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61956" y="3490060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16</a:t>
            </a:r>
            <a:r>
              <a:rPr lang="en-GB" baseline="30000" dirty="0"/>
              <a:t>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52" grpId="0"/>
      <p:bldP spid="54" grpId="0"/>
      <p:bldP spid="7" grpId="0" build="p"/>
      <p:bldP spid="8" grpId="0" build="p"/>
      <p:bldP spid="9" grpId="0" build="p"/>
      <p:bldP spid="12" grpId="0" build="p"/>
      <p:bldP spid="17" grpId="0" build="p"/>
      <p:bldP spid="20" grpId="0" build="p"/>
      <p:bldP spid="21" grpId="0" build="p"/>
      <p:bldP spid="22" grpId="0" build="p"/>
      <p:bldP spid="26" grpId="0" build="p"/>
      <p:bldP spid="29" grpId="0" build="p"/>
      <p:bldP spid="30" grpId="0" build="p"/>
      <p:bldP spid="33" grpId="0" animBg="1"/>
      <p:bldP spid="34" grpId="0" animBg="1"/>
      <p:bldP spid="35" grpId="0" animBg="1"/>
      <p:bldP spid="56" grpId="0"/>
      <p:bldP spid="59" grpId="0"/>
      <p:bldP spid="63" grpId="0"/>
      <p:bldP spid="48" grpId="0" animBg="1"/>
      <p:bldP spid="51" grpId="0" animBg="1"/>
      <p:bldP spid="58" grpId="0" animBg="1"/>
      <p:bldP spid="46" grpId="0" animBg="1"/>
      <p:bldP spid="47" grpId="0"/>
      <p:bldP spid="27" grpId="0" build="p"/>
      <p:bldP spid="15" grpId="0" build="p"/>
      <p:bldP spid="18" grpId="0" build="p"/>
      <p:bldP spid="16" grpId="0" build="p"/>
      <p:bldP spid="14" grpId="0" build="p"/>
      <p:bldP spid="13" grpId="0" build="p"/>
      <p:bldP spid="25" grpId="0" build="p"/>
      <p:bldP spid="24" grpId="0" build="p"/>
      <p:bldP spid="142" grpId="0" animBg="1"/>
      <p:bldP spid="10" grpId="0" build="p"/>
      <p:bldP spid="167" grpId="0"/>
      <p:bldP spid="168" grpId="0" animBg="1"/>
      <p:bldP spid="173" grpId="0"/>
      <p:bldP spid="23" grpId="0" build="p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096" y="1268031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Project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1607" y="2117720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1"/>
              <a:t>PROJECT MANAGER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51181" y="2447145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GB" noProof="1"/>
              <a:t>Callum Hornblower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51607" y="3217516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1"/>
              <a:t>DESIGN specialist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51181" y="3546941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GB" noProof="1"/>
              <a:t>Callum Hornblower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1607" y="4317312"/>
            <a:ext cx="5744460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1"/>
              <a:t>Lead software engineer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1181" y="4646737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GB" noProof="1"/>
              <a:t>Callum Hornblower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B635D87-104E-BE2F-F740-D5C5234AAE1D}"/>
              </a:ext>
            </a:extLst>
          </p:cNvPr>
          <p:cNvSpPr txBox="1">
            <a:spLocks/>
          </p:cNvSpPr>
          <p:nvPr/>
        </p:nvSpPr>
        <p:spPr>
          <a:xfrm>
            <a:off x="5151607" y="5417108"/>
            <a:ext cx="58084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1"/>
              <a:t>RESEARCH analyst &amp; Quality assurance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6690FB2-DE9C-9F2D-9AAF-D78B726EC21F}"/>
              </a:ext>
            </a:extLst>
          </p:cNvPr>
          <p:cNvSpPr txBox="1">
            <a:spLocks/>
          </p:cNvSpPr>
          <p:nvPr/>
        </p:nvSpPr>
        <p:spPr>
          <a:xfrm>
            <a:off x="5151181" y="5746533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/>
              <a:t>Callum Hornblower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  <p:bldP spid="5" grpId="0" build="p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Risk register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356" y="2759276"/>
            <a:ext cx="2190206" cy="823912"/>
          </a:xfrm>
        </p:spPr>
        <p:txBody>
          <a:bodyPr rtlCol="0"/>
          <a:lstStyle/>
          <a:p>
            <a:pPr rtl="0"/>
            <a:r>
              <a:rPr lang="en-GB" dirty="0"/>
              <a:t>Staff constraints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5356" y="3816946"/>
            <a:ext cx="219020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1"/>
              <a:t>Increased workload</a:t>
            </a:r>
          </a:p>
          <a:p>
            <a:pPr rtl="0"/>
            <a:r>
              <a:rPr lang="en-GB" noProof="1"/>
              <a:t>Deminised product</a:t>
            </a:r>
          </a:p>
          <a:p>
            <a:pPr rtl="0"/>
            <a:r>
              <a:rPr lang="en-GB" noProof="1"/>
              <a:t>Poor Client-Developer interactions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26156" y="2759276"/>
            <a:ext cx="2200993" cy="823912"/>
          </a:xfrm>
        </p:spPr>
        <p:txBody>
          <a:bodyPr rtlCol="0"/>
          <a:lstStyle/>
          <a:p>
            <a:pPr rtl="0"/>
            <a:r>
              <a:rPr lang="en-GB" dirty="0"/>
              <a:t>Change of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26156" y="3816946"/>
            <a:ext cx="2200993" cy="1997867"/>
          </a:xfrm>
        </p:spPr>
        <p:txBody>
          <a:bodyPr rtlCol="0"/>
          <a:lstStyle/>
          <a:p>
            <a:pPr rtl="0"/>
            <a:r>
              <a:rPr lang="en-GB" dirty="0"/>
              <a:t>Resets to origin</a:t>
            </a:r>
          </a:p>
          <a:p>
            <a:pPr rtl="0"/>
            <a:r>
              <a:rPr lang="en-GB" dirty="0"/>
              <a:t>Prolonged time expectancy</a:t>
            </a:r>
          </a:p>
          <a:p>
            <a:pPr rtl="0"/>
            <a:r>
              <a:rPr lang="en-GB" dirty="0"/>
              <a:t>Guaranteed extra cost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7743" y="2759276"/>
            <a:ext cx="2190206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Inaccurate predictions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07743" y="3816946"/>
            <a:ext cx="2190206" cy="1997867"/>
          </a:xfrm>
        </p:spPr>
        <p:txBody>
          <a:bodyPr rtlCol="0"/>
          <a:lstStyle/>
          <a:p>
            <a:pPr rtl="0"/>
            <a:r>
              <a:rPr lang="en-GB" dirty="0"/>
              <a:t>Hyperparameters require attention</a:t>
            </a:r>
          </a:p>
          <a:p>
            <a:pPr rtl="0"/>
            <a:r>
              <a:rPr lang="en-GB" dirty="0"/>
              <a:t>Unknown amount of time slip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213E29D-12BE-BBC7-7A5C-1A6D94AEA667}"/>
              </a:ext>
            </a:extLst>
          </p:cNvPr>
          <p:cNvSpPr txBox="1">
            <a:spLocks/>
          </p:cNvSpPr>
          <p:nvPr/>
        </p:nvSpPr>
        <p:spPr>
          <a:xfrm>
            <a:off x="8978543" y="2759276"/>
            <a:ext cx="219020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Loss of codebase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EB22F6-A669-61B0-78B9-74FD51069F40}"/>
              </a:ext>
            </a:extLst>
          </p:cNvPr>
          <p:cNvSpPr txBox="1">
            <a:spLocks/>
          </p:cNvSpPr>
          <p:nvPr/>
        </p:nvSpPr>
        <p:spPr>
          <a:xfrm>
            <a:off x="8978543" y="3816946"/>
            <a:ext cx="2190206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Varying severity</a:t>
            </a:r>
          </a:p>
          <a:p>
            <a:r>
              <a:rPr lang="en-GB" dirty="0"/>
              <a:t>Resets to project origin</a:t>
            </a:r>
          </a:p>
          <a:p>
            <a:r>
              <a:rPr lang="en-GB" dirty="0"/>
              <a:t>Delays in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EBC35-C317-EC81-659E-ED3520FF3FD6}"/>
              </a:ext>
            </a:extLst>
          </p:cNvPr>
          <p:cNvSpPr/>
          <p:nvPr/>
        </p:nvSpPr>
        <p:spPr>
          <a:xfrm>
            <a:off x="955357" y="5121919"/>
            <a:ext cx="2190206" cy="3651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 Risk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E7F1E5-062C-3AB4-8DCF-125E22D90FA5}"/>
              </a:ext>
            </a:extLst>
          </p:cNvPr>
          <p:cNvSpPr/>
          <p:nvPr/>
        </p:nvSpPr>
        <p:spPr>
          <a:xfrm>
            <a:off x="6307742" y="5121918"/>
            <a:ext cx="2190206" cy="3651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 Risk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473A9-589C-9F8F-028D-889D740A776D}"/>
              </a:ext>
            </a:extLst>
          </p:cNvPr>
          <p:cNvSpPr/>
          <p:nvPr/>
        </p:nvSpPr>
        <p:spPr>
          <a:xfrm>
            <a:off x="8978543" y="5121917"/>
            <a:ext cx="2190206" cy="365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Medium Risk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A6E21E-1300-5881-824A-1C218D608C05}"/>
              </a:ext>
            </a:extLst>
          </p:cNvPr>
          <p:cNvSpPr/>
          <p:nvPr/>
        </p:nvSpPr>
        <p:spPr>
          <a:xfrm>
            <a:off x="3636942" y="5121917"/>
            <a:ext cx="2190206" cy="3651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 Risk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6" grpId="0" build="p"/>
      <p:bldP spid="3" grpId="0" build="p"/>
      <p:bldP spid="5" grpId="0" build="p"/>
      <p:bldP spid="8" grpId="0" build="p"/>
      <p:bldP spid="13" grpId="0" build="p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Sustainability issues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 rtlCol="0"/>
          <a:lstStyle/>
          <a:p>
            <a:pPr rtl="0"/>
            <a:r>
              <a:rPr lang="en-GB" sz="2000" dirty="0"/>
              <a:t>Low budget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77158" y="2425903"/>
            <a:ext cx="2037684" cy="2101336"/>
          </a:xfrm>
        </p:spPr>
        <p:txBody>
          <a:bodyPr rtlCol="0"/>
          <a:lstStyle/>
          <a:p>
            <a:pPr rtl="0"/>
            <a:r>
              <a:rPr lang="en-GB" sz="1800" dirty="0"/>
              <a:t>Uncertain  future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10601" y="2741614"/>
            <a:ext cx="1794118" cy="1469914"/>
          </a:xfrm>
        </p:spPr>
        <p:txBody>
          <a:bodyPr rtlCol="0"/>
          <a:lstStyle/>
          <a:p>
            <a:pPr rtl="0"/>
            <a:r>
              <a:rPr lang="en-GB" sz="1800" dirty="0"/>
              <a:t>Unknown Skills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en-GB" dirty="0"/>
              <a:t>Hardware capability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en-GB" dirty="0"/>
              <a:t>Low intensity computing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en-GB" dirty="0"/>
              <a:t>Platform Flexibility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en-GB" dirty="0"/>
              <a:t>Shared Experiences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en-GB" dirty="0"/>
              <a:t>Varying ages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en-GB" dirty="0"/>
              <a:t>Possible technological illiteracy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Dietitian Referral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  <p:bldP spid="19" grpId="0" build="p"/>
      <p:bldP spid="22" grpId="0" build="p"/>
      <p:bldP spid="20" grpId="0" build="p"/>
      <p:bldP spid="23" grpId="0" build="p"/>
      <p:bldP spid="21" grpId="0" build="p"/>
      <p:bldP spid="24" grpId="0" build="p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{4A1B0B73-FE7D-4401-A5D8-8A119CA3AB5E}tf22318419_win32</Template>
  <TotalTime>843</TotalTime>
  <Words>569</Words>
  <Application>Microsoft Office PowerPoint</Application>
  <PresentationFormat>Widescreen</PresentationFormat>
  <Paragraphs>202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Tenorite</vt:lpstr>
      <vt:lpstr>Monoline</vt:lpstr>
      <vt:lpstr>Dietitian Referral</vt:lpstr>
      <vt:lpstr>Project Aim</vt:lpstr>
      <vt:lpstr>Objectives</vt:lpstr>
      <vt:lpstr>Functional Requirements</vt:lpstr>
      <vt:lpstr>Non-Functional Requirements</vt:lpstr>
      <vt:lpstr>Project PLAN</vt:lpstr>
      <vt:lpstr>Project roles</vt:lpstr>
      <vt:lpstr>Risk register</vt:lpstr>
      <vt:lpstr>Sustainability issues</vt:lpstr>
      <vt:lpstr>Challenges</vt:lpstr>
      <vt:lpstr>Strengths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Dietitian Referral</dc:title>
  <dc:creator>Callum Hornblower (Student)</dc:creator>
  <cp:lastModifiedBy>Callum Hornblower (Student)</cp:lastModifiedBy>
  <cp:revision>3</cp:revision>
  <dcterms:created xsi:type="dcterms:W3CDTF">2024-05-01T09:26:05Z</dcterms:created>
  <dcterms:modified xsi:type="dcterms:W3CDTF">2024-05-01T23:31:28Z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