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6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15.xml" ContentType="application/vnd.openxmlformats-officedocument.presentationml.slide+xml"/>
  <Override PartName="/ppt/slides/slide71.xml" ContentType="application/vnd.openxmlformats-officedocument.presentationml.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6"/>
  </p:notesMasterIdLst>
  <p:sldIdLst>
    <p:sldId id="258" r:id="rId2"/>
    <p:sldId id="276" r:id="rId3"/>
    <p:sldId id="412" r:id="rId4"/>
    <p:sldId id="413" r:id="rId5"/>
    <p:sldId id="414" r:id="rId6"/>
    <p:sldId id="343" r:id="rId7"/>
    <p:sldId id="411" r:id="rId8"/>
    <p:sldId id="344" r:id="rId9"/>
    <p:sldId id="338" r:id="rId10"/>
    <p:sldId id="277" r:id="rId11"/>
    <p:sldId id="388" r:id="rId12"/>
    <p:sldId id="342" r:id="rId13"/>
    <p:sldId id="348" r:id="rId14"/>
    <p:sldId id="349" r:id="rId15"/>
    <p:sldId id="350" r:id="rId16"/>
    <p:sldId id="355" r:id="rId17"/>
    <p:sldId id="351" r:id="rId18"/>
    <p:sldId id="352" r:id="rId19"/>
    <p:sldId id="353" r:id="rId20"/>
    <p:sldId id="354" r:id="rId21"/>
    <p:sldId id="356" r:id="rId22"/>
    <p:sldId id="357" r:id="rId23"/>
    <p:sldId id="358" r:id="rId24"/>
    <p:sldId id="359" r:id="rId25"/>
    <p:sldId id="360" r:id="rId26"/>
    <p:sldId id="361" r:id="rId27"/>
    <p:sldId id="363" r:id="rId28"/>
    <p:sldId id="362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7" r:id="rId42"/>
    <p:sldId id="376" r:id="rId43"/>
    <p:sldId id="378" r:id="rId44"/>
    <p:sldId id="379" r:id="rId45"/>
    <p:sldId id="380" r:id="rId46"/>
    <p:sldId id="385" r:id="rId47"/>
    <p:sldId id="381" r:id="rId48"/>
    <p:sldId id="382" r:id="rId49"/>
    <p:sldId id="383" r:id="rId50"/>
    <p:sldId id="384" r:id="rId51"/>
    <p:sldId id="386" r:id="rId52"/>
    <p:sldId id="387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E7C5F-3440-4046-9FCF-3736E13A7C47}" type="datetimeFigureOut">
              <a:rPr lang="uk-UA" smtClean="0"/>
              <a:pPr/>
              <a:t>28.10.2019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B351-2E16-4DC5-85E1-B57538BF717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021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8816" y="0"/>
            <a:ext cx="97536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4000" y="0"/>
            <a:ext cx="17780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12192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90424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90424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8280400" y="6610350"/>
            <a:ext cx="2032000" cy="228600"/>
          </a:xfrm>
        </p:spPr>
        <p:txBody>
          <a:bodyPr/>
          <a:lstStyle/>
          <a:p>
            <a:fld id="{216C5678-EE20-4FA5-88E2-6E0BD67A2E26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10566400" y="6610350"/>
            <a:ext cx="1598507" cy="22860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609600" y="6611112"/>
            <a:ext cx="7467600" cy="228600"/>
          </a:xfrm>
        </p:spPr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917699" y="6629400"/>
            <a:ext cx="10274301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864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9550400" y="6610350"/>
            <a:ext cx="2032000" cy="246888"/>
          </a:xfrm>
        </p:spPr>
        <p:txBody>
          <a:bodyPr/>
          <a:lstStyle/>
          <a:p>
            <a:fld id="{09CAEA93-55E7-4DA9-90C2-089A26EEFEC4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11656907" y="6610350"/>
            <a:ext cx="508000" cy="246888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2032000" y="6610350"/>
            <a:ext cx="7416800" cy="247650"/>
          </a:xfrm>
        </p:spPr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16608" y="0"/>
            <a:ext cx="9753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1"/>
            <a:ext cx="109728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610350"/>
            <a:ext cx="20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610350"/>
            <a:ext cx="883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6907" y="6610350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2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Сетевое программирование </a:t>
            </a:r>
            <a:endParaRPr lang="en-US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70866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0" y="213360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Прикладной уровень </a:t>
            </a:r>
            <a:r>
              <a:rPr lang="en-US" sz="4800" b="1" dirty="0"/>
              <a:t>(Application</a:t>
            </a:r>
            <a:r>
              <a:rPr lang="en-US" sz="4800" b="1" dirty="0" smtClean="0"/>
              <a:t>)</a:t>
            </a:r>
            <a:r>
              <a:rPr lang="ru-RU" sz="4800" b="1" dirty="0" smtClean="0"/>
              <a:t> </a:t>
            </a:r>
            <a:r>
              <a:rPr lang="ru-RU" sz="4800" dirty="0" smtClean="0"/>
              <a:t>обеспечивает взаимодействие приложений с сетью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501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1447800" y="15240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Прикладной уровень реализует функциональность: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uk-UA" sz="4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2005548"/>
            <a:ext cx="944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передача </a:t>
            </a:r>
            <a:r>
              <a:rPr lang="ru-RU" sz="4000" dirty="0"/>
              <a:t>почты (</a:t>
            </a:r>
            <a:r>
              <a:rPr lang="ru-RU" sz="4000" b="1" dirty="0" smtClean="0"/>
              <a:t>SMTP </a:t>
            </a:r>
            <a:r>
              <a:rPr lang="ru-RU" sz="4000" dirty="0" smtClean="0"/>
              <a:t>-</a:t>
            </a:r>
            <a:r>
              <a:rPr lang="ru-RU" sz="4000" b="1" dirty="0" smtClean="0"/>
              <a:t> </a:t>
            </a:r>
            <a:r>
              <a:rPr lang="en-US" sz="4000" dirty="0"/>
              <a:t>Simple Mail Transfer Protocol</a:t>
            </a:r>
            <a:r>
              <a:rPr lang="ru-RU" sz="4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получение </a:t>
            </a:r>
            <a:r>
              <a:rPr lang="ru-RU" sz="4000" dirty="0"/>
              <a:t>почтовых сообщений от </a:t>
            </a:r>
            <a:r>
              <a:rPr lang="ru-RU" sz="4000" dirty="0" smtClean="0"/>
              <a:t>удаленного </a:t>
            </a:r>
            <a:r>
              <a:rPr lang="ru-RU" sz="4000" dirty="0"/>
              <a:t>сервера (</a:t>
            </a:r>
            <a:r>
              <a:rPr lang="ru-RU" sz="4000" b="1" dirty="0" smtClean="0"/>
              <a:t>POP </a:t>
            </a:r>
            <a:r>
              <a:rPr lang="ru-RU" sz="4000" dirty="0" smtClean="0"/>
              <a:t>-</a:t>
            </a:r>
            <a:r>
              <a:rPr lang="ru-RU" sz="4000" b="1" dirty="0" smtClean="0"/>
              <a:t> </a:t>
            </a:r>
            <a:r>
              <a:rPr lang="en-US" sz="4000" dirty="0"/>
              <a:t>Post Office Protocol</a:t>
            </a:r>
            <a:r>
              <a:rPr lang="ru-RU" sz="4000" dirty="0" smtClean="0"/>
              <a:t>, </a:t>
            </a:r>
            <a:r>
              <a:rPr lang="en-US" sz="4000" b="1" dirty="0" smtClean="0"/>
              <a:t>IMAP</a:t>
            </a:r>
            <a:r>
              <a:rPr lang="ru-RU" sz="4000" b="1" dirty="0" smtClean="0"/>
              <a:t> </a:t>
            </a:r>
            <a:r>
              <a:rPr lang="ru-RU" sz="4000" dirty="0" smtClean="0"/>
              <a:t>-</a:t>
            </a:r>
            <a:r>
              <a:rPr lang="ru-RU" sz="4000" b="1" dirty="0" smtClean="0"/>
              <a:t> </a:t>
            </a:r>
            <a:r>
              <a:rPr lang="en-US" sz="4000" dirty="0"/>
              <a:t>Internet Message Access </a:t>
            </a:r>
            <a:r>
              <a:rPr lang="en-US" sz="4000" dirty="0" smtClean="0"/>
              <a:t>Protocol</a:t>
            </a:r>
            <a:r>
              <a:rPr lang="ru-RU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7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Прикладной уровень реализует функциональность: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uk-UA" sz="4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011501"/>
            <a:ext cx="1013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передача файлов по сети (</a:t>
            </a:r>
            <a:r>
              <a:rPr lang="ru-RU" sz="4000" b="1" dirty="0"/>
              <a:t>FTP </a:t>
            </a:r>
            <a:r>
              <a:rPr lang="ru-RU" sz="4000" dirty="0"/>
              <a:t>-</a:t>
            </a:r>
            <a:r>
              <a:rPr lang="ru-RU" sz="4000" b="1" dirty="0"/>
              <a:t> </a:t>
            </a:r>
            <a:r>
              <a:rPr lang="en-US" sz="4000" dirty="0"/>
              <a:t>File Transfer Protocol</a:t>
            </a:r>
            <a:r>
              <a:rPr lang="ru-RU" sz="40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просмотр </a:t>
            </a:r>
            <a:r>
              <a:rPr lang="en-US" sz="4000" dirty="0" smtClean="0"/>
              <a:t>W</a:t>
            </a:r>
            <a:r>
              <a:rPr lang="ru-RU" sz="4000" dirty="0" err="1" smtClean="0"/>
              <a:t>eb</a:t>
            </a:r>
            <a:r>
              <a:rPr lang="ru-RU" sz="4000" dirty="0" smtClean="0"/>
              <a:t>-страниц </a:t>
            </a:r>
            <a:r>
              <a:rPr lang="ru-RU" sz="4000" dirty="0"/>
              <a:t>(</a:t>
            </a:r>
            <a:r>
              <a:rPr lang="ru-RU" sz="4000" b="1" dirty="0" smtClean="0"/>
              <a:t>HTTP </a:t>
            </a:r>
            <a:r>
              <a:rPr lang="ru-RU" sz="4000" dirty="0" smtClean="0"/>
              <a:t>-</a:t>
            </a:r>
            <a:r>
              <a:rPr lang="ru-RU" sz="4000" b="1" dirty="0" smtClean="0"/>
              <a:t> </a:t>
            </a:r>
            <a:r>
              <a:rPr lang="en-US" sz="4000" dirty="0"/>
              <a:t>HyperText Transfer </a:t>
            </a:r>
            <a:r>
              <a:rPr lang="en-US" sz="4000" dirty="0" smtClean="0"/>
              <a:t>Protocol</a:t>
            </a:r>
            <a:r>
              <a:rPr lang="ru-RU" sz="4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передача </a:t>
            </a:r>
            <a:r>
              <a:rPr lang="ru-RU" sz="4000" dirty="0"/>
              <a:t>голоса через </a:t>
            </a:r>
            <a:r>
              <a:rPr lang="ru-RU" sz="4000" b="1" dirty="0" smtClean="0"/>
              <a:t>VoIP</a:t>
            </a:r>
            <a:r>
              <a:rPr lang="en-US" sz="4000" b="1" dirty="0" smtClean="0"/>
              <a:t> - </a:t>
            </a:r>
            <a:r>
              <a:rPr lang="en-US" sz="4000" dirty="0"/>
              <a:t>voice over IP</a:t>
            </a:r>
            <a:r>
              <a:rPr lang="ru-RU" sz="4000" dirty="0" smtClean="0"/>
              <a:t> </a:t>
            </a:r>
            <a:r>
              <a:rPr lang="ru-RU" sz="4000" dirty="0"/>
              <a:t>(</a:t>
            </a:r>
            <a:r>
              <a:rPr lang="ru-RU" sz="4000" b="1" dirty="0" smtClean="0"/>
              <a:t>SIP</a:t>
            </a:r>
            <a:r>
              <a:rPr lang="en-US" sz="4000" b="1" dirty="0" smtClean="0"/>
              <a:t> </a:t>
            </a:r>
            <a:r>
              <a:rPr lang="en-US" sz="4000" dirty="0" smtClean="0"/>
              <a:t>-</a:t>
            </a:r>
            <a:r>
              <a:rPr lang="en-US" sz="4000" b="1" dirty="0" smtClean="0"/>
              <a:t> </a:t>
            </a:r>
            <a:r>
              <a:rPr lang="en-US" sz="4000" dirty="0"/>
              <a:t>Session Initiation Protocol</a:t>
            </a:r>
            <a:r>
              <a:rPr lang="ru-RU" sz="4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другие стандартные протоколы</a:t>
            </a:r>
          </a:p>
        </p:txBody>
      </p:sp>
    </p:spTree>
    <p:extLst>
      <p:ext uri="{BB962C8B-B14F-4D97-AF65-F5344CB8AC3E}">
        <p14:creationId xmlns:p14="http://schemas.microsoft.com/office/powerpoint/2010/main" val="3806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1677412"/>
            <a:ext cx="1226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Представительский уровень </a:t>
            </a:r>
            <a:r>
              <a:rPr lang="en-US" sz="4800" b="1" dirty="0" smtClean="0"/>
              <a:t>(Presentation)</a:t>
            </a:r>
            <a:r>
              <a:rPr lang="ru-RU" sz="4800" b="1" dirty="0" smtClean="0"/>
              <a:t> </a:t>
            </a:r>
            <a:r>
              <a:rPr lang="ru-RU" sz="4800" dirty="0" smtClean="0"/>
              <a:t>отвечает за кодирование данных, полученных от прикладного уровня, в представление, готовое к передаче по сети, и наоборот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240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6894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Данные, полученные из сети, преобразуются в формат, понятный приложению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30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0574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И обратно, данные, полученные от приложения, преобразуются в формат для передачи по сети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805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0" y="2209800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На этом уровне обычно выполняется шифрование, дешифрование, сжатие и распаковка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75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187476"/>
            <a:ext cx="1150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Сеансовый уровень </a:t>
            </a:r>
            <a:r>
              <a:rPr lang="en-US" sz="4800" b="1" dirty="0" smtClean="0"/>
              <a:t>(Session)</a:t>
            </a:r>
            <a:r>
              <a:rPr lang="ru-RU" sz="4800" b="1" dirty="0" smtClean="0"/>
              <a:t> </a:t>
            </a:r>
            <a:r>
              <a:rPr lang="ru-RU" sz="4800" dirty="0" smtClean="0"/>
              <a:t>создает виртуальное (логическое) соединение между приложениями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79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0" y="1752600"/>
            <a:ext cx="1028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Этот уровень отвечает за поддержание сеанса связи, позволяя приложениям взаимодействовать между собой длительное время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153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1447800" y="304800"/>
            <a:ext cx="91440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сеансового уровня: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uk-UA" sz="4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91" y="1905000"/>
            <a:ext cx="9448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создание и завершение сеанса связи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обмен данными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о</a:t>
            </a:r>
            <a:r>
              <a:rPr lang="ru-RU" sz="4000" dirty="0" smtClean="0"/>
              <a:t>пределение права на передачу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 smtClean="0"/>
              <a:t>поддержание сеанса связи в периоды неактивности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9090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533400" y="2057400"/>
            <a:ext cx="10972800" cy="24384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/>
              <a:t>Сеть</a:t>
            </a:r>
            <a:r>
              <a:rPr lang="ru-RU" sz="4800" dirty="0" smtClean="0"/>
              <a:t> </a:t>
            </a:r>
            <a:r>
              <a:rPr lang="ru-RU" sz="4800" dirty="0"/>
              <a:t>— это группа компьютеров или устройств</a:t>
            </a:r>
            <a:r>
              <a:rPr lang="ru-RU" sz="4800" dirty="0" smtClean="0"/>
              <a:t>, соединенных </a:t>
            </a:r>
            <a:r>
              <a:rPr lang="ru-RU" sz="4800" dirty="0"/>
              <a:t>между собой каналами </a:t>
            </a:r>
            <a:r>
              <a:rPr lang="ru-RU" sz="4800" dirty="0" smtClean="0"/>
              <a:t>связи</a:t>
            </a:r>
            <a:endParaRPr lang="uk-U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514600"/>
            <a:ext cx="1150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Транспортный уровень </a:t>
            </a:r>
            <a:r>
              <a:rPr lang="en-US" sz="4800" b="1" dirty="0" smtClean="0"/>
              <a:t>(Transport)</a:t>
            </a:r>
            <a:r>
              <a:rPr lang="ru-RU" sz="4800" b="1" dirty="0" smtClean="0"/>
              <a:t> </a:t>
            </a:r>
            <a:r>
              <a:rPr lang="ru-RU" sz="4800" dirty="0" smtClean="0"/>
              <a:t>делает возможным надежный обмен данными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702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0" y="205740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Этот уровень различается в зависимости от того, используется </a:t>
            </a:r>
            <a:r>
              <a:rPr lang="ru-RU" sz="4800" b="1" dirty="0" smtClean="0"/>
              <a:t>надежная</a:t>
            </a:r>
            <a:r>
              <a:rPr lang="ru-RU" sz="4800" dirty="0" smtClean="0"/>
              <a:t> или </a:t>
            </a:r>
            <a:r>
              <a:rPr lang="ru-RU" sz="4800" b="1" dirty="0" smtClean="0"/>
              <a:t>ненадежная</a:t>
            </a:r>
            <a:r>
              <a:rPr lang="ru-RU" sz="4800" dirty="0" smtClean="0"/>
              <a:t> связь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504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057400"/>
            <a:ext cx="1104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При надежной связи, если сообщение было отправлено, но не было корректно получено, вырабатывается ошибка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32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554" y="1295400"/>
            <a:ext cx="12035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Такая связь обеспечивается протоколом </a:t>
            </a:r>
            <a:r>
              <a:rPr lang="en-US" sz="4800" b="1" dirty="0" smtClean="0"/>
              <a:t>TCP (</a:t>
            </a:r>
            <a:r>
              <a:rPr lang="en-US" sz="4800" b="1" dirty="0"/>
              <a:t>Transmission </a:t>
            </a:r>
            <a:r>
              <a:rPr lang="en-US" sz="4800" b="1" dirty="0" smtClean="0"/>
              <a:t>Control Protocol)</a:t>
            </a:r>
            <a:r>
              <a:rPr lang="ru-RU" sz="4800" dirty="0" smtClean="0"/>
              <a:t>, который гарантирует доставку данных без ошибок, потерь и дублирования в той последовательности, как они были переданы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587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52400" y="2209800"/>
            <a:ext cx="12035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При этом не важно, какие данные передаются, откуда и куда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6680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133600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При ненадежной связи сообщение отправляется, но никакой проверки, было ли оно вообще получено, не выполняется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3628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133600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Такая связь предоставляется протоколом </a:t>
            </a:r>
            <a:r>
              <a:rPr lang="en-US" sz="4800" b="1" dirty="0" smtClean="0"/>
              <a:t>UDP</a:t>
            </a:r>
            <a:r>
              <a:rPr lang="en-US" sz="4800" dirty="0" smtClean="0"/>
              <a:t> (</a:t>
            </a:r>
            <a:r>
              <a:rPr lang="en-US" sz="4800" b="1" dirty="0"/>
              <a:t>User Datagram Protocol</a:t>
            </a:r>
            <a:r>
              <a:rPr lang="en-US" sz="4800" dirty="0" smtClean="0"/>
              <a:t>), </a:t>
            </a:r>
            <a:r>
              <a:rPr lang="ru-RU" sz="4800" dirty="0" smtClean="0"/>
              <a:t>который не гарантирует доставку данных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2057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905000"/>
            <a:ext cx="1135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Блоки данных транспортный протокол разделяет на фрагменты (</a:t>
            </a:r>
            <a:r>
              <a:rPr lang="en-US" sz="4800" dirty="0" smtClean="0"/>
              <a:t>UDP-</a:t>
            </a:r>
            <a:r>
              <a:rPr lang="ru-RU" sz="4800" dirty="0" smtClean="0"/>
              <a:t>дейтаграммы, </a:t>
            </a:r>
            <a:r>
              <a:rPr lang="en-US" sz="4800" dirty="0" smtClean="0"/>
              <a:t>TCP-</a:t>
            </a:r>
            <a:r>
              <a:rPr lang="ru-RU" sz="4800" dirty="0" smtClean="0"/>
              <a:t>сегменты), размер которых зависит от протокола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0374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133600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На транспортном уровне приложение идентифицируется через </a:t>
            </a:r>
            <a:r>
              <a:rPr lang="ru-RU" sz="4800" b="1" dirty="0" smtClean="0"/>
              <a:t>конечную точку </a:t>
            </a:r>
            <a:r>
              <a:rPr lang="ru-RU" sz="4800" dirty="0" smtClean="0"/>
              <a:t>(</a:t>
            </a:r>
            <a:r>
              <a:rPr lang="en-US" sz="4800" b="1" dirty="0" smtClean="0"/>
              <a:t>endpoint</a:t>
            </a:r>
            <a:r>
              <a:rPr lang="en-US" sz="4800" dirty="0" smtClean="0"/>
              <a:t>)</a:t>
            </a:r>
            <a:r>
              <a:rPr lang="ru-RU" sz="4800" dirty="0" smtClean="0"/>
              <a:t> 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250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0" y="22098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В протоколе </a:t>
            </a:r>
            <a:r>
              <a:rPr lang="en-US" sz="4800" dirty="0" smtClean="0"/>
              <a:t>TCP</a:t>
            </a:r>
            <a:r>
              <a:rPr lang="ru-RU" sz="4800" dirty="0" smtClean="0"/>
              <a:t> конечная точка задается комбинацией </a:t>
            </a:r>
            <a:r>
              <a:rPr lang="ru-RU" sz="4800" b="1" dirty="0" smtClean="0"/>
              <a:t>номера порта </a:t>
            </a:r>
            <a:r>
              <a:rPr lang="ru-RU" sz="4800" dirty="0" smtClean="0"/>
              <a:t>(</a:t>
            </a:r>
            <a:r>
              <a:rPr lang="en-US" sz="4800" b="1" dirty="0" smtClean="0"/>
              <a:t>port number</a:t>
            </a:r>
            <a:r>
              <a:rPr lang="en-US" sz="4800" dirty="0" smtClean="0"/>
              <a:t>) </a:t>
            </a:r>
            <a:r>
              <a:rPr lang="ru-RU" sz="4800" dirty="0" smtClean="0"/>
              <a:t>и </a:t>
            </a:r>
            <a:r>
              <a:rPr lang="en-US" sz="4800" b="1" dirty="0" smtClean="0"/>
              <a:t>IP-</a:t>
            </a:r>
            <a:r>
              <a:rPr lang="ru-RU" sz="4800" b="1" dirty="0" smtClean="0"/>
              <a:t>адреса</a:t>
            </a:r>
            <a:r>
              <a:rPr lang="en-US" sz="4800" dirty="0" smtClean="0"/>
              <a:t> 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1198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533400" y="2057400"/>
            <a:ext cx="10972800" cy="2438400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Эти устройства (компьютеры, маршрутизаторы, принтеры и т.д.) называют </a:t>
            </a:r>
            <a:r>
              <a:rPr lang="ru-RU" sz="4800" b="1" dirty="0" smtClean="0"/>
              <a:t>узлами сети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95400" y="2209800"/>
            <a:ext cx="952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Протокол </a:t>
            </a:r>
            <a:r>
              <a:rPr lang="en-US" sz="4800" dirty="0" smtClean="0"/>
              <a:t>TCP </a:t>
            </a:r>
            <a:r>
              <a:rPr lang="ru-RU" sz="4800" dirty="0" smtClean="0"/>
              <a:t>требует установки соединения и гарантирует надежную доставку данных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9558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52400" y="1447800"/>
            <a:ext cx="1234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Ориентированная на соединения связь является надежной, поскольку в этом случае отправляются подтверждения и сообщения посылаются повторно, если данные не получены или они были искажены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004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2590800"/>
            <a:ext cx="1120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Протокол </a:t>
            </a:r>
            <a:r>
              <a:rPr lang="en-US" sz="4800" dirty="0" smtClean="0"/>
              <a:t>UDP</a:t>
            </a:r>
            <a:r>
              <a:rPr lang="ru-RU" sz="4800" dirty="0" smtClean="0"/>
              <a:t> использует механизм связи без организации соединений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016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90500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Связь без установления соединений может быть полезна при широковещательной передаче, когда сообщения отправляются нескольким узлам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7352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26670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В этом случае доставка сообщения не гарантируется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401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371600"/>
            <a:ext cx="11686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Если необходим надежный обмен сообщениями, надежность может обеспечить протокол более высокого уровня, подключенный поверх механизма без установления соединения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7907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752600"/>
            <a:ext cx="1168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Например, можно воспользоваться протоколом </a:t>
            </a:r>
            <a:r>
              <a:rPr lang="ru-RU" sz="4800" dirty="0"/>
              <a:t>RTP, который обычно применяется при </a:t>
            </a:r>
            <a:r>
              <a:rPr lang="ru-RU" sz="4800" dirty="0" smtClean="0"/>
              <a:t>передаче мультимедийных </a:t>
            </a:r>
            <a:r>
              <a:rPr lang="ru-RU" sz="4800" dirty="0"/>
              <a:t>данных (речь, видео</a:t>
            </a:r>
            <a:r>
              <a:rPr lang="ru-RU" sz="4800" dirty="0" smtClean="0"/>
              <a:t>)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0559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219200"/>
            <a:ext cx="1196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Этот протокол базируется </a:t>
            </a:r>
            <a:r>
              <a:rPr lang="ru-RU" sz="4800" dirty="0"/>
              <a:t>на протоколе UDP и отличается только тем</a:t>
            </a:r>
            <a:r>
              <a:rPr lang="ru-RU" sz="4800" dirty="0" smtClean="0"/>
              <a:t>, что </a:t>
            </a:r>
            <a:r>
              <a:rPr lang="ru-RU" sz="4800" dirty="0"/>
              <a:t>в составе каждого пакета присутствует информация,</a:t>
            </a:r>
          </a:p>
          <a:p>
            <a:pPr algn="ctr"/>
            <a:r>
              <a:rPr lang="ru-RU" sz="4800" dirty="0"/>
              <a:t>позволяющая восстанавливать </a:t>
            </a:r>
            <a:r>
              <a:rPr lang="ru-RU" sz="4800" dirty="0" smtClean="0"/>
              <a:t>последовательность пакетов</a:t>
            </a:r>
            <a:r>
              <a:rPr lang="ru-RU" sz="4800" dirty="0"/>
              <a:t>, </a:t>
            </a:r>
            <a:r>
              <a:rPr lang="ru-RU" sz="4800" dirty="0" smtClean="0"/>
              <a:t>существовавшую при передаче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2229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098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Сетевой уровень </a:t>
            </a:r>
            <a:r>
              <a:rPr lang="en-US" sz="4800" b="1" dirty="0" smtClean="0"/>
              <a:t>(Network)</a:t>
            </a:r>
            <a:r>
              <a:rPr lang="ru-RU" sz="4800" b="1" dirty="0" smtClean="0"/>
              <a:t> </a:t>
            </a:r>
            <a:r>
              <a:rPr lang="ru-RU" sz="4800" dirty="0"/>
              <a:t>служит для </a:t>
            </a:r>
            <a:r>
              <a:rPr lang="ru-RU" sz="4800" dirty="0" smtClean="0"/>
              <a:t>образования </a:t>
            </a:r>
            <a:r>
              <a:rPr lang="ru-RU" sz="4800" dirty="0"/>
              <a:t>единой транспортной </a:t>
            </a:r>
            <a:r>
              <a:rPr lang="ru-RU" sz="4800" dirty="0" smtClean="0"/>
              <a:t>системы</a:t>
            </a:r>
            <a:r>
              <a:rPr lang="ru-RU" sz="4800" dirty="0"/>
              <a:t>, </a:t>
            </a:r>
            <a:r>
              <a:rPr lang="ru-RU" sz="4800" dirty="0" smtClean="0"/>
              <a:t>объединяющей несколько сетей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075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" y="175260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 этом эти сети могут использовать</a:t>
            </a:r>
          </a:p>
          <a:p>
            <a:pPr algn="ctr"/>
            <a:r>
              <a:rPr lang="ru-RU" sz="4800" dirty="0"/>
              <a:t>абсолютно разные принципы передачи </a:t>
            </a:r>
            <a:r>
              <a:rPr lang="ru-RU" sz="4800" dirty="0" smtClean="0"/>
              <a:t>информации и </a:t>
            </a:r>
            <a:r>
              <a:rPr lang="ru-RU" sz="4800" dirty="0"/>
              <a:t>быть организованными совершенно произвольно </a:t>
            </a:r>
            <a:r>
              <a:rPr lang="ru-RU" sz="4800" dirty="0" smtClean="0"/>
              <a:t>по структуре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17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609600" y="1295400"/>
            <a:ext cx="10972800" cy="39624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Узлы </a:t>
            </a:r>
            <a:r>
              <a:rPr lang="ru-RU" sz="4800" dirty="0" smtClean="0"/>
              <a:t>между собой </a:t>
            </a:r>
            <a:r>
              <a:rPr lang="ru-RU" sz="4800" dirty="0"/>
              <a:t>соединяются </a:t>
            </a:r>
            <a:r>
              <a:rPr lang="ru-RU" sz="4800" b="1" dirty="0"/>
              <a:t>каналами</a:t>
            </a:r>
            <a:r>
              <a:rPr lang="ru-RU" sz="4800" dirty="0"/>
              <a:t>, в качестве которых могут</a:t>
            </a:r>
            <a:br>
              <a:rPr lang="ru-RU" sz="4800" dirty="0"/>
            </a:br>
            <a:r>
              <a:rPr lang="ru-RU" sz="4800" dirty="0"/>
              <a:t>использоваться любые линии связи </a:t>
            </a:r>
            <a:r>
              <a:rPr lang="ru-RU" sz="4800" dirty="0" smtClean="0"/>
              <a:t>(витая пара, оптоволоконный </a:t>
            </a:r>
            <a:r>
              <a:rPr lang="ru-RU" sz="4800" dirty="0"/>
              <a:t>кабель</a:t>
            </a:r>
            <a:r>
              <a:rPr lang="ru-RU" sz="4800" dirty="0" smtClean="0"/>
              <a:t>, радиоканал, спутниковый канал  </a:t>
            </a:r>
            <a:r>
              <a:rPr lang="ru-RU" sz="4800" dirty="0"/>
              <a:t>и т.д</a:t>
            </a:r>
            <a:r>
              <a:rPr lang="ru-RU" sz="4800" dirty="0" smtClean="0"/>
              <a:t>.)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68940"/>
            <a:ext cx="12211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Сетевой уровень </a:t>
            </a:r>
            <a:r>
              <a:rPr lang="ru-RU" sz="4800" dirty="0"/>
              <a:t>предназначается для определения пути передачи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304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" y="2438400"/>
            <a:ext cx="12211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Он позволяет обращаться к узлам  сети, используя логическую адресацию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882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9594" y="2133600"/>
            <a:ext cx="12211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На этом уровне применяется протокол </a:t>
            </a:r>
            <a:r>
              <a:rPr lang="en-US" sz="4800" b="1" dirty="0" smtClean="0"/>
              <a:t>IP</a:t>
            </a:r>
            <a:r>
              <a:rPr lang="en-US" sz="4800" dirty="0" smtClean="0"/>
              <a:t> (</a:t>
            </a:r>
            <a:r>
              <a:rPr lang="en-US" sz="4800" b="1" dirty="0" smtClean="0"/>
              <a:t>Internet Protocol</a:t>
            </a:r>
            <a:r>
              <a:rPr lang="en-US" sz="4800" dirty="0" smtClean="0"/>
              <a:t>)</a:t>
            </a:r>
            <a:r>
              <a:rPr lang="ru-RU" sz="4800" dirty="0" smtClean="0"/>
              <a:t>, который использует </a:t>
            </a:r>
            <a:r>
              <a:rPr lang="en-US" sz="4800" dirty="0" smtClean="0"/>
              <a:t>IP-</a:t>
            </a:r>
            <a:r>
              <a:rPr lang="ru-RU" sz="4800" dirty="0" smtClean="0"/>
              <a:t>адреса для идентификации узлов сети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627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28303" y="1828800"/>
            <a:ext cx="12211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</a:t>
            </a:r>
            <a:r>
              <a:rPr lang="ru-RU" sz="4800" dirty="0" smtClean="0"/>
              <a:t>сетевом уровне работает маршрутизатор, который пересылает </a:t>
            </a:r>
            <a:r>
              <a:rPr lang="ru-RU" sz="4800" dirty="0"/>
              <a:t>пакеты между различными сегментами сети на основе правил и таблиц маршрутизации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785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2209800"/>
            <a:ext cx="12200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Канальный уровень </a:t>
            </a:r>
            <a:r>
              <a:rPr lang="en-US" sz="4800" b="1" dirty="0" smtClean="0"/>
              <a:t>(</a:t>
            </a:r>
            <a:r>
              <a:rPr lang="en-US" sz="4800" b="1" dirty="0"/>
              <a:t>Data Link</a:t>
            </a:r>
            <a:r>
              <a:rPr lang="en-US" sz="4800" b="1" dirty="0" smtClean="0"/>
              <a:t>)</a:t>
            </a:r>
            <a:r>
              <a:rPr lang="ru-RU" sz="4800" b="1" dirty="0" smtClean="0"/>
              <a:t> </a:t>
            </a:r>
            <a:r>
              <a:rPr lang="ru-RU" sz="4800" dirty="0" smtClean="0"/>
              <a:t>предназначен для обеспечения взаимодействия сетей на физическом уровне и контроля за ошибками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663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6092" y="2187476"/>
            <a:ext cx="1128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Он проверяет доступность среды передачи и реализует механизмы обнаружения и коррекции ошибок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6110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209800"/>
            <a:ext cx="1128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Полученные с физического уровня данные канальный уровень упаковывает в кадры и отправляет на сетевой уровень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44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057400"/>
            <a:ext cx="1128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Канальный уровень получает доступ к физической сети через физические </a:t>
            </a:r>
            <a:r>
              <a:rPr lang="en-US" sz="4800" b="1" dirty="0" smtClean="0"/>
              <a:t>MAC-</a:t>
            </a:r>
            <a:r>
              <a:rPr lang="ru-RU" sz="4800" b="1" dirty="0" smtClean="0"/>
              <a:t>адреса</a:t>
            </a:r>
            <a:r>
              <a:rPr lang="ru-RU" sz="4800" dirty="0" smtClean="0"/>
              <a:t> </a:t>
            </a:r>
            <a:r>
              <a:rPr lang="en-US" sz="4800" dirty="0" smtClean="0"/>
              <a:t>(</a:t>
            </a:r>
            <a:r>
              <a:rPr lang="en-US" sz="4800" b="1" dirty="0"/>
              <a:t>Media Access </a:t>
            </a:r>
            <a:r>
              <a:rPr lang="en-US" sz="4800" b="1" dirty="0" smtClean="0"/>
              <a:t>Control</a:t>
            </a:r>
            <a:r>
              <a:rPr lang="en-US" sz="4800" dirty="0" smtClean="0"/>
              <a:t>)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97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536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Узлы локальной сети отправляют сообщения, используя </a:t>
            </a:r>
            <a:r>
              <a:rPr lang="en-US" sz="4800" dirty="0" smtClean="0"/>
              <a:t>IP-</a:t>
            </a:r>
            <a:r>
              <a:rPr lang="ru-RU" sz="4800" dirty="0" smtClean="0"/>
              <a:t>адреса,</a:t>
            </a:r>
            <a:r>
              <a:rPr lang="en-US" sz="4800" dirty="0" smtClean="0"/>
              <a:t> </a:t>
            </a:r>
            <a:r>
              <a:rPr lang="ru-RU" sz="4800" dirty="0" smtClean="0"/>
              <a:t>а они должны транслироваться в соответствующие </a:t>
            </a:r>
            <a:r>
              <a:rPr lang="en-US" sz="4800" dirty="0" smtClean="0"/>
              <a:t>MAC-</a:t>
            </a:r>
            <a:r>
              <a:rPr lang="ru-RU" sz="4800" dirty="0" smtClean="0"/>
              <a:t>адреса канальным уровнем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441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23622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Этим занимается протокол разрешения адресов </a:t>
            </a:r>
            <a:r>
              <a:rPr lang="en-US" sz="4800" b="1" dirty="0" smtClean="0"/>
              <a:t>ARP</a:t>
            </a:r>
            <a:r>
              <a:rPr lang="en-US" sz="4800" dirty="0" smtClean="0"/>
              <a:t> (</a:t>
            </a:r>
            <a:r>
              <a:rPr lang="en-US" sz="4800" b="1" dirty="0" smtClean="0"/>
              <a:t>Address Resolution Protocol</a:t>
            </a:r>
            <a:r>
              <a:rPr lang="en-US" sz="4800" dirty="0" smtClean="0"/>
              <a:t>)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81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609600" y="1371600"/>
            <a:ext cx="10972800" cy="39624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Чтобы стандартизовать способы </a:t>
            </a:r>
            <a:r>
              <a:rPr lang="ru-RU" sz="4800" dirty="0" smtClean="0"/>
              <a:t>обмена данными между компьютерами</a:t>
            </a:r>
            <a:r>
              <a:rPr lang="ru-RU" sz="4800" dirty="0"/>
              <a:t>, используются специальные наборы </a:t>
            </a:r>
            <a:r>
              <a:rPr lang="ru-RU" sz="4800" dirty="0" smtClean="0"/>
              <a:t>правил обмена данными - </a:t>
            </a:r>
            <a:r>
              <a:rPr lang="ru-RU" sz="4800" b="1" dirty="0" smtClean="0"/>
              <a:t>протоколы передачи данных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23622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На канальном уровне работают коммутаторы, мосты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719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905000"/>
            <a:ext cx="1158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Сетевой коммутатор</a:t>
            </a:r>
            <a:r>
              <a:rPr lang="ru-RU" sz="4800" dirty="0"/>
              <a:t>  — устройство, предназначенное для соединения нескольких узлов </a:t>
            </a:r>
            <a:r>
              <a:rPr lang="ru-RU" sz="4800" dirty="0" smtClean="0"/>
              <a:t>сети</a:t>
            </a:r>
            <a:r>
              <a:rPr lang="ru-RU" sz="4800" dirty="0"/>
              <a:t> в пределах одного или нескольких сегментов сети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865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133600"/>
            <a:ext cx="1158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Сетевой </a:t>
            </a:r>
            <a:r>
              <a:rPr lang="ru-RU" sz="4800" b="1" dirty="0" smtClean="0"/>
              <a:t>мост</a:t>
            </a:r>
            <a:r>
              <a:rPr lang="ru-RU" sz="4800" dirty="0"/>
              <a:t> </a:t>
            </a:r>
            <a:r>
              <a:rPr lang="ru-RU" sz="4800" dirty="0" smtClean="0"/>
              <a:t>—устройство, </a:t>
            </a:r>
            <a:r>
              <a:rPr lang="ru-RU" sz="4800" dirty="0"/>
              <a:t>предназначенное для </a:t>
            </a:r>
            <a:r>
              <a:rPr lang="ru-RU" sz="4800" dirty="0" smtClean="0"/>
              <a:t>объединения</a:t>
            </a:r>
            <a:r>
              <a:rPr lang="ru-RU" sz="4800" dirty="0"/>
              <a:t> сегментов </a:t>
            </a:r>
            <a:r>
              <a:rPr lang="ru-RU" sz="4800" dirty="0" smtClean="0"/>
              <a:t>сети</a:t>
            </a:r>
            <a:r>
              <a:rPr lang="ru-RU" sz="4800" dirty="0"/>
              <a:t> в единую </a:t>
            </a:r>
            <a:r>
              <a:rPr lang="ru-RU" sz="4800" dirty="0" smtClean="0"/>
              <a:t>сеть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396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133600"/>
            <a:ext cx="1135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Физический уровень </a:t>
            </a:r>
            <a:r>
              <a:rPr lang="en-US" sz="4800" b="1" dirty="0" smtClean="0"/>
              <a:t>(Physical)</a:t>
            </a:r>
            <a:r>
              <a:rPr lang="ru-RU" sz="4800" b="1" dirty="0" smtClean="0"/>
              <a:t> </a:t>
            </a:r>
            <a:r>
              <a:rPr lang="ru-RU" sz="4800" dirty="0" smtClean="0"/>
              <a:t>предназначен непосредственно для передачи потока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032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1828800"/>
            <a:ext cx="11582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физическом уровне определяется среда </a:t>
            </a:r>
            <a:r>
              <a:rPr lang="ru-RU" sz="4800" dirty="0" smtClean="0"/>
              <a:t>передачи данных, </a:t>
            </a:r>
            <a:r>
              <a:rPr lang="ru-RU" sz="4800" dirty="0"/>
              <a:t>способы кодирования передаваемой </a:t>
            </a:r>
            <a:r>
              <a:rPr lang="ru-RU" sz="4800" dirty="0" smtClean="0"/>
              <a:t>информации</a:t>
            </a:r>
            <a:r>
              <a:rPr lang="ru-RU" sz="4800" dirty="0"/>
              <a:t>, </a:t>
            </a:r>
            <a:r>
              <a:rPr lang="ru-RU" sz="4800" dirty="0" smtClean="0"/>
              <a:t>разъемы </a:t>
            </a:r>
            <a:r>
              <a:rPr lang="ru-RU" sz="4800" dirty="0"/>
              <a:t>и кабели, применяемые для </a:t>
            </a:r>
            <a:r>
              <a:rPr lang="ru-RU" sz="4800" dirty="0" smtClean="0"/>
              <a:t>построения сети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137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86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Сокеты (</a:t>
            </a:r>
            <a:r>
              <a:rPr lang="en-US" sz="4800" b="1" dirty="0" smtClean="0"/>
              <a:t>Socket)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95400"/>
            <a:ext cx="4953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2187476"/>
            <a:ext cx="1158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Сокет</a:t>
            </a:r>
            <a:r>
              <a:rPr lang="ru-RU" sz="4800" dirty="0" smtClean="0"/>
              <a:t> </a:t>
            </a:r>
            <a:r>
              <a:rPr lang="en-US" sz="4800" dirty="0" smtClean="0"/>
              <a:t>–</a:t>
            </a:r>
            <a:r>
              <a:rPr lang="ru-RU" sz="4800" dirty="0" smtClean="0"/>
              <a:t> это один конец двустороннего канала связи между двумя программами, работающими в сети </a:t>
            </a:r>
            <a:r>
              <a:rPr lang="en-US" sz="4800" dirty="0" smtClean="0"/>
              <a:t>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613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2133600"/>
            <a:ext cx="1158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Соединяя вместе два сокета, можно передавать данные между разными процессами (локальными и удаленными)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808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2057400"/>
            <a:ext cx="1158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Реализация сокетов обеспечивает инкапсуляцию протоколов сетевого и транспортного уровней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683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2187476"/>
            <a:ext cx="998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Существует два основных типа сокетов – </a:t>
            </a:r>
            <a:r>
              <a:rPr lang="ru-RU" sz="4800" b="1" dirty="0" smtClean="0"/>
              <a:t>потоковые сокеты </a:t>
            </a:r>
            <a:r>
              <a:rPr lang="ru-RU" sz="4800" dirty="0" smtClean="0"/>
              <a:t>и </a:t>
            </a:r>
            <a:r>
              <a:rPr lang="ru-RU" sz="4800" b="1" dirty="0" smtClean="0"/>
              <a:t>дейтаграммные  сокеты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329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2192000" cy="6096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/>
              <a:t>Модель </a:t>
            </a:r>
            <a:r>
              <a:rPr lang="en-US" sz="4800" b="1" dirty="0"/>
              <a:t>OSI</a:t>
            </a:r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765645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1752600"/>
            <a:ext cx="1066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Потоковый сокет (</a:t>
            </a:r>
            <a:r>
              <a:rPr lang="en-US" sz="4800" b="1" dirty="0" smtClean="0"/>
              <a:t>Stream)</a:t>
            </a:r>
            <a:r>
              <a:rPr lang="ru-RU" sz="4800" dirty="0" smtClean="0"/>
              <a:t> – это сокет с установленным соединением, состоящий из потока байт, который может быть двунаправленным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732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63137" y="2286000"/>
            <a:ext cx="1226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Потоковый сокет гарантирует исправление ошибок, обрабатывает доставку и сохраняет последовательность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7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25146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Он подходит, как правило, для передачи больших объемов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758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6200" y="1676400"/>
            <a:ext cx="1226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Это обусловлено тем, что накладные расходы, связанные с установлением отдельного соединения для каждого отправляемого сообщения, могут оказаться неприемлемыми для небольших объемов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119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11034" y="1447800"/>
            <a:ext cx="1226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Потоковые сокеты достигают этого уровня качества за счет использования протокола </a:t>
            </a:r>
            <a:r>
              <a:rPr lang="en-US" sz="4800" dirty="0" smtClean="0"/>
              <a:t>TCP</a:t>
            </a:r>
            <a:r>
              <a:rPr lang="ru-RU" sz="4800" dirty="0" smtClean="0"/>
              <a:t>, который обеспечивает поступление данных на другую сторону в нужной последовательности и без ошибок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406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057400"/>
            <a:ext cx="11312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Дейтаграммные сокеты (</a:t>
            </a:r>
            <a:r>
              <a:rPr lang="en-US" sz="4800" b="1" dirty="0" smtClean="0"/>
              <a:t>datagram</a:t>
            </a:r>
            <a:r>
              <a:rPr lang="ru-RU" sz="4800" b="1" dirty="0" smtClean="0"/>
              <a:t>) </a:t>
            </a:r>
            <a:r>
              <a:rPr lang="ru-RU" sz="4800" dirty="0" smtClean="0"/>
              <a:t>– сокеты без организации соединения, которые не гарантируют доставку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1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057400"/>
            <a:ext cx="11312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Такие сокеты </a:t>
            </a:r>
            <a:r>
              <a:rPr lang="ru-RU" sz="4800" smtClean="0"/>
              <a:t>используются в </a:t>
            </a:r>
            <a:r>
              <a:rPr lang="ru-RU" sz="4800" dirty="0" smtClean="0"/>
              <a:t>случае, если приложению не требуется установление надежного соединения с сервером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010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819400"/>
            <a:ext cx="1131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Это сокращает </a:t>
            </a:r>
            <a:r>
              <a:rPr lang="ru-RU" sz="4800" dirty="0"/>
              <a:t>накладные </a:t>
            </a:r>
            <a:r>
              <a:rPr lang="ru-RU" sz="4800" dirty="0" smtClean="0"/>
              <a:t>расходы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754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9200" y="2590800"/>
            <a:ext cx="967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Сокет состоит из </a:t>
            </a:r>
            <a:r>
              <a:rPr lang="en-US" sz="4800" dirty="0" smtClean="0"/>
              <a:t>IP-</a:t>
            </a:r>
            <a:r>
              <a:rPr lang="ru-RU" sz="4800" dirty="0" smtClean="0"/>
              <a:t>адреса компьютера и номера порта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623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2133600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Порт определен, чтобы разрешить задачу одновременного взаимодействия с несколькими приложениями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6898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457200" y="1371600"/>
            <a:ext cx="11125200" cy="3429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/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ru-RU" sz="4800" b="1" dirty="0" smtClean="0"/>
              <a:t>Модель </a:t>
            </a:r>
            <a:r>
              <a:rPr lang="en-US" sz="4800" b="1" dirty="0" smtClean="0"/>
              <a:t>OSI </a:t>
            </a:r>
            <a:r>
              <a:rPr lang="ru-RU" sz="4800" b="1" dirty="0" smtClean="0"/>
              <a:t>(</a:t>
            </a:r>
            <a:r>
              <a:rPr lang="en-US" sz="4800" b="1" dirty="0"/>
              <a:t>Open System Interconnection</a:t>
            </a:r>
            <a:r>
              <a:rPr lang="ru-RU" sz="4800" b="1" dirty="0" smtClean="0"/>
              <a:t>) </a:t>
            </a:r>
            <a:r>
              <a:rPr lang="ru-RU" sz="4800" dirty="0"/>
              <a:t>– </a:t>
            </a:r>
            <a:r>
              <a:rPr lang="ru-RU" sz="4800" dirty="0" smtClean="0"/>
              <a:t>базовая эталонная модель взаимодействия открытых систем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25908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По существу с его помощью расширяется понятие </a:t>
            </a:r>
            <a:r>
              <a:rPr lang="en-US" sz="4800" dirty="0" smtClean="0"/>
              <a:t>IP-</a:t>
            </a:r>
            <a:r>
              <a:rPr lang="ru-RU" sz="4800" dirty="0" smtClean="0"/>
              <a:t>адреса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535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0" y="2133600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Структура клиент-серверного приложения, использующего потоковые сокеты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106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0" y="762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Серверная часть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43000"/>
            <a:ext cx="48006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0" y="762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Клиентская часть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4495800" cy="47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0" y="762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Взаимодействие клиента и сервера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90600"/>
            <a:ext cx="5257800" cy="56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260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В </a:t>
            </a:r>
            <a:r>
              <a:rPr lang="ru-RU" sz="4800" dirty="0"/>
              <a:t>целях формализации протоколов обмена данными по каналам </a:t>
            </a:r>
            <a:r>
              <a:rPr lang="ru-RU" sz="4800" dirty="0" smtClean="0"/>
              <a:t>связи </a:t>
            </a:r>
            <a:r>
              <a:rPr lang="ru-RU" sz="4800" dirty="0"/>
              <a:t>организацией ISO</a:t>
            </a:r>
          </a:p>
          <a:p>
            <a:pPr algn="ctr"/>
            <a:r>
              <a:rPr lang="ru-RU" sz="4800" dirty="0"/>
              <a:t>была </a:t>
            </a:r>
            <a:r>
              <a:rPr lang="ru-RU" sz="4800" dirty="0" smtClean="0"/>
              <a:t>принята </a:t>
            </a:r>
            <a:r>
              <a:rPr lang="ru-RU" sz="4800" dirty="0"/>
              <a:t>семиуровневая модель </a:t>
            </a:r>
            <a:r>
              <a:rPr lang="en-US" sz="4800" dirty="0" smtClean="0"/>
              <a:t>OSI</a:t>
            </a:r>
            <a:r>
              <a:rPr lang="ru-RU" sz="4800" dirty="0" smtClean="0"/>
              <a:t> в качестве стандарта модели протоколов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209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Семиуровневая модель </a:t>
            </a:r>
            <a:r>
              <a:rPr lang="en-US" sz="4800" dirty="0" smtClean="0"/>
              <a:t>OSI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3" y="1219200"/>
            <a:ext cx="620193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0CE01F5DCFADC4FA1E7036ACBAB541B" ma:contentTypeVersion="2" ma:contentTypeDescription="Создание документа." ma:contentTypeScope="" ma:versionID="102f87680c685461b026601f85873526">
  <xsd:schema xmlns:xsd="http://www.w3.org/2001/XMLSchema" xmlns:xs="http://www.w3.org/2001/XMLSchema" xmlns:p="http://schemas.microsoft.com/office/2006/metadata/properties" xmlns:ns2="4d22e789-e467-49be-a87f-b9369629955d" targetNamespace="http://schemas.microsoft.com/office/2006/metadata/properties" ma:root="true" ma:fieldsID="2d071be364ff46625bc94d7394588822" ns2:_="">
    <xsd:import namespace="4d22e789-e467-49be-a87f-b936962995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2e789-e467-49be-a87f-b93696299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1A15A-7370-48B6-A1DA-703AF857F9C8}"/>
</file>

<file path=customXml/itemProps2.xml><?xml version="1.0" encoding="utf-8"?>
<ds:datastoreItem xmlns:ds="http://schemas.openxmlformats.org/officeDocument/2006/customXml" ds:itemID="{FC1F0328-A051-45CF-8EEA-78E1E6372CFC}"/>
</file>

<file path=customXml/itemProps3.xml><?xml version="1.0" encoding="utf-8"?>
<ds:datastoreItem xmlns:ds="http://schemas.openxmlformats.org/officeDocument/2006/customXml" ds:itemID="{1DF29848-72D6-444A-AF33-EACCC0FAF0B3}"/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TC101859866[[fn=Макрос]]</Template>
  <TotalTime>2472</TotalTime>
  <Words>1013</Words>
  <Application>Microsoft Office PowerPoint</Application>
  <PresentationFormat>Широкоэкранный</PresentationFormat>
  <Paragraphs>87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8" baseType="lpstr">
      <vt:lpstr>Arial</vt:lpstr>
      <vt:lpstr>Calibri</vt:lpstr>
      <vt:lpstr>Wingdings</vt:lpstr>
      <vt:lpstr>Macro</vt:lpstr>
      <vt:lpstr>Презентация PowerPoint</vt:lpstr>
      <vt:lpstr>Сеть — это группа компьютеров или устройств, соединенных между собой каналами связи</vt:lpstr>
      <vt:lpstr>Эти устройства (компьютеры, маршрутизаторы, принтеры и т.д.) называют узлами сети</vt:lpstr>
      <vt:lpstr>Узлы между собой соединяются каналами, в качестве которых могут использоваться любые линии связи (витая пара, оптоволоконный кабель, радиоканал, спутниковый канал  и т.д.)</vt:lpstr>
      <vt:lpstr>Чтобы стандартизовать способы обмена данными между компьютерами, используются специальные наборы правил обмена данными - протоколы передачи данных</vt:lpstr>
      <vt:lpstr>Модель OSI</vt:lpstr>
      <vt:lpstr> Модель OSI (Open System Interconnection) – базовая эталонная модель взаимодействия открытых систем</vt:lpstr>
      <vt:lpstr>Презентация PowerPoint</vt:lpstr>
      <vt:lpstr>Презентация PowerPoint</vt:lpstr>
      <vt:lpstr>Презентация PowerPoint</vt:lpstr>
      <vt:lpstr>  Прикладной уровень реализует функциональность:  </vt:lpstr>
      <vt:lpstr>  Прикладной уровень реализует функциональность: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Задачи сеансового уровня: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Masyata</dc:creator>
  <cp:lastModifiedBy>Vitaliy Polyanskiy</cp:lastModifiedBy>
  <cp:revision>264</cp:revision>
  <dcterms:created xsi:type="dcterms:W3CDTF">2012-05-17T11:19:04Z</dcterms:created>
  <dcterms:modified xsi:type="dcterms:W3CDTF">2019-10-28T21:46:22Z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0x010100E0CE01F5DCFADC4FA1E7036ACBAB541B</vt:lpwstr>
  </property>
</Properties>
</file>