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84" r:id="rId3"/>
    <p:sldId id="285" r:id="rId4"/>
    <p:sldId id="287" r:id="rId5"/>
    <p:sldId id="288" r:id="rId6"/>
    <p:sldId id="289" r:id="rId7"/>
    <p:sldId id="290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263" r:id="rId32"/>
    <p:sldId id="315" r:id="rId33"/>
    <p:sldId id="316" r:id="rId34"/>
    <p:sldId id="317" r:id="rId35"/>
    <p:sldId id="318" r:id="rId36"/>
    <p:sldId id="319" r:id="rId37"/>
    <p:sldId id="320" r:id="rId38"/>
    <p:sldId id="321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433" autoAdjust="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1853" y="3303657"/>
            <a:ext cx="98936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Разработка </a:t>
            </a:r>
            <a:r>
              <a:rPr lang="ru-RU" sz="4800" b="1" dirty="0" smtClean="0"/>
              <a:t>Windows-приложений </a:t>
            </a:r>
            <a:r>
              <a:rPr lang="ru-RU" sz="4800" b="1" dirty="0"/>
              <a:t>с использованием </a:t>
            </a:r>
            <a:r>
              <a:rPr lang="ru-RU" sz="4800" b="1" dirty="0" smtClean="0"/>
              <a:t>Win</a:t>
            </a:r>
            <a:r>
              <a:rPr lang="en-US" sz="4800" b="1" dirty="0" smtClean="0"/>
              <a:t>dows </a:t>
            </a:r>
            <a:r>
              <a:rPr lang="ru-RU" sz="4800" b="1" dirty="0" smtClean="0"/>
              <a:t>API</a:t>
            </a:r>
            <a:endParaRPr lang="ru-RU" sz="48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239" y="1222875"/>
            <a:ext cx="5233665" cy="136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28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568410" y="1914356"/>
            <a:ext cx="114176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/>
            <a:r>
              <a:rPr lang="ru-RU" sz="4800" dirty="0"/>
              <a:t>Любому событию соответствует сообщение, которое однозначно идентифицирует произошедшее событие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68913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8985" y="2416875"/>
            <a:ext cx="94405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/>
            <a:r>
              <a:rPr lang="ru-RU" sz="4800" b="1" dirty="0"/>
              <a:t>Сообщение</a:t>
            </a:r>
            <a:r>
              <a:rPr lang="ru-RU" sz="4800" dirty="0"/>
              <a:t> - это уведомление о том, что </a:t>
            </a:r>
            <a:r>
              <a:rPr lang="ru-RU" sz="4800" dirty="0" smtClean="0"/>
              <a:t>произошло </a:t>
            </a:r>
            <a:r>
              <a:rPr lang="ru-RU" sz="4800" dirty="0"/>
              <a:t>некоторое событие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02707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140" y="2664013"/>
            <a:ext cx="104291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/>
            <a:r>
              <a:rPr lang="ru-RU" sz="4800" b="1" dirty="0"/>
              <a:t>Сообщение</a:t>
            </a:r>
            <a:r>
              <a:rPr lang="ru-RU" sz="4800" dirty="0"/>
              <a:t> – это уникальная целочисленная константа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77187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255373" y="1831997"/>
            <a:ext cx="107915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/>
            <a:r>
              <a:rPr lang="ru-RU" sz="4800" dirty="0" smtClean="0"/>
              <a:t>Обычно в </a:t>
            </a:r>
            <a:r>
              <a:rPr lang="ru-RU" sz="4800" dirty="0"/>
              <a:t>программе вместо целочисленных номеров используются </a:t>
            </a:r>
            <a:r>
              <a:rPr lang="ru-RU" sz="4800" dirty="0" smtClean="0"/>
              <a:t>макроопределения</a:t>
            </a:r>
          </a:p>
          <a:p>
            <a:pPr marL="285750" indent="-285750" algn="ctr"/>
            <a:r>
              <a:rPr lang="ru-RU" sz="4800" dirty="0" smtClean="0"/>
              <a:t> </a:t>
            </a:r>
            <a:r>
              <a:rPr lang="en-US" sz="4800" b="1" dirty="0"/>
              <a:t>#define WM_PAINT 0x000F </a:t>
            </a:r>
          </a:p>
        </p:txBody>
      </p:sp>
    </p:spTree>
    <p:extLst>
      <p:ext uri="{BB962C8B-B14F-4D97-AF65-F5344CB8AC3E}">
        <p14:creationId xmlns:p14="http://schemas.microsoft.com/office/powerpoint/2010/main" val="407220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6" y="200901"/>
            <a:ext cx="7644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/>
            <a:r>
              <a:rPr lang="ru-RU" sz="4800" dirty="0" smtClean="0"/>
              <a:t>События и сообщения</a:t>
            </a:r>
            <a:endParaRPr lang="en-US" sz="4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12" y="1308400"/>
            <a:ext cx="6035965" cy="496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93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972040"/>
            <a:ext cx="101819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/>
            <a:r>
              <a:rPr lang="ru-RU" sz="4800" b="1" dirty="0"/>
              <a:t>Окно</a:t>
            </a:r>
            <a:r>
              <a:rPr lang="ru-RU" sz="4800" dirty="0"/>
              <a:t> – это некоторый объект, обладающий набором свойств и занимающий определенную область оперативной памяти</a:t>
            </a:r>
            <a:r>
              <a:rPr lang="en-US" sz="4800" dirty="0" smtClean="0"/>
              <a:t>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50934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5373" y="2128560"/>
            <a:ext cx="1042910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/>
            <a:r>
              <a:rPr lang="ru-RU" sz="4800" dirty="0"/>
              <a:t>Для любого окна Windows выделяет </a:t>
            </a:r>
            <a:r>
              <a:rPr lang="ru-RU" sz="4800" b="1" dirty="0"/>
              <a:t>дескриптор</a:t>
            </a:r>
            <a:r>
              <a:rPr lang="ru-RU" sz="4800" dirty="0"/>
              <a:t> (</a:t>
            </a:r>
            <a:r>
              <a:rPr lang="ru-RU" sz="4800" b="1" dirty="0"/>
              <a:t>handle</a:t>
            </a:r>
            <a:r>
              <a:rPr lang="ru-RU" sz="4800" dirty="0"/>
              <a:t>), который уникально идентифицирует окно в пределах системы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2976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313038" y="2400416"/>
            <a:ext cx="110387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/>
            <a:r>
              <a:rPr lang="ru-RU" sz="4800" dirty="0"/>
              <a:t>Именно при помощи дескриптора Windows определяет какому окну нужно отправить сообщение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46375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31805" y="2202709"/>
            <a:ext cx="105526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/>
            <a:r>
              <a:rPr lang="ru-RU" sz="4800" dirty="0"/>
              <a:t>У любого окна есть </a:t>
            </a:r>
            <a:r>
              <a:rPr lang="ru-RU" sz="4800" b="1" dirty="0"/>
              <a:t>оконная процедура</a:t>
            </a:r>
            <a:r>
              <a:rPr lang="ru-RU" sz="4800" dirty="0"/>
              <a:t>, которая получает все сообщения, предназначенные окну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91085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90617" y="2120332"/>
            <a:ext cx="10371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/>
            <a:r>
              <a:rPr lang="ru-RU" sz="4800" dirty="0"/>
              <a:t>В ней программист может выполнить обработку поступающих сообщений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8431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285059"/>
            <a:ext cx="101902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/>
            <a:r>
              <a:rPr lang="ru-RU" sz="4800" dirty="0" smtClean="0"/>
              <a:t>Все консольные </a:t>
            </a:r>
            <a:r>
              <a:rPr lang="ru-RU" sz="4800" dirty="0"/>
              <a:t>приложения имеют архитектуру DOS-программ </a:t>
            </a:r>
            <a:endParaRPr lang="ru-RU" sz="4800" dirty="0" smtClean="0"/>
          </a:p>
          <a:p>
            <a:pPr marL="285750" indent="-285750" algn="ctr"/>
            <a:r>
              <a:rPr lang="ru-RU" sz="4800" dirty="0" smtClean="0"/>
              <a:t>(</a:t>
            </a:r>
            <a:r>
              <a:rPr lang="ru-RU" sz="4800" dirty="0"/>
              <a:t>Disk Operating System</a:t>
            </a:r>
            <a:r>
              <a:rPr lang="ru-RU" sz="4800" dirty="0" smtClean="0"/>
              <a:t>)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07244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1317" y="2169759"/>
            <a:ext cx="9399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/>
            <a:r>
              <a:rPr lang="ru-RU" sz="4800" dirty="0"/>
              <a:t>Windows может посылать программе сообщения самых различных типов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59906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944" y="1832005"/>
            <a:ext cx="96217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/>
            <a:r>
              <a:rPr lang="ru-RU" sz="4800" dirty="0"/>
              <a:t>Таким образом, программирование под Windows, в сущности, сводится к обработке сообщений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90267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798" y="2276858"/>
            <a:ext cx="95970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/>
            <a:r>
              <a:rPr lang="ru-RU" sz="4800" dirty="0" smtClean="0"/>
              <a:t>Сообщения </a:t>
            </a:r>
            <a:r>
              <a:rPr lang="ru-RU" sz="4800" dirty="0"/>
              <a:t>поступают в программу неупорядоченным образом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29285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560" y="2227424"/>
            <a:ext cx="97453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/>
            <a:r>
              <a:rPr lang="ru-RU" sz="4800" dirty="0" smtClean="0"/>
              <a:t>Невозможно </a:t>
            </a:r>
            <a:r>
              <a:rPr lang="ru-RU" sz="4800" dirty="0"/>
              <a:t>предугадать какое сообщение придет в следующий момент времени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34886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0658" y="1518963"/>
            <a:ext cx="977007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/>
            <a:r>
              <a:rPr lang="ru-RU" sz="4800" dirty="0"/>
              <a:t>Отсюда следует, </a:t>
            </a:r>
            <a:r>
              <a:rPr lang="ru-RU" sz="4800" dirty="0" smtClean="0"/>
              <a:t>что нельзя </a:t>
            </a:r>
            <a:r>
              <a:rPr lang="ru-RU" sz="4800" dirty="0"/>
              <a:t>заранее знать какой фрагмент кода оконной процедуры будет выполняться в конкретный момент времени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78523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854" y="2458082"/>
            <a:ext cx="100913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/>
            <a:r>
              <a:rPr lang="ru-RU" sz="4800" dirty="0"/>
              <a:t>Это обуславливает нелинейный способ выполнения программы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851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2419" y="2219180"/>
            <a:ext cx="98854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/>
            <a:r>
              <a:rPr lang="ru-RU" sz="4800" b="1" dirty="0"/>
              <a:t>Оконный класс </a:t>
            </a:r>
            <a:r>
              <a:rPr lang="ru-RU" sz="4800" dirty="0"/>
              <a:t>(</a:t>
            </a:r>
            <a:r>
              <a:rPr lang="ru-RU" sz="4800" b="1" dirty="0"/>
              <a:t>window</a:t>
            </a:r>
            <a:r>
              <a:rPr lang="ru-RU" sz="4800" dirty="0"/>
              <a:t> </a:t>
            </a:r>
            <a:r>
              <a:rPr lang="ru-RU" sz="4800" b="1" dirty="0"/>
              <a:t>class</a:t>
            </a:r>
            <a:r>
              <a:rPr lang="ru-RU" sz="4800" dirty="0" smtClean="0"/>
              <a:t>) — </a:t>
            </a:r>
            <a:r>
              <a:rPr lang="ru-RU" sz="4800" dirty="0"/>
              <a:t>это структура, определяющая основные характеристики окна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836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74139" y="1996755"/>
            <a:ext cx="104291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/>
            <a:r>
              <a:rPr lang="ru-RU" sz="4800" dirty="0"/>
              <a:t>К ним относятся стиль окна и связанные с окном ресурсы, такие как пиктограмма, курсор, меню и кисть для закрашивания фона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9691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120329"/>
            <a:ext cx="104208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/>
            <a:r>
              <a:rPr lang="ru-RU" sz="4800" dirty="0"/>
              <a:t>Кроме того, одно из полей структуры содержит адрес оконной процедуры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1897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7136" y="1453058"/>
            <a:ext cx="958884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/>
            <a:r>
              <a:rPr lang="ru-RU" sz="4800" dirty="0" smtClean="0"/>
              <a:t>На </a:t>
            </a:r>
            <a:r>
              <a:rPr lang="ru-RU" sz="4800" dirty="0"/>
              <a:t>основе одного и того же оконного класса </a:t>
            </a:r>
            <a:r>
              <a:rPr lang="ru-RU" sz="4800" dirty="0" smtClean="0"/>
              <a:t>можно создавать </a:t>
            </a:r>
            <a:r>
              <a:rPr lang="ru-RU" sz="4800" dirty="0"/>
              <a:t>множество окон </a:t>
            </a:r>
            <a:r>
              <a:rPr lang="ru-RU" sz="4800" dirty="0" smtClean="0"/>
              <a:t>и при этом </a:t>
            </a:r>
            <a:r>
              <a:rPr lang="ru-RU" sz="4800" dirty="0"/>
              <a:t>использовать одну и ту же оконную процедуру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72500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2279" y="1801214"/>
            <a:ext cx="999967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/>
            <a:r>
              <a:rPr lang="ru-RU" sz="4800" dirty="0"/>
              <a:t>В таких программах </a:t>
            </a:r>
            <a:r>
              <a:rPr lang="ru-RU" sz="4800" dirty="0" smtClean="0"/>
              <a:t>код </a:t>
            </a:r>
            <a:r>
              <a:rPr lang="ru-RU" sz="4800" dirty="0"/>
              <a:t>выполняется последовательно от начала </a:t>
            </a:r>
            <a:r>
              <a:rPr lang="ru-RU" sz="4800" dirty="0" smtClean="0"/>
              <a:t>до </a:t>
            </a:r>
            <a:r>
              <a:rPr lang="ru-RU" sz="4800" dirty="0"/>
              <a:t>конца в предопределенном порядке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92684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179" y="2787599"/>
            <a:ext cx="101572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/>
            <a:r>
              <a:rPr lang="ru-RU" sz="4800" dirty="0" smtClean="0"/>
              <a:t>Структура </a:t>
            </a:r>
            <a:r>
              <a:rPr lang="en-US" sz="4800" dirty="0" smtClean="0"/>
              <a:t>WinAPI-</a:t>
            </a:r>
            <a:r>
              <a:rPr lang="ru-RU" sz="4800" dirty="0" smtClean="0"/>
              <a:t>приложения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19388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7135" y="168194"/>
            <a:ext cx="96217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/>
            <a:r>
              <a:rPr lang="ru-RU" sz="4800" dirty="0"/>
              <a:t>Минимальное WinAPI-приложение должно содержать как минимум две </a:t>
            </a:r>
            <a:r>
              <a:rPr lang="ru-RU" sz="4800" dirty="0" smtClean="0"/>
              <a:t>функции</a:t>
            </a:r>
            <a:r>
              <a:rPr lang="en-US" sz="4800" dirty="0" smtClean="0"/>
              <a:t>:</a:t>
            </a:r>
            <a:r>
              <a:rPr lang="ru-RU" sz="4800" dirty="0" smtClean="0"/>
              <a:t> </a:t>
            </a: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247135" y="2915517"/>
            <a:ext cx="1102222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b="1" dirty="0"/>
              <a:t>WinMain</a:t>
            </a:r>
            <a:r>
              <a:rPr lang="ru-RU" sz="4000" dirty="0"/>
              <a:t> — главную функцию, в которой создается основное окно программы и запускается цикл обработки </a:t>
            </a:r>
            <a:r>
              <a:rPr lang="ru-RU" sz="4000" dirty="0" smtClean="0"/>
              <a:t>сообщений</a:t>
            </a:r>
            <a:endParaRPr lang="en-US" sz="40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b="1" dirty="0"/>
              <a:t>WndProc</a:t>
            </a:r>
            <a:r>
              <a:rPr lang="ru-RU" sz="4000" dirty="0"/>
              <a:t> — оконную процедуру, обеспечивающую обработку сообщений для основного окна </a:t>
            </a:r>
            <a:r>
              <a:rPr lang="ru-RU" sz="4000" dirty="0" smtClean="0"/>
              <a:t>программы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0250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0129" y="184669"/>
            <a:ext cx="93911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/>
            <a:r>
              <a:rPr lang="ru-RU" sz="4800" dirty="0"/>
              <a:t>WinMain является точкой входа в программу и выполняет следующие действия: </a:t>
            </a:r>
            <a:r>
              <a:rPr lang="ru-RU" sz="4800" dirty="0" smtClean="0"/>
              <a:t> </a:t>
            </a: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313036" y="2857859"/>
            <a:ext cx="1024787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400" dirty="0"/>
              <a:t>определение класса </a:t>
            </a:r>
            <a:r>
              <a:rPr lang="ru-RU" sz="4400" dirty="0" smtClean="0"/>
              <a:t>окна</a:t>
            </a:r>
            <a:endParaRPr lang="en-US" sz="44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400" dirty="0"/>
              <a:t>регистрация класса </a:t>
            </a:r>
            <a:r>
              <a:rPr lang="ru-RU" sz="4400" dirty="0" smtClean="0"/>
              <a:t>окна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400" dirty="0"/>
              <a:t>создание </a:t>
            </a:r>
            <a:r>
              <a:rPr lang="ru-RU" sz="4400" dirty="0" smtClean="0"/>
              <a:t>окна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400" dirty="0"/>
              <a:t>отображение </a:t>
            </a:r>
            <a:r>
              <a:rPr lang="ru-RU" sz="4400" dirty="0" smtClean="0"/>
              <a:t>окна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400" dirty="0"/>
              <a:t>запуск цикла обработки </a:t>
            </a:r>
            <a:r>
              <a:rPr lang="ru-RU" sz="4400" dirty="0" smtClean="0"/>
              <a:t>сообщений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8820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40043" y="2219183"/>
            <a:ext cx="105773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/>
            <a:r>
              <a:rPr lang="ru-RU" sz="4800" dirty="0"/>
              <a:t>Оконная процедура является функцией обратного вызова или CALLBACK–функцией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82983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23568" y="2128566"/>
            <a:ext cx="105444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/>
            <a:r>
              <a:rPr lang="ru-RU" sz="4800" dirty="0" smtClean="0"/>
              <a:t>Это означает, что в </a:t>
            </a:r>
            <a:r>
              <a:rPr lang="ru-RU" sz="4800" dirty="0"/>
              <a:t>коде приложения </a:t>
            </a:r>
            <a:r>
              <a:rPr lang="ru-RU" sz="4800" dirty="0" smtClean="0"/>
              <a:t>не существует прямого </a:t>
            </a:r>
            <a:r>
              <a:rPr lang="ru-RU" sz="4800" dirty="0"/>
              <a:t>вызова </a:t>
            </a:r>
            <a:r>
              <a:rPr lang="ru-RU" sz="4800" dirty="0" smtClean="0"/>
              <a:t>такой функции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23025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7135" y="2705217"/>
            <a:ext cx="101325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/>
            <a:r>
              <a:rPr lang="ru-RU" sz="4800" dirty="0"/>
              <a:t>Такая функция всегда вызывается операционной </a:t>
            </a:r>
            <a:r>
              <a:rPr lang="ru-RU" sz="4800" dirty="0" smtClean="0"/>
              <a:t>системой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37087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64757" y="2515749"/>
            <a:ext cx="106020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/>
            <a:r>
              <a:rPr lang="ru-RU" sz="4800" dirty="0" smtClean="0"/>
              <a:t>Оконная процедура получает </a:t>
            </a:r>
            <a:r>
              <a:rPr lang="ru-RU" sz="4800" dirty="0"/>
              <a:t>все сообщения, предназначенные окну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52755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848480"/>
            <a:ext cx="102396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/>
            <a:r>
              <a:rPr lang="ru-RU" sz="4800" dirty="0"/>
              <a:t>После того как сообщение получено, оконная процедура ищет функцию-обработчик данного сообщения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98833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062662"/>
            <a:ext cx="106103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/>
            <a:r>
              <a:rPr lang="ru-RU" sz="4800" dirty="0" smtClean="0"/>
              <a:t>Если обработчик определен </a:t>
            </a:r>
            <a:r>
              <a:rPr lang="ru-RU" sz="4800" dirty="0"/>
              <a:t>в коде программы, то выполняется его тело, иначе вызывается стандартный Windows-обработчик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5184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085838"/>
            <a:ext cx="101758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/>
            <a:r>
              <a:rPr lang="ru-RU" sz="4800" dirty="0"/>
              <a:t>В такой архитектуре взаимодействие между системой и программой инициирует сама программа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13482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97" y="2177966"/>
            <a:ext cx="101654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/>
            <a:r>
              <a:rPr lang="ru-RU" sz="4800" dirty="0"/>
              <a:t>Например, программа запрашивает разрешение на ввод и вывод данных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5380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48281" y="1131755"/>
            <a:ext cx="101407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/>
            <a:r>
              <a:rPr lang="ru-RU" sz="4800" dirty="0"/>
              <a:t>Таким образом, консольные приложения, написанные </a:t>
            </a:r>
            <a:r>
              <a:rPr lang="ru-RU" sz="4800" dirty="0" smtClean="0"/>
              <a:t>в соответствии с архитектурой </a:t>
            </a:r>
            <a:r>
              <a:rPr lang="ru-RU" sz="4800" dirty="0"/>
              <a:t>DOS-программ, при необходимости сами обращаются к операционной системе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91771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5374" y="2647527"/>
            <a:ext cx="100831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/>
            <a:r>
              <a:rPr lang="ru-RU" sz="4800" dirty="0"/>
              <a:t>Операционная система никогда не вызывает прикладную </a:t>
            </a:r>
            <a:r>
              <a:rPr lang="ru-RU" sz="4800" dirty="0" smtClean="0"/>
              <a:t>программу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9871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897881"/>
            <a:ext cx="100584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/>
            <a:r>
              <a:rPr lang="ru-RU" sz="4800" dirty="0"/>
              <a:t>Взаимодействие Windows-приложения с внешним миром и операционной системой строится на основе событий и сообщений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3621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56525" y="1939070"/>
            <a:ext cx="104950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/>
            <a:r>
              <a:rPr lang="ru-RU" sz="4800" b="1" dirty="0"/>
              <a:t>Событие</a:t>
            </a:r>
            <a:r>
              <a:rPr lang="ru-RU" sz="4800" dirty="0"/>
              <a:t> – это действие, инициированное пользователем, либо операционной системой, либо приложением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91457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924</TotalTime>
  <Words>473</Words>
  <Application>Microsoft Office PowerPoint</Application>
  <PresentationFormat>Широкоэкранный</PresentationFormat>
  <Paragraphs>47</Paragraphs>
  <Slides>38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2" baseType="lpstr">
      <vt:lpstr>Arial</vt:lpstr>
      <vt:lpstr>Trebuchet MS</vt:lpstr>
      <vt:lpstr>Wingdings 3</vt:lpstr>
      <vt:lpstr>Грань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Vitaliy Polyanskiy</dc:creator>
  <cp:lastModifiedBy>Vitaliy Polyanskiy</cp:lastModifiedBy>
  <cp:revision>77</cp:revision>
  <dcterms:created xsi:type="dcterms:W3CDTF">2015-02-26T14:14:39Z</dcterms:created>
  <dcterms:modified xsi:type="dcterms:W3CDTF">2016-12-12T11:31:02Z</dcterms:modified>
</cp:coreProperties>
</file>