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7" r:id="rId3"/>
    <p:sldId id="257" r:id="rId4"/>
    <p:sldId id="274" r:id="rId5"/>
    <p:sldId id="261" r:id="rId6"/>
    <p:sldId id="262" r:id="rId7"/>
    <p:sldId id="263" r:id="rId8"/>
    <p:sldId id="264" r:id="rId9"/>
    <p:sldId id="281" r:id="rId10"/>
    <p:sldId id="266" r:id="rId11"/>
    <p:sldId id="268" r:id="rId12"/>
    <p:sldId id="278" r:id="rId13"/>
    <p:sldId id="280" r:id="rId14"/>
    <p:sldId id="272" r:id="rId15"/>
    <p:sldId id="273" r:id="rId16"/>
    <p:sldId id="275" r:id="rId17"/>
    <p:sldId id="27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varaju ranga" initials="sr" lastIdx="1" clrIdx="0">
    <p:extLst>
      <p:ext uri="{19B8F6BF-5375-455C-9EA6-DF929625EA0E}">
        <p15:presenceInfo xmlns:p15="http://schemas.microsoft.com/office/powerpoint/2012/main" userId="86234ae76690514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53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varaju ranga" userId="86234ae766905143" providerId="LiveId" clId="{E8D686A5-C5DD-4B67-B1DB-43B2DA8ECC47}"/>
    <pc:docChg chg="custSel modSld">
      <pc:chgData name="sivaraju ranga" userId="86234ae766905143" providerId="LiveId" clId="{E8D686A5-C5DD-4B67-B1DB-43B2DA8ECC47}" dt="2020-06-29T12:55:01.808" v="10" actId="20577"/>
      <pc:docMkLst>
        <pc:docMk/>
      </pc:docMkLst>
      <pc:sldChg chg="modSp mod">
        <pc:chgData name="sivaraju ranga" userId="86234ae766905143" providerId="LiveId" clId="{E8D686A5-C5DD-4B67-B1DB-43B2DA8ECC47}" dt="2020-06-29T12:54:44.263" v="3" actId="20577"/>
        <pc:sldMkLst>
          <pc:docMk/>
          <pc:sldMk cId="2236597201" sldId="264"/>
        </pc:sldMkLst>
        <pc:spChg chg="mod">
          <ac:chgData name="sivaraju ranga" userId="86234ae766905143" providerId="LiveId" clId="{E8D686A5-C5DD-4B67-B1DB-43B2DA8ECC47}" dt="2020-06-29T12:54:41.211" v="1" actId="20577"/>
          <ac:spMkLst>
            <pc:docMk/>
            <pc:sldMk cId="2236597201" sldId="264"/>
            <ac:spMk id="6" creationId="{FF9A7745-4B5E-4687-A750-443C6B9EA23B}"/>
          </ac:spMkLst>
        </pc:spChg>
        <pc:spChg chg="mod">
          <ac:chgData name="sivaraju ranga" userId="86234ae766905143" providerId="LiveId" clId="{E8D686A5-C5DD-4B67-B1DB-43B2DA8ECC47}" dt="2020-06-29T12:54:44.263" v="3" actId="20577"/>
          <ac:spMkLst>
            <pc:docMk/>
            <pc:sldMk cId="2236597201" sldId="264"/>
            <ac:spMk id="7" creationId="{D2D1E201-4CCC-4EE4-ACA9-F4A206BEA48A}"/>
          </ac:spMkLst>
        </pc:spChg>
      </pc:sldChg>
      <pc:sldChg chg="modSp mod">
        <pc:chgData name="sivaraju ranga" userId="86234ae766905143" providerId="LiveId" clId="{E8D686A5-C5DD-4B67-B1DB-43B2DA8ECC47}" dt="2020-06-29T12:54:58.012" v="8" actId="20577"/>
        <pc:sldMkLst>
          <pc:docMk/>
          <pc:sldMk cId="1971056696" sldId="266"/>
        </pc:sldMkLst>
        <pc:spChg chg="mod">
          <ac:chgData name="sivaraju ranga" userId="86234ae766905143" providerId="LiveId" clId="{E8D686A5-C5DD-4B67-B1DB-43B2DA8ECC47}" dt="2020-06-29T12:54:54.690" v="6" actId="313"/>
          <ac:spMkLst>
            <pc:docMk/>
            <pc:sldMk cId="1971056696" sldId="266"/>
            <ac:spMk id="2" creationId="{A77B0A37-D167-4186-B4F0-F6A72D8A6A6D}"/>
          </ac:spMkLst>
        </pc:spChg>
        <pc:spChg chg="mod">
          <ac:chgData name="sivaraju ranga" userId="86234ae766905143" providerId="LiveId" clId="{E8D686A5-C5DD-4B67-B1DB-43B2DA8ECC47}" dt="2020-06-29T12:54:58.012" v="8" actId="20577"/>
          <ac:spMkLst>
            <pc:docMk/>
            <pc:sldMk cId="1971056696" sldId="266"/>
            <ac:spMk id="5" creationId="{E71E72E2-9410-41D9-9C8D-1CD8869DB0F1}"/>
          </ac:spMkLst>
        </pc:spChg>
      </pc:sldChg>
      <pc:sldChg chg="modSp mod">
        <pc:chgData name="sivaraju ranga" userId="86234ae766905143" providerId="LiveId" clId="{E8D686A5-C5DD-4B67-B1DB-43B2DA8ECC47}" dt="2020-06-29T12:55:01.808" v="10" actId="20577"/>
        <pc:sldMkLst>
          <pc:docMk/>
          <pc:sldMk cId="1289820477" sldId="268"/>
        </pc:sldMkLst>
        <pc:spChg chg="mod">
          <ac:chgData name="sivaraju ranga" userId="86234ae766905143" providerId="LiveId" clId="{E8D686A5-C5DD-4B67-B1DB-43B2DA8ECC47}" dt="2020-06-29T12:55:01.808" v="10" actId="20577"/>
          <ac:spMkLst>
            <pc:docMk/>
            <pc:sldMk cId="1289820477" sldId="268"/>
            <ac:spMk id="2" creationId="{10D008F6-2E85-4458-ADE2-0E33938835C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6A825-6C92-4761-9D95-481E1DE544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499D63F-98CB-4C9A-848E-F1F7F869B5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E45140C-5DDE-446A-9A5F-D2176FBBBA2C}"/>
              </a:ext>
            </a:extLst>
          </p:cNvPr>
          <p:cNvSpPr>
            <a:spLocks noGrp="1"/>
          </p:cNvSpPr>
          <p:nvPr>
            <p:ph type="dt" sz="half" idx="10"/>
          </p:nvPr>
        </p:nvSpPr>
        <p:spPr/>
        <p:txBody>
          <a:bodyPr/>
          <a:lstStyle/>
          <a:p>
            <a:fld id="{CC23289F-411C-4DD6-9CEC-F1F0749CB066}" type="datetimeFigureOut">
              <a:rPr lang="en-IN" smtClean="0"/>
              <a:t>29-06-2020</a:t>
            </a:fld>
            <a:endParaRPr lang="en-IN"/>
          </a:p>
        </p:txBody>
      </p:sp>
      <p:sp>
        <p:nvSpPr>
          <p:cNvPr id="5" name="Footer Placeholder 4">
            <a:extLst>
              <a:ext uri="{FF2B5EF4-FFF2-40B4-BE49-F238E27FC236}">
                <a16:creationId xmlns:a16="http://schemas.microsoft.com/office/drawing/2014/main" id="{FACDA37D-4C1E-4E37-A4C9-A9E3E720EF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46AC67-9642-4F73-A199-F6159A30D580}"/>
              </a:ext>
            </a:extLst>
          </p:cNvPr>
          <p:cNvSpPr>
            <a:spLocks noGrp="1"/>
          </p:cNvSpPr>
          <p:nvPr>
            <p:ph type="sldNum" sz="quarter" idx="12"/>
          </p:nvPr>
        </p:nvSpPr>
        <p:spPr/>
        <p:txBody>
          <a:bodyPr/>
          <a:lstStyle/>
          <a:p>
            <a:fld id="{F5C1DCE0-43DC-4CF0-A021-4F31DF2AF8E6}" type="slidenum">
              <a:rPr lang="en-IN" smtClean="0"/>
              <a:t>‹#›</a:t>
            </a:fld>
            <a:endParaRPr lang="en-IN"/>
          </a:p>
        </p:txBody>
      </p:sp>
    </p:spTree>
    <p:extLst>
      <p:ext uri="{BB962C8B-B14F-4D97-AF65-F5344CB8AC3E}">
        <p14:creationId xmlns:p14="http://schemas.microsoft.com/office/powerpoint/2010/main" val="2742571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8FACA-2ABF-4953-929E-D2A75F12CD0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8CE7373-F60F-4920-A4BA-BAFBCE925D0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7656A2-5A09-4EA2-ADAF-3BDE49414CBA}"/>
              </a:ext>
            </a:extLst>
          </p:cNvPr>
          <p:cNvSpPr>
            <a:spLocks noGrp="1"/>
          </p:cNvSpPr>
          <p:nvPr>
            <p:ph type="dt" sz="half" idx="10"/>
          </p:nvPr>
        </p:nvSpPr>
        <p:spPr/>
        <p:txBody>
          <a:bodyPr/>
          <a:lstStyle/>
          <a:p>
            <a:fld id="{CC23289F-411C-4DD6-9CEC-F1F0749CB066}" type="datetimeFigureOut">
              <a:rPr lang="en-IN" smtClean="0"/>
              <a:t>29-06-2020</a:t>
            </a:fld>
            <a:endParaRPr lang="en-IN"/>
          </a:p>
        </p:txBody>
      </p:sp>
      <p:sp>
        <p:nvSpPr>
          <p:cNvPr id="5" name="Footer Placeholder 4">
            <a:extLst>
              <a:ext uri="{FF2B5EF4-FFF2-40B4-BE49-F238E27FC236}">
                <a16:creationId xmlns:a16="http://schemas.microsoft.com/office/drawing/2014/main" id="{B75A0CF5-E924-4D14-8204-A5C409701F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CC2CA0-80D4-4135-9FEF-36F3F66694DD}"/>
              </a:ext>
            </a:extLst>
          </p:cNvPr>
          <p:cNvSpPr>
            <a:spLocks noGrp="1"/>
          </p:cNvSpPr>
          <p:nvPr>
            <p:ph type="sldNum" sz="quarter" idx="12"/>
          </p:nvPr>
        </p:nvSpPr>
        <p:spPr/>
        <p:txBody>
          <a:bodyPr/>
          <a:lstStyle/>
          <a:p>
            <a:fld id="{F5C1DCE0-43DC-4CF0-A021-4F31DF2AF8E6}" type="slidenum">
              <a:rPr lang="en-IN" smtClean="0"/>
              <a:t>‹#›</a:t>
            </a:fld>
            <a:endParaRPr lang="en-IN"/>
          </a:p>
        </p:txBody>
      </p:sp>
    </p:spTree>
    <p:extLst>
      <p:ext uri="{BB962C8B-B14F-4D97-AF65-F5344CB8AC3E}">
        <p14:creationId xmlns:p14="http://schemas.microsoft.com/office/powerpoint/2010/main" val="3697056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31ED27-A022-4A38-93C4-8CF9BDCF6D2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1985871-9537-4D45-B4F2-78EDFA5BD82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D60AF9-B785-48A2-A749-5DF9E1E5D57A}"/>
              </a:ext>
            </a:extLst>
          </p:cNvPr>
          <p:cNvSpPr>
            <a:spLocks noGrp="1"/>
          </p:cNvSpPr>
          <p:nvPr>
            <p:ph type="dt" sz="half" idx="10"/>
          </p:nvPr>
        </p:nvSpPr>
        <p:spPr/>
        <p:txBody>
          <a:bodyPr/>
          <a:lstStyle/>
          <a:p>
            <a:fld id="{CC23289F-411C-4DD6-9CEC-F1F0749CB066}" type="datetimeFigureOut">
              <a:rPr lang="en-IN" smtClean="0"/>
              <a:t>29-06-2020</a:t>
            </a:fld>
            <a:endParaRPr lang="en-IN"/>
          </a:p>
        </p:txBody>
      </p:sp>
      <p:sp>
        <p:nvSpPr>
          <p:cNvPr id="5" name="Footer Placeholder 4">
            <a:extLst>
              <a:ext uri="{FF2B5EF4-FFF2-40B4-BE49-F238E27FC236}">
                <a16:creationId xmlns:a16="http://schemas.microsoft.com/office/drawing/2014/main" id="{0209B343-4CE2-4CCD-81C4-5EB02668C7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32577F-7DCA-430E-B50F-BB9CB7ABF13C}"/>
              </a:ext>
            </a:extLst>
          </p:cNvPr>
          <p:cNvSpPr>
            <a:spLocks noGrp="1"/>
          </p:cNvSpPr>
          <p:nvPr>
            <p:ph type="sldNum" sz="quarter" idx="12"/>
          </p:nvPr>
        </p:nvSpPr>
        <p:spPr/>
        <p:txBody>
          <a:bodyPr/>
          <a:lstStyle/>
          <a:p>
            <a:fld id="{F5C1DCE0-43DC-4CF0-A021-4F31DF2AF8E6}" type="slidenum">
              <a:rPr lang="en-IN" smtClean="0"/>
              <a:t>‹#›</a:t>
            </a:fld>
            <a:endParaRPr lang="en-IN"/>
          </a:p>
        </p:txBody>
      </p:sp>
    </p:spTree>
    <p:extLst>
      <p:ext uri="{BB962C8B-B14F-4D97-AF65-F5344CB8AC3E}">
        <p14:creationId xmlns:p14="http://schemas.microsoft.com/office/powerpoint/2010/main" val="481601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4CBD8-578C-4D29-983D-0D9D38ED22E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E09946D-F521-4BE4-9C6D-3543AC15E7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A24A86-9EE3-4BCC-8346-E9E50F8AA3DE}"/>
              </a:ext>
            </a:extLst>
          </p:cNvPr>
          <p:cNvSpPr>
            <a:spLocks noGrp="1"/>
          </p:cNvSpPr>
          <p:nvPr>
            <p:ph type="dt" sz="half" idx="10"/>
          </p:nvPr>
        </p:nvSpPr>
        <p:spPr/>
        <p:txBody>
          <a:bodyPr/>
          <a:lstStyle/>
          <a:p>
            <a:fld id="{CC23289F-411C-4DD6-9CEC-F1F0749CB066}" type="datetimeFigureOut">
              <a:rPr lang="en-IN" smtClean="0"/>
              <a:t>29-06-2020</a:t>
            </a:fld>
            <a:endParaRPr lang="en-IN"/>
          </a:p>
        </p:txBody>
      </p:sp>
      <p:sp>
        <p:nvSpPr>
          <p:cNvPr id="5" name="Footer Placeholder 4">
            <a:extLst>
              <a:ext uri="{FF2B5EF4-FFF2-40B4-BE49-F238E27FC236}">
                <a16:creationId xmlns:a16="http://schemas.microsoft.com/office/drawing/2014/main" id="{537DD561-A61D-4F7D-82F6-6235FDE001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370CC8-A58A-4C8C-BAD7-D101A56A9D3F}"/>
              </a:ext>
            </a:extLst>
          </p:cNvPr>
          <p:cNvSpPr>
            <a:spLocks noGrp="1"/>
          </p:cNvSpPr>
          <p:nvPr>
            <p:ph type="sldNum" sz="quarter" idx="12"/>
          </p:nvPr>
        </p:nvSpPr>
        <p:spPr/>
        <p:txBody>
          <a:bodyPr/>
          <a:lstStyle/>
          <a:p>
            <a:fld id="{F5C1DCE0-43DC-4CF0-A021-4F31DF2AF8E6}" type="slidenum">
              <a:rPr lang="en-IN" smtClean="0"/>
              <a:t>‹#›</a:t>
            </a:fld>
            <a:endParaRPr lang="en-IN"/>
          </a:p>
        </p:txBody>
      </p:sp>
    </p:spTree>
    <p:extLst>
      <p:ext uri="{BB962C8B-B14F-4D97-AF65-F5344CB8AC3E}">
        <p14:creationId xmlns:p14="http://schemas.microsoft.com/office/powerpoint/2010/main" val="1018399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0EBA0-48DD-42E0-81E5-9001C3BD47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2077F23-5635-4483-9788-544A861397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2B48A8-17CB-4485-8260-5F8900908112}"/>
              </a:ext>
            </a:extLst>
          </p:cNvPr>
          <p:cNvSpPr>
            <a:spLocks noGrp="1"/>
          </p:cNvSpPr>
          <p:nvPr>
            <p:ph type="dt" sz="half" idx="10"/>
          </p:nvPr>
        </p:nvSpPr>
        <p:spPr/>
        <p:txBody>
          <a:bodyPr/>
          <a:lstStyle/>
          <a:p>
            <a:fld id="{CC23289F-411C-4DD6-9CEC-F1F0749CB066}" type="datetimeFigureOut">
              <a:rPr lang="en-IN" smtClean="0"/>
              <a:t>29-06-2020</a:t>
            </a:fld>
            <a:endParaRPr lang="en-IN"/>
          </a:p>
        </p:txBody>
      </p:sp>
      <p:sp>
        <p:nvSpPr>
          <p:cNvPr id="5" name="Footer Placeholder 4">
            <a:extLst>
              <a:ext uri="{FF2B5EF4-FFF2-40B4-BE49-F238E27FC236}">
                <a16:creationId xmlns:a16="http://schemas.microsoft.com/office/drawing/2014/main" id="{CA4D6562-F295-4DC5-AE6E-AE82EF0D2A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29C657-BC5C-4179-AC16-8DA9225C0742}"/>
              </a:ext>
            </a:extLst>
          </p:cNvPr>
          <p:cNvSpPr>
            <a:spLocks noGrp="1"/>
          </p:cNvSpPr>
          <p:nvPr>
            <p:ph type="sldNum" sz="quarter" idx="12"/>
          </p:nvPr>
        </p:nvSpPr>
        <p:spPr/>
        <p:txBody>
          <a:bodyPr/>
          <a:lstStyle/>
          <a:p>
            <a:fld id="{F5C1DCE0-43DC-4CF0-A021-4F31DF2AF8E6}" type="slidenum">
              <a:rPr lang="en-IN" smtClean="0"/>
              <a:t>‹#›</a:t>
            </a:fld>
            <a:endParaRPr lang="en-IN"/>
          </a:p>
        </p:txBody>
      </p:sp>
    </p:spTree>
    <p:extLst>
      <p:ext uri="{BB962C8B-B14F-4D97-AF65-F5344CB8AC3E}">
        <p14:creationId xmlns:p14="http://schemas.microsoft.com/office/powerpoint/2010/main" val="17524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7DF9F-1AB3-4C6A-BC7D-94D1B286503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EC3BEE0-950F-498D-84D1-AC9F4F2A1A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2AB2811-7CE8-478D-96EC-24F086F5ED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E43C81A-D9BF-4D28-8C8E-84B007F96B5C}"/>
              </a:ext>
            </a:extLst>
          </p:cNvPr>
          <p:cNvSpPr>
            <a:spLocks noGrp="1"/>
          </p:cNvSpPr>
          <p:nvPr>
            <p:ph type="dt" sz="half" idx="10"/>
          </p:nvPr>
        </p:nvSpPr>
        <p:spPr/>
        <p:txBody>
          <a:bodyPr/>
          <a:lstStyle/>
          <a:p>
            <a:fld id="{CC23289F-411C-4DD6-9CEC-F1F0749CB066}" type="datetimeFigureOut">
              <a:rPr lang="en-IN" smtClean="0"/>
              <a:t>29-06-2020</a:t>
            </a:fld>
            <a:endParaRPr lang="en-IN"/>
          </a:p>
        </p:txBody>
      </p:sp>
      <p:sp>
        <p:nvSpPr>
          <p:cNvPr id="6" name="Footer Placeholder 5">
            <a:extLst>
              <a:ext uri="{FF2B5EF4-FFF2-40B4-BE49-F238E27FC236}">
                <a16:creationId xmlns:a16="http://schemas.microsoft.com/office/drawing/2014/main" id="{DDEC15EC-6E2A-40AD-A930-7B82F32B3C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49D40BB-98B7-4283-AFAA-194C1E45ED8A}"/>
              </a:ext>
            </a:extLst>
          </p:cNvPr>
          <p:cNvSpPr>
            <a:spLocks noGrp="1"/>
          </p:cNvSpPr>
          <p:nvPr>
            <p:ph type="sldNum" sz="quarter" idx="12"/>
          </p:nvPr>
        </p:nvSpPr>
        <p:spPr/>
        <p:txBody>
          <a:bodyPr/>
          <a:lstStyle/>
          <a:p>
            <a:fld id="{F5C1DCE0-43DC-4CF0-A021-4F31DF2AF8E6}" type="slidenum">
              <a:rPr lang="en-IN" smtClean="0"/>
              <a:t>‹#›</a:t>
            </a:fld>
            <a:endParaRPr lang="en-IN"/>
          </a:p>
        </p:txBody>
      </p:sp>
    </p:spTree>
    <p:extLst>
      <p:ext uri="{BB962C8B-B14F-4D97-AF65-F5344CB8AC3E}">
        <p14:creationId xmlns:p14="http://schemas.microsoft.com/office/powerpoint/2010/main" val="2746234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85851-9BAF-4666-A97B-0634494F96C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E49889-A21B-45B7-8C8F-6E6A458889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F5892F-495F-4E39-8613-184C7A45D1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8380733-B2F5-407B-88BC-E9A5501746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B019BF-DDAB-43B7-8137-F73F53D3A1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6FF412B-6BA8-44A0-970D-B05182DB2A0D}"/>
              </a:ext>
            </a:extLst>
          </p:cNvPr>
          <p:cNvSpPr>
            <a:spLocks noGrp="1"/>
          </p:cNvSpPr>
          <p:nvPr>
            <p:ph type="dt" sz="half" idx="10"/>
          </p:nvPr>
        </p:nvSpPr>
        <p:spPr/>
        <p:txBody>
          <a:bodyPr/>
          <a:lstStyle/>
          <a:p>
            <a:fld id="{CC23289F-411C-4DD6-9CEC-F1F0749CB066}" type="datetimeFigureOut">
              <a:rPr lang="en-IN" smtClean="0"/>
              <a:t>29-06-2020</a:t>
            </a:fld>
            <a:endParaRPr lang="en-IN"/>
          </a:p>
        </p:txBody>
      </p:sp>
      <p:sp>
        <p:nvSpPr>
          <p:cNvPr id="8" name="Footer Placeholder 7">
            <a:extLst>
              <a:ext uri="{FF2B5EF4-FFF2-40B4-BE49-F238E27FC236}">
                <a16:creationId xmlns:a16="http://schemas.microsoft.com/office/drawing/2014/main" id="{B89370B3-E3D4-41FF-B888-84819E962C5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88C387D-A6F5-48AC-B98F-F6DAD6DF9F6F}"/>
              </a:ext>
            </a:extLst>
          </p:cNvPr>
          <p:cNvSpPr>
            <a:spLocks noGrp="1"/>
          </p:cNvSpPr>
          <p:nvPr>
            <p:ph type="sldNum" sz="quarter" idx="12"/>
          </p:nvPr>
        </p:nvSpPr>
        <p:spPr/>
        <p:txBody>
          <a:bodyPr/>
          <a:lstStyle/>
          <a:p>
            <a:fld id="{F5C1DCE0-43DC-4CF0-A021-4F31DF2AF8E6}" type="slidenum">
              <a:rPr lang="en-IN" smtClean="0"/>
              <a:t>‹#›</a:t>
            </a:fld>
            <a:endParaRPr lang="en-IN"/>
          </a:p>
        </p:txBody>
      </p:sp>
    </p:spTree>
    <p:extLst>
      <p:ext uri="{BB962C8B-B14F-4D97-AF65-F5344CB8AC3E}">
        <p14:creationId xmlns:p14="http://schemas.microsoft.com/office/powerpoint/2010/main" val="1229756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16B5D-7AEC-4762-AEC3-78BA76B28A6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F7EFCB7-1AB8-45E1-90DF-7F855F04E28C}"/>
              </a:ext>
            </a:extLst>
          </p:cNvPr>
          <p:cNvSpPr>
            <a:spLocks noGrp="1"/>
          </p:cNvSpPr>
          <p:nvPr>
            <p:ph type="dt" sz="half" idx="10"/>
          </p:nvPr>
        </p:nvSpPr>
        <p:spPr/>
        <p:txBody>
          <a:bodyPr/>
          <a:lstStyle/>
          <a:p>
            <a:fld id="{CC23289F-411C-4DD6-9CEC-F1F0749CB066}" type="datetimeFigureOut">
              <a:rPr lang="en-IN" smtClean="0"/>
              <a:t>29-06-2020</a:t>
            </a:fld>
            <a:endParaRPr lang="en-IN"/>
          </a:p>
        </p:txBody>
      </p:sp>
      <p:sp>
        <p:nvSpPr>
          <p:cNvPr id="4" name="Footer Placeholder 3">
            <a:extLst>
              <a:ext uri="{FF2B5EF4-FFF2-40B4-BE49-F238E27FC236}">
                <a16:creationId xmlns:a16="http://schemas.microsoft.com/office/drawing/2014/main" id="{C6FD4D66-9DA9-4457-B002-B6A5F194421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D295734-0A9B-4559-BCF8-F8BF71210B72}"/>
              </a:ext>
            </a:extLst>
          </p:cNvPr>
          <p:cNvSpPr>
            <a:spLocks noGrp="1"/>
          </p:cNvSpPr>
          <p:nvPr>
            <p:ph type="sldNum" sz="quarter" idx="12"/>
          </p:nvPr>
        </p:nvSpPr>
        <p:spPr/>
        <p:txBody>
          <a:bodyPr/>
          <a:lstStyle/>
          <a:p>
            <a:fld id="{F5C1DCE0-43DC-4CF0-A021-4F31DF2AF8E6}" type="slidenum">
              <a:rPr lang="en-IN" smtClean="0"/>
              <a:t>‹#›</a:t>
            </a:fld>
            <a:endParaRPr lang="en-IN"/>
          </a:p>
        </p:txBody>
      </p:sp>
    </p:spTree>
    <p:extLst>
      <p:ext uri="{BB962C8B-B14F-4D97-AF65-F5344CB8AC3E}">
        <p14:creationId xmlns:p14="http://schemas.microsoft.com/office/powerpoint/2010/main" val="375357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F0BAEE-6FC6-44A3-A6C8-216E1AD84583}"/>
              </a:ext>
            </a:extLst>
          </p:cNvPr>
          <p:cNvSpPr>
            <a:spLocks noGrp="1"/>
          </p:cNvSpPr>
          <p:nvPr>
            <p:ph type="dt" sz="half" idx="10"/>
          </p:nvPr>
        </p:nvSpPr>
        <p:spPr/>
        <p:txBody>
          <a:bodyPr/>
          <a:lstStyle/>
          <a:p>
            <a:fld id="{CC23289F-411C-4DD6-9CEC-F1F0749CB066}" type="datetimeFigureOut">
              <a:rPr lang="en-IN" smtClean="0"/>
              <a:t>29-06-2020</a:t>
            </a:fld>
            <a:endParaRPr lang="en-IN"/>
          </a:p>
        </p:txBody>
      </p:sp>
      <p:sp>
        <p:nvSpPr>
          <p:cNvPr id="3" name="Footer Placeholder 2">
            <a:extLst>
              <a:ext uri="{FF2B5EF4-FFF2-40B4-BE49-F238E27FC236}">
                <a16:creationId xmlns:a16="http://schemas.microsoft.com/office/drawing/2014/main" id="{F968E10D-8F30-407F-B605-76184398FED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651408D-6EA7-4132-A217-A1B8227D1479}"/>
              </a:ext>
            </a:extLst>
          </p:cNvPr>
          <p:cNvSpPr>
            <a:spLocks noGrp="1"/>
          </p:cNvSpPr>
          <p:nvPr>
            <p:ph type="sldNum" sz="quarter" idx="12"/>
          </p:nvPr>
        </p:nvSpPr>
        <p:spPr/>
        <p:txBody>
          <a:bodyPr/>
          <a:lstStyle/>
          <a:p>
            <a:fld id="{F5C1DCE0-43DC-4CF0-A021-4F31DF2AF8E6}" type="slidenum">
              <a:rPr lang="en-IN" smtClean="0"/>
              <a:t>‹#›</a:t>
            </a:fld>
            <a:endParaRPr lang="en-IN"/>
          </a:p>
        </p:txBody>
      </p:sp>
    </p:spTree>
    <p:extLst>
      <p:ext uri="{BB962C8B-B14F-4D97-AF65-F5344CB8AC3E}">
        <p14:creationId xmlns:p14="http://schemas.microsoft.com/office/powerpoint/2010/main" val="283422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580B1-2DD2-45A8-A81D-95801FD30E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1059062-FAB5-4D96-9DC7-465195F987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5F44122-B77F-4DAB-9EDF-C1FF677F85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B5BFEB-5130-4FAF-9AD9-1BBAE750CDC8}"/>
              </a:ext>
            </a:extLst>
          </p:cNvPr>
          <p:cNvSpPr>
            <a:spLocks noGrp="1"/>
          </p:cNvSpPr>
          <p:nvPr>
            <p:ph type="dt" sz="half" idx="10"/>
          </p:nvPr>
        </p:nvSpPr>
        <p:spPr/>
        <p:txBody>
          <a:bodyPr/>
          <a:lstStyle/>
          <a:p>
            <a:fld id="{CC23289F-411C-4DD6-9CEC-F1F0749CB066}" type="datetimeFigureOut">
              <a:rPr lang="en-IN" smtClean="0"/>
              <a:t>29-06-2020</a:t>
            </a:fld>
            <a:endParaRPr lang="en-IN"/>
          </a:p>
        </p:txBody>
      </p:sp>
      <p:sp>
        <p:nvSpPr>
          <p:cNvPr id="6" name="Footer Placeholder 5">
            <a:extLst>
              <a:ext uri="{FF2B5EF4-FFF2-40B4-BE49-F238E27FC236}">
                <a16:creationId xmlns:a16="http://schemas.microsoft.com/office/drawing/2014/main" id="{C6B745B5-194C-40C8-BB0B-0DAC473B72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A4AC3CF-48FD-46C9-B010-8F355BD5FA63}"/>
              </a:ext>
            </a:extLst>
          </p:cNvPr>
          <p:cNvSpPr>
            <a:spLocks noGrp="1"/>
          </p:cNvSpPr>
          <p:nvPr>
            <p:ph type="sldNum" sz="quarter" idx="12"/>
          </p:nvPr>
        </p:nvSpPr>
        <p:spPr/>
        <p:txBody>
          <a:bodyPr/>
          <a:lstStyle/>
          <a:p>
            <a:fld id="{F5C1DCE0-43DC-4CF0-A021-4F31DF2AF8E6}" type="slidenum">
              <a:rPr lang="en-IN" smtClean="0"/>
              <a:t>‹#›</a:t>
            </a:fld>
            <a:endParaRPr lang="en-IN"/>
          </a:p>
        </p:txBody>
      </p:sp>
    </p:spTree>
    <p:extLst>
      <p:ext uri="{BB962C8B-B14F-4D97-AF65-F5344CB8AC3E}">
        <p14:creationId xmlns:p14="http://schemas.microsoft.com/office/powerpoint/2010/main" val="4114804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02525-5977-4435-B0A3-D529B14336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637B18E-458E-48D0-8EDD-D6854BB24F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758DB8C-A706-4A59-BD18-CFF0B7AA1F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67E5D4-FB9B-4F61-8F64-668567D45DD6}"/>
              </a:ext>
            </a:extLst>
          </p:cNvPr>
          <p:cNvSpPr>
            <a:spLocks noGrp="1"/>
          </p:cNvSpPr>
          <p:nvPr>
            <p:ph type="dt" sz="half" idx="10"/>
          </p:nvPr>
        </p:nvSpPr>
        <p:spPr/>
        <p:txBody>
          <a:bodyPr/>
          <a:lstStyle/>
          <a:p>
            <a:fld id="{CC23289F-411C-4DD6-9CEC-F1F0749CB066}" type="datetimeFigureOut">
              <a:rPr lang="en-IN" smtClean="0"/>
              <a:t>29-06-2020</a:t>
            </a:fld>
            <a:endParaRPr lang="en-IN"/>
          </a:p>
        </p:txBody>
      </p:sp>
      <p:sp>
        <p:nvSpPr>
          <p:cNvPr id="6" name="Footer Placeholder 5">
            <a:extLst>
              <a:ext uri="{FF2B5EF4-FFF2-40B4-BE49-F238E27FC236}">
                <a16:creationId xmlns:a16="http://schemas.microsoft.com/office/drawing/2014/main" id="{CE62A39F-4404-4AAE-BFBE-F6DE2877605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ADB65A7-CDB8-4B21-8E3E-74E9E58A5B6C}"/>
              </a:ext>
            </a:extLst>
          </p:cNvPr>
          <p:cNvSpPr>
            <a:spLocks noGrp="1"/>
          </p:cNvSpPr>
          <p:nvPr>
            <p:ph type="sldNum" sz="quarter" idx="12"/>
          </p:nvPr>
        </p:nvSpPr>
        <p:spPr/>
        <p:txBody>
          <a:bodyPr/>
          <a:lstStyle/>
          <a:p>
            <a:fld id="{F5C1DCE0-43DC-4CF0-A021-4F31DF2AF8E6}" type="slidenum">
              <a:rPr lang="en-IN" smtClean="0"/>
              <a:t>‹#›</a:t>
            </a:fld>
            <a:endParaRPr lang="en-IN"/>
          </a:p>
        </p:txBody>
      </p:sp>
    </p:spTree>
    <p:extLst>
      <p:ext uri="{BB962C8B-B14F-4D97-AF65-F5344CB8AC3E}">
        <p14:creationId xmlns:p14="http://schemas.microsoft.com/office/powerpoint/2010/main" val="2739755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806FB8-8AE4-43DA-8CB1-F2081C345D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37D3099-A815-4D50-8615-EBC1EB4266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0ED675-D874-4505-A883-811CC82D98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23289F-411C-4DD6-9CEC-F1F0749CB066}" type="datetimeFigureOut">
              <a:rPr lang="en-IN" smtClean="0"/>
              <a:t>29-06-2020</a:t>
            </a:fld>
            <a:endParaRPr lang="en-IN"/>
          </a:p>
        </p:txBody>
      </p:sp>
      <p:sp>
        <p:nvSpPr>
          <p:cNvPr id="5" name="Footer Placeholder 4">
            <a:extLst>
              <a:ext uri="{FF2B5EF4-FFF2-40B4-BE49-F238E27FC236}">
                <a16:creationId xmlns:a16="http://schemas.microsoft.com/office/drawing/2014/main" id="{C4C1A314-B962-4E53-9896-7A9E2322BC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1C130EF-0A45-49B0-BF64-626FD12BB4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C1DCE0-43DC-4CF0-A021-4F31DF2AF8E6}" type="slidenum">
              <a:rPr lang="en-IN" smtClean="0"/>
              <a:t>‹#›</a:t>
            </a:fld>
            <a:endParaRPr lang="en-IN"/>
          </a:p>
        </p:txBody>
      </p:sp>
    </p:spTree>
    <p:extLst>
      <p:ext uri="{BB962C8B-B14F-4D97-AF65-F5344CB8AC3E}">
        <p14:creationId xmlns:p14="http://schemas.microsoft.com/office/powerpoint/2010/main" val="3925730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2.mp4"/><Relationship Id="rId1" Type="http://schemas.microsoft.com/office/2007/relationships/media" Target="../media/media2.mp4"/><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CC365-DE67-450A-ABA4-FBE985820392}"/>
              </a:ext>
            </a:extLst>
          </p:cNvPr>
          <p:cNvSpPr>
            <a:spLocks noGrp="1"/>
          </p:cNvSpPr>
          <p:nvPr>
            <p:ph type="ctrTitle"/>
          </p:nvPr>
        </p:nvSpPr>
        <p:spPr>
          <a:xfrm>
            <a:off x="1524000" y="707583"/>
            <a:ext cx="9144000" cy="2387600"/>
          </a:xfrm>
        </p:spPr>
        <p:txBody>
          <a:bodyPr>
            <a:normAutofit fontScale="90000"/>
          </a:bodyPr>
          <a:lstStyle/>
          <a:p>
            <a:r>
              <a:rPr lang="en-US" dirty="0"/>
              <a:t>Video Stabilization Using Point Feature Matching and MATLAB</a:t>
            </a:r>
            <a:endParaRPr lang="en-IN" dirty="0"/>
          </a:p>
        </p:txBody>
      </p:sp>
      <p:sp>
        <p:nvSpPr>
          <p:cNvPr id="3" name="Subtitle 2">
            <a:extLst>
              <a:ext uri="{FF2B5EF4-FFF2-40B4-BE49-F238E27FC236}">
                <a16:creationId xmlns:a16="http://schemas.microsoft.com/office/drawing/2014/main" id="{E02AC778-3C91-41DF-9418-D4888280487F}"/>
              </a:ext>
            </a:extLst>
          </p:cNvPr>
          <p:cNvSpPr>
            <a:spLocks noGrp="1"/>
          </p:cNvSpPr>
          <p:nvPr>
            <p:ph type="subTitle" idx="1"/>
          </p:nvPr>
        </p:nvSpPr>
        <p:spPr>
          <a:xfrm>
            <a:off x="659875" y="4155290"/>
            <a:ext cx="4534293" cy="1604487"/>
          </a:xfrm>
        </p:spPr>
        <p:txBody>
          <a:bodyPr>
            <a:normAutofit/>
          </a:bodyPr>
          <a:lstStyle/>
          <a:p>
            <a:pPr algn="l"/>
            <a:r>
              <a:rPr lang="en-US" sz="1900" b="1" dirty="0">
                <a:latin typeface="Times New Roman" panose="02020603050405020304" pitchFamily="18" charset="0"/>
                <a:cs typeface="Times New Roman" panose="02020603050405020304" pitchFamily="18" charset="0"/>
              </a:rPr>
              <a:t>GUIDE:</a:t>
            </a:r>
          </a:p>
          <a:p>
            <a:endParaRPr lang="en-US" b="1" dirty="0">
              <a:latin typeface="Times New Roman" panose="02020603050405020304" pitchFamily="18" charset="0"/>
              <a:cs typeface="Times New Roman" panose="02020603050405020304" pitchFamily="18" charset="0"/>
            </a:endParaRPr>
          </a:p>
          <a:p>
            <a:pPr algn="l"/>
            <a:r>
              <a:rPr lang="en-US" sz="1900" b="1" dirty="0">
                <a:latin typeface="Times New Roman" panose="02020603050405020304" pitchFamily="18" charset="0"/>
                <a:cs typeface="Times New Roman" panose="02020603050405020304" pitchFamily="18" charset="0"/>
              </a:rPr>
              <a:t>Mrs. K. KAVYA</a:t>
            </a:r>
          </a:p>
          <a:p>
            <a:pPr algn="l"/>
            <a:r>
              <a:rPr lang="en-US" sz="1900" b="1" dirty="0">
                <a:latin typeface="Times New Roman" panose="02020603050405020304" pitchFamily="18" charset="0"/>
                <a:cs typeface="Times New Roman" panose="02020603050405020304" pitchFamily="18" charset="0"/>
              </a:rPr>
              <a:t>Assistant Professor, ECE Department</a:t>
            </a:r>
            <a:endParaRPr lang="en-IN" sz="1900" b="1" dirty="0">
              <a:latin typeface="Times New Roman" panose="02020603050405020304" pitchFamily="18" charset="0"/>
              <a:cs typeface="Times New Roman" panose="02020603050405020304" pitchFamily="18" charset="0"/>
            </a:endParaRPr>
          </a:p>
          <a:p>
            <a:endParaRPr lang="en-IN" sz="1900" dirty="0"/>
          </a:p>
        </p:txBody>
      </p:sp>
      <p:sp>
        <p:nvSpPr>
          <p:cNvPr id="4" name="Rectangle 3">
            <a:extLst>
              <a:ext uri="{FF2B5EF4-FFF2-40B4-BE49-F238E27FC236}">
                <a16:creationId xmlns:a16="http://schemas.microsoft.com/office/drawing/2014/main" id="{B00FFB12-7B6B-456B-A134-2F80457CC0B4}"/>
              </a:ext>
            </a:extLst>
          </p:cNvPr>
          <p:cNvSpPr/>
          <p:nvPr/>
        </p:nvSpPr>
        <p:spPr>
          <a:xfrm>
            <a:off x="7151803" y="4155290"/>
            <a:ext cx="4791958" cy="1477328"/>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 PRESENTED BY:</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S. Yashaswi Ranga        2451-16-735-126</a:t>
            </a:r>
          </a:p>
          <a:p>
            <a:r>
              <a:rPr lang="en-US" b="1" dirty="0">
                <a:latin typeface="Times New Roman" panose="02020603050405020304" pitchFamily="18" charset="0"/>
                <a:cs typeface="Times New Roman" panose="02020603050405020304" pitchFamily="18" charset="0"/>
              </a:rPr>
              <a:t>                  P.Suman        2451-16-735-138</a:t>
            </a:r>
          </a:p>
          <a:p>
            <a:r>
              <a:rPr lang="en-US" b="1" dirty="0">
                <a:latin typeface="Times New Roman" panose="02020603050405020304" pitchFamily="18" charset="0"/>
                <a:cs typeface="Times New Roman" panose="02020603050405020304" pitchFamily="18" charset="0"/>
              </a:rPr>
              <a:t>R. Amartya Varma         2451-16-735-140</a:t>
            </a:r>
            <a:endParaRPr lang="en-IN" dirty="0"/>
          </a:p>
        </p:txBody>
      </p:sp>
    </p:spTree>
    <p:extLst>
      <p:ext uri="{BB962C8B-B14F-4D97-AF65-F5344CB8AC3E}">
        <p14:creationId xmlns:p14="http://schemas.microsoft.com/office/powerpoint/2010/main" val="1883631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D46ACF-9219-414F-A410-32345278D3AE}"/>
              </a:ext>
            </a:extLst>
          </p:cNvPr>
          <p:cNvSpPr>
            <a:spLocks noGrp="1"/>
          </p:cNvSpPr>
          <p:nvPr>
            <p:ph idx="1"/>
          </p:nvPr>
        </p:nvSpPr>
        <p:spPr>
          <a:xfrm>
            <a:off x="838200" y="532264"/>
            <a:ext cx="10515600" cy="5830828"/>
          </a:xfrm>
        </p:spPr>
        <p:txBody>
          <a:bodyPr>
            <a:noAutofit/>
          </a:bodyPr>
          <a:lstStyle/>
          <a:p>
            <a:pPr marL="0" indent="0">
              <a:buNone/>
            </a:pPr>
            <a:endParaRPr lang="en-IN" sz="2400" dirty="0"/>
          </a:p>
          <a:p>
            <a:r>
              <a:rPr lang="en-IN" sz="2400" u="sng" dirty="0"/>
              <a:t>Step5</a:t>
            </a:r>
            <a:r>
              <a:rPr lang="en-IN" sz="2400" dirty="0"/>
              <a:t> : Transform Approximation and Smoothing </a:t>
            </a:r>
          </a:p>
          <a:p>
            <a:pPr marL="0" indent="0">
              <a:buNone/>
            </a:pPr>
            <a:r>
              <a:rPr lang="en-IN" sz="2400" dirty="0"/>
              <a:t>-All the parameters i.e. the MSE’s are calculated and the least possible value of the MSE is found. The least possible value of MSE indicates the Least Displaces frame out of the three possible compensated images. And thus, the Approximation and Smoothing is done.</a:t>
            </a:r>
          </a:p>
          <a:p>
            <a:endParaRPr lang="en-IN" sz="2400" dirty="0"/>
          </a:p>
        </p:txBody>
      </p:sp>
      <p:pic>
        <p:nvPicPr>
          <p:cNvPr id="4" name="Picture 3">
            <a:extLst>
              <a:ext uri="{FF2B5EF4-FFF2-40B4-BE49-F238E27FC236}">
                <a16:creationId xmlns:a16="http://schemas.microsoft.com/office/drawing/2014/main" id="{95AB5543-89EB-4344-A534-2785CD6ECED6}"/>
              </a:ext>
            </a:extLst>
          </p:cNvPr>
          <p:cNvPicPr/>
          <p:nvPr/>
        </p:nvPicPr>
        <p:blipFill rotWithShape="1">
          <a:blip r:embed="rId2"/>
          <a:srcRect b="20329"/>
          <a:stretch/>
        </p:blipFill>
        <p:spPr>
          <a:xfrm>
            <a:off x="2246722" y="3447678"/>
            <a:ext cx="7698556" cy="2163009"/>
          </a:xfrm>
          <a:prstGeom prst="rect">
            <a:avLst/>
          </a:prstGeom>
        </p:spPr>
      </p:pic>
      <p:sp>
        <p:nvSpPr>
          <p:cNvPr id="2" name="TextBox 1">
            <a:extLst>
              <a:ext uri="{FF2B5EF4-FFF2-40B4-BE49-F238E27FC236}">
                <a16:creationId xmlns:a16="http://schemas.microsoft.com/office/drawing/2014/main" id="{A77B0A37-D167-4186-B4F0-F6A72D8A6A6D}"/>
              </a:ext>
            </a:extLst>
          </p:cNvPr>
          <p:cNvSpPr txBox="1"/>
          <p:nvPr/>
        </p:nvSpPr>
        <p:spPr>
          <a:xfrm>
            <a:off x="2145437" y="5802223"/>
            <a:ext cx="3950563" cy="307777"/>
          </a:xfrm>
          <a:prstGeom prst="rect">
            <a:avLst/>
          </a:prstGeom>
          <a:noFill/>
        </p:spPr>
        <p:txBody>
          <a:bodyPr wrap="square" rtlCol="0">
            <a:spAutoFit/>
          </a:bodyPr>
          <a:lstStyle/>
          <a:p>
            <a:r>
              <a:rPr lang="en-IN" sz="1400" dirty="0"/>
              <a:t>Fig5 : Correspondence Between points </a:t>
            </a:r>
          </a:p>
        </p:txBody>
      </p:sp>
      <p:sp>
        <p:nvSpPr>
          <p:cNvPr id="5" name="TextBox 4">
            <a:extLst>
              <a:ext uri="{FF2B5EF4-FFF2-40B4-BE49-F238E27FC236}">
                <a16:creationId xmlns:a16="http://schemas.microsoft.com/office/drawing/2014/main" id="{E71E72E2-9410-41D9-9C8D-1CD8869DB0F1}"/>
              </a:ext>
            </a:extLst>
          </p:cNvPr>
          <p:cNvSpPr txBox="1"/>
          <p:nvPr/>
        </p:nvSpPr>
        <p:spPr>
          <a:xfrm>
            <a:off x="6462944" y="5802223"/>
            <a:ext cx="4953739" cy="307777"/>
          </a:xfrm>
          <a:prstGeom prst="rect">
            <a:avLst/>
          </a:prstGeom>
          <a:noFill/>
        </p:spPr>
        <p:txBody>
          <a:bodyPr wrap="square" rtlCol="0">
            <a:spAutoFit/>
          </a:bodyPr>
          <a:lstStyle/>
          <a:p>
            <a:r>
              <a:rPr lang="en-IN" sz="1400" dirty="0"/>
              <a:t>Fig6 : Showing the differences in the two Frames</a:t>
            </a:r>
          </a:p>
        </p:txBody>
      </p:sp>
    </p:spTree>
    <p:extLst>
      <p:ext uri="{BB962C8B-B14F-4D97-AF65-F5344CB8AC3E}">
        <p14:creationId xmlns:p14="http://schemas.microsoft.com/office/powerpoint/2010/main" val="1971056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2E1AD4-A330-4CEA-A63B-CF571F291FAC}"/>
              </a:ext>
            </a:extLst>
          </p:cNvPr>
          <p:cNvSpPr>
            <a:spLocks noGrp="1"/>
          </p:cNvSpPr>
          <p:nvPr>
            <p:ph idx="1"/>
          </p:nvPr>
        </p:nvSpPr>
        <p:spPr>
          <a:xfrm>
            <a:off x="838200" y="124286"/>
            <a:ext cx="10515600" cy="6733713"/>
          </a:xfrm>
        </p:spPr>
        <p:txBody>
          <a:bodyPr>
            <a:noAutofit/>
          </a:bodyPr>
          <a:lstStyle/>
          <a:p>
            <a:r>
              <a:rPr lang="en-IN" sz="2400" u="sng" dirty="0"/>
              <a:t>Step6</a:t>
            </a:r>
            <a:r>
              <a:rPr lang="en-IN" sz="2400" dirty="0"/>
              <a:t>: Run on the Full Video </a:t>
            </a:r>
          </a:p>
          <a:p>
            <a:pPr marL="0" indent="0">
              <a:buNone/>
            </a:pPr>
            <a:r>
              <a:rPr lang="en-IN" sz="2400" dirty="0"/>
              <a:t>-The above procedure of estimating the transform between multiple frames in a video has been performed in the MATLAB® function.</a:t>
            </a:r>
          </a:p>
          <a:p>
            <a:endParaRPr lang="en-IN" sz="2400" dirty="0"/>
          </a:p>
          <a:p>
            <a:endParaRPr lang="en-IN" sz="2400" dirty="0"/>
          </a:p>
          <a:p>
            <a:endParaRPr lang="en-IN" sz="2400" dirty="0"/>
          </a:p>
          <a:p>
            <a:endParaRPr lang="en-IN" sz="2400" dirty="0"/>
          </a:p>
          <a:p>
            <a:endParaRPr lang="en-IN" sz="2400" dirty="0"/>
          </a:p>
          <a:p>
            <a:endParaRPr lang="en-IN" sz="2400" dirty="0"/>
          </a:p>
          <a:p>
            <a:pPr marL="0" indent="0">
              <a:buNone/>
            </a:pPr>
            <a:endParaRPr lang="en-IN" sz="2400" dirty="0"/>
          </a:p>
          <a:p>
            <a:pPr marL="0" indent="0">
              <a:buNone/>
            </a:pPr>
            <a:r>
              <a:rPr lang="en-IN" sz="2400" u="sng" dirty="0"/>
              <a:t>Step7</a:t>
            </a:r>
            <a:r>
              <a:rPr lang="en-IN" sz="2400" dirty="0"/>
              <a:t>: Corrected Frame Sequence:</a:t>
            </a:r>
          </a:p>
          <a:p>
            <a:pPr marL="0" indent="0">
              <a:buNone/>
            </a:pPr>
            <a:r>
              <a:rPr lang="en-IN" sz="2400" dirty="0"/>
              <a:t>-During computation, we computed the mean of the raw video frames and mean of the corrected frames and using the Mean Square Value is found and the best undistorted images are found and used in the video displaying proving that there was a great deal of distortion in the original video. The mean of the corrected frames on the left and right shows the image with almost no distortion.</a:t>
            </a:r>
          </a:p>
          <a:p>
            <a:pPr marL="0" indent="0">
              <a:buNone/>
            </a:pPr>
            <a:endParaRPr lang="en-IN" sz="2400" dirty="0"/>
          </a:p>
          <a:p>
            <a:pPr marL="0" indent="0">
              <a:buNone/>
            </a:pPr>
            <a:endParaRPr lang="en-IN" sz="2400" dirty="0"/>
          </a:p>
        </p:txBody>
      </p:sp>
      <p:pic>
        <p:nvPicPr>
          <p:cNvPr id="4" name="Content Placeholder 3">
            <a:extLst>
              <a:ext uri="{FF2B5EF4-FFF2-40B4-BE49-F238E27FC236}">
                <a16:creationId xmlns:a16="http://schemas.microsoft.com/office/drawing/2014/main" id="{035068D6-E8DA-47A4-8A2A-CD3CADFB9510}"/>
              </a:ext>
            </a:extLst>
          </p:cNvPr>
          <p:cNvPicPr>
            <a:picLocks/>
          </p:cNvPicPr>
          <p:nvPr/>
        </p:nvPicPr>
        <p:blipFill rotWithShape="1">
          <a:blip r:embed="rId2"/>
          <a:srcRect t="6264" b="19101"/>
          <a:stretch/>
        </p:blipFill>
        <p:spPr>
          <a:xfrm>
            <a:off x="1407318" y="1464816"/>
            <a:ext cx="9377363" cy="2485747"/>
          </a:xfrm>
          <a:prstGeom prst="rect">
            <a:avLst/>
          </a:prstGeom>
        </p:spPr>
      </p:pic>
      <p:sp>
        <p:nvSpPr>
          <p:cNvPr id="2" name="TextBox 1">
            <a:extLst>
              <a:ext uri="{FF2B5EF4-FFF2-40B4-BE49-F238E27FC236}">
                <a16:creationId xmlns:a16="http://schemas.microsoft.com/office/drawing/2014/main" id="{10D008F6-2E85-4458-ADE2-0E33938835C4}"/>
              </a:ext>
            </a:extLst>
          </p:cNvPr>
          <p:cNvSpPr txBox="1"/>
          <p:nvPr/>
        </p:nvSpPr>
        <p:spPr>
          <a:xfrm>
            <a:off x="4310847" y="4074850"/>
            <a:ext cx="4202837" cy="323165"/>
          </a:xfrm>
          <a:prstGeom prst="rect">
            <a:avLst/>
          </a:prstGeom>
          <a:noFill/>
        </p:spPr>
        <p:txBody>
          <a:bodyPr wrap="square" rtlCol="0">
            <a:spAutoFit/>
          </a:bodyPr>
          <a:lstStyle/>
          <a:p>
            <a:r>
              <a:rPr lang="en-IN" sz="1500" dirty="0"/>
              <a:t>Fig7 : Final Output with clear differences </a:t>
            </a:r>
          </a:p>
        </p:txBody>
      </p:sp>
    </p:spTree>
    <p:extLst>
      <p:ext uri="{BB962C8B-B14F-4D97-AF65-F5344CB8AC3E}">
        <p14:creationId xmlns:p14="http://schemas.microsoft.com/office/powerpoint/2010/main" val="12898204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99C63-AAFC-46BD-8B3E-B53A289AC6E0}"/>
              </a:ext>
            </a:extLst>
          </p:cNvPr>
          <p:cNvSpPr>
            <a:spLocks noGrp="1"/>
          </p:cNvSpPr>
          <p:nvPr>
            <p:ph type="title"/>
          </p:nvPr>
        </p:nvSpPr>
        <p:spPr>
          <a:xfrm>
            <a:off x="838200" y="79898"/>
            <a:ext cx="10515600" cy="774177"/>
          </a:xfrm>
        </p:spPr>
        <p:txBody>
          <a:bodyPr>
            <a:normAutofit/>
          </a:bodyPr>
          <a:lstStyle/>
          <a:p>
            <a:pPr algn="ctr"/>
            <a:r>
              <a:rPr lang="en-US" sz="4000" u="sng" dirty="0"/>
              <a:t>RESULT</a:t>
            </a:r>
            <a:endParaRPr lang="en-IN" sz="4000" u="sng" dirty="0"/>
          </a:p>
        </p:txBody>
      </p:sp>
      <p:pic>
        <p:nvPicPr>
          <p:cNvPr id="8" name="WhatsApp Video 2020-06-20 at 2.40.48 PM">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455889" y="976648"/>
            <a:ext cx="11280222" cy="5881351"/>
          </a:xfrm>
          <a:prstGeom prst="rect">
            <a:avLst/>
          </a:prstGeom>
        </p:spPr>
      </p:pic>
      <p:sp>
        <p:nvSpPr>
          <p:cNvPr id="9" name="TextBox 8"/>
          <p:cNvSpPr txBox="1"/>
          <p:nvPr/>
        </p:nvSpPr>
        <p:spPr>
          <a:xfrm>
            <a:off x="3810000" y="976649"/>
            <a:ext cx="4572000" cy="369332"/>
          </a:xfrm>
          <a:prstGeom prst="rect">
            <a:avLst/>
          </a:prstGeom>
          <a:noFill/>
        </p:spPr>
        <p:txBody>
          <a:bodyPr wrap="square" rtlCol="0">
            <a:spAutoFit/>
          </a:bodyPr>
          <a:lstStyle/>
          <a:p>
            <a:pPr algn="ctr"/>
            <a:r>
              <a:rPr lang="en-US" dirty="0"/>
              <a:t>INPUT VIDEO</a:t>
            </a:r>
          </a:p>
        </p:txBody>
      </p:sp>
    </p:spTree>
    <p:extLst>
      <p:ext uri="{BB962C8B-B14F-4D97-AF65-F5344CB8AC3E}">
        <p14:creationId xmlns:p14="http://schemas.microsoft.com/office/powerpoint/2010/main" val="35919324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8"/>
                                        </p:tgtEl>
                                      </p:cBhvr>
                                    </p:cmd>
                                  </p:childTnLst>
                                </p:cTn>
                              </p:par>
                            </p:childTnLst>
                          </p:cTn>
                        </p:par>
                      </p:childTnLst>
                    </p:cTn>
                  </p:par>
                </p:childTnLst>
              </p:cTn>
              <p:nextCondLst>
                <p:cond evt="onClick" delay="0">
                  <p:tgtEl>
                    <p:spTgt spid="8"/>
                  </p:tgtEl>
                </p:cond>
              </p:nextCondLst>
            </p:seq>
            <p:video>
              <p:cMediaNode vol="80000">
                <p:cTn id="7" fill="hold" display="0">
                  <p:stCondLst>
                    <p:cond delay="indefinite"/>
                  </p:stCondLst>
                </p:cTn>
                <p:tgtEl>
                  <p:spTgt spid="8"/>
                </p:tgtEl>
              </p:cMediaNode>
            </p:vide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WhatsApp Video 2020-06-20 at 2.40.38 PM">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624933" y="573207"/>
            <a:ext cx="10635608" cy="5982530"/>
          </a:xfrm>
          <a:prstGeom prst="rect">
            <a:avLst/>
          </a:prstGeom>
        </p:spPr>
      </p:pic>
      <p:sp>
        <p:nvSpPr>
          <p:cNvPr id="3" name="TextBox 2"/>
          <p:cNvSpPr txBox="1"/>
          <p:nvPr/>
        </p:nvSpPr>
        <p:spPr>
          <a:xfrm>
            <a:off x="3780431" y="941695"/>
            <a:ext cx="4408226" cy="369332"/>
          </a:xfrm>
          <a:prstGeom prst="rect">
            <a:avLst/>
          </a:prstGeom>
          <a:noFill/>
        </p:spPr>
        <p:txBody>
          <a:bodyPr wrap="square" rtlCol="0">
            <a:spAutoFit/>
          </a:bodyPr>
          <a:lstStyle/>
          <a:p>
            <a:pPr algn="ctr"/>
            <a:r>
              <a:rPr lang="en-US" u="sng" dirty="0"/>
              <a:t>OUTPUT</a:t>
            </a:r>
            <a:r>
              <a:rPr lang="en-US" dirty="0"/>
              <a:t> : STABILIZED VIDEO</a:t>
            </a:r>
          </a:p>
        </p:txBody>
      </p:sp>
    </p:spTree>
    <p:extLst>
      <p:ext uri="{BB962C8B-B14F-4D97-AF65-F5344CB8AC3E}">
        <p14:creationId xmlns:p14="http://schemas.microsoft.com/office/powerpoint/2010/main" val="83456165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1"/>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11"/>
                                        </p:tgtEl>
                                      </p:cBhvr>
                                    </p:cmd>
                                  </p:childTnLst>
                                </p:cTn>
                              </p:par>
                            </p:childTnLst>
                          </p:cTn>
                        </p:par>
                      </p:childTnLst>
                    </p:cTn>
                  </p:par>
                </p:childTnLst>
              </p:cTn>
              <p:nextCondLst>
                <p:cond evt="onClick" delay="0">
                  <p:tgtEl>
                    <p:spTgt spid="11"/>
                  </p:tgtEl>
                </p:cond>
              </p:nextCondLst>
            </p:seq>
            <p:video>
              <p:cMediaNode vol="80000">
                <p:cTn id="7" fill="hold" display="0">
                  <p:stCondLst>
                    <p:cond delay="indefinite"/>
                  </p:stCondLst>
                </p:cTn>
                <p:tgtEl>
                  <p:spTgt spid="11"/>
                </p:tgtEl>
              </p:cMediaNode>
            </p:video>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A7CA7-519F-47CE-A0D2-7B054262AADB}"/>
              </a:ext>
            </a:extLst>
          </p:cNvPr>
          <p:cNvSpPr>
            <a:spLocks noGrp="1"/>
          </p:cNvSpPr>
          <p:nvPr>
            <p:ph type="title"/>
          </p:nvPr>
        </p:nvSpPr>
        <p:spPr/>
        <p:txBody>
          <a:bodyPr>
            <a:normAutofit/>
          </a:bodyPr>
          <a:lstStyle/>
          <a:p>
            <a:r>
              <a:rPr lang="en-US" sz="4000" u="sng" dirty="0"/>
              <a:t>APPLICATIONS</a:t>
            </a:r>
            <a:endParaRPr lang="en-IN" sz="4000" u="sng" dirty="0"/>
          </a:p>
        </p:txBody>
      </p:sp>
      <p:sp>
        <p:nvSpPr>
          <p:cNvPr id="3" name="Content Placeholder 2">
            <a:extLst>
              <a:ext uri="{FF2B5EF4-FFF2-40B4-BE49-F238E27FC236}">
                <a16:creationId xmlns:a16="http://schemas.microsoft.com/office/drawing/2014/main" id="{D6F4BC83-C1A9-410C-BE42-3FDF0156C16F}"/>
              </a:ext>
            </a:extLst>
          </p:cNvPr>
          <p:cNvSpPr>
            <a:spLocks noGrp="1"/>
          </p:cNvSpPr>
          <p:nvPr>
            <p:ph idx="1"/>
          </p:nvPr>
        </p:nvSpPr>
        <p:spPr/>
        <p:txBody>
          <a:bodyPr>
            <a:normAutofit/>
          </a:bodyPr>
          <a:lstStyle/>
          <a:p>
            <a:r>
              <a:rPr lang="en-US" sz="2400" dirty="0"/>
              <a:t>The need for video stabilization spans many domains.</a:t>
            </a:r>
            <a:endParaRPr lang="en-IN" sz="2400" dirty="0"/>
          </a:p>
          <a:p>
            <a:r>
              <a:rPr lang="en-US" sz="2400" dirty="0"/>
              <a:t>It is extremely important in consumer and professional </a:t>
            </a:r>
            <a:r>
              <a:rPr lang="en-US" sz="2400" b="1" dirty="0"/>
              <a:t>videography</a:t>
            </a:r>
            <a:r>
              <a:rPr lang="en-US" sz="2400" dirty="0"/>
              <a:t>. Therefore, many different mechanical, optical, and algorithmic solutions exist. Even in still image </a:t>
            </a:r>
            <a:r>
              <a:rPr lang="en-US" sz="2400" b="1" dirty="0"/>
              <a:t>photography</a:t>
            </a:r>
            <a:r>
              <a:rPr lang="en-US" sz="2400" dirty="0"/>
              <a:t>, stabilization can help take handheld pictures with long exposure times.</a:t>
            </a:r>
            <a:endParaRPr lang="en-IN" sz="2400" dirty="0"/>
          </a:p>
          <a:p>
            <a:r>
              <a:rPr lang="en-US" sz="2400" dirty="0"/>
              <a:t>In </a:t>
            </a:r>
            <a:r>
              <a:rPr lang="en-US" sz="2400" b="1" dirty="0"/>
              <a:t>medical diagnostic</a:t>
            </a:r>
            <a:r>
              <a:rPr lang="en-US" sz="2400" dirty="0"/>
              <a:t> applications like endoscopy and colonoscopy, videos need to be stabilized to determine the exact location and width of the problem.</a:t>
            </a:r>
            <a:endParaRPr lang="en-IN" sz="2400" dirty="0"/>
          </a:p>
          <a:p>
            <a:r>
              <a:rPr lang="en-US" sz="2400" dirty="0"/>
              <a:t>Similarly, in </a:t>
            </a:r>
            <a:r>
              <a:rPr lang="en-US" sz="2400" b="1" dirty="0"/>
              <a:t>military applications</a:t>
            </a:r>
            <a:r>
              <a:rPr lang="en-US" sz="2400" dirty="0"/>
              <a:t>, videos captured by aerial vehicles on a reconnaissance flight need to be stabilized for localization, navigation, target tracking, etc. The same applies to </a:t>
            </a:r>
            <a:r>
              <a:rPr lang="en-US" sz="2400" b="1" dirty="0"/>
              <a:t>robotic applications</a:t>
            </a:r>
            <a:r>
              <a:rPr lang="en-US" sz="2400" dirty="0"/>
              <a:t>.</a:t>
            </a:r>
            <a:endParaRPr lang="en-IN" sz="2400" dirty="0"/>
          </a:p>
          <a:p>
            <a:endParaRPr lang="en-IN" sz="2400" dirty="0"/>
          </a:p>
        </p:txBody>
      </p:sp>
    </p:spTree>
    <p:extLst>
      <p:ext uri="{BB962C8B-B14F-4D97-AF65-F5344CB8AC3E}">
        <p14:creationId xmlns:p14="http://schemas.microsoft.com/office/powerpoint/2010/main" val="85163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DF810-FE16-4733-89AB-2117D1267CD7}"/>
              </a:ext>
            </a:extLst>
          </p:cNvPr>
          <p:cNvSpPr>
            <a:spLocks noGrp="1"/>
          </p:cNvSpPr>
          <p:nvPr>
            <p:ph type="title"/>
          </p:nvPr>
        </p:nvSpPr>
        <p:spPr/>
        <p:txBody>
          <a:bodyPr>
            <a:normAutofit/>
          </a:bodyPr>
          <a:lstStyle/>
          <a:p>
            <a:r>
              <a:rPr lang="en-US" sz="4000" u="sng" dirty="0"/>
              <a:t>CONCLUSION AND FUTURE SCOPE</a:t>
            </a:r>
            <a:endParaRPr lang="en-IN" sz="4000" u="sng" dirty="0"/>
          </a:p>
        </p:txBody>
      </p:sp>
      <p:sp>
        <p:nvSpPr>
          <p:cNvPr id="3" name="Content Placeholder 2">
            <a:extLst>
              <a:ext uri="{FF2B5EF4-FFF2-40B4-BE49-F238E27FC236}">
                <a16:creationId xmlns:a16="http://schemas.microsoft.com/office/drawing/2014/main" id="{DFFD214A-04FB-48FD-82BD-9C6E5E5AFCD3}"/>
              </a:ext>
            </a:extLst>
          </p:cNvPr>
          <p:cNvSpPr>
            <a:spLocks noGrp="1"/>
          </p:cNvSpPr>
          <p:nvPr>
            <p:ph idx="1"/>
          </p:nvPr>
        </p:nvSpPr>
        <p:spPr>
          <a:xfrm>
            <a:off x="838200" y="1825625"/>
            <a:ext cx="10515600" cy="3469706"/>
          </a:xfrm>
        </p:spPr>
        <p:txBody>
          <a:bodyPr>
            <a:normAutofit/>
          </a:bodyPr>
          <a:lstStyle/>
          <a:p>
            <a:r>
              <a:rPr lang="en-US" sz="2400" dirty="0"/>
              <a:t>The video content has been stabilized. The degree of stabilization has been adjusted according to different demands. Able to handle stabilization of any unstabilized video as an input and having unlimited length videos. </a:t>
            </a:r>
          </a:p>
          <a:p>
            <a:r>
              <a:rPr lang="en-US" sz="2400" dirty="0"/>
              <a:t>FAST detection technique is particularly helpful in identifying people, license plates, etc. from low-quality video surveillance cameras.</a:t>
            </a:r>
          </a:p>
          <a:p>
            <a:r>
              <a:rPr lang="en-US" sz="2400" dirty="0"/>
              <a:t> In future, we can find better feature detector to overcome the consequences of extreme shaking of handheld camera in real time implementation for video stabilization.</a:t>
            </a:r>
            <a:endParaRPr lang="en-IN" sz="2400" dirty="0"/>
          </a:p>
          <a:p>
            <a:pPr marL="0" indent="0">
              <a:buNone/>
            </a:pPr>
            <a:endParaRPr lang="en-US" sz="2400" dirty="0"/>
          </a:p>
          <a:p>
            <a:endParaRPr lang="en-IN" sz="2400" dirty="0"/>
          </a:p>
        </p:txBody>
      </p:sp>
    </p:spTree>
    <p:extLst>
      <p:ext uri="{BB962C8B-B14F-4D97-AF65-F5344CB8AC3E}">
        <p14:creationId xmlns:p14="http://schemas.microsoft.com/office/powerpoint/2010/main" val="25352207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79AF4-D7B5-4E20-B78B-C4B0DC36A11C}"/>
              </a:ext>
            </a:extLst>
          </p:cNvPr>
          <p:cNvSpPr>
            <a:spLocks noGrp="1"/>
          </p:cNvSpPr>
          <p:nvPr>
            <p:ph type="title"/>
          </p:nvPr>
        </p:nvSpPr>
        <p:spPr/>
        <p:txBody>
          <a:bodyPr>
            <a:normAutofit/>
          </a:bodyPr>
          <a:lstStyle/>
          <a:p>
            <a:r>
              <a:rPr lang="en-US" sz="4000" u="sng" dirty="0"/>
              <a:t>REFERENCES</a:t>
            </a:r>
            <a:endParaRPr lang="en-IN" sz="4000" u="sng" dirty="0"/>
          </a:p>
        </p:txBody>
      </p:sp>
      <p:sp>
        <p:nvSpPr>
          <p:cNvPr id="3" name="Content Placeholder 2">
            <a:extLst>
              <a:ext uri="{FF2B5EF4-FFF2-40B4-BE49-F238E27FC236}">
                <a16:creationId xmlns:a16="http://schemas.microsoft.com/office/drawing/2014/main" id="{A138D4A8-FF66-40F8-9257-20851A239E7D}"/>
              </a:ext>
            </a:extLst>
          </p:cNvPr>
          <p:cNvSpPr>
            <a:spLocks noGrp="1"/>
          </p:cNvSpPr>
          <p:nvPr>
            <p:ph idx="1"/>
          </p:nvPr>
        </p:nvSpPr>
        <p:spPr/>
        <p:txBody>
          <a:bodyPr>
            <a:normAutofit/>
          </a:bodyPr>
          <a:lstStyle/>
          <a:p>
            <a:r>
              <a:rPr lang="en-US" sz="2400" dirty="0"/>
              <a:t>[1] Aleksandra Shnayderman, Alexander Gusev, and Ahmet M. Eskicioglu“An SVD-Based Grayscale Image Quality Measure for Local and GlobalAssessment “,IEEE 15(2), 2006.</a:t>
            </a:r>
          </a:p>
          <a:p>
            <a:endParaRPr lang="en-IN" sz="2400" dirty="0"/>
          </a:p>
          <a:p>
            <a:r>
              <a:rPr lang="en-US" sz="2400" dirty="0"/>
              <a:t> [2]B.-Yu. Chen, K.-Yi. Lee, W.-T. Huang, J.-S. Lin, “Capturing Intention-based Full-Frame Video Stabilization,” Computer Graphics Forum, Vol. 27, No. 7, p.1805 - p.1814, 2008. </a:t>
            </a:r>
          </a:p>
          <a:p>
            <a:pPr marL="0" indent="0">
              <a:buNone/>
            </a:pPr>
            <a:endParaRPr lang="en-IN" sz="2400" dirty="0"/>
          </a:p>
          <a:p>
            <a:r>
              <a:rPr lang="en-US" sz="2400" dirty="0"/>
              <a:t>[3] C. Harris and M.J. Stephens, “A combined corner and edge detector”, Proc of Alvey Vision Conference, pp 147–152, 1988. </a:t>
            </a:r>
            <a:endParaRPr lang="en-IN" sz="2400" dirty="0"/>
          </a:p>
          <a:p>
            <a:endParaRPr lang="en-IN" sz="2400" dirty="0"/>
          </a:p>
        </p:txBody>
      </p:sp>
    </p:spTree>
    <p:extLst>
      <p:ext uri="{BB962C8B-B14F-4D97-AF65-F5344CB8AC3E}">
        <p14:creationId xmlns:p14="http://schemas.microsoft.com/office/powerpoint/2010/main" val="41550358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639BED-F17A-4AB3-867F-2A52A8604B19}"/>
              </a:ext>
            </a:extLst>
          </p:cNvPr>
          <p:cNvSpPr>
            <a:spLocks noGrp="1"/>
          </p:cNvSpPr>
          <p:nvPr>
            <p:ph idx="1"/>
          </p:nvPr>
        </p:nvSpPr>
        <p:spPr>
          <a:xfrm>
            <a:off x="2795171" y="2820879"/>
            <a:ext cx="6601657" cy="1216241"/>
          </a:xfrm>
        </p:spPr>
        <p:txBody>
          <a:bodyPr>
            <a:noAutofit/>
          </a:bodyPr>
          <a:lstStyle/>
          <a:p>
            <a:pPr marL="0" indent="0">
              <a:buNone/>
            </a:pPr>
            <a:r>
              <a:rPr lang="en-IN" sz="9600" dirty="0"/>
              <a:t> Thank You.</a:t>
            </a:r>
          </a:p>
        </p:txBody>
      </p:sp>
    </p:spTree>
    <p:extLst>
      <p:ext uri="{BB962C8B-B14F-4D97-AF65-F5344CB8AC3E}">
        <p14:creationId xmlns:p14="http://schemas.microsoft.com/office/powerpoint/2010/main" val="2460437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D13B9-38CA-428A-9278-54D00F6B0462}"/>
              </a:ext>
            </a:extLst>
          </p:cNvPr>
          <p:cNvSpPr>
            <a:spLocks noGrp="1"/>
          </p:cNvSpPr>
          <p:nvPr>
            <p:ph type="title"/>
          </p:nvPr>
        </p:nvSpPr>
        <p:spPr/>
        <p:txBody>
          <a:bodyPr>
            <a:normAutofit/>
          </a:bodyPr>
          <a:lstStyle/>
          <a:p>
            <a:r>
              <a:rPr lang="en-US" sz="4000" u="sng" dirty="0"/>
              <a:t>CONTENTS</a:t>
            </a:r>
            <a:endParaRPr lang="en-IN" sz="4000" u="sng" dirty="0"/>
          </a:p>
        </p:txBody>
      </p:sp>
      <p:sp>
        <p:nvSpPr>
          <p:cNvPr id="3" name="Content Placeholder 2">
            <a:extLst>
              <a:ext uri="{FF2B5EF4-FFF2-40B4-BE49-F238E27FC236}">
                <a16:creationId xmlns:a16="http://schemas.microsoft.com/office/drawing/2014/main" id="{400B441F-2C83-4F15-9789-CE493B12C612}"/>
              </a:ext>
            </a:extLst>
          </p:cNvPr>
          <p:cNvSpPr>
            <a:spLocks noGrp="1"/>
          </p:cNvSpPr>
          <p:nvPr>
            <p:ph idx="1"/>
          </p:nvPr>
        </p:nvSpPr>
        <p:spPr/>
        <p:txBody>
          <a:bodyPr>
            <a:normAutofit/>
          </a:bodyPr>
          <a:lstStyle/>
          <a:p>
            <a:r>
              <a:rPr lang="en-US" sz="2400" dirty="0"/>
              <a:t>Abstract</a:t>
            </a:r>
          </a:p>
          <a:p>
            <a:r>
              <a:rPr lang="en-US" sz="2400" dirty="0"/>
              <a:t>Introduction</a:t>
            </a:r>
          </a:p>
          <a:p>
            <a:r>
              <a:rPr lang="en-US" sz="2400" dirty="0"/>
              <a:t>Flow Chart</a:t>
            </a:r>
          </a:p>
          <a:p>
            <a:r>
              <a:rPr lang="en-US" sz="2400" dirty="0"/>
              <a:t>Algorithm</a:t>
            </a:r>
          </a:p>
          <a:p>
            <a:r>
              <a:rPr lang="en-US" sz="2400" dirty="0"/>
              <a:t>Result</a:t>
            </a:r>
          </a:p>
          <a:p>
            <a:r>
              <a:rPr lang="en-US" sz="2400" dirty="0"/>
              <a:t>Applications</a:t>
            </a:r>
          </a:p>
          <a:p>
            <a:r>
              <a:rPr lang="en-US" sz="2400" dirty="0"/>
              <a:t>Conclusion And Future Scope</a:t>
            </a:r>
          </a:p>
          <a:p>
            <a:r>
              <a:rPr lang="en-US" sz="2400" dirty="0"/>
              <a:t>References</a:t>
            </a:r>
          </a:p>
          <a:p>
            <a:endParaRPr lang="en-IN" dirty="0"/>
          </a:p>
        </p:txBody>
      </p:sp>
    </p:spTree>
    <p:extLst>
      <p:ext uri="{BB962C8B-B14F-4D97-AF65-F5344CB8AC3E}">
        <p14:creationId xmlns:p14="http://schemas.microsoft.com/office/powerpoint/2010/main" val="1211591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B27B6-C4F8-4765-BCF7-CCF00181946A}"/>
              </a:ext>
            </a:extLst>
          </p:cNvPr>
          <p:cNvSpPr>
            <a:spLocks noGrp="1"/>
          </p:cNvSpPr>
          <p:nvPr>
            <p:ph type="title"/>
          </p:nvPr>
        </p:nvSpPr>
        <p:spPr/>
        <p:txBody>
          <a:bodyPr>
            <a:normAutofit/>
          </a:bodyPr>
          <a:lstStyle/>
          <a:p>
            <a:r>
              <a:rPr lang="en-US" sz="4000" u="sng" dirty="0"/>
              <a:t>ABSTARCT</a:t>
            </a:r>
            <a:endParaRPr lang="en-IN" sz="4000" u="sng" dirty="0"/>
          </a:p>
        </p:txBody>
      </p:sp>
      <p:sp>
        <p:nvSpPr>
          <p:cNvPr id="3" name="Content Placeholder 2">
            <a:extLst>
              <a:ext uri="{FF2B5EF4-FFF2-40B4-BE49-F238E27FC236}">
                <a16:creationId xmlns:a16="http://schemas.microsoft.com/office/drawing/2014/main" id="{60946287-8109-44BF-ADE0-5F08E811225D}"/>
              </a:ext>
            </a:extLst>
          </p:cNvPr>
          <p:cNvSpPr>
            <a:spLocks noGrp="1"/>
          </p:cNvSpPr>
          <p:nvPr>
            <p:ph idx="1"/>
          </p:nvPr>
        </p:nvSpPr>
        <p:spPr/>
        <p:txBody>
          <a:bodyPr>
            <a:normAutofit/>
          </a:bodyPr>
          <a:lstStyle/>
          <a:p>
            <a:pPr algn="just"/>
            <a:r>
              <a:rPr lang="en-US" sz="2400" dirty="0">
                <a:ea typeface="Tahoma" panose="020B0604030504040204" pitchFamily="34" charset="0"/>
                <a:cs typeface="Times New Roman" panose="02020603050405020304" pitchFamily="18" charset="0"/>
              </a:rPr>
              <a:t>Video capturing by non-professionals will lead to unanticipated effects. Such as image distortion, image blurring etc. Hence, many researchers study such drawbacks to enhance the quality of videos. </a:t>
            </a:r>
          </a:p>
          <a:p>
            <a:pPr algn="just"/>
            <a:r>
              <a:rPr lang="en-US" sz="2400" dirty="0">
                <a:ea typeface="Tahoma" panose="020B0604030504040204" pitchFamily="34" charset="0"/>
                <a:cs typeface="Times New Roman" panose="02020603050405020304" pitchFamily="18" charset="0"/>
              </a:rPr>
              <a:t>In this paper an algorithm is proposed to stabilize jittery videos. A stable output video will be attained without the effect of jitter which is caused due to shaking of handheld camera during video recording. Firstly, salient points from each frame from the input video is identified and processed followed by optimizing and stabilize the video. </a:t>
            </a:r>
          </a:p>
          <a:p>
            <a:pPr marL="0" indent="0" algn="just">
              <a:buNone/>
            </a:pPr>
            <a:r>
              <a:rPr lang="en-US" sz="2400" dirty="0">
                <a:ea typeface="Tahoma" panose="020B0604030504040204" pitchFamily="34" charset="0"/>
                <a:cs typeface="Times New Roman" panose="02020603050405020304" pitchFamily="18" charset="0"/>
              </a:rPr>
              <a:t> </a:t>
            </a:r>
            <a:endParaRPr lang="en-IN" sz="2400" dirty="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9902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48900-A740-49B7-A1BA-E74E25B55E6F}"/>
              </a:ext>
            </a:extLst>
          </p:cNvPr>
          <p:cNvSpPr>
            <a:spLocks noGrp="1"/>
          </p:cNvSpPr>
          <p:nvPr>
            <p:ph type="title"/>
          </p:nvPr>
        </p:nvSpPr>
        <p:spPr/>
        <p:txBody>
          <a:bodyPr/>
          <a:lstStyle/>
          <a:p>
            <a:r>
              <a:rPr lang="en-US" sz="4000" u="sng" dirty="0"/>
              <a:t>INTRODUCION</a:t>
            </a:r>
            <a:endParaRPr lang="en-IN" sz="4000" u="sng" dirty="0"/>
          </a:p>
        </p:txBody>
      </p:sp>
      <p:sp>
        <p:nvSpPr>
          <p:cNvPr id="3" name="Content Placeholder 2">
            <a:extLst>
              <a:ext uri="{FF2B5EF4-FFF2-40B4-BE49-F238E27FC236}">
                <a16:creationId xmlns:a16="http://schemas.microsoft.com/office/drawing/2014/main" id="{C51C52E7-9C37-41FB-A22C-8C625D4DDFAD}"/>
              </a:ext>
            </a:extLst>
          </p:cNvPr>
          <p:cNvSpPr>
            <a:spLocks noGrp="1"/>
          </p:cNvSpPr>
          <p:nvPr>
            <p:ph idx="1"/>
          </p:nvPr>
        </p:nvSpPr>
        <p:spPr>
          <a:xfrm>
            <a:off x="838200" y="1583140"/>
            <a:ext cx="10515600" cy="4550960"/>
          </a:xfrm>
        </p:spPr>
        <p:txBody>
          <a:bodyPr/>
          <a:lstStyle/>
          <a:p>
            <a:r>
              <a:rPr lang="en-US" sz="2400" dirty="0"/>
              <a:t>What is video stabilization?</a:t>
            </a:r>
          </a:p>
          <a:p>
            <a:pPr algn="just"/>
            <a:r>
              <a:rPr lang="en-US" sz="2400" dirty="0"/>
              <a:t>Video stabilization refers to algorithms used to improve video quality by removing unwanted camera shakes and jitters due to hand jiggling and unintentional camera panning. Generally the processes of stabilization goes through three phases namely.</a:t>
            </a:r>
          </a:p>
          <a:p>
            <a:pPr marL="0" indent="0" algn="just">
              <a:buNone/>
            </a:pPr>
            <a:endParaRPr lang="en-US" sz="2400" dirty="0"/>
          </a:p>
          <a:p>
            <a:pPr lvl="1" algn="just">
              <a:buFont typeface="Wingdings" panose="05000000000000000000" pitchFamily="2" charset="2"/>
              <a:buChar char="§"/>
            </a:pPr>
            <a:r>
              <a:rPr lang="en-US" dirty="0"/>
              <a:t>Motion estimation </a:t>
            </a:r>
          </a:p>
          <a:p>
            <a:pPr lvl="1" algn="just">
              <a:buFont typeface="Wingdings" panose="05000000000000000000" pitchFamily="2" charset="2"/>
              <a:buChar char="§"/>
            </a:pPr>
            <a:r>
              <a:rPr lang="en-US" dirty="0"/>
              <a:t>Motion smoothing </a:t>
            </a:r>
          </a:p>
          <a:p>
            <a:pPr lvl="1" algn="just">
              <a:buFont typeface="Wingdings" panose="05000000000000000000" pitchFamily="2" charset="2"/>
              <a:buChar char="§"/>
            </a:pPr>
            <a:r>
              <a:rPr lang="en-US" dirty="0"/>
              <a:t>Motion compensation.</a:t>
            </a:r>
          </a:p>
          <a:p>
            <a:endParaRPr lang="en-US" dirty="0"/>
          </a:p>
          <a:p>
            <a:endParaRPr lang="en-IN" dirty="0"/>
          </a:p>
        </p:txBody>
      </p:sp>
    </p:spTree>
    <p:extLst>
      <p:ext uri="{BB962C8B-B14F-4D97-AF65-F5344CB8AC3E}">
        <p14:creationId xmlns:p14="http://schemas.microsoft.com/office/powerpoint/2010/main" val="3917717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BA301-3A5B-4DCF-9788-769240B66C16}"/>
              </a:ext>
            </a:extLst>
          </p:cNvPr>
          <p:cNvSpPr>
            <a:spLocks noGrp="1"/>
          </p:cNvSpPr>
          <p:nvPr>
            <p:ph type="title"/>
          </p:nvPr>
        </p:nvSpPr>
        <p:spPr>
          <a:xfrm>
            <a:off x="838199" y="109182"/>
            <a:ext cx="10515600" cy="1325563"/>
          </a:xfrm>
        </p:spPr>
        <p:txBody>
          <a:bodyPr>
            <a:normAutofit/>
          </a:bodyPr>
          <a:lstStyle/>
          <a:p>
            <a:r>
              <a:rPr lang="en-US" sz="4000" u="sng" dirty="0"/>
              <a:t>FLOW CHART</a:t>
            </a:r>
            <a:endParaRPr lang="en-IN" sz="4000" u="sng" dirty="0"/>
          </a:p>
        </p:txBody>
      </p:sp>
      <p:sp>
        <p:nvSpPr>
          <p:cNvPr id="6" name="Rectangle 5"/>
          <p:cNvSpPr/>
          <p:nvPr/>
        </p:nvSpPr>
        <p:spPr>
          <a:xfrm>
            <a:off x="1705968" y="1262145"/>
            <a:ext cx="2210939" cy="9416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Read Frames from Video File</a:t>
            </a:r>
          </a:p>
        </p:txBody>
      </p:sp>
      <p:sp>
        <p:nvSpPr>
          <p:cNvPr id="52" name="Rectangle 51"/>
          <p:cNvSpPr/>
          <p:nvPr/>
        </p:nvSpPr>
        <p:spPr>
          <a:xfrm>
            <a:off x="9472362" y="4933664"/>
            <a:ext cx="2210939" cy="9416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Final Output Of Corrected Frame Sequence</a:t>
            </a:r>
          </a:p>
        </p:txBody>
      </p:sp>
      <p:sp>
        <p:nvSpPr>
          <p:cNvPr id="53" name="Rectangle 52"/>
          <p:cNvSpPr/>
          <p:nvPr/>
        </p:nvSpPr>
        <p:spPr>
          <a:xfrm>
            <a:off x="5818492" y="4933664"/>
            <a:ext cx="2210939" cy="9416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Arrange all the Transformed images </a:t>
            </a:r>
          </a:p>
        </p:txBody>
      </p:sp>
      <p:sp>
        <p:nvSpPr>
          <p:cNvPr id="54" name="Rectangle 53"/>
          <p:cNvSpPr/>
          <p:nvPr/>
        </p:nvSpPr>
        <p:spPr>
          <a:xfrm>
            <a:off x="1705966" y="4933665"/>
            <a:ext cx="2210939" cy="9416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Transform Approximation &amp; Smoothing</a:t>
            </a:r>
          </a:p>
        </p:txBody>
      </p:sp>
      <p:sp>
        <p:nvSpPr>
          <p:cNvPr id="55" name="Rectangle 54"/>
          <p:cNvSpPr/>
          <p:nvPr/>
        </p:nvSpPr>
        <p:spPr>
          <a:xfrm>
            <a:off x="5818492" y="2972934"/>
            <a:ext cx="2210939" cy="108415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Compensation of the images to row, column and Static frame</a:t>
            </a:r>
          </a:p>
        </p:txBody>
      </p:sp>
      <p:sp>
        <p:nvSpPr>
          <p:cNvPr id="56" name="Rectangle 55"/>
          <p:cNvSpPr/>
          <p:nvPr/>
        </p:nvSpPr>
        <p:spPr>
          <a:xfrm>
            <a:off x="1705967" y="2972935"/>
            <a:ext cx="2210939" cy="10841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Calculation Of MSE’s between Compensated Images and Current Frame</a:t>
            </a:r>
          </a:p>
        </p:txBody>
      </p:sp>
      <p:sp>
        <p:nvSpPr>
          <p:cNvPr id="57" name="Rectangle 56"/>
          <p:cNvSpPr/>
          <p:nvPr/>
        </p:nvSpPr>
        <p:spPr>
          <a:xfrm>
            <a:off x="5818493" y="1262144"/>
            <a:ext cx="2210939" cy="9416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Collection of Salient Points from each Frame</a:t>
            </a:r>
          </a:p>
        </p:txBody>
      </p:sp>
      <p:cxnSp>
        <p:nvCxnSpPr>
          <p:cNvPr id="59" name="Straight Arrow Connector 58"/>
          <p:cNvCxnSpPr>
            <a:cxnSpLocks/>
            <a:stCxn id="6" idx="3"/>
            <a:endCxn id="57" idx="1"/>
          </p:cNvCxnSpPr>
          <p:nvPr/>
        </p:nvCxnSpPr>
        <p:spPr>
          <a:xfrm flipV="1">
            <a:off x="3916907" y="1732991"/>
            <a:ext cx="1901586"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p:cNvCxnSpPr>
            <a:cxnSpLocks/>
            <a:stCxn id="57" idx="2"/>
            <a:endCxn id="55" idx="0"/>
          </p:cNvCxnSpPr>
          <p:nvPr/>
        </p:nvCxnSpPr>
        <p:spPr>
          <a:xfrm flipH="1">
            <a:off x="6923962" y="2203837"/>
            <a:ext cx="1" cy="7690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p:cNvCxnSpPr>
            <a:cxnSpLocks/>
            <a:stCxn id="56" idx="2"/>
            <a:endCxn id="54" idx="0"/>
          </p:cNvCxnSpPr>
          <p:nvPr/>
        </p:nvCxnSpPr>
        <p:spPr>
          <a:xfrm flipH="1">
            <a:off x="2811436" y="4057091"/>
            <a:ext cx="1" cy="8765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p:cNvCxnSpPr>
            <a:cxnSpLocks/>
            <a:stCxn id="55" idx="1"/>
            <a:endCxn id="56" idx="3"/>
          </p:cNvCxnSpPr>
          <p:nvPr/>
        </p:nvCxnSpPr>
        <p:spPr>
          <a:xfrm flipH="1" flipV="1">
            <a:off x="3916906" y="3515013"/>
            <a:ext cx="1901586"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1" name="Straight Arrow Connector 70"/>
          <p:cNvCxnSpPr>
            <a:stCxn id="54" idx="3"/>
            <a:endCxn id="53" idx="1"/>
          </p:cNvCxnSpPr>
          <p:nvPr/>
        </p:nvCxnSpPr>
        <p:spPr>
          <a:xfrm flipV="1">
            <a:off x="3916905" y="5404511"/>
            <a:ext cx="190158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4" name="Straight Arrow Connector 73"/>
          <p:cNvCxnSpPr>
            <a:stCxn id="53" idx="3"/>
            <a:endCxn id="52" idx="1"/>
          </p:cNvCxnSpPr>
          <p:nvPr/>
        </p:nvCxnSpPr>
        <p:spPr>
          <a:xfrm>
            <a:off x="8029431" y="5404511"/>
            <a:ext cx="144293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0921C2A0-D728-4A62-B597-067DAA232FF5}"/>
              </a:ext>
            </a:extLst>
          </p:cNvPr>
          <p:cNvSpPr txBox="1"/>
          <p:nvPr/>
        </p:nvSpPr>
        <p:spPr>
          <a:xfrm>
            <a:off x="5145205" y="6161537"/>
            <a:ext cx="1901587" cy="369332"/>
          </a:xfrm>
          <a:prstGeom prst="rect">
            <a:avLst/>
          </a:prstGeom>
          <a:noFill/>
        </p:spPr>
        <p:txBody>
          <a:bodyPr wrap="square" rtlCol="0">
            <a:spAutoFit/>
          </a:bodyPr>
          <a:lstStyle/>
          <a:p>
            <a:r>
              <a:rPr lang="en-IN" dirty="0"/>
              <a:t>Fig1 : Flow Chart </a:t>
            </a:r>
          </a:p>
        </p:txBody>
      </p:sp>
    </p:spTree>
    <p:extLst>
      <p:ext uri="{BB962C8B-B14F-4D97-AF65-F5344CB8AC3E}">
        <p14:creationId xmlns:p14="http://schemas.microsoft.com/office/powerpoint/2010/main" val="1544063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C069A-B604-433A-BD2E-490EDB846B7C}"/>
              </a:ext>
            </a:extLst>
          </p:cNvPr>
          <p:cNvSpPr>
            <a:spLocks noGrp="1"/>
          </p:cNvSpPr>
          <p:nvPr>
            <p:ph type="title"/>
          </p:nvPr>
        </p:nvSpPr>
        <p:spPr>
          <a:xfrm>
            <a:off x="838200" y="328474"/>
            <a:ext cx="10515600" cy="1038687"/>
          </a:xfrm>
        </p:spPr>
        <p:txBody>
          <a:bodyPr>
            <a:normAutofit/>
          </a:bodyPr>
          <a:lstStyle/>
          <a:p>
            <a:r>
              <a:rPr lang="en-US" sz="4000" u="sng" dirty="0"/>
              <a:t>ALGORITHM</a:t>
            </a:r>
            <a:endParaRPr lang="en-IN" sz="4000" u="sng" dirty="0"/>
          </a:p>
        </p:txBody>
      </p:sp>
      <p:sp>
        <p:nvSpPr>
          <p:cNvPr id="3" name="Content Placeholder 2">
            <a:extLst>
              <a:ext uri="{FF2B5EF4-FFF2-40B4-BE49-F238E27FC236}">
                <a16:creationId xmlns:a16="http://schemas.microsoft.com/office/drawing/2014/main" id="{DF1FDCA6-C4DE-4F3D-B22B-C0F39157FF68}"/>
              </a:ext>
            </a:extLst>
          </p:cNvPr>
          <p:cNvSpPr>
            <a:spLocks noGrp="1"/>
          </p:cNvSpPr>
          <p:nvPr>
            <p:ph idx="1"/>
          </p:nvPr>
        </p:nvSpPr>
        <p:spPr>
          <a:xfrm>
            <a:off x="838200" y="1130378"/>
            <a:ext cx="10515600" cy="5399148"/>
          </a:xfrm>
        </p:spPr>
        <p:txBody>
          <a:bodyPr>
            <a:normAutofit/>
          </a:bodyPr>
          <a:lstStyle/>
          <a:p>
            <a:r>
              <a:rPr lang="en-IN" sz="2400" u="sng" dirty="0"/>
              <a:t>Step1</a:t>
            </a:r>
            <a:r>
              <a:rPr lang="en-IN" sz="2400" dirty="0"/>
              <a:t> : Selecting Videos and Dividing into Frames</a:t>
            </a:r>
          </a:p>
          <a:p>
            <a:pPr marL="0" indent="0">
              <a:buNone/>
            </a:pPr>
            <a:r>
              <a:rPr lang="en-IN" sz="2400" dirty="0"/>
              <a:t>-Browse Video from the files given in this step, Calculate the number of frames in the video. And the value of number of Frames is stored and the Video is tagged to “Myreader1”. [RGB colours are not preferable] Fig.2 shows two frames side by side out of all the frames. The data related intensity of images has been Stored and used in the next step.</a:t>
            </a:r>
          </a:p>
          <a:p>
            <a:endParaRPr lang="en-IN" sz="2400" dirty="0"/>
          </a:p>
        </p:txBody>
      </p:sp>
      <p:pic>
        <p:nvPicPr>
          <p:cNvPr id="4" name="Picture 3">
            <a:extLst>
              <a:ext uri="{FF2B5EF4-FFF2-40B4-BE49-F238E27FC236}">
                <a16:creationId xmlns:a16="http://schemas.microsoft.com/office/drawing/2014/main" id="{8E1D6378-B99F-4083-B41B-F4055BD5BB99}"/>
              </a:ext>
            </a:extLst>
          </p:cNvPr>
          <p:cNvPicPr/>
          <p:nvPr/>
        </p:nvPicPr>
        <p:blipFill>
          <a:blip r:embed="rId2"/>
          <a:stretch>
            <a:fillRect/>
          </a:stretch>
        </p:blipFill>
        <p:spPr>
          <a:xfrm>
            <a:off x="2532668" y="3429000"/>
            <a:ext cx="7126664" cy="3002915"/>
          </a:xfrm>
          <a:prstGeom prst="rect">
            <a:avLst/>
          </a:prstGeom>
        </p:spPr>
      </p:pic>
    </p:spTree>
    <p:extLst>
      <p:ext uri="{BB962C8B-B14F-4D97-AF65-F5344CB8AC3E}">
        <p14:creationId xmlns:p14="http://schemas.microsoft.com/office/powerpoint/2010/main" val="1722307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120FF9-EA32-4700-AB6B-402F588934CA}"/>
              </a:ext>
            </a:extLst>
          </p:cNvPr>
          <p:cNvSpPr>
            <a:spLocks noGrp="1"/>
          </p:cNvSpPr>
          <p:nvPr>
            <p:ph idx="1"/>
          </p:nvPr>
        </p:nvSpPr>
        <p:spPr>
          <a:xfrm>
            <a:off x="838200" y="612742"/>
            <a:ext cx="10515600" cy="5903468"/>
          </a:xfrm>
        </p:spPr>
        <p:txBody>
          <a:bodyPr>
            <a:normAutofit/>
          </a:bodyPr>
          <a:lstStyle/>
          <a:p>
            <a:r>
              <a:rPr lang="en-IN" sz="2400" u="sng" dirty="0"/>
              <a:t>Step2</a:t>
            </a:r>
            <a:r>
              <a:rPr lang="en-IN" sz="2400" dirty="0"/>
              <a:t> : Collection of Salient Points from Each Frame and Conversion to Gray Scale. </a:t>
            </a:r>
          </a:p>
          <a:p>
            <a:pPr marL="0" indent="0">
              <a:buNone/>
            </a:pPr>
            <a:r>
              <a:rPr lang="en-IN" sz="2400" dirty="0"/>
              <a:t>-After reading all the frames, Each frame is Converted from RGB to Gray scale  pixel wise and the figure is shown below (Fig3). To generate these correspondences, collection of points of interest from all the frames is performed. Once the Information i.e. the pixel values of every frame is noted then they are used in the following stages . </a:t>
            </a:r>
            <a:endParaRPr lang="en-IN" dirty="0"/>
          </a:p>
        </p:txBody>
      </p:sp>
      <p:pic>
        <p:nvPicPr>
          <p:cNvPr id="4" name="Content Placeholder 3">
            <a:extLst>
              <a:ext uri="{FF2B5EF4-FFF2-40B4-BE49-F238E27FC236}">
                <a16:creationId xmlns:a16="http://schemas.microsoft.com/office/drawing/2014/main" id="{030023E3-9467-4B92-83B3-128821704B3A}"/>
              </a:ext>
            </a:extLst>
          </p:cNvPr>
          <p:cNvPicPr>
            <a:picLocks/>
          </p:cNvPicPr>
          <p:nvPr/>
        </p:nvPicPr>
        <p:blipFill rotWithShape="1">
          <a:blip r:embed="rId2"/>
          <a:srcRect l="50147" t="-1488" r="1275" b="26676"/>
          <a:stretch/>
        </p:blipFill>
        <p:spPr>
          <a:xfrm>
            <a:off x="3310562" y="3350894"/>
            <a:ext cx="5570876" cy="2672180"/>
          </a:xfrm>
          <a:prstGeom prst="rect">
            <a:avLst/>
          </a:prstGeom>
        </p:spPr>
      </p:pic>
      <p:sp>
        <p:nvSpPr>
          <p:cNvPr id="2" name="TextBox 1">
            <a:extLst>
              <a:ext uri="{FF2B5EF4-FFF2-40B4-BE49-F238E27FC236}">
                <a16:creationId xmlns:a16="http://schemas.microsoft.com/office/drawing/2014/main" id="{D4F19E73-8F33-4CA5-A072-7401F35D8377}"/>
              </a:ext>
            </a:extLst>
          </p:cNvPr>
          <p:cNvSpPr txBox="1"/>
          <p:nvPr/>
        </p:nvSpPr>
        <p:spPr>
          <a:xfrm>
            <a:off x="3710866" y="6023074"/>
            <a:ext cx="4770268" cy="307777"/>
          </a:xfrm>
          <a:prstGeom prst="rect">
            <a:avLst/>
          </a:prstGeom>
          <a:noFill/>
        </p:spPr>
        <p:txBody>
          <a:bodyPr wrap="square" rtlCol="0">
            <a:spAutoFit/>
          </a:bodyPr>
          <a:lstStyle/>
          <a:p>
            <a:r>
              <a:rPr lang="en-IN" sz="1400" dirty="0"/>
              <a:t>Fig 3 : Shows the pixel values of a single frame in Gray Scale </a:t>
            </a:r>
          </a:p>
        </p:txBody>
      </p:sp>
    </p:spTree>
    <p:extLst>
      <p:ext uri="{BB962C8B-B14F-4D97-AF65-F5344CB8AC3E}">
        <p14:creationId xmlns:p14="http://schemas.microsoft.com/office/powerpoint/2010/main" val="2514930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8DDBF71-DAB4-4D30-8524-00A941351E96}"/>
              </a:ext>
            </a:extLst>
          </p:cNvPr>
          <p:cNvPicPr/>
          <p:nvPr/>
        </p:nvPicPr>
        <p:blipFill rotWithShape="1">
          <a:blip r:embed="rId2"/>
          <a:srcRect l="8508" t="9443" r="1361" b="10897"/>
          <a:stretch/>
        </p:blipFill>
        <p:spPr>
          <a:xfrm>
            <a:off x="2287479" y="3098307"/>
            <a:ext cx="7617041" cy="2294723"/>
          </a:xfrm>
          <a:prstGeom prst="rect">
            <a:avLst/>
          </a:prstGeom>
        </p:spPr>
      </p:pic>
      <p:sp>
        <p:nvSpPr>
          <p:cNvPr id="2" name="Content Placeholder 1"/>
          <p:cNvSpPr>
            <a:spLocks noGrp="1"/>
          </p:cNvSpPr>
          <p:nvPr>
            <p:ph idx="1"/>
          </p:nvPr>
        </p:nvSpPr>
        <p:spPr>
          <a:xfrm>
            <a:off x="783609" y="600500"/>
            <a:ext cx="10515600" cy="2728626"/>
          </a:xfrm>
        </p:spPr>
        <p:txBody>
          <a:bodyPr>
            <a:normAutofit/>
          </a:bodyPr>
          <a:lstStyle/>
          <a:p>
            <a:endParaRPr lang="en-IN" sz="2400" dirty="0"/>
          </a:p>
          <a:p>
            <a:r>
              <a:rPr lang="en-IN" sz="2400" u="sng" dirty="0"/>
              <a:t>Step3</a:t>
            </a:r>
            <a:r>
              <a:rPr lang="en-IN" sz="2400" dirty="0"/>
              <a:t>: Compensating Row, Column and Static Frame :</a:t>
            </a:r>
          </a:p>
          <a:p>
            <a:pPr marL="0" indent="0">
              <a:buNone/>
            </a:pPr>
            <a:endParaRPr lang="en-IN" sz="2400" dirty="0"/>
          </a:p>
          <a:p>
            <a:pPr marL="0" indent="0">
              <a:buNone/>
            </a:pPr>
            <a:r>
              <a:rPr lang="en-IN" sz="2400" dirty="0"/>
              <a:t>- The Row Compensated image is shifted by a factor of 21 to the left, The column compensated image is Shifted by a factor of 21 to the top , and the Static frame is a copy of the original image not to alter its original data.</a:t>
            </a:r>
          </a:p>
          <a:p>
            <a:pPr marL="0" indent="0">
              <a:buNone/>
            </a:pPr>
            <a:endParaRPr lang="en-IN" sz="2400" dirty="0"/>
          </a:p>
          <a:p>
            <a:pPr marL="0" indent="0">
              <a:buNone/>
            </a:pPr>
            <a:endParaRPr lang="en-US" dirty="0"/>
          </a:p>
          <a:p>
            <a:endParaRPr lang="en-US" dirty="0"/>
          </a:p>
          <a:p>
            <a:pPr marL="0" indent="0">
              <a:buNone/>
            </a:pPr>
            <a:endParaRPr lang="en-US" dirty="0"/>
          </a:p>
        </p:txBody>
      </p:sp>
      <p:sp>
        <p:nvSpPr>
          <p:cNvPr id="6" name="TextBox 5">
            <a:extLst>
              <a:ext uri="{FF2B5EF4-FFF2-40B4-BE49-F238E27FC236}">
                <a16:creationId xmlns:a16="http://schemas.microsoft.com/office/drawing/2014/main" id="{FF9A7745-4B5E-4687-A750-443C6B9EA23B}"/>
              </a:ext>
            </a:extLst>
          </p:cNvPr>
          <p:cNvSpPr txBox="1"/>
          <p:nvPr/>
        </p:nvSpPr>
        <p:spPr>
          <a:xfrm>
            <a:off x="2503503" y="5601810"/>
            <a:ext cx="2796466" cy="307777"/>
          </a:xfrm>
          <a:prstGeom prst="rect">
            <a:avLst/>
          </a:prstGeom>
          <a:noFill/>
        </p:spPr>
        <p:txBody>
          <a:bodyPr wrap="square" rtlCol="0">
            <a:spAutoFit/>
          </a:bodyPr>
          <a:lstStyle/>
          <a:p>
            <a:r>
              <a:rPr lang="en-IN" sz="1400" dirty="0"/>
              <a:t>Fig4 (A) : Frame A</a:t>
            </a:r>
          </a:p>
        </p:txBody>
      </p:sp>
      <p:sp>
        <p:nvSpPr>
          <p:cNvPr id="7" name="TextBox 6">
            <a:extLst>
              <a:ext uri="{FF2B5EF4-FFF2-40B4-BE49-F238E27FC236}">
                <a16:creationId xmlns:a16="http://schemas.microsoft.com/office/drawing/2014/main" id="{D2D1E201-4CCC-4EE4-ACA9-F4A206BEA48A}"/>
              </a:ext>
            </a:extLst>
          </p:cNvPr>
          <p:cNvSpPr txBox="1"/>
          <p:nvPr/>
        </p:nvSpPr>
        <p:spPr>
          <a:xfrm>
            <a:off x="6835806" y="5601810"/>
            <a:ext cx="2852691" cy="307777"/>
          </a:xfrm>
          <a:prstGeom prst="rect">
            <a:avLst/>
          </a:prstGeom>
          <a:noFill/>
        </p:spPr>
        <p:txBody>
          <a:bodyPr wrap="square" rtlCol="0">
            <a:spAutoFit/>
          </a:bodyPr>
          <a:lstStyle/>
          <a:p>
            <a:r>
              <a:rPr lang="en-IN" sz="1400" dirty="0"/>
              <a:t>Fig4 (B) : Frame B</a:t>
            </a:r>
          </a:p>
        </p:txBody>
      </p:sp>
    </p:spTree>
    <p:extLst>
      <p:ext uri="{BB962C8B-B14F-4D97-AF65-F5344CB8AC3E}">
        <p14:creationId xmlns:p14="http://schemas.microsoft.com/office/powerpoint/2010/main" val="2236597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87BE47-97D0-44F8-910B-09B1F36809C4}"/>
              </a:ext>
            </a:extLst>
          </p:cNvPr>
          <p:cNvSpPr>
            <a:spLocks noGrp="1"/>
          </p:cNvSpPr>
          <p:nvPr>
            <p:ph idx="1"/>
          </p:nvPr>
        </p:nvSpPr>
        <p:spPr>
          <a:xfrm>
            <a:off x="838200" y="781235"/>
            <a:ext cx="10515600" cy="5395727"/>
          </a:xfrm>
        </p:spPr>
        <p:txBody>
          <a:bodyPr>
            <a:normAutofit/>
          </a:bodyPr>
          <a:lstStyle/>
          <a:p>
            <a:r>
              <a:rPr lang="en-IN" sz="2400" u="sng" dirty="0"/>
              <a:t>Step4</a:t>
            </a:r>
            <a:r>
              <a:rPr lang="en-IN" sz="2400" dirty="0"/>
              <a:t> : </a:t>
            </a:r>
            <a:r>
              <a:rPr lang="en-US" sz="2400" dirty="0"/>
              <a:t>Calculation Of MSE’s between Compensated Images and Current Frame</a:t>
            </a:r>
          </a:p>
          <a:p>
            <a:pPr marL="0" indent="0">
              <a:buNone/>
            </a:pPr>
            <a:endParaRPr lang="en-US" sz="2400" dirty="0"/>
          </a:p>
          <a:p>
            <a:pPr>
              <a:buFontTx/>
              <a:buChar char="-"/>
            </a:pPr>
            <a:r>
              <a:rPr lang="en-IN" sz="2400" dirty="0"/>
              <a:t>MSE’s are calculated for all the individual frames with the respective row, column and Static frame .</a:t>
            </a:r>
          </a:p>
          <a:p>
            <a:pPr marL="0" indent="0">
              <a:buNone/>
            </a:pPr>
            <a:endParaRPr lang="en-IN" sz="2400" dirty="0"/>
          </a:p>
          <a:p>
            <a:pPr>
              <a:buFontTx/>
              <a:buChar char="-"/>
            </a:pPr>
            <a:r>
              <a:rPr lang="en-IN" sz="2400" dirty="0"/>
              <a:t>Then the min value of mse’s of row, column and static are calculated and the least is selected as the best possible output.</a:t>
            </a:r>
          </a:p>
          <a:p>
            <a:pPr marL="0" indent="0">
              <a:buNone/>
            </a:pPr>
            <a:endParaRPr lang="en-IN" sz="2400" dirty="0"/>
          </a:p>
          <a:p>
            <a:pPr marL="0" indent="0">
              <a:buNone/>
            </a:pPr>
            <a:r>
              <a:rPr lang="en-IN" sz="2400" dirty="0"/>
              <a:t>- The index of the least MSE is selected and the next steps are followed.</a:t>
            </a:r>
          </a:p>
        </p:txBody>
      </p:sp>
    </p:spTree>
    <p:extLst>
      <p:ext uri="{BB962C8B-B14F-4D97-AF65-F5344CB8AC3E}">
        <p14:creationId xmlns:p14="http://schemas.microsoft.com/office/powerpoint/2010/main" val="30318191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771</TotalTime>
  <Words>1096</Words>
  <Application>Microsoft Office PowerPoint</Application>
  <PresentationFormat>Widescreen</PresentationFormat>
  <Paragraphs>96</Paragraphs>
  <Slides>17</Slides>
  <Notes>0</Notes>
  <HiddenSlides>0</HiddenSlides>
  <MMClips>2</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Times New Roman</vt:lpstr>
      <vt:lpstr>Wingdings</vt:lpstr>
      <vt:lpstr>Office Theme</vt:lpstr>
      <vt:lpstr>Video Stabilization Using Point Feature Matching and MATLAB</vt:lpstr>
      <vt:lpstr>CONTENTS</vt:lpstr>
      <vt:lpstr>ABSTARCT</vt:lpstr>
      <vt:lpstr>INTRODUCION</vt:lpstr>
      <vt:lpstr>FLOW CHART</vt:lpstr>
      <vt:lpstr>ALGORITHM</vt:lpstr>
      <vt:lpstr>PowerPoint Presentation</vt:lpstr>
      <vt:lpstr>PowerPoint Presentation</vt:lpstr>
      <vt:lpstr>PowerPoint Presentation</vt:lpstr>
      <vt:lpstr>PowerPoint Presentation</vt:lpstr>
      <vt:lpstr>PowerPoint Presentation</vt:lpstr>
      <vt:lpstr>RESULT</vt:lpstr>
      <vt:lpstr>PowerPoint Presentation</vt:lpstr>
      <vt:lpstr>APPLICATIONS</vt:lpstr>
      <vt:lpstr>CONCLUSION AND 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Stabilization Using Feature Point Matching</dc:title>
  <dc:creator>Bhanu Prakash</dc:creator>
  <cp:lastModifiedBy>sivaraju ranga</cp:lastModifiedBy>
  <cp:revision>47</cp:revision>
  <dcterms:created xsi:type="dcterms:W3CDTF">2020-05-28T07:36:46Z</dcterms:created>
  <dcterms:modified xsi:type="dcterms:W3CDTF">2020-06-29T12:55:07Z</dcterms:modified>
</cp:coreProperties>
</file>