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8" r:id="rId7"/>
    <p:sldMasterId id="2147483672" r:id="rId8"/>
    <p:sldMasterId id="2147483676" r:id="rId9"/>
    <p:sldMasterId id="2147483680" r:id="rId10"/>
    <p:sldMasterId id="2147483684" r:id="rId11"/>
    <p:sldMasterId id="2147483688" r:id="rId12"/>
  </p:sldMasterIdLst>
  <p:notesMasterIdLst>
    <p:notesMasterId r:id="rId27"/>
  </p:notesMasterIdLst>
  <p:sldIdLst>
    <p:sldId id="256" r:id="rId13"/>
    <p:sldId id="260" r:id="rId14"/>
    <p:sldId id="261" r:id="rId15"/>
    <p:sldId id="915" r:id="rId16"/>
    <p:sldId id="936" r:id="rId17"/>
    <p:sldId id="913" r:id="rId18"/>
    <p:sldId id="937" r:id="rId19"/>
    <p:sldId id="938" r:id="rId20"/>
    <p:sldId id="939" r:id="rId21"/>
    <p:sldId id="914" r:id="rId22"/>
    <p:sldId id="940" r:id="rId23"/>
    <p:sldId id="941" r:id="rId24"/>
    <p:sldId id="942" r:id="rId25"/>
    <p:sldId id="943" r:id="rId26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cem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DEC"/>
    <a:srgbClr val="D8D7D7"/>
    <a:srgbClr val="767271"/>
    <a:srgbClr val="78ADEC"/>
    <a:srgbClr val="77ACEC"/>
    <a:srgbClr val="A5E3FF"/>
    <a:srgbClr val="A3B5E3"/>
    <a:srgbClr val="79AEEC"/>
    <a:srgbClr val="A1B3E3"/>
    <a:srgbClr val="84B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>
      <p:cViewPr>
        <p:scale>
          <a:sx n="66" d="100"/>
          <a:sy n="66" d="100"/>
        </p:scale>
        <p:origin x="1620" y="9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gs" Target="tags/tag34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86CB0-3914-4DF3-A5E2-97AEB6822C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D9685-5F14-4982-B659-A3F6154AFD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39470" y="2895820"/>
            <a:ext cx="5583827" cy="4826916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 userDrawn="1"/>
        </p:nvGrpSpPr>
        <p:grpSpPr>
          <a:xfrm>
            <a:off x="-2194558" y="-897062"/>
            <a:ext cx="6436177" cy="5676571"/>
            <a:chOff x="-1844040" y="-749491"/>
            <a:chExt cx="5399023" cy="4761823"/>
          </a:xfrm>
        </p:grpSpPr>
        <p:grpSp>
          <p:nvGrpSpPr>
            <p:cNvPr id="15" name="组合 14"/>
            <p:cNvGrpSpPr/>
            <p:nvPr userDrawn="1"/>
          </p:nvGrpSpPr>
          <p:grpSpPr>
            <a:xfrm flipH="1" flipV="1">
              <a:off x="-1696471" y="-718762"/>
              <a:ext cx="4132483" cy="3638274"/>
              <a:chOff x="8682373" y="2623614"/>
              <a:chExt cx="5978005" cy="5263086"/>
            </a:xfrm>
          </p:grpSpPr>
          <p:pic>
            <p:nvPicPr>
              <p:cNvPr id="16" name="图形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387323">
                <a:off x="10791441" y="2132867"/>
                <a:ext cx="3378190" cy="4359684"/>
              </a:xfrm>
              <a:prstGeom prst="rect">
                <a:avLst/>
              </a:prstGeom>
            </p:spPr>
          </p:pic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82373" y="4045803"/>
                <a:ext cx="5266863" cy="3840897"/>
              </a:xfrm>
              <a:prstGeom prst="rect">
                <a:avLst/>
              </a:prstGeom>
            </p:spPr>
          </p:pic>
        </p:grpSp>
        <p:sp>
          <p:nvSpPr>
            <p:cNvPr id="18" name="图形 34"/>
            <p:cNvSpPr/>
            <p:nvPr userDrawn="1"/>
          </p:nvSpPr>
          <p:spPr>
            <a:xfrm rot="625631" flipH="1" flipV="1">
              <a:off x="-261258" y="-291602"/>
              <a:ext cx="2050043" cy="2639596"/>
            </a:xfrm>
            <a:custGeom>
              <a:avLst/>
              <a:gdLst>
                <a:gd name="connsiteX0" fmla="*/ 27847 w 2043427"/>
                <a:gd name="connsiteY0" fmla="*/ 2621196 h 2631078"/>
                <a:gd name="connsiteX1" fmla="*/ 266113 w 2043427"/>
                <a:gd name="connsiteY1" fmla="*/ 2172844 h 2631078"/>
                <a:gd name="connsiteX2" fmla="*/ 695901 w 2043427"/>
                <a:gd name="connsiteY2" fmla="*/ 2096850 h 2631078"/>
                <a:gd name="connsiteX3" fmla="*/ 801144 w 2043427"/>
                <a:gd name="connsiteY3" fmla="*/ 2090706 h 2631078"/>
                <a:gd name="connsiteX4" fmla="*/ 1279146 w 2043427"/>
                <a:gd name="connsiteY4" fmla="*/ 1900921 h 2631078"/>
                <a:gd name="connsiteX5" fmla="*/ 1366226 w 2043427"/>
                <a:gd name="connsiteY5" fmla="*/ 1320080 h 2631078"/>
                <a:gd name="connsiteX6" fmla="*/ 1436343 w 2043427"/>
                <a:gd name="connsiteY6" fmla="*/ 739373 h 2631078"/>
                <a:gd name="connsiteX7" fmla="*/ 1699852 w 2043427"/>
                <a:gd name="connsiteY7" fmla="*/ 511658 h 2631078"/>
                <a:gd name="connsiteX8" fmla="*/ 1822458 w 2043427"/>
                <a:gd name="connsiteY8" fmla="*/ 427784 h 2631078"/>
                <a:gd name="connsiteX9" fmla="*/ 1992209 w 2043427"/>
                <a:gd name="connsiteY9" fmla="*/ 21102 h 2631078"/>
                <a:gd name="connsiteX10" fmla="*/ 2016383 w 2043427"/>
                <a:gd name="connsiteY10" fmla="*/ 10017 h 2631078"/>
                <a:gd name="connsiteX11" fmla="*/ 1838484 w 2043427"/>
                <a:gd name="connsiteY11" fmla="*/ 449153 h 2631078"/>
                <a:gd name="connsiteX12" fmla="*/ 1714276 w 2043427"/>
                <a:gd name="connsiteY12" fmla="*/ 534096 h 2631078"/>
                <a:gd name="connsiteX13" fmla="*/ 1458514 w 2043427"/>
                <a:gd name="connsiteY13" fmla="*/ 754065 h 2631078"/>
                <a:gd name="connsiteX14" fmla="*/ 1392803 w 2043427"/>
                <a:gd name="connsiteY14" fmla="*/ 1317543 h 2631078"/>
                <a:gd name="connsiteX15" fmla="*/ 1299714 w 2043427"/>
                <a:gd name="connsiteY15" fmla="*/ 1917883 h 2631078"/>
                <a:gd name="connsiteX16" fmla="*/ 803148 w 2043427"/>
                <a:gd name="connsiteY16" fmla="*/ 2117417 h 2631078"/>
                <a:gd name="connsiteX17" fmla="*/ 697370 w 2043427"/>
                <a:gd name="connsiteY17" fmla="*/ 2123695 h 2631078"/>
                <a:gd name="connsiteX18" fmla="*/ 277199 w 2043427"/>
                <a:gd name="connsiteY18" fmla="*/ 2197285 h 2631078"/>
                <a:gd name="connsiteX19" fmla="*/ 52822 w 2043427"/>
                <a:gd name="connsiteY19" fmla="*/ 2611713 h 2631078"/>
                <a:gd name="connsiteX20" fmla="*/ 27847 w 2043427"/>
                <a:gd name="connsiteY20" fmla="*/ 2621196 h 2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3427" h="2631078">
                  <a:moveTo>
                    <a:pt x="27847" y="2621196"/>
                  </a:moveTo>
                  <a:cubicBezTo>
                    <a:pt x="-40534" y="2441561"/>
                    <a:pt x="98232" y="2248571"/>
                    <a:pt x="266113" y="2172844"/>
                  </a:cubicBezTo>
                  <a:cubicBezTo>
                    <a:pt x="400472" y="2112209"/>
                    <a:pt x="550591" y="2104463"/>
                    <a:pt x="695901" y="2096850"/>
                  </a:cubicBezTo>
                  <a:cubicBezTo>
                    <a:pt x="730492" y="2095113"/>
                    <a:pt x="766286" y="2093244"/>
                    <a:pt x="801144" y="2090706"/>
                  </a:cubicBezTo>
                  <a:cubicBezTo>
                    <a:pt x="1031531" y="2073878"/>
                    <a:pt x="1187926" y="2011774"/>
                    <a:pt x="1279146" y="1900921"/>
                  </a:cubicBezTo>
                  <a:cubicBezTo>
                    <a:pt x="1406827" y="1745594"/>
                    <a:pt x="1387060" y="1538981"/>
                    <a:pt x="1366226" y="1320080"/>
                  </a:cubicBezTo>
                  <a:cubicBezTo>
                    <a:pt x="1346860" y="1116539"/>
                    <a:pt x="1326692" y="905919"/>
                    <a:pt x="1436343" y="739373"/>
                  </a:cubicBezTo>
                  <a:cubicBezTo>
                    <a:pt x="1501386" y="640541"/>
                    <a:pt x="1602355" y="574964"/>
                    <a:pt x="1699852" y="511658"/>
                  </a:cubicBezTo>
                  <a:cubicBezTo>
                    <a:pt x="1740987" y="484947"/>
                    <a:pt x="1783459" y="457434"/>
                    <a:pt x="1822458" y="427784"/>
                  </a:cubicBezTo>
                  <a:cubicBezTo>
                    <a:pt x="1950005" y="330955"/>
                    <a:pt x="2057652" y="162406"/>
                    <a:pt x="1992209" y="21102"/>
                  </a:cubicBezTo>
                  <a:lnTo>
                    <a:pt x="2016383" y="10017"/>
                  </a:lnTo>
                  <a:cubicBezTo>
                    <a:pt x="2088370" y="165611"/>
                    <a:pt x="1978853" y="342574"/>
                    <a:pt x="1838484" y="449153"/>
                  </a:cubicBezTo>
                  <a:cubicBezTo>
                    <a:pt x="1798684" y="479337"/>
                    <a:pt x="1755812" y="507251"/>
                    <a:pt x="1714276" y="534096"/>
                  </a:cubicBezTo>
                  <a:cubicBezTo>
                    <a:pt x="1619050" y="595933"/>
                    <a:pt x="1520484" y="659773"/>
                    <a:pt x="1458514" y="754065"/>
                  </a:cubicBezTo>
                  <a:cubicBezTo>
                    <a:pt x="1354072" y="912731"/>
                    <a:pt x="1373705" y="1118542"/>
                    <a:pt x="1392803" y="1317543"/>
                  </a:cubicBezTo>
                  <a:cubicBezTo>
                    <a:pt x="1413238" y="1532169"/>
                    <a:pt x="1434473" y="1754008"/>
                    <a:pt x="1299714" y="1917883"/>
                  </a:cubicBezTo>
                  <a:cubicBezTo>
                    <a:pt x="1203686" y="2034746"/>
                    <a:pt x="1041147" y="2099921"/>
                    <a:pt x="803148" y="2117417"/>
                  </a:cubicBezTo>
                  <a:cubicBezTo>
                    <a:pt x="768022" y="2119955"/>
                    <a:pt x="732095" y="2121825"/>
                    <a:pt x="697370" y="2123695"/>
                  </a:cubicBezTo>
                  <a:cubicBezTo>
                    <a:pt x="554597" y="2131040"/>
                    <a:pt x="407016" y="2138787"/>
                    <a:pt x="277199" y="2197285"/>
                  </a:cubicBezTo>
                  <a:cubicBezTo>
                    <a:pt x="119735" y="2268337"/>
                    <a:pt x="-8080" y="2451845"/>
                    <a:pt x="52822" y="2611713"/>
                  </a:cubicBezTo>
                  <a:lnTo>
                    <a:pt x="27847" y="2621196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 rot="16200000" flipH="1" flipV="1">
              <a:off x="1202982" y="-2364032"/>
              <a:ext cx="737459" cy="396654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 rot="10800000" flipH="1" flipV="1">
              <a:off x="-1844040" y="-731932"/>
              <a:ext cx="1833640" cy="474426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679541" y="3429000"/>
            <a:ext cx="4838746" cy="4182834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96471" y="-718762"/>
            <a:ext cx="4132483" cy="3638274"/>
            <a:chOff x="8682373" y="2623614"/>
            <a:chExt cx="5978005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3" y="4045803"/>
              <a:ext cx="5266863" cy="3840897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625631" flipH="1" flipV="1">
            <a:off x="-261258" y="-291602"/>
            <a:ext cx="2050043" cy="2639596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668990" y="4402176"/>
            <a:ext cx="3474825" cy="3003798"/>
            <a:chOff x="7084673" y="1880310"/>
            <a:chExt cx="6999673" cy="605084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0000">
              <a:off x="10526702" y="2680051"/>
              <a:ext cx="2976195" cy="3840898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7" y="4045801"/>
              <a:ext cx="5266862" cy="384089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4100" y="3768178"/>
              <a:ext cx="2609788" cy="336525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10800000">
              <a:off x="7084673" y="1880310"/>
              <a:ext cx="6999673" cy="6050840"/>
              <a:chOff x="-1731621" y="-914400"/>
              <a:chExt cx="6999673" cy="60508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731621" y="-889001"/>
                <a:ext cx="1884023" cy="602544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5400000">
                <a:off x="1865676" y="-3249976"/>
                <a:ext cx="1066800" cy="573795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-2250985" y="-1041401"/>
            <a:ext cx="2250986" cy="55408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-1607571" y="-718762"/>
            <a:ext cx="3363127" cy="2960927"/>
            <a:chOff x="8682374" y="2623614"/>
            <a:chExt cx="5978004" cy="5263086"/>
          </a:xfrm>
        </p:grpSpPr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7323">
              <a:off x="10791441" y="2132867"/>
              <a:ext cx="3378190" cy="435968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2374" y="4045802"/>
              <a:ext cx="5266864" cy="3840898"/>
            </a:xfrm>
            <a:prstGeom prst="rect">
              <a:avLst/>
            </a:prstGeom>
          </p:spPr>
        </p:pic>
      </p:grpSp>
      <p:sp>
        <p:nvSpPr>
          <p:cNvPr id="18" name="图形 34"/>
          <p:cNvSpPr/>
          <p:nvPr userDrawn="1"/>
        </p:nvSpPr>
        <p:spPr>
          <a:xfrm rot="1023154" flipH="1" flipV="1">
            <a:off x="-499015" y="-384859"/>
            <a:ext cx="1854466" cy="2387775"/>
          </a:xfrm>
          <a:custGeom>
            <a:avLst/>
            <a:gdLst>
              <a:gd name="connsiteX0" fmla="*/ 27847 w 2043427"/>
              <a:gd name="connsiteY0" fmla="*/ 2621196 h 2631078"/>
              <a:gd name="connsiteX1" fmla="*/ 266113 w 2043427"/>
              <a:gd name="connsiteY1" fmla="*/ 2172844 h 2631078"/>
              <a:gd name="connsiteX2" fmla="*/ 695901 w 2043427"/>
              <a:gd name="connsiteY2" fmla="*/ 2096850 h 2631078"/>
              <a:gd name="connsiteX3" fmla="*/ 801144 w 2043427"/>
              <a:gd name="connsiteY3" fmla="*/ 2090706 h 2631078"/>
              <a:gd name="connsiteX4" fmla="*/ 1279146 w 2043427"/>
              <a:gd name="connsiteY4" fmla="*/ 1900921 h 2631078"/>
              <a:gd name="connsiteX5" fmla="*/ 1366226 w 2043427"/>
              <a:gd name="connsiteY5" fmla="*/ 1320080 h 2631078"/>
              <a:gd name="connsiteX6" fmla="*/ 1436343 w 2043427"/>
              <a:gd name="connsiteY6" fmla="*/ 739373 h 2631078"/>
              <a:gd name="connsiteX7" fmla="*/ 1699852 w 2043427"/>
              <a:gd name="connsiteY7" fmla="*/ 511658 h 2631078"/>
              <a:gd name="connsiteX8" fmla="*/ 1822458 w 2043427"/>
              <a:gd name="connsiteY8" fmla="*/ 427784 h 2631078"/>
              <a:gd name="connsiteX9" fmla="*/ 1992209 w 2043427"/>
              <a:gd name="connsiteY9" fmla="*/ 21102 h 2631078"/>
              <a:gd name="connsiteX10" fmla="*/ 2016383 w 2043427"/>
              <a:gd name="connsiteY10" fmla="*/ 10017 h 2631078"/>
              <a:gd name="connsiteX11" fmla="*/ 1838484 w 2043427"/>
              <a:gd name="connsiteY11" fmla="*/ 449153 h 2631078"/>
              <a:gd name="connsiteX12" fmla="*/ 1714276 w 2043427"/>
              <a:gd name="connsiteY12" fmla="*/ 534096 h 2631078"/>
              <a:gd name="connsiteX13" fmla="*/ 1458514 w 2043427"/>
              <a:gd name="connsiteY13" fmla="*/ 754065 h 2631078"/>
              <a:gd name="connsiteX14" fmla="*/ 1392803 w 2043427"/>
              <a:gd name="connsiteY14" fmla="*/ 1317543 h 2631078"/>
              <a:gd name="connsiteX15" fmla="*/ 1299714 w 2043427"/>
              <a:gd name="connsiteY15" fmla="*/ 1917883 h 2631078"/>
              <a:gd name="connsiteX16" fmla="*/ 803148 w 2043427"/>
              <a:gd name="connsiteY16" fmla="*/ 2117417 h 2631078"/>
              <a:gd name="connsiteX17" fmla="*/ 697370 w 2043427"/>
              <a:gd name="connsiteY17" fmla="*/ 2123695 h 2631078"/>
              <a:gd name="connsiteX18" fmla="*/ 277199 w 2043427"/>
              <a:gd name="connsiteY18" fmla="*/ 2197285 h 2631078"/>
              <a:gd name="connsiteX19" fmla="*/ 52822 w 2043427"/>
              <a:gd name="connsiteY19" fmla="*/ 2611713 h 2631078"/>
              <a:gd name="connsiteX20" fmla="*/ 27847 w 2043427"/>
              <a:gd name="connsiteY20" fmla="*/ 2621196 h 26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43427" h="2631078">
                <a:moveTo>
                  <a:pt x="27847" y="2621196"/>
                </a:moveTo>
                <a:cubicBezTo>
                  <a:pt x="-40534" y="2441561"/>
                  <a:pt x="98232" y="2248571"/>
                  <a:pt x="266113" y="2172844"/>
                </a:cubicBezTo>
                <a:cubicBezTo>
                  <a:pt x="400472" y="2112209"/>
                  <a:pt x="550591" y="2104463"/>
                  <a:pt x="695901" y="2096850"/>
                </a:cubicBezTo>
                <a:cubicBezTo>
                  <a:pt x="730492" y="2095113"/>
                  <a:pt x="766286" y="2093244"/>
                  <a:pt x="801144" y="2090706"/>
                </a:cubicBezTo>
                <a:cubicBezTo>
                  <a:pt x="1031531" y="2073878"/>
                  <a:pt x="1187926" y="2011774"/>
                  <a:pt x="1279146" y="1900921"/>
                </a:cubicBezTo>
                <a:cubicBezTo>
                  <a:pt x="1406827" y="1745594"/>
                  <a:pt x="1387060" y="1538981"/>
                  <a:pt x="1366226" y="1320080"/>
                </a:cubicBezTo>
                <a:cubicBezTo>
                  <a:pt x="1346860" y="1116539"/>
                  <a:pt x="1326692" y="905919"/>
                  <a:pt x="1436343" y="739373"/>
                </a:cubicBezTo>
                <a:cubicBezTo>
                  <a:pt x="1501386" y="640541"/>
                  <a:pt x="1602355" y="574964"/>
                  <a:pt x="1699852" y="511658"/>
                </a:cubicBezTo>
                <a:cubicBezTo>
                  <a:pt x="1740987" y="484947"/>
                  <a:pt x="1783459" y="457434"/>
                  <a:pt x="1822458" y="427784"/>
                </a:cubicBezTo>
                <a:cubicBezTo>
                  <a:pt x="1950005" y="330955"/>
                  <a:pt x="2057652" y="162406"/>
                  <a:pt x="1992209" y="21102"/>
                </a:cubicBezTo>
                <a:lnTo>
                  <a:pt x="2016383" y="10017"/>
                </a:lnTo>
                <a:cubicBezTo>
                  <a:pt x="2088370" y="165611"/>
                  <a:pt x="1978853" y="342574"/>
                  <a:pt x="1838484" y="449153"/>
                </a:cubicBezTo>
                <a:cubicBezTo>
                  <a:pt x="1798684" y="479337"/>
                  <a:pt x="1755812" y="507251"/>
                  <a:pt x="1714276" y="534096"/>
                </a:cubicBezTo>
                <a:cubicBezTo>
                  <a:pt x="1619050" y="595933"/>
                  <a:pt x="1520484" y="659773"/>
                  <a:pt x="1458514" y="754065"/>
                </a:cubicBezTo>
                <a:cubicBezTo>
                  <a:pt x="1354072" y="912731"/>
                  <a:pt x="1373705" y="1118542"/>
                  <a:pt x="1392803" y="1317543"/>
                </a:cubicBezTo>
                <a:cubicBezTo>
                  <a:pt x="1413238" y="1532169"/>
                  <a:pt x="1434473" y="1754008"/>
                  <a:pt x="1299714" y="1917883"/>
                </a:cubicBezTo>
                <a:cubicBezTo>
                  <a:pt x="1203686" y="2034746"/>
                  <a:pt x="1041147" y="2099921"/>
                  <a:pt x="803148" y="2117417"/>
                </a:cubicBezTo>
                <a:cubicBezTo>
                  <a:pt x="768022" y="2119955"/>
                  <a:pt x="732095" y="2121825"/>
                  <a:pt x="697370" y="2123695"/>
                </a:cubicBezTo>
                <a:cubicBezTo>
                  <a:pt x="554597" y="2131040"/>
                  <a:pt x="407016" y="2138787"/>
                  <a:pt x="277199" y="2197285"/>
                </a:cubicBezTo>
                <a:cubicBezTo>
                  <a:pt x="119735" y="2268337"/>
                  <a:pt x="-8080" y="2451845"/>
                  <a:pt x="52822" y="2611713"/>
                </a:cubicBezTo>
                <a:lnTo>
                  <a:pt x="27847" y="262119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6200000" flipH="1" flipV="1">
            <a:off x="1202982" y="-2364032"/>
            <a:ext cx="737459" cy="39665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 rot="10800000" flipH="1" flipV="1">
            <a:off x="-1844040" y="-731932"/>
            <a:ext cx="1833640" cy="47442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451521" y="609257"/>
            <a:ext cx="1152709" cy="1119756"/>
            <a:chOff x="9545728" y="544712"/>
            <a:chExt cx="1152709" cy="1119756"/>
          </a:xfrm>
        </p:grpSpPr>
        <p:sp>
          <p:nvSpPr>
            <p:cNvPr id="28" name="椭圆 27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 flipH="1" flipV="1">
            <a:off x="587770" y="5128987"/>
            <a:ext cx="1152709" cy="1119756"/>
            <a:chOff x="9545728" y="544712"/>
            <a:chExt cx="1152709" cy="1119756"/>
          </a:xfrm>
        </p:grpSpPr>
        <p:sp>
          <p:nvSpPr>
            <p:cNvPr id="65" name="椭圆 64"/>
            <p:cNvSpPr/>
            <p:nvPr/>
          </p:nvSpPr>
          <p:spPr>
            <a:xfrm flipH="1">
              <a:off x="9700510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9545728" y="54471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>
              <a:off x="10010074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9855292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10319638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flipH="1">
              <a:off x="10164856" y="54471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10629202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10474420" y="544712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flipH="1">
              <a:off x="9855292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>
              <a:off x="9700510" y="680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flipH="1">
              <a:off x="10164856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flipH="1">
              <a:off x="10010074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>
              <a:off x="10474420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H="1">
              <a:off x="10319638" y="6804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10629202" y="68044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>
              <a:off x="10007692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flipH="1">
              <a:off x="9852910" y="8328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H="1">
              <a:off x="10317256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>
              <a:off x="10162474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flipH="1">
              <a:off x="10626820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flipH="1">
              <a:off x="10472038" y="8328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>
              <a:off x="10160092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flipH="1">
              <a:off x="10005310" y="9852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flipH="1">
              <a:off x="10469656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0314874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0624438" y="9852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flipH="1">
              <a:off x="10312492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10157710" y="11376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 flipH="1">
              <a:off x="10622056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 flipH="1">
              <a:off x="10467274" y="11376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>
              <a:off x="10464892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 flipH="1">
              <a:off x="10310110" y="12900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 flipH="1">
              <a:off x="10617291" y="1595233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>
              <a:off x="10619674" y="1290044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10617292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10462510" y="1442445"/>
              <a:ext cx="69235" cy="69235"/>
            </a:xfrm>
            <a:prstGeom prst="ellipse">
              <a:avLst/>
            </a:prstGeom>
            <a:solidFill>
              <a:srgbClr val="B7B5B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5" Type="http://schemas.openxmlformats.org/officeDocument/2006/relationships/theme" Target="../theme/theme10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1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1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5" Type="http://schemas.openxmlformats.org/officeDocument/2006/relationships/theme" Target="../theme/theme6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5" Type="http://schemas.openxmlformats.org/officeDocument/2006/relationships/theme" Target="../theme/theme7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9.xml.rels><?xml version="1.0" encoding="UTF-8" standalone="yes"?>
<Relationships xmlns="http://schemas.openxmlformats.org/package/2006/relationships"><Relationship Id="rId5" Type="http://schemas.openxmlformats.org/officeDocument/2006/relationships/theme" Target="../theme/theme9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0399" y="0"/>
            <a:ext cx="12202399" cy="6843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13.png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24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11.png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.xml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4.png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矩形 690"/>
          <p:cNvSpPr/>
          <p:nvPr/>
        </p:nvSpPr>
        <p:spPr>
          <a:xfrm>
            <a:off x="3871219" y="2703706"/>
            <a:ext cx="44500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rgbClr val="767271"/>
                </a:solidFill>
                <a:cs typeface="+mn-ea"/>
                <a:sym typeface="+mn-lt"/>
              </a:rPr>
              <a:t>阶段性成果汇报</a:t>
            </a:r>
            <a:endParaRPr lang="zh-CN" altLang="en-US" sz="4800" dirty="0">
              <a:solidFill>
                <a:srgbClr val="767271"/>
              </a:solidFill>
              <a:cs typeface="+mn-ea"/>
              <a:sym typeface="+mn-lt"/>
            </a:endParaRPr>
          </a:p>
        </p:txBody>
      </p:sp>
      <p:grpSp>
        <p:nvGrpSpPr>
          <p:cNvPr id="693" name="组合 692"/>
          <p:cNvGrpSpPr/>
          <p:nvPr/>
        </p:nvGrpSpPr>
        <p:grpSpPr>
          <a:xfrm>
            <a:off x="5154889" y="3701830"/>
            <a:ext cx="1882224" cy="467688"/>
            <a:chOff x="5154888" y="4272210"/>
            <a:chExt cx="1882224" cy="467688"/>
          </a:xfrm>
        </p:grpSpPr>
        <p:sp>
          <p:nvSpPr>
            <p:cNvPr id="694" name="矩形: 圆角 693"/>
            <p:cNvSpPr/>
            <p:nvPr/>
          </p:nvSpPr>
          <p:spPr>
            <a:xfrm>
              <a:off x="5154888" y="4272210"/>
              <a:ext cx="1882224" cy="467688"/>
            </a:xfrm>
            <a:prstGeom prst="roundRect">
              <a:avLst>
                <a:gd name="adj" fmla="val 50000"/>
              </a:avLst>
            </a:prstGeom>
            <a:solidFill>
              <a:srgbClr val="79A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5" name="矩形 694"/>
            <p:cNvSpPr/>
            <p:nvPr/>
          </p:nvSpPr>
          <p:spPr>
            <a:xfrm>
              <a:off x="5547142" y="4275222"/>
              <a:ext cx="10972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李天恺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480659" y="2064580"/>
            <a:ext cx="3230880" cy="2461504"/>
            <a:chOff x="4480659" y="1983567"/>
            <a:chExt cx="3230880" cy="2461504"/>
          </a:xfrm>
        </p:grpSpPr>
        <p:grpSp>
          <p:nvGrpSpPr>
            <p:cNvPr id="5" name="组合 4"/>
            <p:cNvGrpSpPr/>
            <p:nvPr/>
          </p:nvGrpSpPr>
          <p:grpSpPr>
            <a:xfrm>
              <a:off x="5265875" y="4044961"/>
              <a:ext cx="1671655" cy="400110"/>
              <a:chOff x="5153455" y="4007887"/>
              <a:chExt cx="1671655" cy="400110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5153481" y="4007887"/>
                <a:ext cx="1671629" cy="400110"/>
              </a:xfrm>
              <a:prstGeom prst="roundRect">
                <a:avLst>
                  <a:gd name="adj" fmla="val 50000"/>
                </a:avLst>
              </a:prstGeom>
              <a:solidFill>
                <a:srgbClr val="79AD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153455" y="4007887"/>
                <a:ext cx="1659890" cy="398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PART THREE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480659" y="3197280"/>
              <a:ext cx="323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rgbClr val="767271"/>
                  </a:solidFill>
                  <a:cs typeface="+mn-ea"/>
                  <a:sym typeface="+mn-lt"/>
                </a:rPr>
                <a:t>待解决的问题</a:t>
              </a:r>
              <a:endParaRPr lang="zh-CN" altLang="en-US" sz="40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59679" y="1983567"/>
              <a:ext cx="1072643" cy="1072643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03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BAEED"/>
                </a:solidFill>
                <a:cs typeface="+mn-ea"/>
                <a:sym typeface="+mn-lt"/>
              </a:rPr>
              <a:t>最初的想法</a:t>
            </a:r>
            <a:endParaRPr lang="zh-CN" altLang="en-US" sz="4400" dirty="0">
              <a:solidFill>
                <a:srgbClr val="7BAEED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71905" y="2232660"/>
            <a:ext cx="3587750" cy="180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择优原则：交集最大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贪心</a:t>
            </a:r>
            <a:r>
              <a:rPr lang="en-US" altLang="zh-CN" sz="2400"/>
              <a:t>+</a:t>
            </a:r>
            <a:r>
              <a:rPr lang="zh-CN" altLang="en-US" sz="2400"/>
              <a:t>调整</a:t>
            </a:r>
            <a:endParaRPr lang="zh-CN" altLang="en-US" sz="2400"/>
          </a:p>
        </p:txBody>
      </p:sp>
      <p:grpSp>
        <p:nvGrpSpPr>
          <p:cNvPr id="22" name="组合 21"/>
          <p:cNvGrpSpPr/>
          <p:nvPr/>
        </p:nvGrpSpPr>
        <p:grpSpPr>
          <a:xfrm>
            <a:off x="5328285" y="1485900"/>
            <a:ext cx="4794250" cy="4745990"/>
            <a:chOff x="2577" y="2258"/>
            <a:chExt cx="7550" cy="7474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2577" y="2258"/>
              <a:ext cx="7551" cy="7475"/>
            </a:xfrm>
            <a:prstGeom prst="rect">
              <a:avLst/>
            </a:prstGeom>
          </p:spPr>
        </p:pic>
        <p:sp>
          <p:nvSpPr>
            <p:cNvPr id="9" name="六边形 8"/>
            <p:cNvSpPr/>
            <p:nvPr>
              <p:custDataLst>
                <p:tags r:id="rId4"/>
              </p:custDataLst>
            </p:nvPr>
          </p:nvSpPr>
          <p:spPr>
            <a:xfrm>
              <a:off x="8071" y="4164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六边形 9"/>
            <p:cNvSpPr/>
            <p:nvPr>
              <p:custDataLst>
                <p:tags r:id="rId5"/>
              </p:custDataLst>
            </p:nvPr>
          </p:nvSpPr>
          <p:spPr>
            <a:xfrm>
              <a:off x="8783" y="5075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六边形 10"/>
            <p:cNvSpPr/>
            <p:nvPr>
              <p:custDataLst>
                <p:tags r:id="rId6"/>
              </p:custDataLst>
            </p:nvPr>
          </p:nvSpPr>
          <p:spPr>
            <a:xfrm>
              <a:off x="7008" y="3460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六边形 11"/>
            <p:cNvSpPr/>
            <p:nvPr>
              <p:custDataLst>
                <p:tags r:id="rId7"/>
              </p:custDataLst>
            </p:nvPr>
          </p:nvSpPr>
          <p:spPr>
            <a:xfrm>
              <a:off x="8856" y="6660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>
              <p:custDataLst>
                <p:tags r:id="rId8"/>
              </p:custDataLst>
            </p:nvPr>
          </p:nvSpPr>
          <p:spPr>
            <a:xfrm>
              <a:off x="8071" y="7655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>
              <p:custDataLst>
                <p:tags r:id="rId9"/>
              </p:custDataLst>
            </p:nvPr>
          </p:nvSpPr>
          <p:spPr>
            <a:xfrm>
              <a:off x="7008" y="8388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>
              <p:custDataLst>
                <p:tags r:id="rId10"/>
              </p:custDataLst>
            </p:nvPr>
          </p:nvSpPr>
          <p:spPr>
            <a:xfrm>
              <a:off x="5463" y="8388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>
              <p:custDataLst>
                <p:tags r:id="rId11"/>
              </p:custDataLst>
            </p:nvPr>
          </p:nvSpPr>
          <p:spPr>
            <a:xfrm>
              <a:off x="4476" y="7655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>
              <p:custDataLst>
                <p:tags r:id="rId12"/>
              </p:custDataLst>
            </p:nvPr>
          </p:nvSpPr>
          <p:spPr>
            <a:xfrm>
              <a:off x="3643" y="6660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>
              <p:custDataLst>
                <p:tags r:id="rId13"/>
              </p:custDataLst>
            </p:nvPr>
          </p:nvSpPr>
          <p:spPr>
            <a:xfrm>
              <a:off x="3643" y="5275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>
              <p:custDataLst>
                <p:tags r:id="rId14"/>
              </p:custDataLst>
            </p:nvPr>
          </p:nvSpPr>
          <p:spPr>
            <a:xfrm>
              <a:off x="4476" y="4164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>
              <p:custDataLst>
                <p:tags r:id="rId15"/>
              </p:custDataLst>
            </p:nvPr>
          </p:nvSpPr>
          <p:spPr>
            <a:xfrm>
              <a:off x="5463" y="3494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BAEED"/>
                </a:solidFill>
                <a:cs typeface="+mn-ea"/>
                <a:sym typeface="+mn-lt"/>
              </a:rPr>
              <a:t>观察数据</a:t>
            </a:r>
            <a:endParaRPr lang="zh-CN" altLang="en-US" sz="4400" dirty="0">
              <a:solidFill>
                <a:srgbClr val="7BAEED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9535" y="1612265"/>
            <a:ext cx="7465695" cy="4260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BAEED"/>
                </a:solidFill>
                <a:cs typeface="+mn-ea"/>
                <a:sym typeface="+mn-lt"/>
              </a:rPr>
              <a:t>调整思路</a:t>
            </a:r>
            <a:endParaRPr lang="zh-CN" altLang="en-US" sz="4400" dirty="0">
              <a:solidFill>
                <a:srgbClr val="7BAEED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71905" y="2232660"/>
            <a:ext cx="5930265" cy="2516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择优原则：交集最大</a:t>
            </a:r>
            <a:r>
              <a:rPr lang="en-US" altLang="zh-CN" sz="2400"/>
              <a:t> -&gt;</a:t>
            </a:r>
            <a:r>
              <a:rPr lang="zh-CN" altLang="en-US" sz="2400"/>
              <a:t>差集最小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一链</a:t>
            </a:r>
            <a:r>
              <a:rPr lang="en-US" altLang="zh-CN" sz="2400"/>
              <a:t> -&gt; </a:t>
            </a:r>
            <a:r>
              <a:rPr lang="zh-CN" altLang="en-US" sz="2400"/>
              <a:t>多链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如何求解最优解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BAEED"/>
                </a:solidFill>
                <a:cs typeface="+mn-ea"/>
                <a:sym typeface="+mn-lt"/>
              </a:rPr>
              <a:t>分配策略</a:t>
            </a:r>
            <a:endParaRPr lang="zh-CN" altLang="en-US" sz="4400" dirty="0">
              <a:solidFill>
                <a:srgbClr val="7BAEED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71905" y="2232660"/>
            <a:ext cx="5930265" cy="2145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/>
              <a:t>分配要求：</a:t>
            </a:r>
            <a:endParaRPr lang="zh-CN" sz="2400"/>
          </a:p>
          <a:p>
            <a:endParaRPr lang="zh-CN" sz="2400"/>
          </a:p>
          <a:p>
            <a:r>
              <a:rPr lang="zh-CN" sz="2400"/>
              <a:t>无订单损失？</a:t>
            </a:r>
            <a:endParaRPr lang="zh-CN" sz="2400"/>
          </a:p>
          <a:p>
            <a:endParaRPr lang="zh-CN" sz="2400"/>
          </a:p>
          <a:p>
            <a:r>
              <a:rPr lang="zh-CN" sz="2400"/>
              <a:t>订单损失期望尽量小？</a:t>
            </a:r>
            <a:endParaRPr 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6752816" y="1841765"/>
            <a:ext cx="2997232" cy="3174539"/>
            <a:chOff x="6226946" y="1268360"/>
            <a:chExt cx="2997232" cy="3174539"/>
          </a:xfrm>
        </p:grpSpPr>
        <p:sp>
          <p:nvSpPr>
            <p:cNvPr id="3" name="椭圆 2"/>
            <p:cNvSpPr/>
            <p:nvPr/>
          </p:nvSpPr>
          <p:spPr>
            <a:xfrm>
              <a:off x="6226946" y="1268360"/>
              <a:ext cx="830253" cy="830253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1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63298" y="1422099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767271"/>
                  </a:solidFill>
                  <a:cs typeface="+mn-ea"/>
                  <a:sym typeface="+mn-lt"/>
                </a:rPr>
                <a:t>套包数据</a:t>
              </a:r>
              <a:endParaRPr lang="zh-CN" altLang="en-US" sz="28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226946" y="2440503"/>
              <a:ext cx="830253" cy="83025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2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63298" y="2594877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767271"/>
                  </a:solidFill>
                  <a:cs typeface="+mn-ea"/>
                  <a:sym typeface="+mn-lt"/>
                </a:rPr>
                <a:t>数学模型</a:t>
              </a:r>
              <a:endParaRPr lang="zh-CN" altLang="en-US" sz="28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226946" y="3612646"/>
              <a:ext cx="830253" cy="830253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3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63298" y="3767020"/>
              <a:ext cx="1960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767271"/>
                  </a:solidFill>
                  <a:cs typeface="+mn-ea"/>
                  <a:sym typeface="+mn-lt"/>
                </a:rPr>
                <a:t>待解决问题</a:t>
              </a:r>
              <a:endParaRPr lang="zh-CN" altLang="en-US" sz="28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79332" y="2352114"/>
            <a:ext cx="2954655" cy="1503746"/>
            <a:chOff x="1963216" y="2910863"/>
            <a:chExt cx="2954655" cy="1503746"/>
          </a:xfrm>
        </p:grpSpPr>
        <p:sp>
          <p:nvSpPr>
            <p:cNvPr id="15" name="文本框 14"/>
            <p:cNvSpPr txBox="1"/>
            <p:nvPr/>
          </p:nvSpPr>
          <p:spPr>
            <a:xfrm>
              <a:off x="1963216" y="2910863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rgbClr val="7BAEED"/>
                  </a:solidFill>
                  <a:cs typeface="+mn-ea"/>
                  <a:sym typeface="+mn-lt"/>
                </a:rPr>
                <a:t>汇报目录</a:t>
              </a:r>
              <a:endParaRPr lang="zh-CN" altLang="en-US" sz="5400" dirty="0">
                <a:solidFill>
                  <a:srgbClr val="7BAEED"/>
                </a:solidFill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386339" y="3946921"/>
              <a:ext cx="2108409" cy="467688"/>
              <a:chOff x="5154887" y="4272210"/>
              <a:chExt cx="2108409" cy="467688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5154887" y="4272210"/>
                <a:ext cx="2108409" cy="467688"/>
              </a:xfrm>
              <a:prstGeom prst="roundRect">
                <a:avLst>
                  <a:gd name="adj" fmla="val 50000"/>
                </a:avLst>
              </a:prstGeom>
              <a:solidFill>
                <a:srgbClr val="79AD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312339" y="4275222"/>
                <a:ext cx="17935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988659" y="2064580"/>
            <a:ext cx="2214880" cy="2461504"/>
            <a:chOff x="4988659" y="1983567"/>
            <a:chExt cx="2214880" cy="2461504"/>
          </a:xfrm>
        </p:grpSpPr>
        <p:grpSp>
          <p:nvGrpSpPr>
            <p:cNvPr id="5" name="组合 4"/>
            <p:cNvGrpSpPr/>
            <p:nvPr/>
          </p:nvGrpSpPr>
          <p:grpSpPr>
            <a:xfrm>
              <a:off x="5260186" y="4044961"/>
              <a:ext cx="1671629" cy="400110"/>
              <a:chOff x="5147766" y="4007887"/>
              <a:chExt cx="1671629" cy="400110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5147766" y="4007887"/>
                <a:ext cx="1671629" cy="400110"/>
              </a:xfrm>
              <a:prstGeom prst="roundRect">
                <a:avLst>
                  <a:gd name="adj" fmla="val 50000"/>
                </a:avLst>
              </a:prstGeom>
              <a:solidFill>
                <a:srgbClr val="79AD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272200" y="4007887"/>
                <a:ext cx="14227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PART ONE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988659" y="3197280"/>
              <a:ext cx="2214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rgbClr val="767271"/>
                  </a:solidFill>
                  <a:cs typeface="+mn-ea"/>
                  <a:sym typeface="+mn-lt"/>
                </a:rPr>
                <a:t>套包数据</a:t>
              </a:r>
              <a:endParaRPr lang="zh-CN" altLang="en-US" sz="40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59679" y="1983567"/>
              <a:ext cx="1072643" cy="1072643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01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BAEED"/>
                </a:solidFill>
                <a:cs typeface="+mn-ea"/>
                <a:sym typeface="+mn-lt"/>
              </a:rPr>
              <a:t>套包数据</a:t>
            </a:r>
            <a:endParaRPr lang="zh-CN" altLang="en-US" sz="4400" dirty="0">
              <a:solidFill>
                <a:srgbClr val="7BAEED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2070" y="1545590"/>
            <a:ext cx="4657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数据来源：安医手术室套包耗材领用情况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共有</a:t>
            </a:r>
            <a:r>
              <a:rPr lang="en-US" altLang="zh-CN"/>
              <a:t>144</a:t>
            </a:r>
            <a:r>
              <a:rPr lang="zh-CN" altLang="en-US"/>
              <a:t>种不同类型套包被使用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340" y="2646680"/>
            <a:ext cx="6046470" cy="3426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BAEED"/>
                </a:solidFill>
                <a:cs typeface="+mn-ea"/>
                <a:sym typeface="+mn-lt"/>
              </a:rPr>
              <a:t>套包重复情况</a:t>
            </a:r>
            <a:endParaRPr lang="zh-CN" altLang="en-US" sz="4400" dirty="0">
              <a:solidFill>
                <a:srgbClr val="7BAEED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2800" y="1784985"/>
            <a:ext cx="7465695" cy="4260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988659" y="2064580"/>
            <a:ext cx="2214880" cy="2461504"/>
            <a:chOff x="4988659" y="1983567"/>
            <a:chExt cx="2214880" cy="2461504"/>
          </a:xfrm>
        </p:grpSpPr>
        <p:grpSp>
          <p:nvGrpSpPr>
            <p:cNvPr id="5" name="组合 4"/>
            <p:cNvGrpSpPr/>
            <p:nvPr/>
          </p:nvGrpSpPr>
          <p:grpSpPr>
            <a:xfrm>
              <a:off x="5260186" y="4044961"/>
              <a:ext cx="1671629" cy="400110"/>
              <a:chOff x="5147766" y="4007887"/>
              <a:chExt cx="1671629" cy="400110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5147766" y="4007887"/>
                <a:ext cx="1671629" cy="400110"/>
              </a:xfrm>
              <a:prstGeom prst="roundRect">
                <a:avLst>
                  <a:gd name="adj" fmla="val 50000"/>
                </a:avLst>
              </a:prstGeom>
              <a:solidFill>
                <a:srgbClr val="79AD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272200" y="4007887"/>
                <a:ext cx="1482090" cy="398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PART TWO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988659" y="3197280"/>
              <a:ext cx="2214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rgbClr val="767271"/>
                  </a:solidFill>
                  <a:cs typeface="+mn-ea"/>
                  <a:sym typeface="+mn-lt"/>
                </a:rPr>
                <a:t>数学模型</a:t>
              </a:r>
              <a:endParaRPr lang="zh-CN" altLang="en-US" sz="4000" dirty="0">
                <a:solidFill>
                  <a:srgbClr val="76727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59679" y="1983567"/>
              <a:ext cx="1072643" cy="1072643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02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BAEED"/>
                </a:solidFill>
                <a:cs typeface="+mn-ea"/>
                <a:sym typeface="+mn-lt"/>
              </a:rPr>
              <a:t>原本的长链设计</a:t>
            </a:r>
            <a:endParaRPr lang="zh-CN" altLang="en-US" sz="4400" dirty="0">
              <a:solidFill>
                <a:srgbClr val="7BAEED"/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58595" y="1490980"/>
            <a:ext cx="6460490" cy="443928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136380" y="3060700"/>
            <a:ext cx="1831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适用于工厂模式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适用于套包？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4653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BAEED"/>
                </a:solidFill>
                <a:cs typeface="+mn-ea"/>
                <a:sym typeface="+mn-lt"/>
              </a:rPr>
              <a:t>修正后的长链设计</a:t>
            </a:r>
            <a:endParaRPr lang="zh-CN" altLang="en-US" sz="4400" dirty="0">
              <a:solidFill>
                <a:srgbClr val="7BAEED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569210" y="1421765"/>
            <a:ext cx="4794250" cy="4745990"/>
            <a:chOff x="2577" y="2258"/>
            <a:chExt cx="7550" cy="7474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577" y="2258"/>
              <a:ext cx="7551" cy="7475"/>
            </a:xfrm>
            <a:prstGeom prst="rect">
              <a:avLst/>
            </a:prstGeom>
          </p:spPr>
        </p:pic>
        <p:sp>
          <p:nvSpPr>
            <p:cNvPr id="9" name="六边形 8"/>
            <p:cNvSpPr/>
            <p:nvPr/>
          </p:nvSpPr>
          <p:spPr>
            <a:xfrm>
              <a:off x="8071" y="4164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六边形 9"/>
            <p:cNvSpPr/>
            <p:nvPr>
              <p:custDataLst>
                <p:tags r:id="rId3"/>
              </p:custDataLst>
            </p:nvPr>
          </p:nvSpPr>
          <p:spPr>
            <a:xfrm>
              <a:off x="8783" y="5075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六边形 10"/>
            <p:cNvSpPr/>
            <p:nvPr>
              <p:custDataLst>
                <p:tags r:id="rId4"/>
              </p:custDataLst>
            </p:nvPr>
          </p:nvSpPr>
          <p:spPr>
            <a:xfrm>
              <a:off x="7008" y="3460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六边形 11"/>
            <p:cNvSpPr/>
            <p:nvPr>
              <p:custDataLst>
                <p:tags r:id="rId5"/>
              </p:custDataLst>
            </p:nvPr>
          </p:nvSpPr>
          <p:spPr>
            <a:xfrm>
              <a:off x="8856" y="6660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>
              <p:custDataLst>
                <p:tags r:id="rId6"/>
              </p:custDataLst>
            </p:nvPr>
          </p:nvSpPr>
          <p:spPr>
            <a:xfrm>
              <a:off x="8071" y="7655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>
              <p:custDataLst>
                <p:tags r:id="rId7"/>
              </p:custDataLst>
            </p:nvPr>
          </p:nvSpPr>
          <p:spPr>
            <a:xfrm>
              <a:off x="7008" y="8388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>
              <p:custDataLst>
                <p:tags r:id="rId8"/>
              </p:custDataLst>
            </p:nvPr>
          </p:nvSpPr>
          <p:spPr>
            <a:xfrm>
              <a:off x="5463" y="8388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>
              <p:custDataLst>
                <p:tags r:id="rId9"/>
              </p:custDataLst>
            </p:nvPr>
          </p:nvSpPr>
          <p:spPr>
            <a:xfrm>
              <a:off x="4476" y="7655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>
              <p:custDataLst>
                <p:tags r:id="rId10"/>
              </p:custDataLst>
            </p:nvPr>
          </p:nvSpPr>
          <p:spPr>
            <a:xfrm>
              <a:off x="3643" y="6660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>
              <p:custDataLst>
                <p:tags r:id="rId11"/>
              </p:custDataLst>
            </p:nvPr>
          </p:nvSpPr>
          <p:spPr>
            <a:xfrm>
              <a:off x="3643" y="5275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>
              <p:custDataLst>
                <p:tags r:id="rId12"/>
              </p:custDataLst>
            </p:nvPr>
          </p:nvSpPr>
          <p:spPr>
            <a:xfrm>
              <a:off x="4476" y="4164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>
              <p:custDataLst>
                <p:tags r:id="rId13"/>
              </p:custDataLst>
            </p:nvPr>
          </p:nvSpPr>
          <p:spPr>
            <a:xfrm>
              <a:off x="5463" y="3494"/>
              <a:ext cx="325" cy="32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82675" y="494665"/>
            <a:ext cx="4653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BAEED"/>
                </a:solidFill>
                <a:cs typeface="+mn-ea"/>
                <a:sym typeface="+mn-lt"/>
              </a:rPr>
              <a:t>修正后的长链设计</a:t>
            </a:r>
            <a:endParaRPr lang="zh-CN" altLang="en-US" sz="4400" dirty="0">
              <a:solidFill>
                <a:srgbClr val="7BAEED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99260" y="1493520"/>
            <a:ext cx="8550275" cy="4759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COMMONDATA" val="eyJoZGlkIjoiOGNkOTg1M2YxNTNjNTE2Y2U5ODFkNWZlMTdjMmI2YT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if0bk5f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演示</Application>
  <PresentationFormat>宽屏</PresentationFormat>
  <Paragraphs>80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Segoe UI</vt:lpstr>
      <vt:lpstr>微软雅黑</vt:lpstr>
      <vt:lpstr>Arial Unicode MS</vt:lpstr>
      <vt:lpstr>等线</vt:lpstr>
      <vt:lpstr>Calibri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58263148@qq.com</dc:creator>
  <cp:lastModifiedBy>李天恺</cp:lastModifiedBy>
  <cp:revision>192</cp:revision>
  <dcterms:created xsi:type="dcterms:W3CDTF">2020-12-25T02:43:00Z</dcterms:created>
  <dcterms:modified xsi:type="dcterms:W3CDTF">2023-08-17T19:08:36Z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C9E2B3FD3DAF485CB2F701FDC38631BB_12</vt:lpwstr>
  </property>
  <property fmtid="{D5CDD505-2E9C-101B-9397-08002B2CF9AE}" pid="3" name="KSOProductBuildVer">
    <vt:lpwstr>2052-12.1.0.15120</vt:lpwstr>
  </property>
</Properties>
</file>