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373"/>
    <a:srgbClr val="97A6A0"/>
    <a:srgbClr val="2D3E40"/>
    <a:srgbClr val="E4F2E7"/>
    <a:srgbClr val="00CED1"/>
    <a:srgbClr val="121212"/>
    <a:srgbClr val="333333"/>
    <a:srgbClr val="A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07AE7-3DC2-4CB6-B10D-9DFBA6E8F93A}" type="datetimeFigureOut">
              <a:rPr lang="de-DE" smtClean="0"/>
              <a:t>28.11.2023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E471C-28B5-4A2A-AAE1-B2023BCC45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6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E471C-28B5-4A2A-AAE1-B2023BCC45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06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5F468-CAB2-24B3-7D2A-DC5BBAA34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88269-444C-965C-86EC-39092C98B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4C18B2-3BB3-81AA-1206-62BAE344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45C3-33FF-457A-9178-AFBFF5B4446A}" type="datetime1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3B389D-1526-3FFF-5C8C-D395C9D0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E1399-0519-BA1B-7E06-E69404A6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177437" y="6178912"/>
            <a:ext cx="720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3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EA721-F91E-AFA7-EC4F-50C85CEC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B64ED-4DE9-418D-17D2-8F5B0B97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A16AB-B3CE-14A6-946B-91DE8E35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9CE4D0-42D1-2EC4-F6C1-F357E06D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DB9C9-D7D2-A698-458D-DB1D8A18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178200" y="6179675"/>
            <a:ext cx="720000" cy="36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3972D-CB98-5A3F-FAFC-5D25B5D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4D8749-408E-7285-EC88-CA2EAE1F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47F1-46D1-4646-9E91-836A61804234}" type="datetime1">
              <a:rPr lang="de-DE" smtClean="0"/>
              <a:t>28.11.2023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B2962E-7F0A-0F83-2971-2814F257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818BE-6004-26F5-E19F-D0215610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87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57DCCC-D2AA-9C22-7173-ED923ADD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7B7-EA38-4A12-8758-E55DFEFCADC1}" type="datetime1">
              <a:rPr lang="de-DE" smtClean="0"/>
              <a:t>28.11.2023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EF0B20-8FA4-CE54-8C83-AD546CC8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4BF3F8-FED2-A9ED-76DD-372FB1E3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88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1F29-1D37-EC45-CBD9-CCFB70D0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4F2E7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A8C6205-285D-E8EB-59CD-B7ECBA0B37D4}"/>
              </a:ext>
            </a:extLst>
          </p:cNvPr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3873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5D5586-D092-2E14-1087-18865DE2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4F2E7"/>
          </a:solidFill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183FF-5C04-B5E4-B328-B567612CB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D3E40"/>
                </a:solidFill>
              </a:defRPr>
            </a:lvl1pPr>
          </a:lstStyle>
          <a:p>
            <a:fld id="{32B012C1-7FBF-44E4-A2ED-90FDB8C4A9F8}" type="datetime1">
              <a:rPr lang="de-DE" smtClean="0"/>
              <a:t>28.11.2023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7FE0C6-19F2-50C1-3550-39BD31C73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D3E40"/>
                </a:solidFill>
              </a:defRPr>
            </a:lvl1pPr>
          </a:lstStyle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672DCD-FB85-BDCA-6900-AC9712BEA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5400000">
            <a:off x="-161563" y="6173787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7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D3E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97073-6CBD-0223-A3DE-39EB530EC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Wired und Wireless Netzwerke und ihre Topologien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D57392-A48A-8EE1-75C0-6354910F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/>
              <a:t>Part 2: Wireless</a:t>
            </a:r>
          </a:p>
          <a:p>
            <a:r>
              <a:rPr lang="de-DE" dirty="0"/>
              <a:t>Referent: Korbinian Müller</a:t>
            </a:r>
          </a:p>
          <a:p>
            <a:r>
              <a:rPr lang="de-DE" dirty="0"/>
              <a:t>Fach: Einführung in die Informatik</a:t>
            </a:r>
          </a:p>
          <a:p>
            <a:r>
              <a:rPr lang="de-DE" dirty="0"/>
              <a:t>1.Semester</a:t>
            </a:r>
          </a:p>
        </p:txBody>
      </p:sp>
    </p:spTree>
    <p:extLst>
      <p:ext uri="{BB962C8B-B14F-4D97-AF65-F5344CB8AC3E}">
        <p14:creationId xmlns:p14="http://schemas.microsoft.com/office/powerpoint/2010/main" val="33603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24150-AE62-9A57-2BF0-D69AC68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33333"/>
                </a:solidFill>
                <a:effectLst/>
              </a:rPr>
              <a:t>Guglielmo Giovanni Maria Marconi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FC807-002C-BE84-B49D-5E74C346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358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Studierte Theorien von Hertz</a:t>
            </a:r>
          </a:p>
          <a:p>
            <a:r>
              <a:rPr lang="de-DE" dirty="0"/>
              <a:t>1895: Distanz 2km</a:t>
            </a:r>
          </a:p>
          <a:p>
            <a:r>
              <a:rPr lang="de-DE" dirty="0"/>
              <a:t>Wireless Telegraph &amp; Signal Company</a:t>
            </a:r>
          </a:p>
          <a:p>
            <a:r>
              <a:rPr lang="de-DE" dirty="0"/>
              <a:t>Transatlantische Datenübertragung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500" dirty="0"/>
              <a:t> Quelle: https://prabook.com/web/show-photo-icon.jpg?id=2602255&amp;width=220&amp;cache=false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4F589A-AAFF-8B3A-F90D-FEDE9AB1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E89ABA-D0E3-1BD0-8834-8DCA5FBB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F3F24-5E46-138D-824E-247B31FC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9" name="Grafik 8" descr="Ein Bild, das Kleidung, Person, Menschliches Gesicht, Porträt enthält.&#10;&#10;Automatisch generierte Beschreibung">
            <a:extLst>
              <a:ext uri="{FF2B5EF4-FFF2-40B4-BE49-F238E27FC236}">
                <a16:creationId xmlns:a16="http://schemas.microsoft.com/office/drawing/2014/main" id="{8DB54626-2202-2319-6902-42E67D8BC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870075"/>
            <a:ext cx="4306888" cy="43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24150-AE62-9A57-2BF0-D69AC68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33333"/>
                </a:solidFill>
                <a:effectLst/>
                <a:latin typeface="Karla" panose="020F0502020204030204" pitchFamily="2" charset="0"/>
              </a:rPr>
              <a:t>Hedy Lamarr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FC807-002C-BE84-B49D-5E74C346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358" cy="4351338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Schauspielerin/ Ingenieurin</a:t>
            </a:r>
          </a:p>
          <a:p>
            <a:r>
              <a:rPr lang="de-DE" dirty="0"/>
              <a:t>Ziel: Verschlüsselte Übertragung</a:t>
            </a:r>
          </a:p>
          <a:p>
            <a:r>
              <a:rPr lang="de-DE" dirty="0"/>
              <a:t>Frequenz Hopping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500" dirty="0"/>
              <a:t> Quelle:</a:t>
            </a:r>
          </a:p>
          <a:p>
            <a:pPr marL="0" indent="0">
              <a:buNone/>
            </a:pPr>
            <a:r>
              <a:rPr lang="de-DE" sz="1500" dirty="0"/>
              <a:t>https://i0.wp.com/prologue.blogs.archives.gov/wp-content/uploads/sites/9/2020/05/2017-2076.jpg?ssl=1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4F589A-AAFF-8B3A-F90D-FEDE9AB1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E89ABA-D0E3-1BD0-8834-8DCA5FBB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F3F24-5E46-138D-824E-247B31FC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Grafik 7" descr="Ein Bild, das Kleidung, Person, draußen, Menschliches Gesicht enthält.&#10;&#10;Automatisch generierte Beschreibung">
            <a:extLst>
              <a:ext uri="{FF2B5EF4-FFF2-40B4-BE49-F238E27FC236}">
                <a16:creationId xmlns:a16="http://schemas.microsoft.com/office/drawing/2014/main" id="{9A434DF4-3395-AD4C-CC92-F08E56228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58" y="1620837"/>
            <a:ext cx="5308367" cy="36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7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28195-6021-7B9B-B168-6CC3C60A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Victor Hayes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7B7C5D-2D2F-F510-A5D2-9BAE4BCD1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dirty="0" err="1"/>
              <a:t>Pionierte</a:t>
            </a:r>
            <a:r>
              <a:rPr lang="de-DE" dirty="0"/>
              <a:t> IEEE 802.11</a:t>
            </a:r>
          </a:p>
          <a:p>
            <a:r>
              <a:rPr lang="de-DE" dirty="0"/>
              <a:t>Basiert auf ISO/OSI</a:t>
            </a:r>
          </a:p>
          <a:p>
            <a:r>
              <a:rPr lang="de-DE" dirty="0"/>
              <a:t>Änderung auf Schicht 0 / 1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500" dirty="0"/>
              <a:t>Quelle</a:t>
            </a:r>
          </a:p>
          <a:p>
            <a:pPr marL="0" indent="0">
              <a:buNone/>
            </a:pPr>
            <a:r>
              <a:rPr lang="de-DE" sz="1600" dirty="0"/>
              <a:t>https://th.bing.com/th?id=OIP.zFXB4AXw3K_obhn7HEeS6AAAAA&amp;w=80&amp;h=80&amp;c=1&amp;vt=10&amp;bgcl=6cdd62&amp;r=0&amp;o=6&amp;pid=5.1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08A93B-E4F2-51D6-CCEF-38FFCD31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C23D93-D2DD-C870-0C80-EDB0C35F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B3ADA-443A-104A-CE56-E3B5F5A4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Grafik 7" descr="Ein Bild, das Person, Menschliches Gesicht, Vorderkopf, Kinn enthält.&#10;&#10;Automatisch generierte Beschreibung">
            <a:extLst>
              <a:ext uri="{FF2B5EF4-FFF2-40B4-BE49-F238E27FC236}">
                <a16:creationId xmlns:a16="http://schemas.microsoft.com/office/drawing/2014/main" id="{D066C66F-EF9B-C8D8-B333-06AAC175F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1690688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7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1F5B06-7162-E133-756C-6EFA1C1C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7B7-EA38-4A12-8758-E55DFEFCADC1}" type="datetime1">
              <a:rPr lang="de-DE" smtClean="0"/>
              <a:t>28.11.2023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5EEA79-D5BB-ACE8-2E76-440141C3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C135B-0F37-1D5D-D33D-9BF386D2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BB3A258-BBA1-015A-2D51-9C09F24E3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78430"/>
              </p:ext>
            </p:extLst>
          </p:nvPr>
        </p:nvGraphicFramePr>
        <p:xfrm>
          <a:off x="971550" y="567266"/>
          <a:ext cx="10248900" cy="43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0">
                  <a:extLst>
                    <a:ext uri="{9D8B030D-6E8A-4147-A177-3AD203B41FA5}">
                      <a16:colId xmlns:a16="http://schemas.microsoft.com/office/drawing/2014/main" val="3900620165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1118886835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4164240493"/>
                    </a:ext>
                  </a:extLst>
                </a:gridCol>
              </a:tblGrid>
              <a:tr h="724505">
                <a:tc>
                  <a:txBody>
                    <a:bodyPr/>
                    <a:lstStyle/>
                    <a:p>
                      <a:r>
                        <a:rPr lang="de-DE" dirty="0" err="1"/>
                        <a:t>Standart</a:t>
                      </a:r>
                      <a:endParaRPr lang="de-DE" dirty="0"/>
                    </a:p>
                  </a:txBody>
                  <a:tcPr>
                    <a:lnL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Frequenz</a:t>
                      </a:r>
                    </a:p>
                  </a:txBody>
                  <a:tcPr>
                    <a:lnL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Geschwindigkeit</a:t>
                      </a:r>
                    </a:p>
                  </a:txBody>
                  <a:tcPr>
                    <a:lnL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109405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de-DE" dirty="0"/>
                        <a:t>802.11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Mbit/s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23265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de-DE" dirty="0"/>
                        <a:t>802.11a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5.0GHz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&lt;54Mbit/s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035224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de-DE" dirty="0"/>
                        <a:t>802.11b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22Mbit/s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397923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de-DE" dirty="0"/>
                        <a:t>802.11g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&lt;54Mbit/s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883657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de-DE" dirty="0"/>
                        <a:t>802.11n6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&lt;600Mbit/s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09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07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1AD25-4780-EE37-2BD3-10167073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A3543A-6903-FBB1-F691-38F0A112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Richtfunk</a:t>
            </a:r>
          </a:p>
          <a:p>
            <a:pPr lvl="1"/>
            <a:r>
              <a:rPr lang="de-DE" dirty="0"/>
              <a:t>Parabolantennen</a:t>
            </a:r>
          </a:p>
          <a:p>
            <a:pPr lvl="1"/>
            <a:r>
              <a:rPr lang="de-DE" dirty="0" err="1"/>
              <a:t>Sichtkontankt</a:t>
            </a:r>
            <a:endParaRPr lang="de-DE" dirty="0"/>
          </a:p>
          <a:p>
            <a:r>
              <a:rPr lang="de-DE" dirty="0" err="1"/>
              <a:t>LiFi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C91E68-D722-13FA-22B1-08F48B87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CBEFE-8E8D-57CA-0C2D-48B3F369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DC369-BF7D-486B-5020-705EBD09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37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9411A-E002-9D44-C595-4270DA72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0DDA1-C99B-329C-0A3A-3F685E7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Topologien</a:t>
            </a:r>
          </a:p>
          <a:p>
            <a:r>
              <a:rPr lang="de-DE" dirty="0"/>
              <a:t>Geschichte</a:t>
            </a:r>
          </a:p>
          <a:p>
            <a:r>
              <a:rPr lang="de-DE" dirty="0"/>
              <a:t>WLAN</a:t>
            </a:r>
          </a:p>
          <a:p>
            <a:r>
              <a:rPr lang="de-DE" dirty="0"/>
              <a:t>Alternativen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2E5A-6A64-5D89-18CA-BBA15301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36AE-B324-4094-9530-525070C02304}" type="datetime1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72610-46A8-FC91-EB38-99AE19E2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Müller -Wired und Wireless Netzwerke und ihre Topologien-Fach: Einführung in die Informatik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670CD7-B141-0F90-A9BF-6775AA62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47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ED56-087B-6311-509F-697C80A2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Point-</a:t>
            </a:r>
            <a:r>
              <a:rPr lang="de-DE" dirty="0" err="1"/>
              <a:t>to</a:t>
            </a:r>
            <a:r>
              <a:rPr lang="de-DE" dirty="0"/>
              <a:t>-Point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320-410B-4718-BEF2-2E1B608770AD}" type="datetime1">
              <a:rPr lang="de-DE" smtClean="0"/>
              <a:t>28.11.2023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3</a:t>
            </a:fld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869A250-F379-D32E-274A-EAA7ADC15D01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4077744" y="3343494"/>
            <a:ext cx="4036513" cy="0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688FDD2D-20F8-21F5-5380-BB3692BECE5C}"/>
              </a:ext>
            </a:extLst>
          </p:cNvPr>
          <p:cNvSpPr/>
          <p:nvPr/>
        </p:nvSpPr>
        <p:spPr>
          <a:xfrm>
            <a:off x="5436462" y="3249000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4734606-0133-DCF7-BD8C-C6C714C836EA}"/>
              </a:ext>
            </a:extLst>
          </p:cNvPr>
          <p:cNvSpPr/>
          <p:nvPr/>
        </p:nvSpPr>
        <p:spPr>
          <a:xfrm>
            <a:off x="5693214" y="3249000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B415A5B-A160-2497-C938-7D052C9B678D}"/>
              </a:ext>
            </a:extLst>
          </p:cNvPr>
          <p:cNvSpPr/>
          <p:nvPr/>
        </p:nvSpPr>
        <p:spPr>
          <a:xfrm>
            <a:off x="5949966" y="3249000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9E502D-00E7-21FF-2C63-F835409E9AC3}"/>
              </a:ext>
            </a:extLst>
          </p:cNvPr>
          <p:cNvSpPr/>
          <p:nvPr/>
        </p:nvSpPr>
        <p:spPr>
          <a:xfrm>
            <a:off x="8114257" y="2744562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2870736" y="2744562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23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65 4.44444E-6 L -0.19076 4.44444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31 4.44444E-6 L -0.19089 4.44444E-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1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31 4.44444E-6 L -0.1901 4.44444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ED56-087B-6311-509F-697C80A2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Point-</a:t>
            </a:r>
            <a:r>
              <a:rPr lang="de-DE" dirty="0" err="1"/>
              <a:t>to</a:t>
            </a:r>
            <a:r>
              <a:rPr lang="de-DE" dirty="0"/>
              <a:t>-Multipoint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A7D-64E2-4442-A172-29202CF210ED}" type="datetime1">
              <a:rPr lang="de-DE" smtClean="0"/>
              <a:t>28.11.2023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4</a:t>
            </a:fld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869A250-F379-D32E-274A-EAA7ADC15D01}"/>
              </a:ext>
            </a:extLst>
          </p:cNvPr>
          <p:cNvCxnSpPr>
            <a:cxnSpLocks/>
          </p:cNvCxnSpPr>
          <p:nvPr/>
        </p:nvCxnSpPr>
        <p:spPr>
          <a:xfrm>
            <a:off x="2236751" y="3424587"/>
            <a:ext cx="2237996" cy="0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688FDD2D-20F8-21F5-5380-BB3692BECE5C}"/>
              </a:ext>
            </a:extLst>
          </p:cNvPr>
          <p:cNvSpPr/>
          <p:nvPr/>
        </p:nvSpPr>
        <p:spPr>
          <a:xfrm>
            <a:off x="2982112" y="3334587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4734606-0133-DCF7-BD8C-C6C714C836EA}"/>
              </a:ext>
            </a:extLst>
          </p:cNvPr>
          <p:cNvSpPr/>
          <p:nvPr/>
        </p:nvSpPr>
        <p:spPr>
          <a:xfrm>
            <a:off x="3238864" y="3334587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B415A5B-A160-2497-C938-7D052C9B678D}"/>
              </a:ext>
            </a:extLst>
          </p:cNvPr>
          <p:cNvSpPr/>
          <p:nvPr/>
        </p:nvSpPr>
        <p:spPr>
          <a:xfrm>
            <a:off x="3495616" y="3334587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1032918" y="2825655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3179B30-9DA0-5CAB-5F02-161A899D5040}"/>
              </a:ext>
            </a:extLst>
          </p:cNvPr>
          <p:cNvSpPr/>
          <p:nvPr/>
        </p:nvSpPr>
        <p:spPr>
          <a:xfrm>
            <a:off x="8511206" y="2848497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34A61D6-C564-3589-25AC-B83FF5BEFA68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5684930" y="3424587"/>
            <a:ext cx="2826276" cy="22842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FDADE69-D03F-E749-A4AA-F7E96AEB0AFF}"/>
              </a:ext>
            </a:extLst>
          </p:cNvPr>
          <p:cNvCxnSpPr>
            <a:stCxn id="7" idx="5"/>
            <a:endCxn id="16" idx="2"/>
          </p:cNvCxnSpPr>
          <p:nvPr/>
        </p:nvCxnSpPr>
        <p:spPr>
          <a:xfrm>
            <a:off x="5508168" y="3848096"/>
            <a:ext cx="3003038" cy="1341839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711DA64-0A28-BD0E-6B42-B475093889EF}"/>
              </a:ext>
            </a:extLst>
          </p:cNvPr>
          <p:cNvCxnSpPr>
            <a:stCxn id="7" idx="7"/>
            <a:endCxn id="9" idx="2"/>
          </p:cNvCxnSpPr>
          <p:nvPr/>
        </p:nvCxnSpPr>
        <p:spPr>
          <a:xfrm flipV="1">
            <a:off x="5508168" y="1620653"/>
            <a:ext cx="3003038" cy="1380425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9060171-9205-74FD-62ED-8EDC5706DC58}"/>
              </a:ext>
            </a:extLst>
          </p:cNvPr>
          <p:cNvSpPr/>
          <p:nvPr/>
        </p:nvSpPr>
        <p:spPr>
          <a:xfrm rot="1455584">
            <a:off x="6526152" y="4245416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4740A83-5787-510C-2ECC-64A28D2957EA}"/>
              </a:ext>
            </a:extLst>
          </p:cNvPr>
          <p:cNvSpPr/>
          <p:nvPr/>
        </p:nvSpPr>
        <p:spPr>
          <a:xfrm rot="1455584">
            <a:off x="6820825" y="4379575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375ACA3-57A0-ACC6-4A63-B73777F6314B}"/>
              </a:ext>
            </a:extLst>
          </p:cNvPr>
          <p:cNvSpPr/>
          <p:nvPr/>
        </p:nvSpPr>
        <p:spPr>
          <a:xfrm rot="1455584">
            <a:off x="7095167" y="4498607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6EDB33F-FB67-6558-1F38-0E9C1FF0CCE8}"/>
              </a:ext>
            </a:extLst>
          </p:cNvPr>
          <p:cNvSpPr/>
          <p:nvPr/>
        </p:nvSpPr>
        <p:spPr>
          <a:xfrm rot="20014457">
            <a:off x="7154973" y="2109620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940F9BB-72C0-5731-029F-AB73ED0CA543}"/>
              </a:ext>
            </a:extLst>
          </p:cNvPr>
          <p:cNvSpPr/>
          <p:nvPr/>
        </p:nvSpPr>
        <p:spPr>
          <a:xfrm rot="20014457">
            <a:off x="6887419" y="2223786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91C66E6-938B-0126-D7CD-C7DAD978E1C1}"/>
              </a:ext>
            </a:extLst>
          </p:cNvPr>
          <p:cNvSpPr/>
          <p:nvPr/>
        </p:nvSpPr>
        <p:spPr>
          <a:xfrm rot="20014457">
            <a:off x="6619865" y="2360971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9E502D-00E7-21FF-2C63-F835409E9AC3}"/>
              </a:ext>
            </a:extLst>
          </p:cNvPr>
          <p:cNvSpPr/>
          <p:nvPr/>
        </p:nvSpPr>
        <p:spPr>
          <a:xfrm>
            <a:off x="4477922" y="2825655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946088-3279-6AA8-AB0D-94E6BC6C32F8}"/>
              </a:ext>
            </a:extLst>
          </p:cNvPr>
          <p:cNvSpPr/>
          <p:nvPr/>
        </p:nvSpPr>
        <p:spPr>
          <a:xfrm>
            <a:off x="8511206" y="1021721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DDFC426-B17E-4C70-EE89-CE3E26A26513}"/>
              </a:ext>
            </a:extLst>
          </p:cNvPr>
          <p:cNvSpPr/>
          <p:nvPr/>
        </p:nvSpPr>
        <p:spPr>
          <a:xfrm>
            <a:off x="8511206" y="4591003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89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36 4.44444E-6 L -0.12747 4.44444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14 4.44444E-6 L -0.128 4.44444E-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0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4.44444E-6 L -0.12995 4.44444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1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98 -0.12338 L 0.18112 0.14236 L 0.1806 0.14144 " pathEditMode="relative" rAng="0" ptsTypes="AAA">
                                      <p:cBhvr>
                                        <p:cTn id="1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5" y="1328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69 -0.12407 L 0.18541 0.14167 L 0.18489 0.14074 " pathEditMode="relative" rAng="0" ptsTypes="AAA">
                                      <p:cBhvr>
                                        <p:cTn id="14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5" y="132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4 -0.11667 L 0.19271 0.14907 L 0.19219 0.14814 " pathEditMode="relative" rAng="0" ptsTypes="AAA">
                                      <p:cBhvr>
                                        <p:cTn id="1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5" y="1328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18 -0.13981 L -0.15807 0.13102 L -0.15807 0.13171 " pathEditMode="relative" rAng="0" ptsTypes="AAA">
                                      <p:cBhvr>
                                        <p:cTn id="18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3" y="1356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17 -0.13982 L -0.15808 0.13102 L -0.15808 0.13171 " pathEditMode="relative" rAng="0" ptsTypes="AAA">
                                      <p:cBhvr>
                                        <p:cTn id="20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3" y="1356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44 -0.13658 L -0.15495 0.14097 L -0.15495 0.1419 " pathEditMode="relative" rAng="0" ptsTypes="AAA">
                                      <p:cBhvr>
                                        <p:cTn id="22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76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>
            <a:extLst>
              <a:ext uri="{FF2B5EF4-FFF2-40B4-BE49-F238E27FC236}">
                <a16:creationId xmlns:a16="http://schemas.microsoft.com/office/drawing/2014/main" id="{5BAA02DD-91DE-8533-800D-212C4C89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Linie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A394-4E0A-4D43-9C6E-63B4559443C5}" type="datetime1">
              <a:rPr lang="de-DE" smtClean="0"/>
              <a:t>28.11.2023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1206500" y="2014887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8E775B8-347C-A979-8FD8-BC28B66E5F8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2236746" y="3037328"/>
            <a:ext cx="1672773" cy="115720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93C565A-A010-1579-B285-0BD5B33A0AE6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4939765" y="4154043"/>
            <a:ext cx="1967992" cy="463995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606E572-6CD9-51C7-3492-2F6C492ED19A}"/>
              </a:ext>
            </a:extLst>
          </p:cNvPr>
          <p:cNvCxnSpPr>
            <a:stCxn id="11" idx="7"/>
            <a:endCxn id="16" idx="3"/>
          </p:cNvCxnSpPr>
          <p:nvPr/>
        </p:nvCxnSpPr>
        <p:spPr>
          <a:xfrm flipV="1">
            <a:off x="7938003" y="2050347"/>
            <a:ext cx="2385551" cy="1680187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CB415A5B-A160-2497-C938-7D052C9B678D}"/>
              </a:ext>
            </a:extLst>
          </p:cNvPr>
          <p:cNvSpPr/>
          <p:nvPr/>
        </p:nvSpPr>
        <p:spPr>
          <a:xfrm rot="20835418">
            <a:off x="6172357" y="4226503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7F3A79E-49E2-2CB5-8C12-2B61135149B8}"/>
              </a:ext>
            </a:extLst>
          </p:cNvPr>
          <p:cNvSpPr/>
          <p:nvPr/>
        </p:nvSpPr>
        <p:spPr>
          <a:xfrm rot="20835418">
            <a:off x="5954159" y="4276343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FA758AC-D7B0-AFB8-170F-37AC948C2E34}"/>
              </a:ext>
            </a:extLst>
          </p:cNvPr>
          <p:cNvSpPr/>
          <p:nvPr/>
        </p:nvSpPr>
        <p:spPr>
          <a:xfrm rot="20835418">
            <a:off x="5737424" y="4334139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9E502D-00E7-21FF-2C63-F835409E9AC3}"/>
              </a:ext>
            </a:extLst>
          </p:cNvPr>
          <p:cNvSpPr/>
          <p:nvPr/>
        </p:nvSpPr>
        <p:spPr>
          <a:xfrm>
            <a:off x="3732757" y="4019106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DA6582D-EC50-B904-AAC4-0AC2BBFD75E4}"/>
              </a:ext>
            </a:extLst>
          </p:cNvPr>
          <p:cNvSpPr/>
          <p:nvPr/>
        </p:nvSpPr>
        <p:spPr>
          <a:xfrm rot="19433116">
            <a:off x="7765622" y="3728105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F270A4C-15D4-6233-17B5-4E27E01A6DE6}"/>
              </a:ext>
            </a:extLst>
          </p:cNvPr>
          <p:cNvSpPr/>
          <p:nvPr/>
        </p:nvSpPr>
        <p:spPr>
          <a:xfrm rot="19433116">
            <a:off x="7561743" y="3868697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E43D2AC-07F7-AD11-CBDD-86C3122A809B}"/>
              </a:ext>
            </a:extLst>
          </p:cNvPr>
          <p:cNvSpPr/>
          <p:nvPr/>
        </p:nvSpPr>
        <p:spPr>
          <a:xfrm rot="19433116">
            <a:off x="7310240" y="4023022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F65D725-7A55-3B9B-8FF3-78FE2E33E69F}"/>
              </a:ext>
            </a:extLst>
          </p:cNvPr>
          <p:cNvSpPr/>
          <p:nvPr/>
        </p:nvSpPr>
        <p:spPr>
          <a:xfrm>
            <a:off x="10146792" y="1027906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07BA442-25C6-A968-6C4F-A2A8204729C9}"/>
              </a:ext>
            </a:extLst>
          </p:cNvPr>
          <p:cNvSpPr/>
          <p:nvPr/>
        </p:nvSpPr>
        <p:spPr>
          <a:xfrm>
            <a:off x="6907757" y="3555111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5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33333" decel="33333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75 0.04792 L 0.10964 -0.04745 L 0.10964 -0.04722 " pathEditMode="relative" rAng="0" ptsTypes="AAA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-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75 0.04792 L 0.10964 -0.04745 L 0.10964 -0.04722 " pathEditMode="relative" rAng="0" ptsTypes="AAA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-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75 0.04791 L 0.10964 -0.04746 L 0.10964 -0.04722 " pathEditMode="relative" rAng="0" ptsTypes="AAA">
                                      <p:cBhvr>
                                        <p:cTn id="1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-47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33333" decel="33333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25E-6 4.44444E-6 L 0.24557 -0.31135 L 0.24557 -0.31112 " pathEditMode="relative" rAng="0" ptsTypes="AAA">
                                      <p:cBhvr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9" y="-1557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33333" decel="33333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4.07407E-6 L 0.24558 -0.31135 L 0.24558 -0.31112 " pathEditMode="relative" rAng="0" ptsTypes="AAA">
                                      <p:cBhvr>
                                        <p:cTn id="14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9" y="-155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33333" decel="33333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04167E-6 -1.11111E-6 L 0.24557 -0.31134 L 0.24557 -0.31111 " pathEditMode="relative" rAng="0" ptsTypes="AAA">
                                      <p:cBhvr>
                                        <p:cTn id="16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9" y="-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8" grpId="0" animBg="1"/>
      <p:bldP spid="13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ED56-087B-6311-509F-697C80A2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Maschen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B6AC-DA47-4D88-A9AE-8E9596FE2D8A}" type="datetime1">
              <a:rPr lang="de-DE" smtClean="0"/>
              <a:t>28.11.2023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5083175" y="1862487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9E502D-00E7-21FF-2C63-F835409E9AC3}"/>
              </a:ext>
            </a:extLst>
          </p:cNvPr>
          <p:cNvSpPr/>
          <p:nvPr/>
        </p:nvSpPr>
        <p:spPr>
          <a:xfrm>
            <a:off x="3732757" y="4019106"/>
            <a:ext cx="1207008" cy="1197864"/>
          </a:xfrm>
          <a:prstGeom prst="ellipse">
            <a:avLst/>
          </a:prstGeom>
          <a:solidFill>
            <a:srgbClr val="97A6A0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18867EA-C7E0-CDBF-06CD-90E0EAA4B47A}"/>
              </a:ext>
            </a:extLst>
          </p:cNvPr>
          <p:cNvSpPr/>
          <p:nvPr/>
        </p:nvSpPr>
        <p:spPr>
          <a:xfrm>
            <a:off x="6489192" y="4019106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179C1F2-0CF2-6402-09AC-942ED02EDCAE}"/>
              </a:ext>
            </a:extLst>
          </p:cNvPr>
          <p:cNvSpPr/>
          <p:nvPr/>
        </p:nvSpPr>
        <p:spPr>
          <a:xfrm>
            <a:off x="8740618" y="2705803"/>
            <a:ext cx="1207008" cy="1197864"/>
          </a:xfrm>
          <a:prstGeom prst="ellipse">
            <a:avLst/>
          </a:prstGeom>
          <a:solidFill>
            <a:srgbClr val="97A6A0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81E361-48F8-89E4-E5F9-0597B02A43DB}"/>
              </a:ext>
            </a:extLst>
          </p:cNvPr>
          <p:cNvSpPr/>
          <p:nvPr/>
        </p:nvSpPr>
        <p:spPr>
          <a:xfrm>
            <a:off x="2120900" y="2530380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19C6B24-F403-ABE1-9252-9569DD27F152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4763003" y="2884928"/>
            <a:ext cx="496934" cy="130960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C93977-49E9-298F-9238-2657A344326E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6113421" y="2884928"/>
            <a:ext cx="552533" cy="130960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887062A-A104-556E-ED24-92D9EA8FC9E2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>
            <a:off x="4939765" y="4618038"/>
            <a:ext cx="1549427" cy="0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28EDF36-4B88-713A-6815-BFB7296A2DCA}"/>
              </a:ext>
            </a:extLst>
          </p:cNvPr>
          <p:cNvCxnSpPr>
            <a:stCxn id="7" idx="1"/>
            <a:endCxn id="14" idx="5"/>
          </p:cNvCxnSpPr>
          <p:nvPr/>
        </p:nvCxnSpPr>
        <p:spPr>
          <a:xfrm flipH="1" flipV="1">
            <a:off x="3151146" y="3552821"/>
            <a:ext cx="758373" cy="641708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5469C11-2BC0-10C8-172B-31FDA601E62B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290183" y="2461419"/>
            <a:ext cx="2450435" cy="84331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A52AB36-7E34-B071-CA76-21040BC95358}"/>
              </a:ext>
            </a:extLst>
          </p:cNvPr>
          <p:cNvCxnSpPr>
            <a:stCxn id="14" idx="7"/>
            <a:endCxn id="10" idx="2"/>
          </p:cNvCxnSpPr>
          <p:nvPr/>
        </p:nvCxnSpPr>
        <p:spPr>
          <a:xfrm flipV="1">
            <a:off x="3151146" y="2461419"/>
            <a:ext cx="1932029" cy="244384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360124F-761F-BDEA-7400-CCD7F2556289}"/>
              </a:ext>
            </a:extLst>
          </p:cNvPr>
          <p:cNvCxnSpPr>
            <a:stCxn id="9" idx="6"/>
            <a:endCxn id="12" idx="3"/>
          </p:cNvCxnSpPr>
          <p:nvPr/>
        </p:nvCxnSpPr>
        <p:spPr>
          <a:xfrm flipV="1">
            <a:off x="7696200" y="3728244"/>
            <a:ext cx="1221180" cy="889794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9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ED56-087B-6311-509F-697C80A2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Maschen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B6AC-DA47-4D88-A9AE-8E9596FE2D8A}" type="datetime1">
              <a:rPr lang="de-DE" smtClean="0"/>
              <a:t>28.11.2023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5083175" y="1862487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9E502D-00E7-21FF-2C63-F835409E9AC3}"/>
              </a:ext>
            </a:extLst>
          </p:cNvPr>
          <p:cNvSpPr/>
          <p:nvPr/>
        </p:nvSpPr>
        <p:spPr>
          <a:xfrm>
            <a:off x="3732757" y="4019106"/>
            <a:ext cx="1207008" cy="1197864"/>
          </a:xfrm>
          <a:prstGeom prst="ellipse">
            <a:avLst/>
          </a:prstGeom>
          <a:solidFill>
            <a:srgbClr val="97A6A0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179C1F2-0CF2-6402-09AC-942ED02EDCAE}"/>
              </a:ext>
            </a:extLst>
          </p:cNvPr>
          <p:cNvSpPr/>
          <p:nvPr/>
        </p:nvSpPr>
        <p:spPr>
          <a:xfrm>
            <a:off x="8740618" y="2705803"/>
            <a:ext cx="1207008" cy="1197864"/>
          </a:xfrm>
          <a:prstGeom prst="ellipse">
            <a:avLst/>
          </a:prstGeom>
          <a:solidFill>
            <a:srgbClr val="97A6A0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81E361-48F8-89E4-E5F9-0597B02A43DB}"/>
              </a:ext>
            </a:extLst>
          </p:cNvPr>
          <p:cNvSpPr/>
          <p:nvPr/>
        </p:nvSpPr>
        <p:spPr>
          <a:xfrm>
            <a:off x="2120900" y="2530380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19C6B24-F403-ABE1-9252-9569DD27F152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4763003" y="2884928"/>
            <a:ext cx="496934" cy="130960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28EDF36-4B88-713A-6815-BFB7296A2DCA}"/>
              </a:ext>
            </a:extLst>
          </p:cNvPr>
          <p:cNvCxnSpPr>
            <a:stCxn id="7" idx="1"/>
            <a:endCxn id="14" idx="5"/>
          </p:cNvCxnSpPr>
          <p:nvPr/>
        </p:nvCxnSpPr>
        <p:spPr>
          <a:xfrm flipH="1" flipV="1">
            <a:off x="3151146" y="3552821"/>
            <a:ext cx="758373" cy="641708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5469C11-2BC0-10C8-172B-31FDA601E62B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290183" y="2461419"/>
            <a:ext cx="2450435" cy="84331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A52AB36-7E34-B071-CA76-21040BC95358}"/>
              </a:ext>
            </a:extLst>
          </p:cNvPr>
          <p:cNvCxnSpPr>
            <a:stCxn id="14" idx="7"/>
            <a:endCxn id="10" idx="2"/>
          </p:cNvCxnSpPr>
          <p:nvPr/>
        </p:nvCxnSpPr>
        <p:spPr>
          <a:xfrm flipV="1">
            <a:off x="3151146" y="2461419"/>
            <a:ext cx="1932029" cy="244384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9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ED56-087B-6311-509F-697C80A2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Vollvermascht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B6AC-DA47-4D88-A9AE-8E9596FE2D8A}" type="datetime1">
              <a:rPr lang="de-DE" smtClean="0"/>
              <a:t>28.11.2023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6096000" y="1332516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81E361-48F8-89E4-E5F9-0597B02A43DB}"/>
              </a:ext>
            </a:extLst>
          </p:cNvPr>
          <p:cNvSpPr/>
          <p:nvPr/>
        </p:nvSpPr>
        <p:spPr>
          <a:xfrm>
            <a:off x="3302793" y="3087640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E87EE1A-268D-80E3-9AE8-4D8D6FFA55B8}"/>
              </a:ext>
            </a:extLst>
          </p:cNvPr>
          <p:cNvSpPr/>
          <p:nvPr/>
        </p:nvSpPr>
        <p:spPr>
          <a:xfrm>
            <a:off x="6096000" y="4697051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37A00A-F9FF-9EE5-FA9F-E11541212436}"/>
              </a:ext>
            </a:extLst>
          </p:cNvPr>
          <p:cNvSpPr/>
          <p:nvPr/>
        </p:nvSpPr>
        <p:spPr>
          <a:xfrm>
            <a:off x="8285704" y="2705803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8982CD7-2487-5C9C-D32E-A37C0CA320A3}"/>
              </a:ext>
            </a:extLst>
          </p:cNvPr>
          <p:cNvCxnSpPr>
            <a:stCxn id="14" idx="7"/>
            <a:endCxn id="10" idx="3"/>
          </p:cNvCxnSpPr>
          <p:nvPr/>
        </p:nvCxnSpPr>
        <p:spPr>
          <a:xfrm flipV="1">
            <a:off x="4333039" y="2354957"/>
            <a:ext cx="1939723" cy="90810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D81CD35-1A90-FBC8-EF1E-58638A34C029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4509801" y="3304735"/>
            <a:ext cx="3775903" cy="381837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63908B5-42F0-3224-7AE9-2C5CCA465055}"/>
              </a:ext>
            </a:extLst>
          </p:cNvPr>
          <p:cNvCxnSpPr>
            <a:stCxn id="6" idx="0"/>
            <a:endCxn id="10" idx="4"/>
          </p:cNvCxnSpPr>
          <p:nvPr/>
        </p:nvCxnSpPr>
        <p:spPr>
          <a:xfrm flipV="1">
            <a:off x="6699504" y="2530380"/>
            <a:ext cx="0" cy="216667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BB495BC-E18A-CCCE-49C7-F19CD80E42CB}"/>
              </a:ext>
            </a:extLst>
          </p:cNvPr>
          <p:cNvCxnSpPr>
            <a:stCxn id="6" idx="6"/>
            <a:endCxn id="8" idx="4"/>
          </p:cNvCxnSpPr>
          <p:nvPr/>
        </p:nvCxnSpPr>
        <p:spPr>
          <a:xfrm flipV="1">
            <a:off x="7303008" y="3903667"/>
            <a:ext cx="1586200" cy="139231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22A8C3C3-441F-B283-1372-0AC740EC05A8}"/>
              </a:ext>
            </a:extLst>
          </p:cNvPr>
          <p:cNvSpPr/>
          <p:nvPr/>
        </p:nvSpPr>
        <p:spPr>
          <a:xfrm>
            <a:off x="4007512" y="4559554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54BAA17-4C6D-39DB-0F2D-FB77F8EDDBFB}"/>
              </a:ext>
            </a:extLst>
          </p:cNvPr>
          <p:cNvSpPr/>
          <p:nvPr/>
        </p:nvSpPr>
        <p:spPr>
          <a:xfrm>
            <a:off x="8889208" y="590050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16DBF00-2215-7C7C-D033-C57B6C671524}"/>
              </a:ext>
            </a:extLst>
          </p:cNvPr>
          <p:cNvCxnSpPr>
            <a:stCxn id="14" idx="4"/>
            <a:endCxn id="25" idx="1"/>
          </p:cNvCxnSpPr>
          <p:nvPr/>
        </p:nvCxnSpPr>
        <p:spPr>
          <a:xfrm>
            <a:off x="3906297" y="4285504"/>
            <a:ext cx="277977" cy="449473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DBA9F98-76F1-6714-94FC-3A1D350DEAB5}"/>
              </a:ext>
            </a:extLst>
          </p:cNvPr>
          <p:cNvCxnSpPr>
            <a:stCxn id="25" idx="6"/>
            <a:endCxn id="6" idx="2"/>
          </p:cNvCxnSpPr>
          <p:nvPr/>
        </p:nvCxnSpPr>
        <p:spPr>
          <a:xfrm>
            <a:off x="5214520" y="5158486"/>
            <a:ext cx="881480" cy="137497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B8423A9-FA1D-A007-0E7B-D4FFA5A4C5EB}"/>
              </a:ext>
            </a:extLst>
          </p:cNvPr>
          <p:cNvCxnSpPr>
            <a:stCxn id="25" idx="7"/>
            <a:endCxn id="26" idx="3"/>
          </p:cNvCxnSpPr>
          <p:nvPr/>
        </p:nvCxnSpPr>
        <p:spPr>
          <a:xfrm flipV="1">
            <a:off x="5037758" y="1612491"/>
            <a:ext cx="4028212" cy="312248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234183ED-4778-6F1F-1045-D088523FA8D1}"/>
              </a:ext>
            </a:extLst>
          </p:cNvPr>
          <p:cNvCxnSpPr>
            <a:stCxn id="25" idx="7"/>
            <a:endCxn id="8" idx="2"/>
          </p:cNvCxnSpPr>
          <p:nvPr/>
        </p:nvCxnSpPr>
        <p:spPr>
          <a:xfrm flipV="1">
            <a:off x="5037758" y="3304735"/>
            <a:ext cx="3247946" cy="1430242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CEE9A3E-6656-150B-7E57-6A8257BD8B4E}"/>
              </a:ext>
            </a:extLst>
          </p:cNvPr>
          <p:cNvCxnSpPr>
            <a:stCxn id="6" idx="0"/>
            <a:endCxn id="14" idx="6"/>
          </p:cNvCxnSpPr>
          <p:nvPr/>
        </p:nvCxnSpPr>
        <p:spPr>
          <a:xfrm flipH="1" flipV="1">
            <a:off x="4509801" y="3686572"/>
            <a:ext cx="2189703" cy="1010479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645140E-0981-1A84-BCF8-4C76B31C832A}"/>
              </a:ext>
            </a:extLst>
          </p:cNvPr>
          <p:cNvCxnSpPr>
            <a:stCxn id="6" idx="0"/>
            <a:endCxn id="26" idx="3"/>
          </p:cNvCxnSpPr>
          <p:nvPr/>
        </p:nvCxnSpPr>
        <p:spPr>
          <a:xfrm flipV="1">
            <a:off x="6699504" y="1612491"/>
            <a:ext cx="2366466" cy="3084560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1BF51F8-EF75-DA5D-65E5-2ED9B399CCD9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6699504" y="3304735"/>
            <a:ext cx="1586200" cy="139231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4232A69-4FA8-D66E-8D60-EC15E85C2E4F}"/>
              </a:ext>
            </a:extLst>
          </p:cNvPr>
          <p:cNvCxnSpPr>
            <a:stCxn id="8" idx="7"/>
            <a:endCxn id="8" idx="7"/>
          </p:cNvCxnSpPr>
          <p:nvPr/>
        </p:nvCxnSpPr>
        <p:spPr>
          <a:xfrm>
            <a:off x="9315950" y="28812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F7D5028-DECF-879A-9E79-6377922095F0}"/>
              </a:ext>
            </a:extLst>
          </p:cNvPr>
          <p:cNvCxnSpPr>
            <a:stCxn id="8" idx="7"/>
            <a:endCxn id="26" idx="4"/>
          </p:cNvCxnSpPr>
          <p:nvPr/>
        </p:nvCxnSpPr>
        <p:spPr>
          <a:xfrm flipV="1">
            <a:off x="9315950" y="1787914"/>
            <a:ext cx="176762" cy="1093312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CAC435E3-237D-FCE2-87DA-9B319C912F3D}"/>
              </a:ext>
            </a:extLst>
          </p:cNvPr>
          <p:cNvCxnSpPr>
            <a:stCxn id="26" idx="2"/>
            <a:endCxn id="10" idx="7"/>
          </p:cNvCxnSpPr>
          <p:nvPr/>
        </p:nvCxnSpPr>
        <p:spPr>
          <a:xfrm flipH="1">
            <a:off x="7126246" y="1188982"/>
            <a:ext cx="1762962" cy="318957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36134CBD-65B7-DA76-2A69-CCEBFA1983D6}"/>
              </a:ext>
            </a:extLst>
          </p:cNvPr>
          <p:cNvCxnSpPr>
            <a:stCxn id="10" idx="2"/>
            <a:endCxn id="10" idx="2"/>
          </p:cNvCxnSpPr>
          <p:nvPr/>
        </p:nvCxnSpPr>
        <p:spPr>
          <a:xfrm>
            <a:off x="6096000" y="19314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F6B90C1D-5A16-DA1D-B61D-F96F875ED2E7}"/>
              </a:ext>
            </a:extLst>
          </p:cNvPr>
          <p:cNvCxnSpPr>
            <a:stCxn id="26" idx="3"/>
            <a:endCxn id="14" idx="6"/>
          </p:cNvCxnSpPr>
          <p:nvPr/>
        </p:nvCxnSpPr>
        <p:spPr>
          <a:xfrm flipH="1">
            <a:off x="4509801" y="1612491"/>
            <a:ext cx="4556169" cy="207408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A69669A-62DC-AA2E-B5B0-6EEA2938B851}"/>
              </a:ext>
            </a:extLst>
          </p:cNvPr>
          <p:cNvCxnSpPr>
            <a:stCxn id="10" idx="4"/>
            <a:endCxn id="8" idx="2"/>
          </p:cNvCxnSpPr>
          <p:nvPr/>
        </p:nvCxnSpPr>
        <p:spPr>
          <a:xfrm>
            <a:off x="6699504" y="2530380"/>
            <a:ext cx="1586200" cy="774355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872064B-6F8B-19BB-8E21-8BE1D95C486E}"/>
              </a:ext>
            </a:extLst>
          </p:cNvPr>
          <p:cNvCxnSpPr>
            <a:stCxn id="10" idx="4"/>
            <a:endCxn id="25" idx="7"/>
          </p:cNvCxnSpPr>
          <p:nvPr/>
        </p:nvCxnSpPr>
        <p:spPr>
          <a:xfrm flipH="1">
            <a:off x="5037758" y="2530380"/>
            <a:ext cx="1661746" cy="2204597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12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24150-AE62-9A57-2BF0-D69AC68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Heinrich Rudolf Hertz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FC807-002C-BE84-B49D-5E74C346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358" cy="4351338"/>
          </a:xfrm>
        </p:spPr>
        <p:txBody>
          <a:bodyPr>
            <a:normAutofit/>
          </a:bodyPr>
          <a:lstStyle/>
          <a:p>
            <a:r>
              <a:rPr lang="de-DE" dirty="0"/>
              <a:t>1866: Elektromagnetische Wellen</a:t>
            </a:r>
          </a:p>
          <a:p>
            <a:r>
              <a:rPr lang="de-DE" dirty="0"/>
              <a:t>80MHz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500" dirty="0"/>
              <a:t> Quelle: https://www.dhm.de/fileadmin/medien/lemo/Titelbilder/heinrichhertz.jpg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4F589A-AAFF-8B3A-F90D-FEDE9AB1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28.11.2023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E89ABA-D0E3-1BD0-8834-8DCA5FBB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F3F24-5E46-138D-824E-247B31FC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8" name="Grafik 7" descr="Ein Bild, das Menschliches Gesicht, Porträt, Bart, Gesichtsbehaarung enthält.&#10;&#10;Automatisch generierte Beschreibung">
            <a:extLst>
              <a:ext uri="{FF2B5EF4-FFF2-40B4-BE49-F238E27FC236}">
                <a16:creationId xmlns:a16="http://schemas.microsoft.com/office/drawing/2014/main" id="{BBE5EBE6-EAEF-54A7-2EB6-B07FF258B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58" y="1628131"/>
            <a:ext cx="5080000" cy="454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6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Breitbild</PresentationFormat>
  <Paragraphs>117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Karla</vt:lpstr>
      <vt:lpstr>Times New Roman</vt:lpstr>
      <vt:lpstr>Office</vt:lpstr>
      <vt:lpstr>Wired und Wireless Netzwerke und ihre Topologien</vt:lpstr>
      <vt:lpstr>Inhalt</vt:lpstr>
      <vt:lpstr>Point-to-Point</vt:lpstr>
      <vt:lpstr>Point-to-Multipoint</vt:lpstr>
      <vt:lpstr>Linie</vt:lpstr>
      <vt:lpstr>Maschen</vt:lpstr>
      <vt:lpstr>Maschen</vt:lpstr>
      <vt:lpstr>Vollvermascht</vt:lpstr>
      <vt:lpstr>Heinrich Rudolf Hertz </vt:lpstr>
      <vt:lpstr>Guglielmo Giovanni Maria Marconi</vt:lpstr>
      <vt:lpstr>Hedy Lamarr</vt:lpstr>
      <vt:lpstr>Victor Hayes</vt:lpstr>
      <vt:lpstr>PowerPoint-Präsentation</vt:lpstr>
      <vt:lpstr>Alternativen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Korbinian Müller</dc:creator>
  <cp:lastModifiedBy>Korbinian Müller</cp:lastModifiedBy>
  <cp:revision>8</cp:revision>
  <dcterms:created xsi:type="dcterms:W3CDTF">2023-11-22T19:25:25Z</dcterms:created>
  <dcterms:modified xsi:type="dcterms:W3CDTF">2023-11-28T11:48:15Z</dcterms:modified>
</cp:coreProperties>
</file>