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8" r:id="rId1"/>
  </p:sldMasterIdLst>
  <p:sldIdLst>
    <p:sldId id="256" r:id="rId2"/>
    <p:sldId id="257" r:id="rId3"/>
    <p:sldId id="258" r:id="rId4"/>
    <p:sldId id="259" r:id="rId5"/>
    <p:sldId id="265" r:id="rId6"/>
    <p:sldId id="260" r:id="rId7"/>
    <p:sldId id="261" r:id="rId8"/>
    <p:sldId id="262" r:id="rId9"/>
    <p:sldId id="263" r:id="rId10"/>
    <p:sldId id="264" r:id="rId11"/>
    <p:sldId id="266" r:id="rId12"/>
    <p:sldId id="268" r:id="rId13"/>
    <p:sldId id="270" r:id="rId14"/>
    <p:sldId id="267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75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DE1A06-8754-4870-9E44-E39BADAD984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527F020-BBC3-49BB-91C2-5B2CBD64B3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7C0C22-EBDA-4130-87AE-CB28BC19B0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A419A8-07CA-4A4C-AEC2-C40D4D50AF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FA7B86-E610-42EA-B4DC-C2F447785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A7BA06D-B3FF-4E91-8639-B4569AE3AA23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Arc 7">
            <a:extLst>
              <a:ext uri="{FF2B5EF4-FFF2-40B4-BE49-F238E27FC236}">
                <a16:creationId xmlns:a16="http://schemas.microsoft.com/office/drawing/2014/main" id="{2B30C86D-5A07-48BC-9C9D-6F9A2DB1E9E1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1116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F6E5D1-6D19-4E7F-9B4E-42326B7716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AD2A06C-F91A-4ADC-9CD2-61F0A4D7EE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643AA9A-2280-4F63-8B3D-20742AE69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0D986B-E58E-43B6-8A80-FFA9D8F748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40D36-2E71-4F27-967F-7A3E4C6EE1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C1609904-5327-4D2C-A445-B270A00F3B5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30FC7BEC-08C5-4D95-9C84-B48BC8AD1C9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138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81FEA3D-0C7F-45CD-B6A0-942F707B363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E8B8A12-BCE6-4D03-A637-1DEC8924BE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6749755-9FF4-428A-AEB7-1A64774667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141836-11E2-49FD-877D-53B74514A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D24C42-4B05-4EEF-BE14-29041EC9C0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BADDEB1-F604-408B-B02A-A2814606E6AF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D8DF7987-332F-4D6C-81C3-990F39C76C96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44076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9FF209-11EE-4A3F-9685-A155FECD0D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A47AF11-F208-4FDA-9E19-D6CA347213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385974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E82FA1-02B7-467E-9F16-D17814940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389247-FB8A-4494-859B-B3754B02A5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CA5B62-3338-46A5-B381-A63B88CB0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3DA7759-3209-4FE2-96D1-4EEDD81E9EA0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41460DAD-8769-4C9F-9C8C-BB0443909D76}"/>
              </a:ext>
            </a:extLst>
          </p:cNvPr>
          <p:cNvSpPr/>
          <p:nvPr/>
        </p:nvSpPr>
        <p:spPr>
          <a:xfrm flipH="1">
            <a:off x="123536" y="5717905"/>
            <a:ext cx="1771609" cy="1140095"/>
          </a:xfrm>
          <a:custGeom>
            <a:avLst/>
            <a:gdLst>
              <a:gd name="connsiteX0" fmla="*/ 1561721 w 1771609"/>
              <a:gd name="connsiteY0" fmla="*/ 763041 h 1140095"/>
              <a:gd name="connsiteX1" fmla="*/ 1623024 w 1771609"/>
              <a:gd name="connsiteY1" fmla="*/ 792810 h 1140095"/>
              <a:gd name="connsiteX2" fmla="*/ 1711735 w 1771609"/>
              <a:gd name="connsiteY2" fmla="*/ 970132 h 1140095"/>
              <a:gd name="connsiteX3" fmla="*/ 1771609 w 1771609"/>
              <a:gd name="connsiteY3" fmla="*/ 1140095 h 1140095"/>
              <a:gd name="connsiteX4" fmla="*/ 1637225 w 1771609"/>
              <a:gd name="connsiteY4" fmla="*/ 1140095 h 1140095"/>
              <a:gd name="connsiteX5" fmla="*/ 1594820 w 1771609"/>
              <a:gd name="connsiteY5" fmla="*/ 1019711 h 1140095"/>
              <a:gd name="connsiteX6" fmla="*/ 1513200 w 1771609"/>
              <a:gd name="connsiteY6" fmla="*/ 856627 h 1140095"/>
              <a:gd name="connsiteX7" fmla="*/ 1538499 w 1771609"/>
              <a:gd name="connsiteY7" fmla="*/ 770415 h 1140095"/>
              <a:gd name="connsiteX8" fmla="*/ 1561721 w 1771609"/>
              <a:gd name="connsiteY8" fmla="*/ 763041 h 1140095"/>
              <a:gd name="connsiteX9" fmla="*/ 933455 w 1771609"/>
              <a:gd name="connsiteY9" fmla="*/ 161309 h 1140095"/>
              <a:gd name="connsiteX10" fmla="*/ 957797 w 1771609"/>
              <a:gd name="connsiteY10" fmla="*/ 167970 h 1140095"/>
              <a:gd name="connsiteX11" fmla="*/ 1286982 w 1771609"/>
              <a:gd name="connsiteY11" fmla="*/ 387616 h 1140095"/>
              <a:gd name="connsiteX12" fmla="*/ 1293725 w 1771609"/>
              <a:gd name="connsiteY12" fmla="*/ 477075 h 1140095"/>
              <a:gd name="connsiteX13" fmla="*/ 1245453 w 1771609"/>
              <a:gd name="connsiteY13" fmla="*/ 499154 h 1140095"/>
              <a:gd name="connsiteX14" fmla="*/ 1245167 w 1771609"/>
              <a:gd name="connsiteY14" fmla="*/ 499154 h 1140095"/>
              <a:gd name="connsiteX15" fmla="*/ 1203638 w 1771609"/>
              <a:gd name="connsiteY15" fmla="*/ 484104 h 1140095"/>
              <a:gd name="connsiteX16" fmla="*/ 900647 w 1771609"/>
              <a:gd name="connsiteY16" fmla="*/ 281508 h 1140095"/>
              <a:gd name="connsiteX17" fmla="*/ 872454 w 1771609"/>
              <a:gd name="connsiteY17" fmla="*/ 196164 h 1140095"/>
              <a:gd name="connsiteX18" fmla="*/ 933455 w 1771609"/>
              <a:gd name="connsiteY18" fmla="*/ 161309 h 1140095"/>
              <a:gd name="connsiteX19" fmla="*/ 256260 w 1771609"/>
              <a:gd name="connsiteY19" fmla="*/ 29 h 1140095"/>
              <a:gd name="connsiteX20" fmla="*/ 454020 w 1771609"/>
              <a:gd name="connsiteY20" fmla="*/ 13474 h 1140095"/>
              <a:gd name="connsiteX21" fmla="*/ 509236 w 1771609"/>
              <a:gd name="connsiteY21" fmla="*/ 84182 h 1140095"/>
              <a:gd name="connsiteX22" fmla="*/ 445829 w 1771609"/>
              <a:gd name="connsiteY22" fmla="*/ 139871 h 1140095"/>
              <a:gd name="connsiteX23" fmla="*/ 437447 w 1771609"/>
              <a:gd name="connsiteY23" fmla="*/ 139395 h 1140095"/>
              <a:gd name="connsiteX24" fmla="*/ 73211 w 1771609"/>
              <a:gd name="connsiteY24" fmla="*/ 137204 h 1140095"/>
              <a:gd name="connsiteX25" fmla="*/ 749 w 1771609"/>
              <a:gd name="connsiteY25" fmla="*/ 84082 h 1140095"/>
              <a:gd name="connsiteX26" fmla="*/ 53871 w 1771609"/>
              <a:gd name="connsiteY26" fmla="*/ 11621 h 1140095"/>
              <a:gd name="connsiteX27" fmla="*/ 58352 w 1771609"/>
              <a:gd name="connsiteY27" fmla="*/ 11093 h 1140095"/>
              <a:gd name="connsiteX28" fmla="*/ 256260 w 1771609"/>
              <a:gd name="connsiteY28" fmla="*/ 29 h 11400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</a:cxnLst>
            <a:rect l="l" t="t" r="r" b="b"/>
            <a:pathLst>
              <a:path w="1771609" h="1140095">
                <a:moveTo>
                  <a:pt x="1561721" y="763041"/>
                </a:moveTo>
                <a:cubicBezTo>
                  <a:pt x="1585506" y="760324"/>
                  <a:pt x="1609722" y="771249"/>
                  <a:pt x="1623024" y="792810"/>
                </a:cubicBezTo>
                <a:cubicBezTo>
                  <a:pt x="1656300" y="850065"/>
                  <a:pt x="1685920" y="909291"/>
                  <a:pt x="1711735" y="970132"/>
                </a:cubicBezTo>
                <a:lnTo>
                  <a:pt x="1771609" y="1140095"/>
                </a:lnTo>
                <a:lnTo>
                  <a:pt x="1637225" y="1140095"/>
                </a:lnTo>
                <a:lnTo>
                  <a:pt x="1594820" y="1019711"/>
                </a:lnTo>
                <a:cubicBezTo>
                  <a:pt x="1571072" y="963753"/>
                  <a:pt x="1543818" y="909282"/>
                  <a:pt x="1513200" y="856627"/>
                </a:cubicBezTo>
                <a:cubicBezTo>
                  <a:pt x="1496379" y="825834"/>
                  <a:pt x="1507704" y="787236"/>
                  <a:pt x="1538499" y="770415"/>
                </a:cubicBezTo>
                <a:cubicBezTo>
                  <a:pt x="1545912" y="766367"/>
                  <a:pt x="1553792" y="763946"/>
                  <a:pt x="1561721" y="763041"/>
                </a:cubicBezTo>
                <a:close/>
                <a:moveTo>
                  <a:pt x="933455" y="161309"/>
                </a:moveTo>
                <a:cubicBezTo>
                  <a:pt x="941693" y="161855"/>
                  <a:pt x="949959" y="164025"/>
                  <a:pt x="957797" y="167970"/>
                </a:cubicBezTo>
                <a:cubicBezTo>
                  <a:pt x="1076184" y="227289"/>
                  <a:pt x="1186759" y="301068"/>
                  <a:pt x="1286982" y="387616"/>
                </a:cubicBezTo>
                <a:cubicBezTo>
                  <a:pt x="1313547" y="410457"/>
                  <a:pt x="1316566" y="450510"/>
                  <a:pt x="1293725" y="477075"/>
                </a:cubicBezTo>
                <a:cubicBezTo>
                  <a:pt x="1281638" y="491137"/>
                  <a:pt x="1263998" y="499204"/>
                  <a:pt x="1245453" y="499154"/>
                </a:cubicBezTo>
                <a:lnTo>
                  <a:pt x="1245167" y="499154"/>
                </a:lnTo>
                <a:cubicBezTo>
                  <a:pt x="1229965" y="499301"/>
                  <a:pt x="1215220" y="493956"/>
                  <a:pt x="1203638" y="484104"/>
                </a:cubicBezTo>
                <a:cubicBezTo>
                  <a:pt x="1111407" y="404300"/>
                  <a:pt x="1009633" y="336248"/>
                  <a:pt x="900647" y="281508"/>
                </a:cubicBezTo>
                <a:cubicBezTo>
                  <a:pt x="869295" y="265726"/>
                  <a:pt x="856672" y="227516"/>
                  <a:pt x="872454" y="196164"/>
                </a:cubicBezTo>
                <a:cubicBezTo>
                  <a:pt x="884290" y="172650"/>
                  <a:pt x="908742" y="159670"/>
                  <a:pt x="933455" y="161309"/>
                </a:cubicBezTo>
                <a:close/>
                <a:moveTo>
                  <a:pt x="256260" y="29"/>
                </a:moveTo>
                <a:cubicBezTo>
                  <a:pt x="322331" y="427"/>
                  <a:pt x="388378" y="4909"/>
                  <a:pt x="454020" y="13474"/>
                </a:cubicBezTo>
                <a:cubicBezTo>
                  <a:pt x="488793" y="17752"/>
                  <a:pt x="513514" y="49409"/>
                  <a:pt x="509236" y="84182"/>
                </a:cubicBezTo>
                <a:cubicBezTo>
                  <a:pt x="505303" y="116151"/>
                  <a:pt x="478038" y="140098"/>
                  <a:pt x="445829" y="139871"/>
                </a:cubicBezTo>
                <a:cubicBezTo>
                  <a:pt x="443027" y="139899"/>
                  <a:pt x="440227" y="139740"/>
                  <a:pt x="437447" y="139395"/>
                </a:cubicBezTo>
                <a:cubicBezTo>
                  <a:pt x="316592" y="123615"/>
                  <a:pt x="194247" y="122878"/>
                  <a:pt x="73211" y="137204"/>
                </a:cubicBezTo>
                <a:cubicBezTo>
                  <a:pt x="38532" y="142545"/>
                  <a:pt x="6090" y="118762"/>
                  <a:pt x="749" y="84082"/>
                </a:cubicBezTo>
                <a:cubicBezTo>
                  <a:pt x="-4591" y="49403"/>
                  <a:pt x="19192" y="16961"/>
                  <a:pt x="53871" y="11621"/>
                </a:cubicBezTo>
                <a:cubicBezTo>
                  <a:pt x="55358" y="11392"/>
                  <a:pt x="56852" y="11216"/>
                  <a:pt x="58352" y="11093"/>
                </a:cubicBezTo>
                <a:cubicBezTo>
                  <a:pt x="124093" y="3319"/>
                  <a:pt x="190189" y="-369"/>
                  <a:pt x="256260" y="29"/>
                </a:cubicBezTo>
                <a:close/>
              </a:path>
            </a:pathLst>
          </a:custGeom>
          <a:solidFill>
            <a:schemeClr val="accent4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588248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C0001-5D76-45A0-A9F4-7172BDDD5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1462C4-0E4B-4DB7-A8BF-FE55142760A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A5F313-1240-47AE-A026-7F349292B5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448158-6132-4335-B8E1-F6A896383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94C5B6-1598-48B4-9B3A-3078FDBE9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EDBDD32-D3EE-4848-A112-BA814D4631CD}"/>
              </a:ext>
            </a:extLst>
          </p:cNvPr>
          <p:cNvSpPr/>
          <p:nvPr/>
        </p:nvSpPr>
        <p:spPr>
          <a:xfrm>
            <a:off x="10208695" y="1"/>
            <a:ext cx="1135066" cy="477997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0" name="Arc 9">
            <a:extLst>
              <a:ext uri="{FF2B5EF4-FFF2-40B4-BE49-F238E27FC236}">
                <a16:creationId xmlns:a16="http://schemas.microsoft.com/office/drawing/2014/main" id="{61350361-843C-49D0-BD6A-ECDBA3842BA0}"/>
              </a:ext>
            </a:extLst>
          </p:cNvPr>
          <p:cNvSpPr/>
          <p:nvPr/>
        </p:nvSpPr>
        <p:spPr>
          <a:xfrm rot="10800000" flipV="1">
            <a:off x="555710" y="106482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1821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BFD05-2CB2-4A7E-89E7-57615BA82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9532B8-D460-476D-816F-725E8D96C0A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6F7120F-70AF-4ED5-B364-3AA55C6B44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D8B65F-F709-469F-9961-4D01896CAA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81C6BC-B23D-48BC-AD44-654DDB8D01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00D60B-86A1-479D-BCE8-06D2C3DBC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4EC5136-99DA-40B5-8F79-5C3A56D38BA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4F8FB775-26C4-41BA-837C-4478D48D215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013280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92983E-E761-4429-9203-7FE8B2DB67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921E9B7-62BE-49BA-AC6B-55250D66277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C41A3FD-B90A-4C31-BD6B-581F9E2E0E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60D1D55-B722-4968-B171-AF3B462DDA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71085A8-02C2-4E7F-935E-5AEECBAD19B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9A8A5018-8A77-40E8-B159-4894ECF22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D79441-8908-4461-9FDD-BCE6388370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8D29F7D-B101-4950-A2C0-F350FB26D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862D7398-9A79-4B24-9C7D-F0DEED57C70B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C07F28CD-1873-4E36-A064-2D25E0A8501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247311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E11BF3-02E8-4EB7-818E-652B82CF2C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54D3190-B78C-42F1-9D62-F523886BBE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381C40-F9FC-4D58-8508-F0632DF5A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101CBCC-4CC2-49BD-B155-01E0F4D798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DC13EF9C-0B5A-4364-91AA-E5DD5B536E54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8F674475-6327-490A-BD7F-084F5C07F2E4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486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7024287-C9B9-48AC-8E4D-A282DE2F44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D34C9A2-75A7-4164-B3B8-E6A9D60B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BE73CE-2859-4D49-A9EC-26AF3FBDF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5" name="Freeform: Shape 4">
            <a:extLst>
              <a:ext uri="{FF2B5EF4-FFF2-40B4-BE49-F238E27FC236}">
                <a16:creationId xmlns:a16="http://schemas.microsoft.com/office/drawing/2014/main" id="{AA5ED585-FEBB-4DAD-84C0-97BEE6C360C3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Freeform: Shape 5">
            <a:extLst>
              <a:ext uri="{FF2B5EF4-FFF2-40B4-BE49-F238E27FC236}">
                <a16:creationId xmlns:a16="http://schemas.microsoft.com/office/drawing/2014/main" id="{EF6AC352-A720-4DB3-87CA-A33B0607CA2F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17905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FFC812-4DB6-4F98-9404-29C191D3BA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F0855E-0CD6-47DD-B648-4C84C783D78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50082B-17D7-4D61-8AEB-81517D85D2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A70783-FF31-4C4E-9196-EB169B209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D92E260-747D-40FD-A062-9DD5E6835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87E50A0-1E05-49C5-88C9-462677512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2C155C63-9F58-4422-B669-F97486280671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385DBA62-0EDB-47AA-86C7-90463BC9B308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59559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1D7521-E43D-41D1-B458-26B20DC6DD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2472CF2-2653-4B98-A416-D7A0A860EC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EF87F5-0B10-4AC7-9599-F088C5E796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2A07CB7-0520-4D64-B76C-C31AC55783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DB8D0-98ED-4B86-9D5F-E61ADC70144D}" type="datetimeFigureOut">
              <a:rPr lang="en-US" smtClean="0"/>
              <a:t>11/8/2024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2EEB226-AD45-45DF-AAB5-5513AE732A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E96AEB-9481-4CCE-B110-FEDD334835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54181D-6920-4594-9A5D-6CE56DC9F8B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6BA9707F-7BCE-464F-BF45-E216527084EE}"/>
              </a:ext>
            </a:extLst>
          </p:cNvPr>
          <p:cNvSpPr/>
          <p:nvPr/>
        </p:nvSpPr>
        <p:spPr>
          <a:xfrm rot="16200000">
            <a:off x="-388933" y="4841194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BC589723-2CC8-49D1-B4E1-36FECED6A2D7}"/>
              </a:ext>
            </a:extLst>
          </p:cNvPr>
          <p:cNvSpPr/>
          <p:nvPr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559529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7EC5685-19F1-49DA-ADE5-D5D32F1659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FC0A4D-22A1-4554-B5DE-887974F4DF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99D5CDC-F2CE-410E-AD13-DDC235C71C6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82EDB8D0-98ED-4B86-9D5F-E61ADC70144D}" type="datetimeFigureOut">
              <a:rPr lang="en-US" smtClean="0"/>
              <a:pPr/>
              <a:t>11/8/2024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0CD45-794A-4BB0-A427-0CE61AEAF48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B3AB91-9588-4071-92D2-364F4A6ED09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cap="none" spc="0" baseline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54181D-6920-4594-9A5D-6CE56DC9F8B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9441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1" r:id="rId6"/>
    <p:sldLayoutId id="2147483727" r:id="rId7"/>
    <p:sldLayoutId id="2147483728" r:id="rId8"/>
    <p:sldLayoutId id="2147483729" r:id="rId9"/>
    <p:sldLayoutId id="2147483730" r:id="rId10"/>
    <p:sldLayoutId id="2147483732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sv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posit.co/download/rstudio-desktop/?form=MG0AV3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BCC81228-CEA3-402B-B8E5-688F5BFA78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BC0916B8-FF7A-4ECB-9FD7-C7668658D9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011959" flipH="1">
            <a:off x="548353" y="314719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E0A391C-BB7F-9AA5-720D-D1AE8956E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70150" y="2424279"/>
            <a:ext cx="5491090" cy="732022"/>
          </a:xfrm>
        </p:spPr>
        <p:txBody>
          <a:bodyPr anchor="b">
            <a:normAutofit fontScale="90000"/>
          </a:bodyPr>
          <a:lstStyle/>
          <a:p>
            <a:pPr algn="l"/>
            <a:r>
              <a:rPr lang="en-US" dirty="0"/>
              <a:t>Introduction to 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432F2BF-629E-383A-4134-FCA6EE3AEE4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5483" y="3248375"/>
            <a:ext cx="5491090" cy="1411994"/>
          </a:xfrm>
        </p:spPr>
        <p:txBody>
          <a:bodyPr anchor="t">
            <a:normAutofit/>
          </a:bodyPr>
          <a:lstStyle/>
          <a:p>
            <a:pPr algn="l"/>
            <a:r>
              <a:rPr lang="en-US" sz="3200" dirty="0"/>
              <a:t>Gateway to statistical Computing</a:t>
            </a:r>
          </a:p>
        </p:txBody>
      </p:sp>
      <p:pic>
        <p:nvPicPr>
          <p:cNvPr id="4" name="Graphic 2">
            <a:extLst>
              <a:ext uri="{FF2B5EF4-FFF2-40B4-BE49-F238E27FC236}">
                <a16:creationId xmlns:a16="http://schemas.microsoft.com/office/drawing/2014/main" id="{B0D5F2F7-564E-ECE4-4D37-48811439E0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17733" y="654567"/>
            <a:ext cx="5169282" cy="1938480"/>
          </a:xfrm>
          <a:custGeom>
            <a:avLst/>
            <a:gdLst/>
            <a:ahLst/>
            <a:cxnLst/>
            <a:rect l="l" t="t" r="r" b="b"/>
            <a:pathLst>
              <a:path w="4579832" h="5347063">
                <a:moveTo>
                  <a:pt x="106985" y="0"/>
                </a:moveTo>
                <a:lnTo>
                  <a:pt x="4472847" y="0"/>
                </a:lnTo>
                <a:cubicBezTo>
                  <a:pt x="4531933" y="0"/>
                  <a:pt x="4579832" y="47899"/>
                  <a:pt x="4579832" y="106985"/>
                </a:cubicBezTo>
                <a:lnTo>
                  <a:pt x="4579832" y="5240078"/>
                </a:lnTo>
                <a:cubicBezTo>
                  <a:pt x="4579832" y="5299164"/>
                  <a:pt x="4531933" y="5347063"/>
                  <a:pt x="4472847" y="5347063"/>
                </a:cubicBezTo>
                <a:lnTo>
                  <a:pt x="106985" y="5347063"/>
                </a:lnTo>
                <a:cubicBezTo>
                  <a:pt x="47899" y="5347063"/>
                  <a:pt x="0" y="5299164"/>
                  <a:pt x="0" y="5240078"/>
                </a:cubicBezTo>
                <a:lnTo>
                  <a:pt x="0" y="106985"/>
                </a:lnTo>
                <a:cubicBezTo>
                  <a:pt x="0" y="47899"/>
                  <a:pt x="47899" y="0"/>
                  <a:pt x="106985" y="0"/>
                </a:cubicBezTo>
                <a:close/>
              </a:path>
            </a:pathLst>
          </a:custGeom>
        </p:spPr>
      </p:pic>
      <p:sp>
        <p:nvSpPr>
          <p:cNvPr id="27" name="Rectangle 26">
            <a:extLst>
              <a:ext uri="{FF2B5EF4-FFF2-40B4-BE49-F238E27FC236}">
                <a16:creationId xmlns:a16="http://schemas.microsoft.com/office/drawing/2014/main" id="{9DC011D4-C95F-4B2E-9A3C-A46DCDE956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038584" y="447363"/>
            <a:ext cx="734141" cy="734141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010224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7DA5A5-745F-82CE-02BF-EFF716AEDA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078350-5FD7-5C37-BD3F-0DDA771B774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91126" y="1690688"/>
            <a:ext cx="10515600" cy="4667250"/>
          </a:xfrm>
        </p:spPr>
        <p:txBody>
          <a:bodyPr>
            <a:normAutofit/>
          </a:bodyPr>
          <a:lstStyle/>
          <a:p>
            <a:r>
              <a:rPr lang="en-US" b="1" dirty="0"/>
              <a:t>Centralized Management</a:t>
            </a:r>
          </a:p>
          <a:p>
            <a:r>
              <a:rPr lang="en-US" b="1" dirty="0"/>
              <a:t>Consistent Environment</a:t>
            </a:r>
          </a:p>
          <a:p>
            <a:r>
              <a:rPr lang="en-US" b="1" dirty="0"/>
              <a:t>Version Control Integration</a:t>
            </a:r>
          </a:p>
          <a:p>
            <a:r>
              <a:rPr lang="en-US" b="1" dirty="0"/>
              <a:t>Quicker Setup</a:t>
            </a:r>
          </a:p>
        </p:txBody>
      </p:sp>
    </p:spTree>
    <p:extLst>
      <p:ext uri="{BB962C8B-B14F-4D97-AF65-F5344CB8AC3E}">
        <p14:creationId xmlns:p14="http://schemas.microsoft.com/office/powerpoint/2010/main" val="40180710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F10A3A-9C6D-4819-1949-97E48D169A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New file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B8F3634-51CB-38F8-9C52-D1E47D9AC61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839564" y="0"/>
            <a:ext cx="2757789" cy="7086473"/>
          </a:xfrm>
        </p:spPr>
      </p:pic>
      <p:sp>
        <p:nvSpPr>
          <p:cNvPr id="6" name="Arrow: Right 5">
            <a:extLst>
              <a:ext uri="{FF2B5EF4-FFF2-40B4-BE49-F238E27FC236}">
                <a16:creationId xmlns:a16="http://schemas.microsoft.com/office/drawing/2014/main" id="{5ECFF222-259F-F293-E56B-6DB502D6C9CA}"/>
              </a:ext>
            </a:extLst>
          </p:cNvPr>
          <p:cNvSpPr/>
          <p:nvPr/>
        </p:nvSpPr>
        <p:spPr>
          <a:xfrm>
            <a:off x="3893820" y="464820"/>
            <a:ext cx="189738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0AF64209-789F-7F50-E6EE-890F833B7AAD}"/>
              </a:ext>
            </a:extLst>
          </p:cNvPr>
          <p:cNvSpPr/>
          <p:nvPr/>
        </p:nvSpPr>
        <p:spPr>
          <a:xfrm>
            <a:off x="3893820" y="2102168"/>
            <a:ext cx="1897380" cy="266700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716795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5BA881-0551-3017-B270-B3F646578E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Variables and functions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1825415F-919E-A14B-4242-7AD72B1C44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185942" y="1384008"/>
            <a:ext cx="3910058" cy="5367755"/>
          </a:xfr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A35A18D8-7282-EECC-99B2-2FEEB33FD5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9967" y="1384008"/>
            <a:ext cx="3498668" cy="53568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1528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9DA07E-638A-2A47-0DC0-D50955B384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List and matrices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7A75B-90D0-D81C-D35A-F5DF624245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Lists</a:t>
            </a:r>
          </a:p>
          <a:p>
            <a:r>
              <a:rPr lang="en-US" dirty="0"/>
              <a:t>A list is a flexible data structure that can hold elements of different types.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Heterogeneous Data Storage (e.g., strings, numbers, vectors)</a:t>
            </a:r>
          </a:p>
          <a:p>
            <a:pPr lvl="1"/>
            <a:r>
              <a:rPr lang="en-US" dirty="0"/>
              <a:t>Nested Data Structures (e.g., lists within lists)</a:t>
            </a:r>
          </a:p>
          <a:p>
            <a:pPr lvl="1"/>
            <a:r>
              <a:rPr lang="en-US" dirty="0"/>
              <a:t>Storing Results of Statistical Models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71977EF-1120-5554-6DA7-FC6C252051E3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Matrices</a:t>
            </a:r>
          </a:p>
          <a:p>
            <a:r>
              <a:rPr lang="en-US" dirty="0"/>
              <a:t>A matrix is a two-dimensional array that holds elements of the same type, typically numeric or character.</a:t>
            </a:r>
          </a:p>
          <a:p>
            <a:r>
              <a:rPr lang="en-US" dirty="0"/>
              <a:t>Use Cases:</a:t>
            </a:r>
          </a:p>
          <a:p>
            <a:pPr lvl="1"/>
            <a:r>
              <a:rPr lang="en-US" dirty="0"/>
              <a:t>Mathematical Computations (e.g., matrix multiplication)</a:t>
            </a:r>
          </a:p>
          <a:p>
            <a:pPr lvl="1"/>
            <a:r>
              <a:rPr lang="en-US" dirty="0"/>
              <a:t>Representing Tabular Data</a:t>
            </a:r>
          </a:p>
          <a:p>
            <a:pPr lvl="1"/>
            <a:r>
              <a:rPr lang="en-US" dirty="0"/>
              <a:t>Image Processing</a:t>
            </a:r>
          </a:p>
        </p:txBody>
      </p:sp>
    </p:spTree>
    <p:extLst>
      <p:ext uri="{BB962C8B-B14F-4D97-AF65-F5344CB8AC3E}">
        <p14:creationId xmlns:p14="http://schemas.microsoft.com/office/powerpoint/2010/main" val="34042665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37BD50-0E21-7414-A256-C5AFDBFBC60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Packages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7AF9FE-5558-EB37-44BA-D9FC07BFCF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Packages are collections of R functions, data, and compiled code bundled together.</a:t>
            </a:r>
          </a:p>
          <a:p>
            <a:r>
              <a:rPr lang="en-US" dirty="0"/>
              <a:t>Installation – </a:t>
            </a:r>
            <a:r>
              <a:rPr lang="en-US" dirty="0" err="1"/>
              <a:t>install.packages</a:t>
            </a:r>
            <a:r>
              <a:rPr lang="en-US" dirty="0"/>
              <a:t>()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install.packages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”ggplot2”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gtsummary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ggstatsplot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flextable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))</a:t>
            </a:r>
          </a:p>
          <a:p>
            <a:r>
              <a:rPr lang="en-US" dirty="0">
                <a:latin typeface="+mj-lt"/>
                <a:cs typeface="Courier New" panose="02070309020205020404" pitchFamily="49" charset="0"/>
              </a:rPr>
              <a:t>Loading packages – library() or </a:t>
            </a:r>
            <a:r>
              <a:rPr lang="en-US" dirty="0" err="1">
                <a:latin typeface="+mj-lt"/>
                <a:cs typeface="Courier New" panose="02070309020205020404" pitchFamily="49" charset="0"/>
              </a:rPr>
              <a:t>p_load</a:t>
            </a:r>
            <a:r>
              <a:rPr lang="en-US" dirty="0">
                <a:latin typeface="+mj-lt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library(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 or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p_load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tidyverse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”ggplot2”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readxl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gtsummary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ggstatsplot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flextable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“</a:t>
            </a:r>
            <a:r>
              <a:rPr lang="en-US" dirty="0" err="1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pacman</a:t>
            </a:r>
            <a:r>
              <a:rPr lang="en-US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  <a:endParaRPr lang="en-US" dirty="0">
              <a:latin typeface="+mj-lt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552228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4AC6B390-BC59-4F1D-A0EE-D71A92F0A0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B6C60D79-16F1-4C4B-B7E3-7634E7069C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519137" y="5486400"/>
            <a:ext cx="2672863" cy="1371600"/>
          </a:xfrm>
          <a:custGeom>
            <a:avLst/>
            <a:gdLst>
              <a:gd name="connsiteX0" fmla="*/ 1721734 w 2672863"/>
              <a:gd name="connsiteY0" fmla="*/ 0 h 1371600"/>
              <a:gd name="connsiteX1" fmla="*/ 2564444 w 2672863"/>
              <a:gd name="connsiteY1" fmla="*/ 213382 h 1371600"/>
              <a:gd name="connsiteX2" fmla="*/ 2672863 w 2672863"/>
              <a:gd name="connsiteY2" fmla="*/ 279248 h 1371600"/>
              <a:gd name="connsiteX3" fmla="*/ 2672863 w 2672863"/>
              <a:gd name="connsiteY3" fmla="*/ 1371600 h 1371600"/>
              <a:gd name="connsiteX4" fmla="*/ 0 w 2672863"/>
              <a:gd name="connsiteY4" fmla="*/ 1371600 h 1371600"/>
              <a:gd name="connsiteX5" fmla="*/ 33268 w 2672863"/>
              <a:gd name="connsiteY5" fmla="*/ 1242216 h 1371600"/>
              <a:gd name="connsiteX6" fmla="*/ 1721734 w 2672863"/>
              <a:gd name="connsiteY6" fmla="*/ 0 h 13716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672863" h="1371600">
                <a:moveTo>
                  <a:pt x="1721734" y="0"/>
                </a:moveTo>
                <a:cubicBezTo>
                  <a:pt x="2026863" y="0"/>
                  <a:pt x="2313937" y="77299"/>
                  <a:pt x="2564444" y="213382"/>
                </a:cubicBezTo>
                <a:lnTo>
                  <a:pt x="2672863" y="279248"/>
                </a:lnTo>
                <a:lnTo>
                  <a:pt x="2672863" y="1371600"/>
                </a:lnTo>
                <a:lnTo>
                  <a:pt x="0" y="1371600"/>
                </a:lnTo>
                <a:lnTo>
                  <a:pt x="33268" y="1242216"/>
                </a:lnTo>
                <a:cubicBezTo>
                  <a:pt x="257110" y="522539"/>
                  <a:pt x="928399" y="0"/>
                  <a:pt x="1721734" y="0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7" name="Graphic 6" descr="Database">
            <a:extLst>
              <a:ext uri="{FF2B5EF4-FFF2-40B4-BE49-F238E27FC236}">
                <a16:creationId xmlns:a16="http://schemas.microsoft.com/office/drawing/2014/main" id="{341E4BAD-855D-E422-3961-E2DAA33DC1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41053" y="953955"/>
            <a:ext cx="4777381" cy="4777381"/>
          </a:xfrm>
          <a:custGeom>
            <a:avLst/>
            <a:gdLst/>
            <a:ahLst/>
            <a:cxnLst/>
            <a:rect l="l" t="t" r="r" b="b"/>
            <a:pathLst>
              <a:path w="4777381" h="5643794">
                <a:moveTo>
                  <a:pt x="143704" y="0"/>
                </a:moveTo>
                <a:lnTo>
                  <a:pt x="4633677" y="0"/>
                </a:lnTo>
                <a:cubicBezTo>
                  <a:pt x="4713043" y="0"/>
                  <a:pt x="4777381" y="64338"/>
                  <a:pt x="4777381" y="143704"/>
                </a:cubicBezTo>
                <a:lnTo>
                  <a:pt x="4777381" y="5500090"/>
                </a:lnTo>
                <a:cubicBezTo>
                  <a:pt x="4777381" y="5579456"/>
                  <a:pt x="4713043" y="5643794"/>
                  <a:pt x="4633677" y="5643794"/>
                </a:cubicBezTo>
                <a:lnTo>
                  <a:pt x="143704" y="5643794"/>
                </a:lnTo>
                <a:cubicBezTo>
                  <a:pt x="64338" y="5643794"/>
                  <a:pt x="0" y="5579456"/>
                  <a:pt x="0" y="5500090"/>
                </a:cubicBezTo>
                <a:lnTo>
                  <a:pt x="0" y="143704"/>
                </a:lnTo>
                <a:cubicBezTo>
                  <a:pt x="0" y="64338"/>
                  <a:pt x="64338" y="0"/>
                  <a:pt x="143704" y="0"/>
                </a:cubicBezTo>
                <a:close/>
              </a:path>
            </a:pathLst>
          </a:custGeom>
        </p:spPr>
      </p:pic>
      <p:sp>
        <p:nvSpPr>
          <p:cNvPr id="14" name="Arc 13">
            <a:extLst>
              <a:ext uri="{FF2B5EF4-FFF2-40B4-BE49-F238E27FC236}">
                <a16:creationId xmlns:a16="http://schemas.microsoft.com/office/drawing/2014/main" id="{426B127E-6498-4C77-9C9D-4553A5113B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602050" y="650160"/>
            <a:ext cx="2987899" cy="2987899"/>
          </a:xfrm>
          <a:prstGeom prst="arc">
            <a:avLst>
              <a:gd name="adj1" fmla="val 14441841"/>
              <a:gd name="adj2" fmla="val 0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3E68425-8CCA-BC6C-83E8-402D94EBBD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479493"/>
            <a:ext cx="5257800" cy="1325563"/>
          </a:xfrm>
        </p:spPr>
        <p:txBody>
          <a:bodyPr>
            <a:normAutofit/>
          </a:bodyPr>
          <a:lstStyle/>
          <a:p>
            <a:r>
              <a:rPr lang="en-US" dirty="0"/>
              <a:t>Further on: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5017E29-A8F5-9CA0-973B-A15933DA9E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984443"/>
            <a:ext cx="5257800" cy="4192520"/>
          </a:xfrm>
        </p:spPr>
        <p:txBody>
          <a:bodyPr>
            <a:normAutofit/>
          </a:bodyPr>
          <a:lstStyle/>
          <a:p>
            <a:r>
              <a:rPr lang="en-US" sz="2400"/>
              <a:t>Data wrangling</a:t>
            </a:r>
          </a:p>
          <a:p>
            <a:pPr lvl="1"/>
            <a:r>
              <a:rPr lang="en-US" dirty="0"/>
              <a:t>Importing dataset</a:t>
            </a:r>
          </a:p>
          <a:p>
            <a:pPr lvl="1"/>
            <a:r>
              <a:rPr lang="en-US" dirty="0"/>
              <a:t>Transforming and creating new variables</a:t>
            </a:r>
          </a:p>
          <a:p>
            <a:pPr lvl="1"/>
            <a:r>
              <a:rPr lang="en-US" dirty="0"/>
              <a:t>Filtering rows or columns</a:t>
            </a:r>
          </a:p>
          <a:p>
            <a:pPr lvl="1"/>
            <a:r>
              <a:rPr lang="en-US" dirty="0"/>
              <a:t>Longer and wider data</a:t>
            </a:r>
          </a:p>
        </p:txBody>
      </p:sp>
    </p:spTree>
    <p:extLst>
      <p:ext uri="{BB962C8B-B14F-4D97-AF65-F5344CB8AC3E}">
        <p14:creationId xmlns:p14="http://schemas.microsoft.com/office/powerpoint/2010/main" val="34338627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F9E6C-F7F2-6FF2-8A8B-A37E214EFF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126791"/>
          </a:xfrm>
        </p:spPr>
        <p:txBody>
          <a:bodyPr/>
          <a:lstStyle/>
          <a:p>
            <a:r>
              <a:rPr lang="en-US" dirty="0"/>
              <a:t>R - language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AABFBF-FB1B-861C-A803-62DD69F02F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3768" y="1379621"/>
            <a:ext cx="10680032" cy="4305746"/>
          </a:xfrm>
        </p:spPr>
        <p:txBody>
          <a:bodyPr>
            <a:normAutofit/>
          </a:bodyPr>
          <a:lstStyle/>
          <a:p>
            <a:r>
              <a:rPr lang="en-US" dirty="0"/>
              <a:t> Developed in the early 1990s by Ross Ihaka and Robert Gentleman at the University of Auckland, New Zealand</a:t>
            </a:r>
          </a:p>
          <a:p>
            <a:r>
              <a:rPr lang="en-US" dirty="0"/>
              <a:t>A powerful language for statistical computing and graphics</a:t>
            </a:r>
          </a:p>
          <a:p>
            <a:r>
              <a:rPr lang="en-US" dirty="0"/>
              <a:t>Widely used by statisticians, data scientists, and researchers</a:t>
            </a:r>
          </a:p>
          <a:p>
            <a:pPr marL="0" indent="0">
              <a:buNone/>
            </a:pPr>
            <a:endParaRPr lang="en-US" b="1" dirty="0"/>
          </a:p>
          <a:p>
            <a:pPr marL="0" indent="0">
              <a:buNone/>
            </a:pPr>
            <a:r>
              <a:rPr lang="en-US" b="1" dirty="0" err="1"/>
              <a:t>Rstudio</a:t>
            </a:r>
            <a:endParaRPr lang="en-US" b="1" dirty="0"/>
          </a:p>
          <a:p>
            <a:pPr>
              <a:lnSpc>
                <a:spcPct val="100000"/>
              </a:lnSpc>
            </a:pPr>
            <a:r>
              <a:rPr lang="en-US" dirty="0"/>
              <a:t>User Interface</a:t>
            </a:r>
          </a:p>
          <a:p>
            <a:pPr marL="0" indent="0">
              <a:buNone/>
            </a:pP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7604185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A05F8-A020-606E-F5E2-DC5E15670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Use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E54027-1D4D-6C59-1B28-51049EAB44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Extensive libraries for data analysis and visualization</a:t>
            </a:r>
          </a:p>
          <a:p>
            <a:r>
              <a:rPr lang="en-US" dirty="0"/>
              <a:t>Active community support</a:t>
            </a:r>
          </a:p>
          <a:p>
            <a:r>
              <a:rPr lang="en-US" dirty="0"/>
              <a:t>Cross-platform compatibility (Windows, MacOS, Linux)</a:t>
            </a:r>
          </a:p>
          <a:p>
            <a:r>
              <a:rPr lang="en-US" dirty="0"/>
              <a:t>Integration with other languages like Python and C++</a:t>
            </a:r>
          </a:p>
          <a:p>
            <a:r>
              <a:rPr lang="en-US" dirty="0"/>
              <a:t>Free and open-source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208346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F9CBC1-1169-50AB-640E-8688C60A1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Features of 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B6665-4A5E-0D76-B46C-292EABB9DD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Comprehensive statistical analysis tools</a:t>
            </a:r>
          </a:p>
          <a:p>
            <a:endParaRPr lang="en-US" dirty="0"/>
          </a:p>
          <a:p>
            <a:r>
              <a:rPr lang="en-US" dirty="0"/>
              <a:t>Advanced graphics capabilities with ggplot2</a:t>
            </a:r>
          </a:p>
          <a:p>
            <a:endParaRPr lang="en-US" dirty="0"/>
          </a:p>
          <a:p>
            <a:r>
              <a:rPr lang="en-US" dirty="0"/>
              <a:t>Rich ecosystem of packages (e.g., </a:t>
            </a:r>
            <a:r>
              <a:rPr lang="en-US" dirty="0" err="1"/>
              <a:t>dplyr</a:t>
            </a:r>
            <a:r>
              <a:rPr lang="en-US" dirty="0"/>
              <a:t>, </a:t>
            </a:r>
            <a:r>
              <a:rPr lang="en-US" dirty="0" err="1"/>
              <a:t>tidyr</a:t>
            </a:r>
            <a:r>
              <a:rPr lang="en-US" dirty="0"/>
              <a:t>)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Interactive and reproducible research with </a:t>
            </a:r>
            <a:r>
              <a:rPr lang="en-US" dirty="0" err="1"/>
              <a:t>RMarkdown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36541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C0D7E-4D73-BED6-C86F-2AA133EEC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 vs Python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C4A6F7D-02B8-E781-4ABB-5AD00E805AB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ctr"/>
            <a:r>
              <a:rPr lang="en-US" sz="4000" dirty="0"/>
              <a:t>R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37F86CC9-4254-8A78-E5B5-8F19A226422C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Designed primarily for statistical analysis and data visualization.</a:t>
            </a:r>
          </a:p>
          <a:p>
            <a:r>
              <a:rPr lang="en-US" dirty="0"/>
              <a:t>Rich ecosystem of packages for data analysis, like </a:t>
            </a:r>
            <a:r>
              <a:rPr lang="en-US" dirty="0" err="1"/>
              <a:t>dplyr</a:t>
            </a:r>
            <a:r>
              <a:rPr lang="en-US" dirty="0"/>
              <a:t>, ggplot2, and caret.</a:t>
            </a:r>
          </a:p>
          <a:p>
            <a:r>
              <a:rPr lang="en-US" dirty="0"/>
              <a:t>Preferred in academia and research for its extensive statistical libraries.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9307E0D8-B733-464B-DF45-5217C0FB65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Python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8B1C9520-929C-4176-FEBE-ED449DF18AA0}"/>
              </a:ext>
            </a:extLst>
          </p:cNvPr>
          <p:cNvSpPr>
            <a:spLocks noGrp="1"/>
          </p:cNvSpPr>
          <p:nvPr>
            <p:ph sz="quarter" idx="4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A general-purpose programming language with a wide range of applications.</a:t>
            </a:r>
          </a:p>
          <a:p>
            <a:r>
              <a:rPr lang="en-US" dirty="0"/>
              <a:t>Strong in data science and machine learning with libraries like pandas, scikit-learn, and TensorFlow.</a:t>
            </a:r>
          </a:p>
          <a:p>
            <a:r>
              <a:rPr lang="en-US" dirty="0"/>
              <a:t>Extensive community support and versatile for web development, automation, and more.</a:t>
            </a:r>
          </a:p>
        </p:txBody>
      </p:sp>
    </p:spTree>
    <p:extLst>
      <p:ext uri="{BB962C8B-B14F-4D97-AF65-F5344CB8AC3E}">
        <p14:creationId xmlns:p14="http://schemas.microsoft.com/office/powerpoint/2010/main" val="32211085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7CD244-CDF9-64C7-27F9-A4ECAEAE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Installation of R and RStudio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923615-BB43-2BD2-9810-68F81F96333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 - The Comprehensive R Archive Network</a:t>
            </a:r>
          </a:p>
          <a:p>
            <a:pPr lvl="1"/>
            <a:r>
              <a:rPr lang="en-US" dirty="0"/>
              <a:t>Windows - https://cran.rstudio.com/bin/windows/base/R-4.4.1-win.exe</a:t>
            </a:r>
          </a:p>
          <a:p>
            <a:pPr lvl="1"/>
            <a:r>
              <a:rPr lang="en-US" dirty="0"/>
              <a:t>MacOS - https://cran.rstudio.com/bin/macosx/big-sur-arm64/base/R-4.4.1-arm64.pkg</a:t>
            </a:r>
          </a:p>
          <a:p>
            <a:r>
              <a:rPr lang="en-US" dirty="0" err="1"/>
              <a:t>Rstudio</a:t>
            </a:r>
            <a:r>
              <a:rPr lang="en-US" dirty="0"/>
              <a:t> - </a:t>
            </a:r>
            <a:r>
              <a:rPr lang="en-US" dirty="0">
                <a:hlinkClick r:id="rId2"/>
              </a:rPr>
              <a:t>RStudio Desktop - Posit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304348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219A768-E33A-3F97-7CCA-B82356B5E9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6E2F9717-1544-4CB4-E35D-9638C2BB8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07116" y="365125"/>
            <a:ext cx="2546684" cy="1325563"/>
          </a:xfrm>
        </p:spPr>
        <p:txBody>
          <a:bodyPr/>
          <a:lstStyle/>
          <a:p>
            <a:r>
              <a:rPr lang="en-US" dirty="0"/>
              <a:t>R 4.4.1</a:t>
            </a:r>
          </a:p>
        </p:txBody>
      </p:sp>
    </p:spTree>
    <p:extLst>
      <p:ext uri="{BB962C8B-B14F-4D97-AF65-F5344CB8AC3E}">
        <p14:creationId xmlns:p14="http://schemas.microsoft.com/office/powerpoint/2010/main" val="59671088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73A1880-7829-3AB8-8BC4-04C8CBE07B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0E87125E-458F-8F98-BE8A-C95ECFE51E94}"/>
              </a:ext>
            </a:extLst>
          </p:cNvPr>
          <p:cNvSpPr txBox="1"/>
          <p:nvPr/>
        </p:nvSpPr>
        <p:spPr>
          <a:xfrm>
            <a:off x="1276351" y="180975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Source Pane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163EB25-A50B-7752-DD63-86EDAB91D33C}"/>
              </a:ext>
            </a:extLst>
          </p:cNvPr>
          <p:cNvSpPr txBox="1"/>
          <p:nvPr/>
        </p:nvSpPr>
        <p:spPr>
          <a:xfrm>
            <a:off x="8877301" y="1905000"/>
            <a:ext cx="16192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Environment / History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76FF784-0C4B-8393-C4C0-8D72D63B3976}"/>
              </a:ext>
            </a:extLst>
          </p:cNvPr>
          <p:cNvSpPr txBox="1"/>
          <p:nvPr/>
        </p:nvSpPr>
        <p:spPr>
          <a:xfrm>
            <a:off x="4476750" y="4943475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Console Pane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21137AC-C528-2739-B9E9-2263E6A3D939}"/>
              </a:ext>
            </a:extLst>
          </p:cNvPr>
          <p:cNvSpPr txBox="1"/>
          <p:nvPr/>
        </p:nvSpPr>
        <p:spPr>
          <a:xfrm>
            <a:off x="9686926" y="3771900"/>
            <a:ext cx="16192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</a:rPr>
              <a:t>Viewer Pane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A4663C0F-6AFE-3AED-B438-37044D8FB080}"/>
              </a:ext>
            </a:extLst>
          </p:cNvPr>
          <p:cNvSpPr/>
          <p:nvPr/>
        </p:nvSpPr>
        <p:spPr>
          <a:xfrm>
            <a:off x="10410825" y="342900"/>
            <a:ext cx="1781175" cy="447675"/>
          </a:xfrm>
          <a:prstGeom prst="rect">
            <a:avLst/>
          </a:prstGeom>
          <a:noFill/>
          <a:ln w="57150">
            <a:solidFill>
              <a:schemeClr val="accent5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Project</a:t>
            </a:r>
          </a:p>
        </p:txBody>
      </p:sp>
    </p:spTree>
    <p:extLst>
      <p:ext uri="{BB962C8B-B14F-4D97-AF65-F5344CB8AC3E}">
        <p14:creationId xmlns:p14="http://schemas.microsoft.com/office/powerpoint/2010/main" val="20032947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B971E0B-265A-5770-83EB-45D3EAB6AE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35327" cy="6858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9CC7F0D5-B6CC-20F9-E08D-3BEF06A53F4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-1"/>
            <a:ext cx="6096000" cy="6858001"/>
          </a:xfrm>
          <a:prstGeom prst="rect">
            <a:avLst/>
          </a:prstGeom>
        </p:spPr>
      </p:pic>
      <p:sp>
        <p:nvSpPr>
          <p:cNvPr id="10" name="Arrow: Right 9">
            <a:extLst>
              <a:ext uri="{FF2B5EF4-FFF2-40B4-BE49-F238E27FC236}">
                <a16:creationId xmlns:a16="http://schemas.microsoft.com/office/drawing/2014/main" id="{026BACFC-80C5-EFE9-DA91-D8A896EB2EEF}"/>
              </a:ext>
            </a:extLst>
          </p:cNvPr>
          <p:cNvSpPr/>
          <p:nvPr/>
        </p:nvSpPr>
        <p:spPr>
          <a:xfrm>
            <a:off x="2053478" y="4976812"/>
            <a:ext cx="1914525" cy="23812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680815"/>
      </p:ext>
    </p:extLst>
  </p:cSld>
  <p:clrMapOvr>
    <a:masterClrMapping/>
  </p:clrMapOvr>
</p:sld>
</file>

<file path=ppt/theme/theme1.xml><?xml version="1.0" encoding="utf-8"?>
<a:theme xmlns:a="http://schemas.openxmlformats.org/drawingml/2006/main" name="ShapesVTI">
  <a:themeElements>
    <a:clrScheme name="Office">
      <a:dk1>
        <a:srgbClr val="000000"/>
      </a:dk1>
      <a:lt1>
        <a:srgbClr val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Custom 1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apesVTI" id="{C78D20FD-A872-4243-8597-B534C62538FF}" vid="{7CAFCCF9-7834-41D6-B6AB-7D225A18A4E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296</TotalTime>
  <Words>483</Words>
  <Application>Microsoft Office PowerPoint</Application>
  <PresentationFormat>Widescreen</PresentationFormat>
  <Paragraphs>75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Arial</vt:lpstr>
      <vt:lpstr>Calibri</vt:lpstr>
      <vt:lpstr>Courier New</vt:lpstr>
      <vt:lpstr>Times New Roman</vt:lpstr>
      <vt:lpstr>ShapesVTI</vt:lpstr>
      <vt:lpstr>Introduction to R</vt:lpstr>
      <vt:lpstr>R - language</vt:lpstr>
      <vt:lpstr>Why Use R</vt:lpstr>
      <vt:lpstr>Key Features of R</vt:lpstr>
      <vt:lpstr>R vs Python</vt:lpstr>
      <vt:lpstr>Installation of R and RStudio</vt:lpstr>
      <vt:lpstr>R 4.4.1</vt:lpstr>
      <vt:lpstr>PowerPoint Presentation</vt:lpstr>
      <vt:lpstr>PowerPoint Presentation</vt:lpstr>
      <vt:lpstr>Project</vt:lpstr>
      <vt:lpstr>New file</vt:lpstr>
      <vt:lpstr>Variables and functions</vt:lpstr>
      <vt:lpstr>List and matrices</vt:lpstr>
      <vt:lpstr>Packages</vt:lpstr>
      <vt:lpstr>Further on: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mukul maheshwari</dc:creator>
  <cp:lastModifiedBy>mukul maheshwari</cp:lastModifiedBy>
  <cp:revision>4</cp:revision>
  <dcterms:created xsi:type="dcterms:W3CDTF">2024-10-25T19:28:19Z</dcterms:created>
  <dcterms:modified xsi:type="dcterms:W3CDTF">2024-11-07T19:59:57Z</dcterms:modified>
</cp:coreProperties>
</file>