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5765800" cy="3244850"/>
  <p:notesSz cx="5765800" cy="3244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7" d="100"/>
          <a:sy n="177" d="100"/>
        </p:scale>
        <p:origin x="619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5520537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02859" y="2992618"/>
            <a:ext cx="307339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5" dirty="0"/>
              <a:t>‹#›</a:t>
            </a:fld>
            <a:r>
              <a:rPr spc="5" dirty="0"/>
              <a:t>/36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9019"/>
            <a:ext cx="256413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5" dirty="0">
                <a:solidFill>
                  <a:srgbClr val="22373A"/>
                </a:solidFill>
              </a:rPr>
              <a:t>Отчёт</a:t>
            </a:r>
            <a:r>
              <a:rPr sz="1200" spc="-10" dirty="0">
                <a:solidFill>
                  <a:srgbClr val="22373A"/>
                </a:solidFill>
              </a:rPr>
              <a:t> </a:t>
            </a:r>
            <a:r>
              <a:rPr sz="1200" spc="35" dirty="0">
                <a:solidFill>
                  <a:srgbClr val="22373A"/>
                </a:solidFill>
              </a:rPr>
              <a:t>по</a:t>
            </a:r>
            <a:r>
              <a:rPr sz="1200" spc="-10" dirty="0">
                <a:solidFill>
                  <a:srgbClr val="22373A"/>
                </a:solidFill>
              </a:rPr>
              <a:t> </a:t>
            </a:r>
            <a:r>
              <a:rPr sz="1200" spc="15" dirty="0">
                <a:solidFill>
                  <a:srgbClr val="22373A"/>
                </a:solidFill>
              </a:rPr>
              <a:t>лабораторной</a:t>
            </a:r>
            <a:r>
              <a:rPr sz="1200" spc="-10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работе</a:t>
            </a:r>
            <a:r>
              <a:rPr sz="1200" spc="-10" dirty="0">
                <a:solidFill>
                  <a:srgbClr val="22373A"/>
                </a:solidFill>
              </a:rPr>
              <a:t> </a:t>
            </a:r>
            <a:r>
              <a:rPr sz="1200" spc="60" dirty="0">
                <a:solidFill>
                  <a:srgbClr val="22373A"/>
                </a:solidFill>
              </a:rPr>
              <a:t>№9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114077"/>
            <a:ext cx="146748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20" dirty="0">
                <a:solidFill>
                  <a:srgbClr val="22373A"/>
                </a:solidFill>
                <a:latin typeface="Tahoma"/>
                <a:cs typeface="Tahoma"/>
              </a:rPr>
              <a:t>Операционные</a:t>
            </a:r>
            <a:r>
              <a:rPr sz="1000" spc="-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1000" spc="10" dirty="0">
                <a:solidFill>
                  <a:srgbClr val="22373A"/>
                </a:solidFill>
                <a:latin typeface="Tahoma"/>
                <a:cs typeface="Tahoma"/>
              </a:rPr>
              <a:t>системы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29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714761"/>
            <a:ext cx="2342515" cy="6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72895">
              <a:lnSpc>
                <a:spcPct val="155500"/>
              </a:lnSpc>
              <a:spcBef>
                <a:spcPts val="100"/>
              </a:spcBef>
            </a:pPr>
            <a:r>
              <a:rPr lang="ru-RU" sz="850" spc="-10" dirty="0">
                <a:solidFill>
                  <a:srgbClr val="22373A"/>
                </a:solidFill>
                <a:latin typeface="Tahoma"/>
                <a:cs typeface="Tahoma"/>
              </a:rPr>
              <a:t>Овезов М </a:t>
            </a:r>
          </a:p>
          <a:p>
            <a:pPr marL="12700" marR="1572895">
              <a:lnSpc>
                <a:spcPct val="155500"/>
              </a:lnSpc>
              <a:spcBef>
                <a:spcPts val="100"/>
              </a:spcBef>
            </a:pP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06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Апр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е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ля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2</a:t>
            </a:r>
            <a:r>
              <a:rPr sz="850" spc="-45" dirty="0">
                <a:solidFill>
                  <a:srgbClr val="22373A"/>
                </a:solidFill>
                <a:latin typeface="Tahoma"/>
                <a:cs typeface="Tahoma"/>
              </a:rPr>
              <a:t>0</a:t>
            </a:r>
            <a:r>
              <a:rPr sz="850" spc="-85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endParaRPr sz="8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Российский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университет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дружбы</a:t>
            </a:r>
            <a:r>
              <a:rPr sz="65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народов,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10" dirty="0">
                <a:solidFill>
                  <a:srgbClr val="22373A"/>
                </a:solidFill>
                <a:latin typeface="Tahoma"/>
                <a:cs typeface="Tahoma"/>
              </a:rPr>
              <a:t>Москва,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650" spc="20" dirty="0">
                <a:solidFill>
                  <a:srgbClr val="22373A"/>
                </a:solidFill>
                <a:latin typeface="Tahoma"/>
                <a:cs typeface="Tahoma"/>
              </a:rPr>
              <a:t>Россия</a:t>
            </a:r>
            <a:endParaRPr sz="65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1789" y="2997946"/>
            <a:ext cx="1898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15" dirty="0">
                <a:solidFill>
                  <a:srgbClr val="22373A"/>
                </a:solidFill>
                <a:latin typeface="Tahoma"/>
                <a:cs typeface="Tahoma"/>
              </a:rPr>
              <a:t>1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/36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4215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Ввожу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терминале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mc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получаю окно,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котором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далее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смогу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работать.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6/36</a:t>
            </a:r>
          </a:p>
        </p:txBody>
      </p:sp>
      <p:pic>
        <p:nvPicPr>
          <p:cNvPr id="11" name="Рисунок 10" descr="Изображение выглядит как текст, электроника, компьютер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4729E18-A919-A56F-3995-F42E7821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00" y="673169"/>
            <a:ext cx="2618323" cy="189851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15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-8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стрелочек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влево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вправо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я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могу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перемещаться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директориям,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а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помощью </a:t>
            </a:r>
            <a:r>
              <a:rPr sz="1000" spc="-254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стрелочек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вверх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вниз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перебирать файлы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директории,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которой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нахожусь.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7/36</a:t>
            </a:r>
          </a:p>
        </p:txBody>
      </p:sp>
      <p:pic>
        <p:nvPicPr>
          <p:cNvPr id="11" name="Рисунок 10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2A26C689-F0C6-67DA-5E3D-ACF1A77CD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42" y="860425"/>
            <a:ext cx="2763199" cy="195524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17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-9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 управляющих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так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же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можно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получить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информацию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правах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доступа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на </a:t>
            </a:r>
            <a:r>
              <a:rPr sz="1000" spc="-254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информацию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нем.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9/36</a:t>
            </a:r>
          </a:p>
        </p:txBody>
      </p:sp>
      <p:pic>
        <p:nvPicPr>
          <p:cNvPr id="11" name="Рисунок 10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7334EB6A-99C3-CB7D-6F3F-6003616A3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42" y="860425"/>
            <a:ext cx="3549199" cy="20796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50" dirty="0">
                <a:solidFill>
                  <a:srgbClr val="F9F9F9"/>
                </a:solidFill>
                <a:latin typeface="Microsoft Sans Serif"/>
                <a:cs typeface="Microsoft Sans Serif"/>
              </a:rPr>
              <a:t>В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меню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правой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панели вывел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информацию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о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файле,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получаю информации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больше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чем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в </a:t>
            </a:r>
            <a:r>
              <a:rPr sz="1000" spc="-254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выводе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Microsoft Sans Serif"/>
                <a:cs typeface="Microsoft Sans Serif"/>
              </a:rPr>
              <a:t>ls-l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10/36</a:t>
            </a:r>
          </a:p>
        </p:txBody>
      </p:sp>
      <p:pic>
        <p:nvPicPr>
          <p:cNvPr id="11" name="Рисунок 10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3581CFC-5203-C08C-4DA0-5D896213A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45" y="1089025"/>
            <a:ext cx="2816793" cy="15462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520700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Используя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возможности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подменю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“Файл”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я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посмотрел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содержимое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текстового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11/36</a:t>
            </a:r>
          </a:p>
        </p:txBody>
      </p:sp>
      <p:pic>
        <p:nvPicPr>
          <p:cNvPr id="11" name="Рисунок 10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73496A0-1369-C779-1EF4-99E760318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71" y="860425"/>
            <a:ext cx="3273742" cy="19669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568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Открыл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на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изменение,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поменял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пару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строк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закрыл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без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сохранения.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95832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59996" y="0"/>
                </a:lnTo>
              </a:path>
            </a:pathLst>
          </a:custGeom>
          <a:ln w="5054">
            <a:solidFill>
              <a:srgbClr val="D5C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93298"/>
            <a:ext cx="5760085" cy="5080"/>
          </a:xfrm>
          <a:custGeom>
            <a:avLst/>
            <a:gdLst/>
            <a:ahLst/>
            <a:cxnLst/>
            <a:rect l="l" t="t" r="r" b="b"/>
            <a:pathLst>
              <a:path w="5760085" h="5079">
                <a:moveTo>
                  <a:pt x="0" y="5060"/>
                </a:moveTo>
                <a:lnTo>
                  <a:pt x="0" y="0"/>
                </a:lnTo>
                <a:lnTo>
                  <a:pt x="5760073" y="0"/>
                </a:lnTo>
                <a:lnTo>
                  <a:pt x="5760073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D5C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93298"/>
            <a:ext cx="1920239" cy="5080"/>
          </a:xfrm>
          <a:custGeom>
            <a:avLst/>
            <a:gdLst/>
            <a:ahLst/>
            <a:cxnLst/>
            <a:rect l="l" t="t" r="r" b="b"/>
            <a:pathLst>
              <a:path w="1920239" h="5079">
                <a:moveTo>
                  <a:pt x="0" y="5060"/>
                </a:moveTo>
                <a:lnTo>
                  <a:pt x="0" y="0"/>
                </a:lnTo>
                <a:lnTo>
                  <a:pt x="1919995" y="0"/>
                </a:lnTo>
                <a:lnTo>
                  <a:pt x="1919995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 rotWithShape="1">
          <a:blip r:embed="rId2" cstate="print"/>
          <a:srcRect l="500" t="7471" r="-500" b="14924"/>
          <a:stretch/>
        </p:blipFill>
        <p:spPr>
          <a:xfrm>
            <a:off x="673100" y="641972"/>
            <a:ext cx="4277240" cy="21994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12/36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3792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4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Создал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новый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каталог.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173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080260" cy="5080"/>
            </a:xfrm>
            <a:custGeom>
              <a:avLst/>
              <a:gdLst/>
              <a:ahLst/>
              <a:cxnLst/>
              <a:rect l="l" t="t" r="r" b="b"/>
              <a:pathLst>
                <a:path w="2080260" h="5079">
                  <a:moveTo>
                    <a:pt x="0" y="5060"/>
                  </a:moveTo>
                  <a:lnTo>
                    <a:pt x="0" y="0"/>
                  </a:lnTo>
                  <a:lnTo>
                    <a:pt x="2080046" y="0"/>
                  </a:lnTo>
                  <a:lnTo>
                    <a:pt x="208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86"/>
              <a:ext cx="4277240" cy="28341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13/36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2212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Копирую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созданный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 каталог.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240280" cy="5080"/>
            </a:xfrm>
            <a:custGeom>
              <a:avLst/>
              <a:gdLst/>
              <a:ahLst/>
              <a:cxnLst/>
              <a:rect l="l" t="t" r="r" b="b"/>
              <a:pathLst>
                <a:path w="2240280" h="5079">
                  <a:moveTo>
                    <a:pt x="0" y="5060"/>
                  </a:moveTo>
                  <a:lnTo>
                    <a:pt x="0" y="0"/>
                  </a:lnTo>
                  <a:lnTo>
                    <a:pt x="2240008" y="0"/>
                  </a:lnTo>
                  <a:lnTo>
                    <a:pt x="22400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54329"/>
            <a:ext cx="5039909" cy="237312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14/36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155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-15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средств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подменю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“Команда”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можно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найти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заданным условием,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я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искал </a:t>
            </a:r>
            <a:r>
              <a:rPr sz="1000" spc="-254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файлы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формата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.txt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2677795"/>
            <a:chOff x="0" y="562502"/>
            <a:chExt cx="5760085" cy="2677795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2400300" cy="5080"/>
            </a:xfrm>
            <a:custGeom>
              <a:avLst/>
              <a:gdLst/>
              <a:ahLst/>
              <a:cxnLst/>
              <a:rect l="l" t="t" r="r" b="b"/>
              <a:pathLst>
                <a:path w="2400300" h="5079">
                  <a:moveTo>
                    <a:pt x="0" y="5060"/>
                  </a:moveTo>
                  <a:lnTo>
                    <a:pt x="0" y="0"/>
                  </a:lnTo>
                  <a:lnTo>
                    <a:pt x="2400060" y="0"/>
                  </a:lnTo>
                  <a:lnTo>
                    <a:pt x="240006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609601"/>
              <a:ext cx="4512545" cy="263039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15/36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4132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Можно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перемещаться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между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директориями,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я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перемещусь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домашнюю.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16/36</a:t>
            </a:r>
          </a:p>
        </p:txBody>
      </p:sp>
      <p:pic>
        <p:nvPicPr>
          <p:cNvPr id="13" name="Рисунок 12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585177A2-CD8D-4F9B-1221-14ED02E2CC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/>
          <a:stretch/>
        </p:blipFill>
        <p:spPr>
          <a:xfrm>
            <a:off x="1206500" y="784225"/>
            <a:ext cx="3553210" cy="219611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6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Це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ль </a:t>
            </a:r>
            <a:r>
              <a:rPr sz="1200" spc="3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</a:t>
            </a:r>
            <a:r>
              <a:rPr sz="1200" spc="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аб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о</a:t>
            </a:r>
            <a:r>
              <a:rPr sz="1200" spc="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ты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72390" cy="5080"/>
            </a:xfrm>
            <a:custGeom>
              <a:avLst/>
              <a:gdLst/>
              <a:ahLst/>
              <a:cxnLst/>
              <a:rect l="l" t="t" r="r" b="b"/>
              <a:pathLst>
                <a:path w="72389" h="5080">
                  <a:moveTo>
                    <a:pt x="0" y="5060"/>
                  </a:moveTo>
                  <a:lnTo>
                    <a:pt x="0" y="0"/>
                  </a:lnTo>
                  <a:lnTo>
                    <a:pt x="71861" y="0"/>
                  </a:lnTo>
                  <a:lnTo>
                    <a:pt x="71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Можно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использовать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историю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применить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команду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из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истории,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я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применил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копи- </a:t>
            </a:r>
            <a:r>
              <a:rPr sz="1000" spc="-25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рование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2720340" cy="5080"/>
            </a:xfrm>
            <a:custGeom>
              <a:avLst/>
              <a:gdLst/>
              <a:ahLst/>
              <a:cxnLst/>
              <a:rect l="l" t="t" r="r" b="b"/>
              <a:pathLst>
                <a:path w="2720340" h="5079">
                  <a:moveTo>
                    <a:pt x="0" y="5060"/>
                  </a:moveTo>
                  <a:lnTo>
                    <a:pt x="0" y="0"/>
                  </a:lnTo>
                  <a:lnTo>
                    <a:pt x="2720073" y="0"/>
                  </a:lnTo>
                  <a:lnTo>
                    <a:pt x="272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b="20653"/>
          <a:stretch/>
        </p:blipFill>
        <p:spPr>
          <a:xfrm>
            <a:off x="359994" y="796556"/>
            <a:ext cx="4368887" cy="150150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17/36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3484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Анализирую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расширения.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68527"/>
            <a:ext cx="5039896" cy="23446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18/36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487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Анализирую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меню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040380" cy="5080"/>
            </a:xfrm>
            <a:custGeom>
              <a:avLst/>
              <a:gdLst/>
              <a:ahLst/>
              <a:cxnLst/>
              <a:rect l="l" t="t" r="r" b="b"/>
              <a:pathLst>
                <a:path w="3040380" h="5079">
                  <a:moveTo>
                    <a:pt x="0" y="5060"/>
                  </a:moveTo>
                  <a:lnTo>
                    <a:pt x="0" y="0"/>
                  </a:lnTo>
                  <a:lnTo>
                    <a:pt x="3039999" y="0"/>
                  </a:lnTo>
                  <a:lnTo>
                    <a:pt x="303999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468527"/>
            <a:ext cx="5039896" cy="23446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19/36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3553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Из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подменю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настройки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вызвал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окна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настройки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панели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13685"/>
            <a:chOff x="0" y="358793"/>
            <a:chExt cx="5760085" cy="2813685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200400" cy="5080"/>
            </a:xfrm>
            <a:custGeom>
              <a:avLst/>
              <a:gdLst/>
              <a:ahLst/>
              <a:cxnLst/>
              <a:rect l="l" t="t" r="r" b="b"/>
              <a:pathLst>
                <a:path w="3200400" h="5079">
                  <a:moveTo>
                    <a:pt x="0" y="5060"/>
                  </a:moveTo>
                  <a:lnTo>
                    <a:pt x="0" y="0"/>
                  </a:lnTo>
                  <a:lnTo>
                    <a:pt x="3200050" y="0"/>
                  </a:lnTo>
                  <a:lnTo>
                    <a:pt x="3200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78"/>
              <a:ext cx="5040125" cy="276600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20/36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08216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Вызвал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настройки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внешнего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вида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13685"/>
            <a:chOff x="0" y="358793"/>
            <a:chExt cx="5760085" cy="2813685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360420" cy="5080"/>
            </a:xfrm>
            <a:custGeom>
              <a:avLst/>
              <a:gdLst/>
              <a:ahLst/>
              <a:cxnLst/>
              <a:rect l="l" t="t" r="r" b="b"/>
              <a:pathLst>
                <a:path w="3360420" h="5079">
                  <a:moveTo>
                    <a:pt x="0" y="5060"/>
                  </a:moveTo>
                  <a:lnTo>
                    <a:pt x="0" y="0"/>
                  </a:lnTo>
                  <a:lnTo>
                    <a:pt x="3360013" y="0"/>
                  </a:lnTo>
                  <a:lnTo>
                    <a:pt x="33600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878"/>
              <a:ext cx="5040125" cy="276600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21/36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58381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Вызвал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настройки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распознавания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520440" cy="5080"/>
            </a:xfrm>
            <a:custGeom>
              <a:avLst/>
              <a:gdLst/>
              <a:ahLst/>
              <a:cxnLst/>
              <a:rect l="l" t="t" r="r" b="b"/>
              <a:pathLst>
                <a:path w="3520440" h="5079">
                  <a:moveTo>
                    <a:pt x="0" y="5060"/>
                  </a:moveTo>
                  <a:lnTo>
                    <a:pt x="0" y="0"/>
                  </a:lnTo>
                  <a:lnTo>
                    <a:pt x="3520064" y="0"/>
                  </a:lnTo>
                  <a:lnTo>
                    <a:pt x="35200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10"/>
              <a:ext cx="4858572" cy="28340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22/36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0897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Вызвал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параметры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конфигурации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881630"/>
            <a:chOff x="0" y="358793"/>
            <a:chExt cx="5760085" cy="288163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680460" cy="5080"/>
            </a:xfrm>
            <a:custGeom>
              <a:avLst/>
              <a:gdLst/>
              <a:ahLst/>
              <a:cxnLst/>
              <a:rect l="l" t="t" r="r" b="b"/>
              <a:pathLst>
                <a:path w="3680460" h="5079">
                  <a:moveTo>
                    <a:pt x="0" y="5060"/>
                  </a:moveTo>
                  <a:lnTo>
                    <a:pt x="0" y="0"/>
                  </a:lnTo>
                  <a:lnTo>
                    <a:pt x="3680027" y="0"/>
                  </a:lnTo>
                  <a:lnTo>
                    <a:pt x="36800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405910"/>
              <a:ext cx="4858572" cy="28340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23/36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2205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Командой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touch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text.txt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создал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448092"/>
            <a:ext cx="5040136" cy="38558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24/36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6772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Клавишей </a:t>
            </a:r>
            <a:r>
              <a:rPr sz="1000" spc="-165" dirty="0">
                <a:solidFill>
                  <a:srgbClr val="F9F9F9"/>
                </a:solidFill>
                <a:latin typeface="Microsoft Sans Serif"/>
                <a:cs typeface="Microsoft Sans Serif"/>
              </a:rPr>
              <a:t>F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4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ткрыл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ф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айл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д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ля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з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аписи,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F9F9F9"/>
                </a:solidFill>
                <a:latin typeface="Microsoft Sans Serif"/>
                <a:cs typeface="Microsoft Sans Serif"/>
              </a:rPr>
              <a:t>д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бавил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не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г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solidFill>
                  <a:srgbClr val="F9F9F9"/>
                </a:solidFill>
                <a:latin typeface="Microsoft Sans Serif"/>
                <a:cs typeface="Microsoft Sans Serif"/>
              </a:rPr>
              <a:t>т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е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-80" dirty="0">
                <a:solidFill>
                  <a:srgbClr val="F9F9F9"/>
                </a:solidFill>
                <a:latin typeface="Microsoft Sans Serif"/>
                <a:cs typeface="Microsoft Sans Serif"/>
              </a:rPr>
              <a:t>т</a:t>
            </a:r>
            <a:r>
              <a:rPr sz="1000" spc="-40" dirty="0">
                <a:solidFill>
                  <a:srgbClr val="F9F9F9"/>
                </a:solidFill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000500" cy="5080"/>
            </a:xfrm>
            <a:custGeom>
              <a:avLst/>
              <a:gdLst/>
              <a:ahLst/>
              <a:cxnLst/>
              <a:rect l="l" t="t" r="r" b="b"/>
              <a:pathLst>
                <a:path w="4000500" h="5079">
                  <a:moveTo>
                    <a:pt x="0" y="5060"/>
                  </a:moveTo>
                  <a:lnTo>
                    <a:pt x="0" y="0"/>
                  </a:lnTo>
                  <a:lnTo>
                    <a:pt x="4000041" y="0"/>
                  </a:lnTo>
                  <a:lnTo>
                    <a:pt x="400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24848"/>
          <a:stretch/>
        </p:blipFill>
        <p:spPr>
          <a:xfrm>
            <a:off x="359994" y="1353185"/>
            <a:ext cx="5040161" cy="8595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25/36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40867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Выде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ляю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solidFill>
                  <a:srgbClr val="F9F9F9"/>
                </a:solidFill>
                <a:latin typeface="Microsoft Sans Serif"/>
                <a:cs typeface="Microsoft Sans Serif"/>
              </a:rPr>
              <a:t>т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е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ст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85" dirty="0">
                <a:solidFill>
                  <a:srgbClr val="F9F9F9"/>
                </a:solidFill>
                <a:latin typeface="Microsoft Sans Serif"/>
                <a:cs typeface="Microsoft Sans Serif"/>
              </a:rPr>
              <a:t>F3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кли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ов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мышью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160520" cy="5080"/>
            </a:xfrm>
            <a:custGeom>
              <a:avLst/>
              <a:gdLst/>
              <a:ahLst/>
              <a:cxnLst/>
              <a:rect l="l" t="t" r="r" b="b"/>
              <a:pathLst>
                <a:path w="4160520" h="5079">
                  <a:moveTo>
                    <a:pt x="0" y="5060"/>
                  </a:moveTo>
                  <a:lnTo>
                    <a:pt x="0" y="0"/>
                  </a:lnTo>
                  <a:lnTo>
                    <a:pt x="4160092" y="0"/>
                  </a:lnTo>
                  <a:lnTo>
                    <a:pt x="416009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23960"/>
          <a:stretch/>
        </p:blipFill>
        <p:spPr>
          <a:xfrm>
            <a:off x="359994" y="1343025"/>
            <a:ext cx="5040161" cy="86975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26/36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F9F9F9"/>
                </a:solidFill>
                <a:latin typeface="Microsoft Sans Serif"/>
                <a:cs typeface="Microsoft Sans Serif"/>
              </a:rPr>
              <a:t>Ц</a:t>
            </a:r>
            <a:r>
              <a:rPr sz="1000" spc="-55" dirty="0">
                <a:solidFill>
                  <a:srgbClr val="F9F9F9"/>
                </a:solidFill>
                <a:latin typeface="Microsoft Sans Serif"/>
                <a:cs typeface="Microsoft Sans Serif"/>
              </a:rPr>
              <a:t>е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ль 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р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аб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20040" cy="5080"/>
            </a:xfrm>
            <a:custGeom>
              <a:avLst/>
              <a:gdLst/>
              <a:ahLst/>
              <a:cxnLst/>
              <a:rect l="l" t="t" r="r" b="b"/>
              <a:pathLst>
                <a:path w="320040" h="5079">
                  <a:moveTo>
                    <a:pt x="0" y="5060"/>
                  </a:moveTo>
                  <a:lnTo>
                    <a:pt x="0" y="0"/>
                  </a:lnTo>
                  <a:lnTo>
                    <a:pt x="320013" y="0"/>
                  </a:lnTo>
                  <a:lnTo>
                    <a:pt x="3200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435446"/>
            <a:ext cx="50634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Освоение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основных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возможностей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командной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оболочки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Midnight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Commander.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Приобретение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навыков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практической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работы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просмотру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каталогов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файлов;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манипуляций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ними.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6125" y="2997946"/>
            <a:ext cx="19558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40" dirty="0">
                <a:solidFill>
                  <a:srgbClr val="22373A"/>
                </a:solidFill>
                <a:latin typeface="Tahoma"/>
                <a:cs typeface="Tahoma"/>
              </a:rPr>
              <a:t>2</a:t>
            </a:r>
            <a:r>
              <a:rPr sz="650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36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33247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Перемещаю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выделенный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текст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80" dirty="0">
                <a:solidFill>
                  <a:srgbClr val="F9F9F9"/>
                </a:solidFill>
                <a:latin typeface="Microsoft Sans Serif"/>
                <a:cs typeface="Microsoft Sans Serif"/>
              </a:rPr>
              <a:t>F6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22628"/>
          <a:stretch/>
        </p:blipFill>
        <p:spPr>
          <a:xfrm>
            <a:off x="359994" y="1347026"/>
            <a:ext cx="5040161" cy="884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27/36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507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Удалил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строку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текста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ctrl+y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480560" cy="5080"/>
            </a:xfrm>
            <a:custGeom>
              <a:avLst/>
              <a:gdLst/>
              <a:ahLst/>
              <a:cxnLst/>
              <a:rect l="l" t="t" r="r" b="b"/>
              <a:pathLst>
                <a:path w="4480560" h="5079">
                  <a:moveTo>
                    <a:pt x="0" y="5060"/>
                  </a:moveTo>
                  <a:lnTo>
                    <a:pt x="0" y="0"/>
                  </a:lnTo>
                  <a:lnTo>
                    <a:pt x="4480018" y="0"/>
                  </a:lnTo>
                  <a:lnTo>
                    <a:pt x="448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23072"/>
          <a:stretch/>
        </p:blipFill>
        <p:spPr>
          <a:xfrm>
            <a:off x="359994" y="1332865"/>
            <a:ext cx="5040161" cy="8799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28/36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37953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Сохраняю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изменения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файле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горячей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95" dirty="0">
                <a:solidFill>
                  <a:srgbClr val="F9F9F9"/>
                </a:solidFill>
                <a:latin typeface="Microsoft Sans Serif"/>
                <a:cs typeface="Microsoft Sans Serif"/>
              </a:rPr>
              <a:t>F2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640580" cy="5080"/>
            </a:xfrm>
            <a:custGeom>
              <a:avLst/>
              <a:gdLst/>
              <a:ahLst/>
              <a:cxnLst/>
              <a:rect l="l" t="t" r="r" b="b"/>
              <a:pathLst>
                <a:path w="4640580" h="5079">
                  <a:moveTo>
                    <a:pt x="0" y="5060"/>
                  </a:moveTo>
                  <a:lnTo>
                    <a:pt x="0" y="0"/>
                  </a:lnTo>
                  <a:lnTo>
                    <a:pt x="4640069" y="0"/>
                  </a:lnTo>
                  <a:lnTo>
                    <a:pt x="464006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68961"/>
            <a:ext cx="5040161" cy="11438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29/36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8539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6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ctrl+u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отменяю последнее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действие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возвращаю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удаленную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строку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800600" cy="5080"/>
            </a:xfrm>
            <a:custGeom>
              <a:avLst/>
              <a:gdLst/>
              <a:ahLst/>
              <a:cxnLst/>
              <a:rect l="l" t="t" r="r" b="b"/>
              <a:pathLst>
                <a:path w="4800600" h="5079">
                  <a:moveTo>
                    <a:pt x="0" y="5060"/>
                  </a:moveTo>
                  <a:lnTo>
                    <a:pt x="0" y="0"/>
                  </a:lnTo>
                  <a:lnTo>
                    <a:pt x="4800032" y="0"/>
                  </a:lnTo>
                  <a:lnTo>
                    <a:pt x="48000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19963"/>
          <a:stretch/>
        </p:blipFill>
        <p:spPr>
          <a:xfrm>
            <a:off x="359994" y="1297305"/>
            <a:ext cx="5040161" cy="91547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30/36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155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-10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pgup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pgdn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у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меня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получилось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попасть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начало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конец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файла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соот- </a:t>
            </a:r>
            <a:r>
              <a:rPr sz="1000" spc="-254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ветственно,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я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добавил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текст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начало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конец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файла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4960620" cy="5080"/>
            </a:xfrm>
            <a:custGeom>
              <a:avLst/>
              <a:gdLst/>
              <a:ahLst/>
              <a:cxnLst/>
              <a:rect l="l" t="t" r="r" b="b"/>
              <a:pathLst>
                <a:path w="4960620" h="5079">
                  <a:moveTo>
                    <a:pt x="0" y="5060"/>
                  </a:moveTo>
                  <a:lnTo>
                    <a:pt x="0" y="0"/>
                  </a:lnTo>
                  <a:lnTo>
                    <a:pt x="4960083" y="0"/>
                  </a:lnTo>
                  <a:lnTo>
                    <a:pt x="496008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20829"/>
          <a:stretch/>
        </p:blipFill>
        <p:spPr>
          <a:xfrm>
            <a:off x="359994" y="1409065"/>
            <a:ext cx="5040161" cy="9055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31/36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Горячая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клавиша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85" dirty="0">
                <a:solidFill>
                  <a:srgbClr val="F9F9F9"/>
                </a:solidFill>
                <a:latin typeface="Microsoft Sans Serif"/>
                <a:cs typeface="Microsoft Sans Serif"/>
              </a:rPr>
              <a:t>F10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закрывает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файл,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дополнительно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справшивая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сохранить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ли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4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нем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не </a:t>
            </a:r>
            <a:r>
              <a:rPr sz="1000" spc="-254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сохраненные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изменения,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сохраняю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закрываю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5120640" cy="5080"/>
            </a:xfrm>
            <a:custGeom>
              <a:avLst/>
              <a:gdLst/>
              <a:ahLst/>
              <a:cxnLst/>
              <a:rect l="l" t="t" r="r" b="b"/>
              <a:pathLst>
                <a:path w="5120640" h="5079">
                  <a:moveTo>
                    <a:pt x="0" y="5060"/>
                  </a:moveTo>
                  <a:lnTo>
                    <a:pt x="0" y="0"/>
                  </a:lnTo>
                  <a:lnTo>
                    <a:pt x="5120046" y="0"/>
                  </a:lnTo>
                  <a:lnTo>
                    <a:pt x="512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170815"/>
            <a:ext cx="5040161" cy="114382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32/36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562610"/>
          </a:xfrm>
          <a:custGeom>
            <a:avLst/>
            <a:gdLst/>
            <a:ahLst/>
            <a:cxnLst/>
            <a:rect l="l" t="t" r="r" b="b"/>
            <a:pathLst>
              <a:path w="5760085" h="562610">
                <a:moveTo>
                  <a:pt x="5759996" y="0"/>
                </a:moveTo>
                <a:lnTo>
                  <a:pt x="0" y="0"/>
                </a:lnTo>
                <a:lnTo>
                  <a:pt x="0" y="562495"/>
                </a:lnTo>
                <a:lnTo>
                  <a:pt x="5759996" y="562495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32657"/>
            <a:ext cx="5514975" cy="43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700"/>
              </a:lnSpc>
              <a:spcBef>
                <a:spcPts val="9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Открываю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формата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5" dirty="0">
                <a:solidFill>
                  <a:srgbClr val="F9F9F9"/>
                </a:solidFill>
                <a:latin typeface="Microsoft Sans Serif"/>
                <a:cs typeface="Microsoft Sans Serif"/>
              </a:rPr>
              <a:t>.cpp,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кодом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на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35" dirty="0">
                <a:solidFill>
                  <a:srgbClr val="F9F9F9"/>
                </a:solidFill>
                <a:latin typeface="Microsoft Sans Serif"/>
                <a:cs typeface="Microsoft Sans Serif"/>
              </a:rPr>
              <a:t>С++,</a:t>
            </a:r>
            <a:r>
              <a:rPr sz="1000" spc="-1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встроенный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mc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вывел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его содержи- </a:t>
            </a:r>
            <a:r>
              <a:rPr sz="1000" spc="-254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мое </a:t>
            </a: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подстветкой.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62502"/>
            <a:ext cx="5760085" cy="5080"/>
            <a:chOff x="0" y="562502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565035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62502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62502"/>
              <a:ext cx="5280660" cy="5080"/>
            </a:xfrm>
            <a:custGeom>
              <a:avLst/>
              <a:gdLst/>
              <a:ahLst/>
              <a:cxnLst/>
              <a:rect l="l" t="t" r="r" b="b"/>
              <a:pathLst>
                <a:path w="5280660" h="5079">
                  <a:moveTo>
                    <a:pt x="0" y="5060"/>
                  </a:moveTo>
                  <a:lnTo>
                    <a:pt x="0" y="0"/>
                  </a:lnTo>
                  <a:lnTo>
                    <a:pt x="5280097" y="0"/>
                  </a:lnTo>
                  <a:lnTo>
                    <a:pt x="52800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27491"/>
          <a:stretch/>
        </p:blipFill>
        <p:spPr>
          <a:xfrm>
            <a:off x="359994" y="1485265"/>
            <a:ext cx="5040161" cy="82937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33/36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85902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14" dirty="0">
                <a:solidFill>
                  <a:srgbClr val="F9F9F9"/>
                </a:solidFill>
                <a:latin typeface="Microsoft Sans Serif"/>
                <a:cs typeface="Microsoft Sans Serif"/>
              </a:rPr>
              <a:t>Я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отключил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подсветку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5" dirty="0">
                <a:solidFill>
                  <a:srgbClr val="F9F9F9"/>
                </a:solidFill>
                <a:latin typeface="Microsoft Sans Serif"/>
                <a:cs typeface="Microsoft Sans Serif"/>
              </a:rPr>
              <a:t>и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вывел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снова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тот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же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самый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файл,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но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уже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без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подсветки.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440680" cy="5080"/>
            </a:xfrm>
            <a:custGeom>
              <a:avLst/>
              <a:gdLst/>
              <a:ahLst/>
              <a:cxnLst/>
              <a:rect l="l" t="t" r="r" b="b"/>
              <a:pathLst>
                <a:path w="5440680" h="5079">
                  <a:moveTo>
                    <a:pt x="0" y="5060"/>
                  </a:moveTo>
                  <a:lnTo>
                    <a:pt x="0" y="0"/>
                  </a:lnTo>
                  <a:lnTo>
                    <a:pt x="5440059" y="0"/>
                  </a:lnTo>
                  <a:lnTo>
                    <a:pt x="54400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 rotWithShape="1">
          <a:blip r:embed="rId2" cstate="print"/>
          <a:srcRect t="23516"/>
          <a:stretch/>
        </p:blipFill>
        <p:spPr>
          <a:xfrm>
            <a:off x="359994" y="1337945"/>
            <a:ext cx="5040161" cy="8748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34/36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601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Вы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</a:t>
            </a:r>
            <a:r>
              <a:rPr sz="1200" spc="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о</a:t>
            </a:r>
            <a:r>
              <a:rPr sz="1200" spc="-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ды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444115" cy="5080"/>
            </a:xfrm>
            <a:custGeom>
              <a:avLst/>
              <a:gdLst/>
              <a:ahLst/>
              <a:cxnLst/>
              <a:rect l="l" t="t" r="r" b="b"/>
              <a:pathLst>
                <a:path w="2444115" h="5080">
                  <a:moveTo>
                    <a:pt x="0" y="5060"/>
                  </a:moveTo>
                  <a:lnTo>
                    <a:pt x="0" y="0"/>
                  </a:lnTo>
                  <a:lnTo>
                    <a:pt x="2443875" y="0"/>
                  </a:lnTo>
                  <a:lnTo>
                    <a:pt x="24438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5060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Вы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в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spc="-5" dirty="0">
                <a:solidFill>
                  <a:srgbClr val="F9F9F9"/>
                </a:solidFill>
                <a:latin typeface="Microsoft Sans Serif"/>
                <a:cs typeface="Microsoft Sans Serif"/>
              </a:rPr>
              <a:t>ды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600700" cy="5080"/>
            </a:xfrm>
            <a:custGeom>
              <a:avLst/>
              <a:gdLst/>
              <a:ahLst/>
              <a:cxnLst/>
              <a:rect l="l" t="t" r="r" b="b"/>
              <a:pathLst>
                <a:path w="5600700" h="5079">
                  <a:moveTo>
                    <a:pt x="0" y="5060"/>
                  </a:moveTo>
                  <a:lnTo>
                    <a:pt x="0" y="0"/>
                  </a:lnTo>
                  <a:lnTo>
                    <a:pt x="5600110" y="0"/>
                  </a:lnTo>
                  <a:lnTo>
                    <a:pt x="56001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336500"/>
            <a:ext cx="5066030" cy="619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При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выполнении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данной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лабораторной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работы,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освоил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основные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возможности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командной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оболочки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Midnight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Commander,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приобрел навыки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практической работы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по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просмотру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каталогов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файлов;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манипуляций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ними.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5384" y="2997946"/>
            <a:ext cx="236854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0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5</a:t>
            </a:r>
            <a:r>
              <a:rPr sz="650" spc="7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36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8150"/>
            <a:ext cx="62166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Задание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0302"/>
            <a:ext cx="2588260" cy="5080"/>
            <a:chOff x="1586191" y="1660302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0302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0302"/>
              <a:ext cx="144145" cy="5080"/>
            </a:xfrm>
            <a:custGeom>
              <a:avLst/>
              <a:gdLst/>
              <a:ahLst/>
              <a:cxnLst/>
              <a:rect l="l" t="t" r="r" b="b"/>
              <a:pathLst>
                <a:path w="144144" h="5080">
                  <a:moveTo>
                    <a:pt x="0" y="5060"/>
                  </a:moveTo>
                  <a:lnTo>
                    <a:pt x="0" y="0"/>
                  </a:lnTo>
                  <a:lnTo>
                    <a:pt x="143761" y="0"/>
                  </a:lnTo>
                  <a:lnTo>
                    <a:pt x="1437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8150"/>
            <a:ext cx="243141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Ответы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на</a:t>
            </a:r>
            <a:r>
              <a:rPr sz="1200" spc="-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1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контрольные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2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вопросы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0302"/>
            <a:ext cx="2588260" cy="5080"/>
            <a:chOff x="1586191" y="1660302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0302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0302"/>
              <a:ext cx="2515870" cy="5080"/>
            </a:xfrm>
            <a:custGeom>
              <a:avLst/>
              <a:gdLst/>
              <a:ahLst/>
              <a:cxnLst/>
              <a:rect l="l" t="t" r="r" b="b"/>
              <a:pathLst>
                <a:path w="2515870" h="5080">
                  <a:moveTo>
                    <a:pt x="0" y="5060"/>
                  </a:moveTo>
                  <a:lnTo>
                    <a:pt x="0" y="0"/>
                  </a:lnTo>
                  <a:lnTo>
                    <a:pt x="2515776" y="0"/>
                  </a:lnTo>
                  <a:lnTo>
                    <a:pt x="25157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20307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Ответы </a:t>
            </a:r>
            <a:r>
              <a:rPr spc="10" dirty="0"/>
              <a:t>на</a:t>
            </a:r>
            <a:r>
              <a:rPr spc="-15" dirty="0"/>
              <a:t> </a:t>
            </a:r>
            <a:r>
              <a:rPr spc="15" dirty="0"/>
              <a:t>контрольные</a:t>
            </a:r>
            <a:r>
              <a:rPr spc="-15" dirty="0"/>
              <a:t> </a:t>
            </a:r>
            <a:r>
              <a:rPr spc="20" dirty="0"/>
              <a:t>вопросы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433" y="404091"/>
            <a:ext cx="4937125" cy="2894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2560" marR="74930" indent="-142240">
              <a:lnSpc>
                <a:spcPct val="144300"/>
              </a:lnSpc>
              <a:spcBef>
                <a:spcPts val="95"/>
              </a:spcBef>
              <a:buAutoNum type="arabicPeriod"/>
              <a:tabLst>
                <a:tab pos="163195" algn="l"/>
              </a:tabLst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Какие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режимы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работы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есть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mc.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Охарактеризуйте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их.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Панели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могут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дополнительно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быть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переведены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один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из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двух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режимов: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Информация или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Дерево.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 режиме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Информация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панель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выводятся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сведения 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о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файле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текущей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файловой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системе,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расположенных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активной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панели.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режиме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Дерево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(рис.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Tahoma"/>
                <a:cs typeface="Tahoma"/>
              </a:rPr>
              <a:t>7.3)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одной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из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панелей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выводится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структура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дерева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каталогов.</a:t>
            </a:r>
            <a:endParaRPr sz="900" dirty="0">
              <a:latin typeface="Tahoma"/>
              <a:cs typeface="Tahoma"/>
            </a:endParaRPr>
          </a:p>
          <a:p>
            <a:pPr marL="162560" marR="5080" indent="-150495">
              <a:lnSpc>
                <a:spcPct val="144300"/>
              </a:lnSpc>
              <a:spcBef>
                <a:spcPts val="775"/>
              </a:spcBef>
              <a:buAutoNum type="arabicPeriod"/>
              <a:tabLst>
                <a:tab pos="163195" algn="l"/>
              </a:tabLst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Какие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операции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файлами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можно выполнить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как с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помощью команд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shell,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так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помощью меню (комбинаций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клавиш)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mc?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Приведите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несколько примеров. В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разделе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Командная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строка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оболочки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(Shell)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перечисляются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команды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комбинации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клавиш,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 которые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используются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ввода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редактирования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команд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командной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строке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оболочки.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Большая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часть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этих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команд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служит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переноса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имен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файлов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0" dirty="0">
                <a:solidFill>
                  <a:srgbClr val="22373A"/>
                </a:solidFill>
                <a:latin typeface="Tahoma"/>
                <a:cs typeface="Tahoma"/>
              </a:rPr>
              <a:t>и/или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имен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каталогов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командную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строку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(чтобы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уменьшить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трудоемкость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ввода)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или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доступа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истории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команд.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Клавиши редактирования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строк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ввода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используются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как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при 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редактировании командной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строки,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так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других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строк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ввода,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появляющихся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 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различных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запросах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программы.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2209" y="2997946"/>
            <a:ext cx="23939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650" spc="-30" dirty="0">
                <a:solidFill>
                  <a:srgbClr val="22373A"/>
                </a:solidFill>
                <a:latin typeface="Tahoma"/>
                <a:cs typeface="Tahoma"/>
              </a:rPr>
              <a:t>6</a:t>
            </a:r>
            <a:r>
              <a:rPr sz="650" spc="7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36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5219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Задание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80059" cy="5080"/>
            </a:xfrm>
            <a:custGeom>
              <a:avLst/>
              <a:gdLst/>
              <a:ahLst/>
              <a:cxnLst/>
              <a:rect l="l" t="t" r="r" b="b"/>
              <a:pathLst>
                <a:path w="480059" h="5079">
                  <a:moveTo>
                    <a:pt x="0" y="5060"/>
                  </a:moveTo>
                  <a:lnTo>
                    <a:pt x="0" y="0"/>
                  </a:lnTo>
                  <a:lnTo>
                    <a:pt x="479976" y="0"/>
                  </a:lnTo>
                  <a:lnTo>
                    <a:pt x="4799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9849" y="404091"/>
            <a:ext cx="4816475" cy="24352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7005" indent="-142875">
              <a:lnSpc>
                <a:spcPct val="100000"/>
              </a:lnSpc>
              <a:spcBef>
                <a:spcPts val="570"/>
              </a:spcBef>
              <a:buAutoNum type="arabicPeriod"/>
              <a:tabLst>
                <a:tab pos="16764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Создайте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текстовой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text.txt.</a:t>
            </a:r>
            <a:endParaRPr sz="900">
              <a:latin typeface="Tahoma"/>
              <a:cs typeface="Tahoma"/>
            </a:endParaRPr>
          </a:p>
          <a:p>
            <a:pPr marL="167005" indent="-15049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167640" algn="l"/>
              </a:tabLst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Откройте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этот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помощью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встроенного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mc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редактора.</a:t>
            </a:r>
            <a:endParaRPr sz="900">
              <a:latin typeface="Tahoma"/>
              <a:cs typeface="Tahoma"/>
            </a:endParaRPr>
          </a:p>
          <a:p>
            <a:pPr marL="167005" marR="79375" indent="-151130">
              <a:lnSpc>
                <a:spcPct val="144300"/>
              </a:lnSpc>
              <a:buAutoNum type="arabicPeriod"/>
              <a:tabLst>
                <a:tab pos="167640" algn="l"/>
              </a:tabLst>
            </a:pP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Вставьте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открытый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небольшой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фрагмент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текста,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скопированный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из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любого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другого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файла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или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Интернета.</a:t>
            </a:r>
            <a:endParaRPr sz="900">
              <a:latin typeface="Tahoma"/>
              <a:cs typeface="Tahoma"/>
            </a:endParaRPr>
          </a:p>
          <a:p>
            <a:pPr marL="167005" indent="-154940">
              <a:lnSpc>
                <a:spcPct val="100000"/>
              </a:lnSpc>
              <a:spcBef>
                <a:spcPts val="475"/>
              </a:spcBef>
              <a:buAutoNum type="arabicPeriod"/>
              <a:tabLst>
                <a:tab pos="167640" algn="l"/>
              </a:tabLst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Проделайте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текстом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следующие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манипуляции,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используя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горячие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клавиши:</a:t>
            </a:r>
            <a:endParaRPr sz="900">
              <a:latin typeface="Tahoma"/>
              <a:cs typeface="Tahoma"/>
            </a:endParaRPr>
          </a:p>
          <a:p>
            <a:pPr marL="443865" lvl="1" indent="-100330">
              <a:lnSpc>
                <a:spcPct val="100000"/>
              </a:lnSpc>
              <a:spcBef>
                <a:spcPts val="345"/>
              </a:spcBef>
              <a:buChar char="•"/>
              <a:tabLst>
                <a:tab pos="444500" algn="l"/>
              </a:tabLst>
            </a:pP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Удалите</a:t>
            </a:r>
            <a:r>
              <a:rPr sz="85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строку</a:t>
            </a:r>
            <a:r>
              <a:rPr sz="85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текста.</a:t>
            </a:r>
            <a:endParaRPr sz="850">
              <a:latin typeface="Tahoma"/>
              <a:cs typeface="Tahoma"/>
            </a:endParaRPr>
          </a:p>
          <a:p>
            <a:pPr marL="443865" lvl="1" indent="-100330">
              <a:lnSpc>
                <a:spcPct val="100000"/>
              </a:lnSpc>
              <a:spcBef>
                <a:spcPts val="355"/>
              </a:spcBef>
              <a:buChar char="•"/>
              <a:tabLst>
                <a:tab pos="444500" algn="l"/>
              </a:tabLst>
            </a:pP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Выделите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фрагмент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текста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скопируйте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его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новую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строку.</a:t>
            </a:r>
            <a:endParaRPr sz="850">
              <a:latin typeface="Tahoma"/>
              <a:cs typeface="Tahoma"/>
            </a:endParaRPr>
          </a:p>
          <a:p>
            <a:pPr marL="443865" lvl="1" indent="-100330">
              <a:lnSpc>
                <a:spcPct val="100000"/>
              </a:lnSpc>
              <a:spcBef>
                <a:spcPts val="355"/>
              </a:spcBef>
              <a:buChar char="•"/>
              <a:tabLst>
                <a:tab pos="444500" algn="l"/>
              </a:tabLst>
            </a:pPr>
            <a:r>
              <a:rPr sz="850" spc="-70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850" spc="15" dirty="0">
                <a:solidFill>
                  <a:srgbClr val="22373A"/>
                </a:solidFill>
                <a:latin typeface="Tahoma"/>
                <a:cs typeface="Tahoma"/>
              </a:rPr>
              <a:t>о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х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р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ани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т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е</a:t>
            </a:r>
            <a:r>
              <a:rPr sz="85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2373A"/>
                </a:solidFill>
                <a:latin typeface="Tahoma"/>
                <a:cs typeface="Tahoma"/>
              </a:rPr>
              <a:t>ф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айл.</a:t>
            </a:r>
            <a:endParaRPr sz="850">
              <a:latin typeface="Tahoma"/>
              <a:cs typeface="Tahoma"/>
            </a:endParaRPr>
          </a:p>
          <a:p>
            <a:pPr marL="443865" lvl="1" indent="-100330">
              <a:lnSpc>
                <a:spcPct val="100000"/>
              </a:lnSpc>
              <a:spcBef>
                <a:spcPts val="355"/>
              </a:spcBef>
              <a:buChar char="•"/>
              <a:tabLst>
                <a:tab pos="444500" algn="l"/>
              </a:tabLst>
            </a:pP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Отмените</a:t>
            </a:r>
            <a:r>
              <a:rPr sz="85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последнее</a:t>
            </a:r>
            <a:r>
              <a:rPr sz="85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действие.</a:t>
            </a:r>
            <a:endParaRPr sz="850">
              <a:latin typeface="Tahoma"/>
              <a:cs typeface="Tahoma"/>
            </a:endParaRPr>
          </a:p>
          <a:p>
            <a:pPr marL="443865" lvl="1" indent="-100330">
              <a:lnSpc>
                <a:spcPct val="100000"/>
              </a:lnSpc>
              <a:spcBef>
                <a:spcPts val="355"/>
              </a:spcBef>
              <a:buChar char="•"/>
              <a:tabLst>
                <a:tab pos="444500" algn="l"/>
              </a:tabLst>
            </a:pP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Перейдите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конец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файла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(нажав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2373A"/>
                </a:solidFill>
                <a:latin typeface="Tahoma"/>
                <a:cs typeface="Tahoma"/>
              </a:rPr>
              <a:t>комбинацию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клавиш)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напишите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некоторый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40" dirty="0">
                <a:solidFill>
                  <a:srgbClr val="22373A"/>
                </a:solidFill>
                <a:latin typeface="Tahoma"/>
                <a:cs typeface="Tahoma"/>
              </a:rPr>
              <a:t>текст.</a:t>
            </a:r>
            <a:endParaRPr sz="850">
              <a:latin typeface="Tahoma"/>
              <a:cs typeface="Tahoma"/>
            </a:endParaRPr>
          </a:p>
          <a:p>
            <a:pPr marL="443865" lvl="1" indent="-100330">
              <a:lnSpc>
                <a:spcPct val="100000"/>
              </a:lnSpc>
              <a:spcBef>
                <a:spcPts val="355"/>
              </a:spcBef>
              <a:buChar char="•"/>
              <a:tabLst>
                <a:tab pos="444500" algn="l"/>
              </a:tabLst>
            </a:pPr>
            <a:r>
              <a:rPr sz="850" spc="-5" dirty="0">
                <a:solidFill>
                  <a:srgbClr val="22373A"/>
                </a:solidFill>
                <a:latin typeface="Tahoma"/>
                <a:cs typeface="Tahoma"/>
              </a:rPr>
              <a:t>Перейдите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начало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2373A"/>
                </a:solidFill>
                <a:latin typeface="Tahoma"/>
                <a:cs typeface="Tahoma"/>
              </a:rPr>
              <a:t>файла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(нажав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2373A"/>
                </a:solidFill>
                <a:latin typeface="Tahoma"/>
                <a:cs typeface="Tahoma"/>
              </a:rPr>
              <a:t>комбинацию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клавиш)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85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напишите</a:t>
            </a:r>
            <a:r>
              <a:rPr sz="85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некоторый</a:t>
            </a:r>
            <a:r>
              <a:rPr sz="85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40" dirty="0">
                <a:solidFill>
                  <a:srgbClr val="22373A"/>
                </a:solidFill>
                <a:latin typeface="Tahoma"/>
                <a:cs typeface="Tahoma"/>
              </a:rPr>
              <a:t>текст.</a:t>
            </a:r>
            <a:endParaRPr sz="850">
              <a:latin typeface="Tahoma"/>
              <a:cs typeface="Tahoma"/>
            </a:endParaRPr>
          </a:p>
          <a:p>
            <a:pPr marL="443865" lvl="1" indent="-100330">
              <a:lnSpc>
                <a:spcPct val="100000"/>
              </a:lnSpc>
              <a:spcBef>
                <a:spcPts val="355"/>
              </a:spcBef>
              <a:buChar char="•"/>
              <a:tabLst>
                <a:tab pos="444500" algn="l"/>
              </a:tabLst>
            </a:pP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Сохраните</a:t>
            </a:r>
            <a:r>
              <a:rPr sz="85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850" spc="-4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2373A"/>
                </a:solidFill>
                <a:latin typeface="Tahoma"/>
                <a:cs typeface="Tahoma"/>
              </a:rPr>
              <a:t>закройте</a:t>
            </a:r>
            <a:r>
              <a:rPr sz="850" spc="-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Tahoma"/>
                <a:cs typeface="Tahoma"/>
              </a:rPr>
              <a:t>файл.</a:t>
            </a:r>
            <a:endParaRPr sz="850">
              <a:latin typeface="Tahoma"/>
              <a:cs typeface="Tahoma"/>
            </a:endParaRPr>
          </a:p>
          <a:p>
            <a:pPr marL="167005" indent="-15176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167640" algn="l"/>
              </a:tabLst>
            </a:pP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Откройте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исходным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текстом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на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некотором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языке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программирования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(напри-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722" y="2813611"/>
            <a:ext cx="4943475" cy="4216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570"/>
              </a:spcBef>
            </a:pP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мер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2373A"/>
                </a:solidFill>
                <a:latin typeface="Tahoma"/>
                <a:cs typeface="Tahoma"/>
              </a:rPr>
              <a:t>C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или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2373A"/>
                </a:solidFill>
                <a:latin typeface="Tahoma"/>
                <a:cs typeface="Tahoma"/>
              </a:rPr>
              <a:t>J</a:t>
            </a:r>
            <a:r>
              <a:rPr sz="900" spc="-55" dirty="0">
                <a:solidFill>
                  <a:srgbClr val="22373A"/>
                </a:solidFill>
                <a:latin typeface="Tahoma"/>
                <a:cs typeface="Tahoma"/>
              </a:rPr>
              <a:t>a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v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a)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spc="-50" dirty="0">
                <a:solidFill>
                  <a:srgbClr val="22373A"/>
                </a:solidFill>
                <a:latin typeface="Tahoma"/>
                <a:cs typeface="Tahoma"/>
              </a:rPr>
              <a:t>6.</a:t>
            </a:r>
            <a:r>
              <a:rPr sz="900" spc="27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Используя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меню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редактора,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включите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подсветку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синтаксиса,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если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она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не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включена,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или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7243" y="2997946"/>
            <a:ext cx="1949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45" dirty="0">
                <a:solidFill>
                  <a:srgbClr val="22373A"/>
                </a:solidFill>
                <a:latin typeface="Tahoma"/>
                <a:cs typeface="Tahoma"/>
              </a:rPr>
              <a:t>3</a:t>
            </a:r>
            <a:r>
              <a:rPr sz="650" spc="7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36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182245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8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Т</a:t>
            </a:r>
            <a:r>
              <a:rPr sz="1200" spc="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еор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е</a:t>
            </a:r>
            <a:r>
              <a:rPr sz="1200" spc="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тичес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к</a:t>
            </a:r>
            <a:r>
              <a:rPr sz="1200" spc="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ое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4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</a:t>
            </a:r>
            <a:r>
              <a:rPr sz="1200" spc="3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</a:t>
            </a:r>
            <a:r>
              <a:rPr sz="1200" spc="-2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е</a:t>
            </a:r>
            <a:r>
              <a:rPr sz="1200" spc="-3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д</a:t>
            </a:r>
            <a:r>
              <a:rPr sz="1200" spc="1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ение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15900" cy="5080"/>
            </a:xfrm>
            <a:custGeom>
              <a:avLst/>
              <a:gdLst/>
              <a:ahLst/>
              <a:cxnLst/>
              <a:rect l="l" t="t" r="r" b="b"/>
              <a:pathLst>
                <a:path w="215900" h="5080">
                  <a:moveTo>
                    <a:pt x="0" y="5060"/>
                  </a:moveTo>
                  <a:lnTo>
                    <a:pt x="0" y="0"/>
                  </a:lnTo>
                  <a:lnTo>
                    <a:pt x="215623" y="0"/>
                  </a:lnTo>
                  <a:lnTo>
                    <a:pt x="2156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15233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Теоретическое</a:t>
            </a:r>
            <a:r>
              <a:rPr spc="-35" dirty="0"/>
              <a:t> </a:t>
            </a:r>
            <a:r>
              <a:rPr spc="5" dirty="0"/>
              <a:t>введение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640080" cy="5080"/>
            </a:xfrm>
            <a:custGeom>
              <a:avLst/>
              <a:gdLst/>
              <a:ahLst/>
              <a:cxnLst/>
              <a:rect l="l" t="t" r="r" b="b"/>
              <a:pathLst>
                <a:path w="640080" h="5079">
                  <a:moveTo>
                    <a:pt x="0" y="5060"/>
                  </a:moveTo>
                  <a:lnTo>
                    <a:pt x="0" y="0"/>
                  </a:lnTo>
                  <a:lnTo>
                    <a:pt x="640027" y="0"/>
                  </a:lnTo>
                  <a:lnTo>
                    <a:pt x="6400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4238" y="404091"/>
            <a:ext cx="5078730" cy="240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5715">
              <a:lnSpc>
                <a:spcPct val="144300"/>
              </a:lnSpc>
              <a:spcBef>
                <a:spcPts val="95"/>
              </a:spcBef>
            </a:pP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Командная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оболочка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0" dirty="0">
                <a:solidFill>
                  <a:srgbClr val="22373A"/>
                </a:solidFill>
                <a:latin typeface="Tahoma"/>
                <a:cs typeface="Tahoma"/>
              </a:rPr>
              <a:t>—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интерфейс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взаимодействия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пользователя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операционной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системой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программным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обеспечением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посредством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команд.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Midnight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Commander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(или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mc) </a:t>
            </a:r>
            <a:r>
              <a:rPr sz="900" spc="-95" dirty="0">
                <a:solidFill>
                  <a:srgbClr val="22373A"/>
                </a:solidFill>
                <a:latin typeface="Tahoma"/>
                <a:cs typeface="Tahoma"/>
              </a:rPr>
              <a:t>— </a:t>
            </a:r>
            <a:r>
              <a:rPr sz="900" spc="-9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псевдографическая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командная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оболочка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UNIX/Linux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систем.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Для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запуска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mc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необходимо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командной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строке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набрать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mc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нажать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Enter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85" dirty="0">
                <a:solidFill>
                  <a:srgbClr val="22373A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  <a:p>
            <a:pPr marL="21590" marR="237490" indent="3175">
              <a:lnSpc>
                <a:spcPct val="144300"/>
              </a:lnSpc>
              <a:spcBef>
                <a:spcPts val="775"/>
              </a:spcBef>
            </a:pP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MC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имеет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много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полезных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как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пользователей,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так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для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администраторов,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функций </a:t>
            </a:r>
            <a:r>
              <a:rPr sz="900" spc="-27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(копирование,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удаление,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переименование/перемещение,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создание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директорий).</a:t>
            </a:r>
            <a:endParaRPr sz="900">
              <a:latin typeface="Tahoma"/>
              <a:cs typeface="Tahoma"/>
            </a:endParaRPr>
          </a:p>
          <a:p>
            <a:pPr marL="12700" marR="5080" indent="12700">
              <a:lnSpc>
                <a:spcPct val="144300"/>
              </a:lnSpc>
              <a:spcBef>
                <a:spcPts val="780"/>
              </a:spcBef>
            </a:pP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Главное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окно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программы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Midnight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Commander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состоит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из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трех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полей.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Два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поля,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называемые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“панелями”,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идентичны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структуре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обычно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отображают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перечни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файлов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подкаталогов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2373A"/>
                </a:solidFill>
                <a:latin typeface="Tahoma"/>
                <a:cs typeface="Tahoma"/>
              </a:rPr>
              <a:t>каких-то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двух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каталогов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файловой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Tahoma"/>
                <a:cs typeface="Tahoma"/>
              </a:rPr>
              <a:t>структуры.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Эти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каталоги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общем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случае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различны,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Tahoma"/>
                <a:cs typeface="Tahoma"/>
              </a:rPr>
              <a:t>хотя,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в </a:t>
            </a:r>
            <a:r>
              <a:rPr sz="900" spc="-26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частности,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могут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совпасть. Каждая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панель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состоит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из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заголовка,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списка </a:t>
            </a:r>
            <a:r>
              <a:rPr sz="900" spc="30" dirty="0">
                <a:solidFill>
                  <a:srgbClr val="22373A"/>
                </a:solidFill>
                <a:latin typeface="Tahoma"/>
                <a:cs typeface="Tahoma"/>
              </a:rPr>
              <a:t>файлов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 </a:t>
            </a:r>
            <a:r>
              <a:rPr sz="900" spc="4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информационной</a:t>
            </a:r>
            <a:r>
              <a:rPr sz="900" spc="-3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строки.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2877658"/>
            <a:ext cx="502348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-5" dirty="0">
                <a:solidFill>
                  <a:srgbClr val="22373A"/>
                </a:solidFill>
                <a:latin typeface="Tahoma"/>
                <a:cs typeface="Tahoma"/>
              </a:rPr>
              <a:t>Третье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поле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экрана,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расположенное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в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нижней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части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экрана,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содержит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командную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строку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текущей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оболочки.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В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этом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5" dirty="0">
                <a:solidFill>
                  <a:srgbClr val="22373A"/>
                </a:solidFill>
                <a:latin typeface="Tahoma"/>
                <a:cs typeface="Tahoma"/>
              </a:rPr>
              <a:t>же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поле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(самая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5" dirty="0">
                <a:solidFill>
                  <a:srgbClr val="22373A"/>
                </a:solidFill>
                <a:latin typeface="Tahoma"/>
                <a:cs typeface="Tahoma"/>
              </a:rPr>
              <a:t>нижняя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5" dirty="0">
                <a:solidFill>
                  <a:srgbClr val="22373A"/>
                </a:solidFill>
                <a:latin typeface="Tahoma"/>
                <a:cs typeface="Tahoma"/>
              </a:rPr>
              <a:t>строка</a:t>
            </a:r>
            <a:r>
              <a:rPr sz="900" spc="-15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экрана)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2373A"/>
                </a:solidFill>
                <a:latin typeface="Tahoma"/>
                <a:cs typeface="Tahoma"/>
              </a:rPr>
              <a:t>содержится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20" dirty="0">
                <a:solidFill>
                  <a:srgbClr val="22373A"/>
                </a:solidFill>
                <a:latin typeface="Tahoma"/>
                <a:cs typeface="Tahoma"/>
              </a:rPr>
              <a:t>подсказка</a:t>
            </a:r>
            <a:r>
              <a:rPr sz="900" spc="-20" dirty="0">
                <a:solidFill>
                  <a:srgbClr val="22373A"/>
                </a:solidFill>
                <a:latin typeface="Tahoma"/>
                <a:cs typeface="Tahoma"/>
              </a:rPr>
              <a:t> </a:t>
            </a:r>
            <a:r>
              <a:rPr sz="900" spc="35" dirty="0">
                <a:solidFill>
                  <a:srgbClr val="22373A"/>
                </a:solidFill>
                <a:latin typeface="Tahoma"/>
                <a:cs typeface="Tahoma"/>
              </a:rPr>
              <a:t>по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4487" y="2997946"/>
            <a:ext cx="19748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Tahoma"/>
                <a:cs typeface="Tahoma"/>
              </a:rPr>
              <a:t>4</a:t>
            </a:r>
            <a:r>
              <a:rPr sz="650" spc="75" dirty="0">
                <a:solidFill>
                  <a:srgbClr val="22373A"/>
                </a:solidFill>
                <a:latin typeface="Tahoma"/>
                <a:cs typeface="Tahoma"/>
              </a:rPr>
              <a:t>/</a:t>
            </a:r>
            <a:r>
              <a:rPr sz="650" spc="-15" dirty="0">
                <a:solidFill>
                  <a:srgbClr val="22373A"/>
                </a:solidFill>
                <a:latin typeface="Tahoma"/>
                <a:cs typeface="Tahoma"/>
              </a:rPr>
              <a:t>36</a:t>
            </a:r>
            <a:endParaRPr sz="65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5819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Выполнение</a:t>
            </a:r>
            <a:r>
              <a:rPr sz="1200" spc="-1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1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лабораторной</a:t>
            </a:r>
            <a:r>
              <a:rPr sz="1200" spc="-1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работы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287655" cy="5080"/>
            </a:xfrm>
            <a:custGeom>
              <a:avLst/>
              <a:gdLst/>
              <a:ahLst/>
              <a:cxnLst/>
              <a:rect l="l" t="t" r="r" b="b"/>
              <a:pathLst>
                <a:path w="287655" h="5080">
                  <a:moveTo>
                    <a:pt x="0" y="5060"/>
                  </a:moveTo>
                  <a:lnTo>
                    <a:pt x="0" y="0"/>
                  </a:lnTo>
                  <a:lnTo>
                    <a:pt x="287523" y="0"/>
                  </a:lnTo>
                  <a:lnTo>
                    <a:pt x="2875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48596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6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помощью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команды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man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mc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прочитал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документацию </a:t>
            </a:r>
            <a:r>
              <a:rPr sz="1000" spc="30" dirty="0">
                <a:solidFill>
                  <a:srgbClr val="F9F9F9"/>
                </a:solidFill>
                <a:latin typeface="Microsoft Sans Serif"/>
                <a:cs typeface="Microsoft Sans Serif"/>
              </a:rPr>
              <a:t>про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командную </a:t>
            </a:r>
            <a:r>
              <a:rPr sz="1000" spc="15" dirty="0">
                <a:solidFill>
                  <a:srgbClr val="F9F9F9"/>
                </a:solidFill>
                <a:latin typeface="Microsoft Sans Serif"/>
                <a:cs typeface="Microsoft Sans Serif"/>
              </a:rPr>
              <a:t>оболочку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5" dirty="0"/>
              <a:t>5/36</a:t>
            </a:r>
          </a:p>
        </p:txBody>
      </p:sp>
      <p:pic>
        <p:nvPicPr>
          <p:cNvPr id="11" name="Рисунок 10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37A41A5D-6058-1BDA-6511-76578ED67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708025"/>
            <a:ext cx="3740941" cy="207962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923</Words>
  <Application>Microsoft Office PowerPoint</Application>
  <PresentationFormat>Произвольный</PresentationFormat>
  <Paragraphs>103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5" baseType="lpstr">
      <vt:lpstr>Calibri</vt:lpstr>
      <vt:lpstr>Microsoft Sans Serif</vt:lpstr>
      <vt:lpstr>Tahoma</vt:lpstr>
      <vt:lpstr>Office Theme</vt:lpstr>
      <vt:lpstr>Отчёт по лабораторной работе №9</vt:lpstr>
      <vt:lpstr>Презентация PowerPoint</vt:lpstr>
      <vt:lpstr>Презентация PowerPoint</vt:lpstr>
      <vt:lpstr>Презентация PowerPoint</vt:lpstr>
      <vt:lpstr>Задание</vt:lpstr>
      <vt:lpstr>Презентация PowerPoint</vt:lpstr>
      <vt:lpstr>Теоретическое 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Ответы на 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по лабораторной работе №9 - Операционные системы</dc:title>
  <dc:creator>Румянцев А.О</dc:creator>
  <cp:lastModifiedBy>М Овезов</cp:lastModifiedBy>
  <cp:revision>1</cp:revision>
  <dcterms:created xsi:type="dcterms:W3CDTF">2024-06-22T19:40:13Z</dcterms:created>
  <dcterms:modified xsi:type="dcterms:W3CDTF">2024-06-22T19:52:33Z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2024-04-06T00:00:00Z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2024-06-22T00:00:00Z</vt:filetime>
  </property>
</Properties>
</file>