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5765800" cy="3244850"/>
  <p:notesSz cx="5765800" cy="3244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7" d="100"/>
          <a:sy n="177" d="100"/>
        </p:scale>
        <p:origin x="619" y="11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82852"/>
            <a:ext cx="5520537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5" dirty="0"/>
              <a:t>‹#›</a:t>
            </a:fld>
            <a:r>
              <a:rPr spc="5" dirty="0"/>
              <a:t>/40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5" dirty="0"/>
              <a:t>‹#›</a:t>
            </a:fld>
            <a:r>
              <a:rPr spc="5" dirty="0"/>
              <a:t>/40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5" dirty="0"/>
              <a:t>‹#›</a:t>
            </a:fld>
            <a:r>
              <a:rPr spc="5" dirty="0"/>
              <a:t>/40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5" dirty="0"/>
              <a:t>‹#›</a:t>
            </a:fld>
            <a:r>
              <a:rPr spc="5" dirty="0"/>
              <a:t>/40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5" dirty="0"/>
              <a:t>‹#›</a:t>
            </a:fld>
            <a:r>
              <a:rPr spc="5" dirty="0"/>
              <a:t>/40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32657"/>
            <a:ext cx="5520537" cy="433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9849" y="1237542"/>
            <a:ext cx="4826101" cy="817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00192" y="2992618"/>
            <a:ext cx="309879" cy="147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5" dirty="0"/>
              <a:t>‹#›</a:t>
            </a:fld>
            <a:r>
              <a:rPr spc="5" dirty="0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09019"/>
            <a:ext cx="261429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22373A"/>
                </a:solidFill>
              </a:rPr>
              <a:t>Отчёт</a:t>
            </a:r>
            <a:r>
              <a:rPr sz="1200" spc="-45" dirty="0">
                <a:solidFill>
                  <a:srgbClr val="22373A"/>
                </a:solidFill>
              </a:rPr>
              <a:t> </a:t>
            </a:r>
            <a:r>
              <a:rPr sz="1200" spc="55" dirty="0">
                <a:solidFill>
                  <a:srgbClr val="22373A"/>
                </a:solidFill>
              </a:rPr>
              <a:t>по</a:t>
            </a:r>
            <a:r>
              <a:rPr sz="1200" spc="-45" dirty="0">
                <a:solidFill>
                  <a:srgbClr val="22373A"/>
                </a:solidFill>
              </a:rPr>
              <a:t> </a:t>
            </a:r>
            <a:r>
              <a:rPr sz="1200" spc="30" dirty="0">
                <a:solidFill>
                  <a:srgbClr val="22373A"/>
                </a:solidFill>
              </a:rPr>
              <a:t>лабораторной</a:t>
            </a:r>
            <a:r>
              <a:rPr sz="1200" spc="-45" dirty="0">
                <a:solidFill>
                  <a:srgbClr val="22373A"/>
                </a:solidFill>
              </a:rPr>
              <a:t> </a:t>
            </a:r>
            <a:r>
              <a:rPr sz="1200" spc="15" dirty="0">
                <a:solidFill>
                  <a:srgbClr val="22373A"/>
                </a:solidFill>
              </a:rPr>
              <a:t>работе</a:t>
            </a:r>
            <a:r>
              <a:rPr sz="1200" spc="-45" dirty="0">
                <a:solidFill>
                  <a:srgbClr val="22373A"/>
                </a:solidFill>
              </a:rPr>
              <a:t> </a:t>
            </a:r>
            <a:r>
              <a:rPr sz="1200" spc="5" dirty="0">
                <a:solidFill>
                  <a:srgbClr val="22373A"/>
                </a:solidFill>
              </a:rPr>
              <a:t>№11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347294" y="1114077"/>
            <a:ext cx="1467485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Операционные</a:t>
            </a:r>
            <a:r>
              <a:rPr sz="10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системы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512944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714761"/>
            <a:ext cx="2342515" cy="679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04010">
              <a:lnSpc>
                <a:spcPct val="155500"/>
              </a:lnSpc>
              <a:spcBef>
                <a:spcPts val="100"/>
              </a:spcBef>
            </a:pPr>
            <a:r>
              <a:rPr lang="ru-RU" sz="850" spc="-125" dirty="0">
                <a:solidFill>
                  <a:srgbClr val="22373A"/>
                </a:solidFill>
                <a:latin typeface="Trebuchet MS"/>
                <a:cs typeface="Trebuchet MS"/>
              </a:rPr>
              <a:t>О в е з о в  М</a:t>
            </a:r>
          </a:p>
          <a:p>
            <a:pPr marL="12700" marR="1604010">
              <a:lnSpc>
                <a:spcPct val="155500"/>
              </a:lnSpc>
              <a:spcBef>
                <a:spcPts val="100"/>
              </a:spcBef>
            </a:pPr>
            <a:r>
              <a:rPr lang="ru-RU" sz="850" spc="-125" dirty="0">
                <a:solidFill>
                  <a:srgbClr val="22373A"/>
                </a:solidFill>
                <a:latin typeface="Trebuchet MS"/>
                <a:cs typeface="Trebuchet MS"/>
              </a:rPr>
              <a:t>. </a:t>
            </a:r>
            <a:r>
              <a:rPr sz="850" spc="-1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50" spc="-45" dirty="0">
                <a:solidFill>
                  <a:srgbClr val="22373A"/>
                </a:solidFill>
                <a:latin typeface="Trebuchet MS"/>
                <a:cs typeface="Trebuchet MS"/>
              </a:rPr>
              <a:t>20.04.2024</a:t>
            </a:r>
            <a:endParaRPr sz="8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650" spc="10" dirty="0">
                <a:solidFill>
                  <a:srgbClr val="22373A"/>
                </a:solidFill>
                <a:latin typeface="Trebuchet MS"/>
                <a:cs typeface="Trebuchet MS"/>
              </a:rPr>
              <a:t>Российский</a:t>
            </a:r>
            <a:r>
              <a:rPr sz="6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650" spc="5" dirty="0">
                <a:solidFill>
                  <a:srgbClr val="22373A"/>
                </a:solidFill>
                <a:latin typeface="Trebuchet MS"/>
                <a:cs typeface="Trebuchet MS"/>
              </a:rPr>
              <a:t>университет </a:t>
            </a:r>
            <a:r>
              <a:rPr sz="650" spc="10" dirty="0">
                <a:solidFill>
                  <a:srgbClr val="22373A"/>
                </a:solidFill>
                <a:latin typeface="Trebuchet MS"/>
                <a:cs typeface="Trebuchet MS"/>
              </a:rPr>
              <a:t>дружбы</a:t>
            </a:r>
            <a:r>
              <a:rPr sz="650" spc="5" dirty="0">
                <a:solidFill>
                  <a:srgbClr val="22373A"/>
                </a:solidFill>
                <a:latin typeface="Trebuchet MS"/>
                <a:cs typeface="Trebuchet MS"/>
              </a:rPr>
              <a:t> народов, </a:t>
            </a:r>
            <a:r>
              <a:rPr sz="650" dirty="0">
                <a:solidFill>
                  <a:srgbClr val="22373A"/>
                </a:solidFill>
                <a:latin typeface="Trebuchet MS"/>
                <a:cs typeface="Trebuchet MS"/>
              </a:rPr>
              <a:t>Москва,</a:t>
            </a:r>
            <a:r>
              <a:rPr sz="65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650" spc="10" dirty="0">
                <a:solidFill>
                  <a:srgbClr val="22373A"/>
                </a:solidFill>
                <a:latin typeface="Trebuchet MS"/>
                <a:cs typeface="Trebuchet MS"/>
              </a:rPr>
              <a:t>Россия</a:t>
            </a:r>
            <a:endParaRPr sz="6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8526" y="2997946"/>
            <a:ext cx="19367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30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r>
              <a:rPr sz="650" spc="-65" dirty="0">
                <a:solidFill>
                  <a:srgbClr val="22373A"/>
                </a:solidFill>
                <a:latin typeface="Trebuchet MS"/>
                <a:cs typeface="Trebuchet MS"/>
              </a:rPr>
              <a:t>/</a:t>
            </a:r>
            <a:r>
              <a:rPr sz="650" spc="20" dirty="0">
                <a:solidFill>
                  <a:srgbClr val="22373A"/>
                </a:solidFill>
                <a:latin typeface="Trebuchet MS"/>
                <a:cs typeface="Trebuchet MS"/>
              </a:rPr>
              <a:t>40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13182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Создаю</a:t>
            </a:r>
            <a:r>
              <a:rPr sz="1000" spc="-5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файл</a:t>
            </a:r>
            <a:r>
              <a:rPr sz="1000" spc="-5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F9F9F9"/>
                </a:solidFill>
                <a:latin typeface="Trebuchet MS"/>
                <a:cs typeface="Trebuchet MS"/>
              </a:rPr>
              <a:t>lab07.sh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864235" cy="5080"/>
            </a:xfrm>
            <a:custGeom>
              <a:avLst/>
              <a:gdLst/>
              <a:ahLst/>
              <a:cxnLst/>
              <a:rect l="l" t="t" r="r" b="b"/>
              <a:pathLst>
                <a:path w="864235" h="5079">
                  <a:moveTo>
                    <a:pt x="0" y="5060"/>
                  </a:moveTo>
                  <a:lnTo>
                    <a:pt x="0" y="0"/>
                  </a:lnTo>
                  <a:lnTo>
                    <a:pt x="863975" y="0"/>
                  </a:lnTo>
                  <a:lnTo>
                    <a:pt x="86397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687875"/>
            <a:ext cx="5040005" cy="190601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6/40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4307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35" dirty="0">
                <a:solidFill>
                  <a:srgbClr val="F9F9F9"/>
                </a:solidFill>
                <a:latin typeface="Trebuchet MS"/>
                <a:cs typeface="Trebuchet MS"/>
              </a:rPr>
              <a:t>Прописываю</a:t>
            </a:r>
            <a:r>
              <a:rPr sz="1000" spc="-4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F9F9F9"/>
                </a:solidFill>
                <a:latin typeface="Trebuchet MS"/>
                <a:cs typeface="Trebuchet MS"/>
              </a:rPr>
              <a:t>в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файле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Trebuchet MS"/>
                <a:cs typeface="Trebuchet MS"/>
              </a:rPr>
              <a:t>текст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Trebuchet MS"/>
                <a:cs typeface="Trebuchet MS"/>
              </a:rPr>
              <a:t>программы.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1008380" cy="5080"/>
            </a:xfrm>
            <a:custGeom>
              <a:avLst/>
              <a:gdLst/>
              <a:ahLst/>
              <a:cxnLst/>
              <a:rect l="l" t="t" r="r" b="b"/>
              <a:pathLst>
                <a:path w="1008380" h="5079">
                  <a:moveTo>
                    <a:pt x="0" y="5060"/>
                  </a:moveTo>
                  <a:lnTo>
                    <a:pt x="0" y="0"/>
                  </a:lnTo>
                  <a:lnTo>
                    <a:pt x="1008030" y="0"/>
                  </a:lnTo>
                  <a:lnTo>
                    <a:pt x="100803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944387"/>
            <a:ext cx="5040068" cy="139298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7/40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9089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Сохраняю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файл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F9F9F9"/>
                </a:solidFill>
                <a:latin typeface="Trebuchet MS"/>
                <a:cs typeface="Trebuchet MS"/>
              </a:rPr>
              <a:t>с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помощью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комбинации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С-x 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С-s.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1152525" cy="5080"/>
            </a:xfrm>
            <a:custGeom>
              <a:avLst/>
              <a:gdLst/>
              <a:ahLst/>
              <a:cxnLst/>
              <a:rect l="l" t="t" r="r" b="b"/>
              <a:pathLst>
                <a:path w="1152525" h="5079">
                  <a:moveTo>
                    <a:pt x="0" y="5060"/>
                  </a:moveTo>
                  <a:lnTo>
                    <a:pt x="0" y="0"/>
                  </a:lnTo>
                  <a:lnTo>
                    <a:pt x="1151997" y="0"/>
                  </a:lnTo>
                  <a:lnTo>
                    <a:pt x="11519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391895"/>
            <a:ext cx="5040021" cy="49796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8/40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7451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Вырезаю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одной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командой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целую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строку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(С-к)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1296670" cy="5080"/>
            </a:xfrm>
            <a:custGeom>
              <a:avLst/>
              <a:gdLst/>
              <a:ahLst/>
              <a:cxnLst/>
              <a:rect l="l" t="t" r="r" b="b"/>
              <a:pathLst>
                <a:path w="1296670" h="5079">
                  <a:moveTo>
                    <a:pt x="0" y="5060"/>
                  </a:moveTo>
                  <a:lnTo>
                    <a:pt x="0" y="0"/>
                  </a:lnTo>
                  <a:lnTo>
                    <a:pt x="1296051" y="0"/>
                  </a:lnTo>
                  <a:lnTo>
                    <a:pt x="129605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153258"/>
            <a:ext cx="5040086" cy="9752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9/40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49682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Вставляю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Trebuchet MS"/>
                <a:cs typeface="Trebuchet MS"/>
              </a:rPr>
              <a:t>эту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строку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F9F9F9"/>
                </a:solidFill>
                <a:latin typeface="Trebuchet MS"/>
                <a:cs typeface="Trebuchet MS"/>
              </a:rPr>
              <a:t>в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конец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файла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50" dirty="0">
                <a:solidFill>
                  <a:srgbClr val="F9F9F9"/>
                </a:solidFill>
                <a:latin typeface="Trebuchet MS"/>
                <a:cs typeface="Trebuchet MS"/>
              </a:rPr>
              <a:t>(С-у).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1440180" cy="5080"/>
            </a:xfrm>
            <a:custGeom>
              <a:avLst/>
              <a:gdLst/>
              <a:ahLst/>
              <a:cxnLst/>
              <a:rect l="l" t="t" r="r" b="b"/>
              <a:pathLst>
                <a:path w="1440180" h="5079">
                  <a:moveTo>
                    <a:pt x="0" y="5060"/>
                  </a:moveTo>
                  <a:lnTo>
                    <a:pt x="0" y="0"/>
                  </a:lnTo>
                  <a:lnTo>
                    <a:pt x="1440018" y="0"/>
                  </a:lnTo>
                  <a:lnTo>
                    <a:pt x="144001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893027"/>
            <a:ext cx="5040164" cy="14956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10/40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562610"/>
          </a:xfrm>
          <a:custGeom>
            <a:avLst/>
            <a:gdLst/>
            <a:ahLst/>
            <a:cxnLst/>
            <a:rect l="l" t="t" r="r" b="b"/>
            <a:pathLst>
              <a:path w="5760085" h="562610">
                <a:moveTo>
                  <a:pt x="5759996" y="0"/>
                </a:moveTo>
                <a:lnTo>
                  <a:pt x="0" y="0"/>
                </a:lnTo>
                <a:lnTo>
                  <a:pt x="0" y="562495"/>
                </a:lnTo>
                <a:lnTo>
                  <a:pt x="5759996" y="562495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32657"/>
            <a:ext cx="5514975" cy="43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95"/>
              </a:spcBef>
            </a:pPr>
            <a:r>
              <a:rPr sz="1000" spc="35" dirty="0">
                <a:solidFill>
                  <a:srgbClr val="F9F9F9"/>
                </a:solidFill>
                <a:latin typeface="Trebuchet MS"/>
                <a:cs typeface="Trebuchet MS"/>
              </a:rPr>
              <a:t>Выделяю</a:t>
            </a:r>
            <a:r>
              <a:rPr sz="1000" spc="4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область</a:t>
            </a:r>
            <a:r>
              <a:rPr sz="1000" spc="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F9F9F9"/>
                </a:solidFill>
                <a:latin typeface="Trebuchet MS"/>
                <a:cs typeface="Trebuchet MS"/>
              </a:rPr>
              <a:t>текста(С-space),</a:t>
            </a:r>
            <a:r>
              <a:rPr sz="1000" spc="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F9F9F9"/>
                </a:solidFill>
                <a:latin typeface="Trebuchet MS"/>
                <a:cs typeface="Trebuchet MS"/>
              </a:rPr>
              <a:t>копирую</a:t>
            </a:r>
            <a:r>
              <a:rPr sz="1000" spc="4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область</a:t>
            </a:r>
            <a:r>
              <a:rPr sz="1000" spc="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60" dirty="0">
                <a:solidFill>
                  <a:srgbClr val="F9F9F9"/>
                </a:solidFill>
                <a:latin typeface="Trebuchet MS"/>
                <a:cs typeface="Trebuchet MS"/>
              </a:rPr>
              <a:t>в</a:t>
            </a:r>
            <a:r>
              <a:rPr sz="1000" spc="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буфер</a:t>
            </a:r>
            <a:r>
              <a:rPr sz="1000" spc="4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F9F9F9"/>
                </a:solidFill>
                <a:latin typeface="Trebuchet MS"/>
                <a:cs typeface="Trebuchet MS"/>
              </a:rPr>
              <a:t>обмена</a:t>
            </a:r>
            <a:r>
              <a:rPr sz="1000" spc="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F9F9F9"/>
                </a:solidFill>
                <a:latin typeface="Trebuchet MS"/>
                <a:cs typeface="Trebuchet MS"/>
              </a:rPr>
              <a:t>(М-w),</a:t>
            </a:r>
            <a:r>
              <a:rPr sz="1000" spc="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F9F9F9"/>
                </a:solidFill>
                <a:latin typeface="Trebuchet MS"/>
                <a:cs typeface="Trebuchet MS"/>
              </a:rPr>
              <a:t>вырезаю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эту </a:t>
            </a:r>
            <a:r>
              <a:rPr sz="1000" spc="-28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область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F9F9F9"/>
                </a:solidFill>
                <a:latin typeface="Trebuchet MS"/>
                <a:cs typeface="Trebuchet MS"/>
              </a:rPr>
              <a:t>с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помощью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60" dirty="0">
                <a:solidFill>
                  <a:srgbClr val="F9F9F9"/>
                </a:solidFill>
                <a:latin typeface="Trebuchet MS"/>
                <a:cs typeface="Trebuchet MS"/>
              </a:rPr>
              <a:t>С-w.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562502"/>
            <a:ext cx="5760085" cy="5080"/>
            <a:chOff x="0" y="56250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56503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62502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62502"/>
              <a:ext cx="1584325" cy="5080"/>
            </a:xfrm>
            <a:custGeom>
              <a:avLst/>
              <a:gdLst/>
              <a:ahLst/>
              <a:cxnLst/>
              <a:rect l="l" t="t" r="r" b="b"/>
              <a:pathLst>
                <a:path w="1584325" h="5079">
                  <a:moveTo>
                    <a:pt x="0" y="5060"/>
                  </a:moveTo>
                  <a:lnTo>
                    <a:pt x="0" y="0"/>
                  </a:lnTo>
                  <a:lnTo>
                    <a:pt x="1583984" y="0"/>
                  </a:lnTo>
                  <a:lnTo>
                    <a:pt x="158398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994881"/>
            <a:ext cx="5040164" cy="14956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11/40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3590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Вставляю</a:t>
            </a:r>
            <a:r>
              <a:rPr sz="1000" spc="-4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область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F9F9F9"/>
                </a:solidFill>
                <a:latin typeface="Trebuchet MS"/>
                <a:cs typeface="Trebuchet MS"/>
              </a:rPr>
              <a:t>в</a:t>
            </a:r>
            <a:r>
              <a:rPr sz="1000" spc="-4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конец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файла</a:t>
            </a:r>
            <a:r>
              <a:rPr sz="1000" spc="-4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50" dirty="0">
                <a:solidFill>
                  <a:srgbClr val="F9F9F9"/>
                </a:solidFill>
                <a:latin typeface="Trebuchet MS"/>
                <a:cs typeface="Trebuchet MS"/>
              </a:rPr>
              <a:t>(С-у).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1728470" cy="5080"/>
            </a:xfrm>
            <a:custGeom>
              <a:avLst/>
              <a:gdLst/>
              <a:ahLst/>
              <a:cxnLst/>
              <a:rect l="l" t="t" r="r" b="b"/>
              <a:pathLst>
                <a:path w="1728470" h="5079">
                  <a:moveTo>
                    <a:pt x="0" y="5060"/>
                  </a:moveTo>
                  <a:lnTo>
                    <a:pt x="0" y="0"/>
                  </a:lnTo>
                  <a:lnTo>
                    <a:pt x="1728039" y="0"/>
                  </a:lnTo>
                  <a:lnTo>
                    <a:pt x="172803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622730"/>
            <a:ext cx="5040086" cy="203631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12/40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03644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Отменяю</a:t>
            </a:r>
            <a:r>
              <a:rPr sz="1000" spc="-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последнее</a:t>
            </a:r>
            <a:r>
              <a:rPr sz="1000" spc="-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Trebuchet MS"/>
                <a:cs typeface="Trebuchet MS"/>
              </a:rPr>
              <a:t>действие</a:t>
            </a:r>
            <a:r>
              <a:rPr sz="1000" spc="-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С-/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1872614" cy="5080"/>
            </a:xfrm>
            <a:custGeom>
              <a:avLst/>
              <a:gdLst/>
              <a:ahLst/>
              <a:cxnLst/>
              <a:rect l="l" t="t" r="r" b="b"/>
              <a:pathLst>
                <a:path w="1872614" h="5079">
                  <a:moveTo>
                    <a:pt x="0" y="5060"/>
                  </a:moveTo>
                  <a:lnTo>
                    <a:pt x="0" y="0"/>
                  </a:lnTo>
                  <a:lnTo>
                    <a:pt x="1872006" y="0"/>
                  </a:lnTo>
                  <a:lnTo>
                    <a:pt x="187200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622730"/>
            <a:ext cx="5040086" cy="203631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13/40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3069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Перевожу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курсор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F9F9F9"/>
                </a:solidFill>
                <a:latin typeface="Trebuchet MS"/>
                <a:cs typeface="Trebuchet MS"/>
              </a:rPr>
              <a:t>в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начало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строки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F9F9F9"/>
                </a:solidFill>
                <a:latin typeface="Trebuchet MS"/>
                <a:cs typeface="Trebuchet MS"/>
              </a:rPr>
              <a:t>С-а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2016125" cy="5080"/>
            </a:xfrm>
            <a:custGeom>
              <a:avLst/>
              <a:gdLst/>
              <a:ahLst/>
              <a:cxnLst/>
              <a:rect l="l" t="t" r="r" b="b"/>
              <a:pathLst>
                <a:path w="2016125" h="5079">
                  <a:moveTo>
                    <a:pt x="0" y="5060"/>
                  </a:moveTo>
                  <a:lnTo>
                    <a:pt x="0" y="0"/>
                  </a:lnTo>
                  <a:lnTo>
                    <a:pt x="2016060" y="0"/>
                  </a:lnTo>
                  <a:lnTo>
                    <a:pt x="2016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622730"/>
            <a:ext cx="5040086" cy="203631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14/40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3634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Перемещаю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курсор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F9F9F9"/>
                </a:solidFill>
                <a:latin typeface="Trebuchet MS"/>
                <a:cs typeface="Trebuchet MS"/>
              </a:rPr>
              <a:t>в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конец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строки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F9F9F9"/>
                </a:solidFill>
                <a:latin typeface="Trebuchet MS"/>
                <a:cs typeface="Trebuchet MS"/>
              </a:rPr>
              <a:t>С-е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2160270" cy="5080"/>
            </a:xfrm>
            <a:custGeom>
              <a:avLst/>
              <a:gdLst/>
              <a:ahLst/>
              <a:cxnLst/>
              <a:rect l="l" t="t" r="r" b="b"/>
              <a:pathLst>
                <a:path w="2160270" h="5079">
                  <a:moveTo>
                    <a:pt x="0" y="5060"/>
                  </a:moveTo>
                  <a:lnTo>
                    <a:pt x="0" y="0"/>
                  </a:lnTo>
                  <a:lnTo>
                    <a:pt x="2160027" y="0"/>
                  </a:lnTo>
                  <a:lnTo>
                    <a:pt x="216002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622730"/>
            <a:ext cx="5040086" cy="203631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15/40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1985"/>
            <a:ext cx="94678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Ц</a:t>
            </a:r>
            <a:r>
              <a:rPr sz="1200" spc="-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е</a:t>
            </a:r>
            <a:r>
              <a:rPr sz="1200" spc="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ль</a:t>
            </a:r>
            <a:r>
              <a:rPr sz="1200" spc="-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200" spc="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р</a:t>
            </a:r>
            <a:r>
              <a:rPr sz="1200" spc="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аб</a:t>
            </a:r>
            <a:r>
              <a:rPr sz="1200" spc="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4138"/>
            <a:ext cx="2588260" cy="5080"/>
            <a:chOff x="1586191" y="166413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413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4138"/>
              <a:ext cx="64769" cy="5080"/>
            </a:xfrm>
            <a:custGeom>
              <a:avLst/>
              <a:gdLst/>
              <a:ahLst/>
              <a:cxnLst/>
              <a:rect l="l" t="t" r="r" b="b"/>
              <a:pathLst>
                <a:path w="64769" h="5080">
                  <a:moveTo>
                    <a:pt x="0" y="5060"/>
                  </a:moveTo>
                  <a:lnTo>
                    <a:pt x="0" y="0"/>
                  </a:lnTo>
                  <a:lnTo>
                    <a:pt x="64674" y="0"/>
                  </a:lnTo>
                  <a:lnTo>
                    <a:pt x="6467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44284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Перемещаю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курсор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F9F9F9"/>
                </a:solidFill>
                <a:latin typeface="Trebuchet MS"/>
                <a:cs typeface="Trebuchet MS"/>
              </a:rPr>
              <a:t>в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начало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файла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М-&lt;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2304415" cy="5080"/>
            </a:xfrm>
            <a:custGeom>
              <a:avLst/>
              <a:gdLst/>
              <a:ahLst/>
              <a:cxnLst/>
              <a:rect l="l" t="t" r="r" b="b"/>
              <a:pathLst>
                <a:path w="2304415" h="5079">
                  <a:moveTo>
                    <a:pt x="0" y="5060"/>
                  </a:moveTo>
                  <a:lnTo>
                    <a:pt x="0" y="0"/>
                  </a:lnTo>
                  <a:lnTo>
                    <a:pt x="2303994" y="0"/>
                  </a:lnTo>
                  <a:lnTo>
                    <a:pt x="23039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622730"/>
            <a:ext cx="5040086" cy="203631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16/40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3717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Перемещаю</a:t>
            </a:r>
            <a:r>
              <a:rPr sz="1000" spc="-4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курсор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F9F9F9"/>
                </a:solidFill>
                <a:latin typeface="Trebuchet MS"/>
                <a:cs typeface="Trebuchet MS"/>
              </a:rPr>
              <a:t>в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конец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файла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М-&gt;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2448560" cy="5080"/>
            </a:xfrm>
            <a:custGeom>
              <a:avLst/>
              <a:gdLst/>
              <a:ahLst/>
              <a:cxnLst/>
              <a:rect l="l" t="t" r="r" b="b"/>
              <a:pathLst>
                <a:path w="2448560" h="5079">
                  <a:moveTo>
                    <a:pt x="0" y="5060"/>
                  </a:moveTo>
                  <a:lnTo>
                    <a:pt x="0" y="0"/>
                  </a:lnTo>
                  <a:lnTo>
                    <a:pt x="2448048" y="0"/>
                  </a:lnTo>
                  <a:lnTo>
                    <a:pt x="244804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622730"/>
            <a:ext cx="5040086" cy="203631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17/40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3564254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Открываю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список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активных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буферов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F9F9F9"/>
                </a:solidFill>
                <a:latin typeface="Trebuchet MS"/>
                <a:cs typeface="Trebuchet MS"/>
              </a:rPr>
              <a:t>в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Trebuchet MS"/>
                <a:cs typeface="Trebuchet MS"/>
              </a:rPr>
              <a:t>другой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окне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С-х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Trebuchet MS"/>
                <a:cs typeface="Trebuchet MS"/>
              </a:rPr>
              <a:t>С-b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2592070" cy="5080"/>
            </a:xfrm>
            <a:custGeom>
              <a:avLst/>
              <a:gdLst/>
              <a:ahLst/>
              <a:cxnLst/>
              <a:rect l="l" t="t" r="r" b="b"/>
              <a:pathLst>
                <a:path w="2592070" h="5079">
                  <a:moveTo>
                    <a:pt x="0" y="5060"/>
                  </a:moveTo>
                  <a:lnTo>
                    <a:pt x="0" y="0"/>
                  </a:lnTo>
                  <a:lnTo>
                    <a:pt x="2592015" y="0"/>
                  </a:lnTo>
                  <a:lnTo>
                    <a:pt x="25920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035286"/>
            <a:ext cx="5040066" cy="121117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18/40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2879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Переключаюсь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на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Trebuchet MS"/>
                <a:cs typeface="Trebuchet MS"/>
              </a:rPr>
              <a:t>д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р</a:t>
            </a:r>
            <a:r>
              <a:rPr sz="1000" spc="-5" dirty="0">
                <a:solidFill>
                  <a:srgbClr val="F9F9F9"/>
                </a:solidFill>
                <a:latin typeface="Trebuchet MS"/>
                <a:cs typeface="Trebuchet MS"/>
              </a:rPr>
              <a:t>у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г</a:t>
            </a:r>
            <a:r>
              <a:rPr sz="1000" spc="35" dirty="0">
                <a:solidFill>
                  <a:srgbClr val="F9F9F9"/>
                </a:solidFill>
                <a:latin typeface="Trebuchet MS"/>
                <a:cs typeface="Trebuchet MS"/>
              </a:rPr>
              <a:t>ой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б</a:t>
            </a:r>
            <a:r>
              <a:rPr sz="1000" spc="-10" dirty="0">
                <a:solidFill>
                  <a:srgbClr val="F9F9F9"/>
                </a:solidFill>
                <a:latin typeface="Trebuchet MS"/>
                <a:cs typeface="Trebuchet MS"/>
              </a:rPr>
              <a:t>у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фер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90" dirty="0">
                <a:solidFill>
                  <a:srgbClr val="F9F9F9"/>
                </a:solidFill>
                <a:latin typeface="Trebuchet MS"/>
                <a:cs typeface="Trebuchet MS"/>
              </a:rPr>
              <a:t>С</a:t>
            </a:r>
            <a:r>
              <a:rPr sz="1000" spc="-5" dirty="0">
                <a:solidFill>
                  <a:srgbClr val="F9F9F9"/>
                </a:solidFill>
                <a:latin typeface="Trebuchet MS"/>
                <a:cs typeface="Trebuchet MS"/>
              </a:rPr>
              <a:t>-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х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50" dirty="0">
                <a:solidFill>
                  <a:srgbClr val="F9F9F9"/>
                </a:solidFill>
                <a:latin typeface="Trebuchet MS"/>
                <a:cs typeface="Trebuchet MS"/>
              </a:rPr>
              <a:t>о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2736215" cy="5080"/>
            </a:xfrm>
            <a:custGeom>
              <a:avLst/>
              <a:gdLst/>
              <a:ahLst/>
              <a:cxnLst/>
              <a:rect l="l" t="t" r="r" b="b"/>
              <a:pathLst>
                <a:path w="2736215" h="5079">
                  <a:moveTo>
                    <a:pt x="0" y="5060"/>
                  </a:moveTo>
                  <a:lnTo>
                    <a:pt x="0" y="0"/>
                  </a:lnTo>
                  <a:lnTo>
                    <a:pt x="2736070" y="0"/>
                  </a:lnTo>
                  <a:lnTo>
                    <a:pt x="273607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976685"/>
            <a:ext cx="5040066" cy="132838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19/40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2542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Закры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в</a:t>
            </a:r>
            <a:r>
              <a:rPr sz="1000" spc="45" dirty="0">
                <a:solidFill>
                  <a:srgbClr val="F9F9F9"/>
                </a:solidFill>
                <a:latin typeface="Trebuchet MS"/>
                <a:cs typeface="Trebuchet MS"/>
              </a:rPr>
              <a:t>аю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F9F9F9"/>
                </a:solidFill>
                <a:latin typeface="Trebuchet MS"/>
                <a:cs typeface="Trebuchet MS"/>
              </a:rPr>
              <a:t>окно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Trebuchet MS"/>
                <a:cs typeface="Trebuchet MS"/>
              </a:rPr>
              <a:t>д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р</a:t>
            </a:r>
            <a:r>
              <a:rPr sz="1000" spc="-5" dirty="0">
                <a:solidFill>
                  <a:srgbClr val="F9F9F9"/>
                </a:solidFill>
                <a:latin typeface="Trebuchet MS"/>
                <a:cs typeface="Trebuchet MS"/>
              </a:rPr>
              <a:t>у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г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о</a:t>
            </a:r>
            <a:r>
              <a:rPr sz="1000" spc="-10" dirty="0">
                <a:solidFill>
                  <a:srgbClr val="F9F9F9"/>
                </a:solidFill>
                <a:latin typeface="Trebuchet MS"/>
                <a:cs typeface="Trebuchet MS"/>
              </a:rPr>
              <a:t>г</a:t>
            </a:r>
            <a:r>
              <a:rPr sz="1000" spc="50" dirty="0">
                <a:solidFill>
                  <a:srgbClr val="F9F9F9"/>
                </a:solidFill>
                <a:latin typeface="Trebuchet MS"/>
                <a:cs typeface="Trebuchet MS"/>
              </a:rPr>
              <a:t>о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б</a:t>
            </a:r>
            <a:r>
              <a:rPr sz="1000" spc="-10" dirty="0">
                <a:solidFill>
                  <a:srgbClr val="F9F9F9"/>
                </a:solidFill>
                <a:latin typeface="Trebuchet MS"/>
                <a:cs typeface="Trebuchet MS"/>
              </a:rPr>
              <a:t>у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фе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р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а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90" dirty="0">
                <a:solidFill>
                  <a:srgbClr val="F9F9F9"/>
                </a:solidFill>
                <a:latin typeface="Trebuchet MS"/>
                <a:cs typeface="Trebuchet MS"/>
              </a:rPr>
              <a:t>С</a:t>
            </a:r>
            <a:r>
              <a:rPr sz="1000" spc="-5" dirty="0">
                <a:solidFill>
                  <a:srgbClr val="F9F9F9"/>
                </a:solidFill>
                <a:latin typeface="Trebuchet MS"/>
                <a:cs typeface="Trebuchet MS"/>
              </a:rPr>
              <a:t>-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х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F9F9F9"/>
                </a:solidFill>
                <a:latin typeface="Trebuchet MS"/>
                <a:cs typeface="Trebuchet MS"/>
              </a:rPr>
              <a:t>0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2881630"/>
            <a:chOff x="0" y="358793"/>
            <a:chExt cx="5760085" cy="288163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2880360" cy="5080"/>
            </a:xfrm>
            <a:custGeom>
              <a:avLst/>
              <a:gdLst/>
              <a:ahLst/>
              <a:cxnLst/>
              <a:rect l="l" t="t" r="r" b="b"/>
              <a:pathLst>
                <a:path w="2880360" h="5079">
                  <a:moveTo>
                    <a:pt x="0" y="5060"/>
                  </a:moveTo>
                  <a:lnTo>
                    <a:pt x="0" y="0"/>
                  </a:lnTo>
                  <a:lnTo>
                    <a:pt x="2880037" y="0"/>
                  </a:lnTo>
                  <a:lnTo>
                    <a:pt x="2880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405886"/>
              <a:ext cx="3349897" cy="283411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20/40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442722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Открываю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Trebuchet MS"/>
                <a:cs typeface="Trebuchet MS"/>
              </a:rPr>
              <a:t>другой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буфер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без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вывода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их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списка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на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экран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F9F9F9"/>
                </a:solidFill>
                <a:latin typeface="Trebuchet MS"/>
                <a:cs typeface="Trebuchet MS"/>
              </a:rPr>
              <a:t>с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помощью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С-х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b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3024505" cy="5080"/>
            </a:xfrm>
            <a:custGeom>
              <a:avLst/>
              <a:gdLst/>
              <a:ahLst/>
              <a:cxnLst/>
              <a:rect l="l" t="t" r="r" b="b"/>
              <a:pathLst>
                <a:path w="3024505" h="5079">
                  <a:moveTo>
                    <a:pt x="0" y="5060"/>
                  </a:moveTo>
                  <a:lnTo>
                    <a:pt x="0" y="0"/>
                  </a:lnTo>
                  <a:lnTo>
                    <a:pt x="3024003" y="0"/>
                  </a:lnTo>
                  <a:lnTo>
                    <a:pt x="302400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946400"/>
            <a:ext cx="5039909" cy="138895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21/40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562610"/>
          </a:xfrm>
          <a:custGeom>
            <a:avLst/>
            <a:gdLst/>
            <a:ahLst/>
            <a:cxnLst/>
            <a:rect l="l" t="t" r="r" b="b"/>
            <a:pathLst>
              <a:path w="5760085" h="562610">
                <a:moveTo>
                  <a:pt x="5759996" y="0"/>
                </a:moveTo>
                <a:lnTo>
                  <a:pt x="0" y="0"/>
                </a:lnTo>
                <a:lnTo>
                  <a:pt x="0" y="562495"/>
                </a:lnTo>
                <a:lnTo>
                  <a:pt x="5759996" y="562495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32657"/>
            <a:ext cx="5514975" cy="43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95"/>
              </a:spcBef>
            </a:pP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Делю</a:t>
            </a:r>
            <a:r>
              <a:rPr sz="1000" spc="-2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фрейм</a:t>
            </a:r>
            <a:r>
              <a:rPr sz="1000" spc="-2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F9F9F9"/>
                </a:solidFill>
                <a:latin typeface="Trebuchet MS"/>
                <a:cs typeface="Trebuchet MS"/>
              </a:rPr>
              <a:t>на</a:t>
            </a:r>
            <a:r>
              <a:rPr sz="1000" spc="-1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4</a:t>
            </a:r>
            <a:r>
              <a:rPr sz="1000" spc="-2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F9F9F9"/>
                </a:solidFill>
                <a:latin typeface="Trebuchet MS"/>
                <a:cs typeface="Trebuchet MS"/>
              </a:rPr>
              <a:t>части:</a:t>
            </a:r>
            <a:r>
              <a:rPr sz="1000" spc="-2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сначала</a:t>
            </a:r>
            <a:r>
              <a:rPr sz="1000" spc="-1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F9F9F9"/>
                </a:solidFill>
                <a:latin typeface="Trebuchet MS"/>
                <a:cs typeface="Trebuchet MS"/>
              </a:rPr>
              <a:t>на</a:t>
            </a:r>
            <a:r>
              <a:rPr sz="1000" spc="-2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два</a:t>
            </a:r>
            <a:r>
              <a:rPr sz="1000" spc="-1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F9F9F9"/>
                </a:solidFill>
                <a:latin typeface="Trebuchet MS"/>
                <a:cs typeface="Trebuchet MS"/>
              </a:rPr>
              <a:t>окна</a:t>
            </a:r>
            <a:r>
              <a:rPr sz="1000" spc="-2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55" dirty="0">
                <a:solidFill>
                  <a:srgbClr val="F9F9F9"/>
                </a:solidFill>
                <a:latin typeface="Trebuchet MS"/>
                <a:cs typeface="Trebuchet MS"/>
              </a:rPr>
              <a:t>по</a:t>
            </a:r>
            <a:r>
              <a:rPr sz="1000" spc="-2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вертикали(С-х</a:t>
            </a:r>
            <a:r>
              <a:rPr sz="1000" spc="-1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60" dirty="0">
                <a:solidFill>
                  <a:srgbClr val="F9F9F9"/>
                </a:solidFill>
                <a:latin typeface="Trebuchet MS"/>
                <a:cs typeface="Trebuchet MS"/>
              </a:rPr>
              <a:t>3),</a:t>
            </a:r>
            <a:r>
              <a:rPr sz="1000" spc="-1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F9F9F9"/>
                </a:solidFill>
                <a:latin typeface="Trebuchet MS"/>
                <a:cs typeface="Trebuchet MS"/>
              </a:rPr>
              <a:t>а</a:t>
            </a:r>
            <a:r>
              <a:rPr sz="1000" spc="-1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затем</a:t>
            </a:r>
            <a:r>
              <a:rPr sz="1000" spc="-2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каждое</a:t>
            </a:r>
            <a:r>
              <a:rPr sz="1000" spc="-2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F9F9F9"/>
                </a:solidFill>
                <a:latin typeface="Trebuchet MS"/>
                <a:cs typeface="Trebuchet MS"/>
              </a:rPr>
              <a:t>из</a:t>
            </a:r>
            <a:r>
              <a:rPr sz="1000" spc="-1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Trebuchet MS"/>
                <a:cs typeface="Trebuchet MS"/>
              </a:rPr>
              <a:t>этих </a:t>
            </a:r>
            <a:r>
              <a:rPr sz="1000" spc="-28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окон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на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Trebuchet MS"/>
                <a:cs typeface="Trebuchet MS"/>
              </a:rPr>
              <a:t>две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части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F9F9F9"/>
                </a:solidFill>
                <a:latin typeface="Trebuchet MS"/>
                <a:cs typeface="Trebuchet MS"/>
              </a:rPr>
              <a:t>по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Trebuchet MS"/>
                <a:cs typeface="Trebuchet MS"/>
              </a:rPr>
              <a:t>горизонтали(С-х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65" dirty="0">
                <a:solidFill>
                  <a:srgbClr val="F9F9F9"/>
                </a:solidFill>
                <a:latin typeface="Trebuchet MS"/>
                <a:cs typeface="Trebuchet MS"/>
              </a:rPr>
              <a:t>2).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562502"/>
            <a:ext cx="5760085" cy="2677795"/>
            <a:chOff x="0" y="562502"/>
            <a:chExt cx="5760085" cy="2677795"/>
          </a:xfrm>
        </p:grpSpPr>
        <p:sp>
          <p:nvSpPr>
            <p:cNvPr id="5" name="object 5"/>
            <p:cNvSpPr/>
            <p:nvPr/>
          </p:nvSpPr>
          <p:spPr>
            <a:xfrm>
              <a:off x="0" y="56503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62502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62502"/>
              <a:ext cx="3168650" cy="5080"/>
            </a:xfrm>
            <a:custGeom>
              <a:avLst/>
              <a:gdLst/>
              <a:ahLst/>
              <a:cxnLst/>
              <a:rect l="l" t="t" r="r" b="b"/>
              <a:pathLst>
                <a:path w="3168650" h="5079">
                  <a:moveTo>
                    <a:pt x="0" y="5060"/>
                  </a:moveTo>
                  <a:lnTo>
                    <a:pt x="0" y="0"/>
                  </a:lnTo>
                  <a:lnTo>
                    <a:pt x="3168057" y="0"/>
                  </a:lnTo>
                  <a:lnTo>
                    <a:pt x="316805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609599"/>
              <a:ext cx="4114788" cy="263039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22/40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48012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40" dirty="0">
                <a:solidFill>
                  <a:srgbClr val="F9F9F9"/>
                </a:solidFill>
                <a:latin typeface="Trebuchet MS"/>
                <a:cs typeface="Trebuchet MS"/>
              </a:rPr>
              <a:t>В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каждой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F9F9F9"/>
                </a:solidFill>
                <a:latin typeface="Trebuchet MS"/>
                <a:cs typeface="Trebuchet MS"/>
              </a:rPr>
              <a:t>из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Trebuchet MS"/>
                <a:cs typeface="Trebuchet MS"/>
              </a:rPr>
              <a:t>четырех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созданных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окон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F9F9F9"/>
                </a:solidFill>
                <a:latin typeface="Trebuchet MS"/>
                <a:cs typeface="Trebuchet MS"/>
              </a:rPr>
              <a:t>с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помощью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С-х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b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открыл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разные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буферы.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2881630"/>
            <a:chOff x="0" y="358793"/>
            <a:chExt cx="5760085" cy="288163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3312160" cy="5080"/>
            </a:xfrm>
            <a:custGeom>
              <a:avLst/>
              <a:gdLst/>
              <a:ahLst/>
              <a:cxnLst/>
              <a:rect l="l" t="t" r="r" b="b"/>
              <a:pathLst>
                <a:path w="3312160" h="5079">
                  <a:moveTo>
                    <a:pt x="0" y="5060"/>
                  </a:moveTo>
                  <a:lnTo>
                    <a:pt x="0" y="0"/>
                  </a:lnTo>
                  <a:lnTo>
                    <a:pt x="3312024" y="0"/>
                  </a:lnTo>
                  <a:lnTo>
                    <a:pt x="331202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405891"/>
              <a:ext cx="4114788" cy="283410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23/40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50736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Перехожу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F9F9F9"/>
                </a:solidFill>
                <a:latin typeface="Trebuchet MS"/>
                <a:cs typeface="Trebuchet MS"/>
              </a:rPr>
              <a:t>в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Trebuchet MS"/>
                <a:cs typeface="Trebuchet MS"/>
              </a:rPr>
              <a:t>режим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поиска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F9F9F9"/>
                </a:solidFill>
                <a:latin typeface="Trebuchet MS"/>
                <a:cs typeface="Trebuchet MS"/>
              </a:rPr>
              <a:t>с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помощью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С-s,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ищу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слова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F9F9F9"/>
                </a:solidFill>
                <a:latin typeface="Trebuchet MS"/>
                <a:cs typeface="Trebuchet MS"/>
              </a:rPr>
              <a:t>в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тексте, </a:t>
            </a:r>
            <a:r>
              <a:rPr sz="1000" spc="35" dirty="0">
                <a:solidFill>
                  <a:srgbClr val="F9F9F9"/>
                </a:solidFill>
                <a:latin typeface="Trebuchet MS"/>
                <a:cs typeface="Trebuchet MS"/>
              </a:rPr>
              <a:t>они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Trebuchet MS"/>
                <a:cs typeface="Trebuchet MS"/>
              </a:rPr>
              <a:t>подсвечиваются.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2881630"/>
            <a:chOff x="0" y="358793"/>
            <a:chExt cx="5760085" cy="288163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3456304" cy="5080"/>
            </a:xfrm>
            <a:custGeom>
              <a:avLst/>
              <a:gdLst/>
              <a:ahLst/>
              <a:cxnLst/>
              <a:rect l="l" t="t" r="r" b="b"/>
              <a:pathLst>
                <a:path w="3456304" h="5079">
                  <a:moveTo>
                    <a:pt x="0" y="5060"/>
                  </a:moveTo>
                  <a:lnTo>
                    <a:pt x="0" y="0"/>
                  </a:lnTo>
                  <a:lnTo>
                    <a:pt x="3456079" y="0"/>
                  </a:lnTo>
                  <a:lnTo>
                    <a:pt x="345607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405898"/>
              <a:ext cx="4079437" cy="28341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24/40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48875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С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помощью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той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F9F9F9"/>
                </a:solidFill>
                <a:latin typeface="Trebuchet MS"/>
                <a:cs typeface="Trebuchet MS"/>
              </a:rPr>
              <a:t>же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комбинации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С-s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я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Trebuchet MS"/>
                <a:cs typeface="Trebuchet MS"/>
              </a:rPr>
              <a:t>могу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перемещаться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F9F9F9"/>
                </a:solidFill>
                <a:latin typeface="Trebuchet MS"/>
                <a:cs typeface="Trebuchet MS"/>
              </a:rPr>
              <a:t>по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результатам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поиска.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3600450" cy="5080"/>
            </a:xfrm>
            <a:custGeom>
              <a:avLst/>
              <a:gdLst/>
              <a:ahLst/>
              <a:cxnLst/>
              <a:rect l="l" t="t" r="r" b="b"/>
              <a:pathLst>
                <a:path w="3600450" h="5079">
                  <a:moveTo>
                    <a:pt x="0" y="5060"/>
                  </a:moveTo>
                  <a:lnTo>
                    <a:pt x="0" y="0"/>
                  </a:lnTo>
                  <a:lnTo>
                    <a:pt x="3600046" y="0"/>
                  </a:lnTo>
                  <a:lnTo>
                    <a:pt x="360004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836678"/>
            <a:ext cx="5039992" cy="16084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25/40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7937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Ц</a:t>
            </a:r>
            <a:r>
              <a:rPr sz="1000" spc="-10" dirty="0">
                <a:solidFill>
                  <a:srgbClr val="F9F9F9"/>
                </a:solidFill>
                <a:latin typeface="Trebuchet MS"/>
                <a:cs typeface="Trebuchet MS"/>
              </a:rPr>
              <a:t>е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ль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р</a:t>
            </a:r>
            <a:r>
              <a:rPr sz="1000" spc="35" dirty="0">
                <a:solidFill>
                  <a:srgbClr val="F9F9F9"/>
                </a:solidFill>
                <a:latin typeface="Trebuchet MS"/>
                <a:cs typeface="Trebuchet MS"/>
              </a:rPr>
              <a:t>аб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о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ты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288290" cy="5080"/>
            </a:xfrm>
            <a:custGeom>
              <a:avLst/>
              <a:gdLst/>
              <a:ahLst/>
              <a:cxnLst/>
              <a:rect l="l" t="t" r="r" b="b"/>
              <a:pathLst>
                <a:path w="288290" h="5079">
                  <a:moveTo>
                    <a:pt x="0" y="5060"/>
                  </a:moveTo>
                  <a:lnTo>
                    <a:pt x="0" y="0"/>
                  </a:lnTo>
                  <a:lnTo>
                    <a:pt x="288021" y="0"/>
                  </a:lnTo>
                  <a:lnTo>
                    <a:pt x="28802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435446"/>
            <a:ext cx="502412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Познакомиться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с </a:t>
            </a:r>
            <a:r>
              <a:rPr sz="900" spc="35" dirty="0">
                <a:solidFill>
                  <a:srgbClr val="22373A"/>
                </a:solidFill>
                <a:latin typeface="Trebuchet MS"/>
                <a:cs typeface="Trebuchet MS"/>
              </a:rPr>
              <a:t>операционной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системой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Linux.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Получить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практические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навыки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rebuchet MS"/>
                <a:cs typeface="Trebuchet MS"/>
              </a:rPr>
              <a:t>рабо-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ты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с </a:t>
            </a:r>
            <a:r>
              <a:rPr sz="900" spc="-254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редактором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Emacs.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2861" y="2997946"/>
            <a:ext cx="19875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5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r>
              <a:rPr sz="650" spc="-40" dirty="0">
                <a:solidFill>
                  <a:srgbClr val="22373A"/>
                </a:solidFill>
                <a:latin typeface="Trebuchet MS"/>
                <a:cs typeface="Trebuchet MS"/>
              </a:rPr>
              <a:t>/</a:t>
            </a:r>
            <a:r>
              <a:rPr sz="650" spc="20" dirty="0">
                <a:solidFill>
                  <a:srgbClr val="22373A"/>
                </a:solidFill>
                <a:latin typeface="Trebuchet MS"/>
                <a:cs typeface="Trebuchet MS"/>
              </a:rPr>
              <a:t>40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39617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С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помощью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Trebuchet MS"/>
                <a:cs typeface="Trebuchet MS"/>
              </a:rPr>
              <a:t>С-g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выхожу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F9F9F9"/>
                </a:solidFill>
                <a:latin typeface="Trebuchet MS"/>
                <a:cs typeface="Trebuchet MS"/>
              </a:rPr>
              <a:t>из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режима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поиска,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снимается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F9F9F9"/>
                </a:solidFill>
                <a:latin typeface="Trebuchet MS"/>
                <a:cs typeface="Trebuchet MS"/>
              </a:rPr>
              <a:t>выделение.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3744595" cy="5080"/>
            </a:xfrm>
            <a:custGeom>
              <a:avLst/>
              <a:gdLst/>
              <a:ahLst/>
              <a:cxnLst/>
              <a:rect l="l" t="t" r="r" b="b"/>
              <a:pathLst>
                <a:path w="3744595" h="5079">
                  <a:moveTo>
                    <a:pt x="0" y="5060"/>
                  </a:moveTo>
                  <a:lnTo>
                    <a:pt x="0" y="0"/>
                  </a:lnTo>
                  <a:lnTo>
                    <a:pt x="3744012" y="0"/>
                  </a:lnTo>
                  <a:lnTo>
                    <a:pt x="374401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479027"/>
            <a:ext cx="5039940" cy="32371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26/40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562610"/>
          </a:xfrm>
          <a:custGeom>
            <a:avLst/>
            <a:gdLst/>
            <a:ahLst/>
            <a:cxnLst/>
            <a:rect l="l" t="t" r="r" b="b"/>
            <a:pathLst>
              <a:path w="5760085" h="562610">
                <a:moveTo>
                  <a:pt x="5759996" y="0"/>
                </a:moveTo>
                <a:lnTo>
                  <a:pt x="0" y="0"/>
                </a:lnTo>
                <a:lnTo>
                  <a:pt x="0" y="562495"/>
                </a:lnTo>
                <a:lnTo>
                  <a:pt x="5759996" y="562495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32657"/>
            <a:ext cx="5514975" cy="43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95"/>
              </a:spcBef>
            </a:pPr>
            <a:r>
              <a:rPr sz="1000" spc="5" dirty="0">
                <a:solidFill>
                  <a:srgbClr val="F9F9F9"/>
                </a:solidFill>
                <a:latin typeface="Trebuchet MS"/>
                <a:cs typeface="Trebuchet MS"/>
              </a:rPr>
              <a:t>Перехожу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F9F9F9"/>
                </a:solidFill>
                <a:latin typeface="Trebuchet MS"/>
                <a:cs typeface="Trebuchet MS"/>
              </a:rPr>
              <a:t>в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режим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поиска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и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замены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F9F9F9"/>
                </a:solidFill>
                <a:latin typeface="Trebuchet MS"/>
                <a:cs typeface="Trebuchet MS"/>
              </a:rPr>
              <a:t>с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помощью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М-%,ввожу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какое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слов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Trebuchet MS"/>
                <a:cs typeface="Trebuchet MS"/>
              </a:rPr>
              <a:t>хочу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F9F9F9"/>
                </a:solidFill>
                <a:latin typeface="Trebuchet MS"/>
                <a:cs typeface="Trebuchet MS"/>
              </a:rPr>
              <a:t>заменить,затем </a:t>
            </a:r>
            <a:r>
              <a:rPr sz="1000" spc="-28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ввожу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на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какое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хочу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заменить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562502"/>
            <a:ext cx="5760085" cy="5080"/>
            <a:chOff x="0" y="56250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56503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62502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62502"/>
              <a:ext cx="3888104" cy="5080"/>
            </a:xfrm>
            <a:custGeom>
              <a:avLst/>
              <a:gdLst/>
              <a:ahLst/>
              <a:cxnLst/>
              <a:rect l="l" t="t" r="r" b="b"/>
              <a:pathLst>
                <a:path w="3888104" h="5079">
                  <a:moveTo>
                    <a:pt x="0" y="5060"/>
                  </a:moveTo>
                  <a:lnTo>
                    <a:pt x="0" y="0"/>
                  </a:lnTo>
                  <a:lnTo>
                    <a:pt x="3888067" y="0"/>
                  </a:lnTo>
                  <a:lnTo>
                    <a:pt x="388806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382006"/>
            <a:ext cx="5040083" cy="72144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27/40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5971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solidFill>
                  <a:srgbClr val="F9F9F9"/>
                </a:solidFill>
                <a:latin typeface="Trebuchet MS"/>
                <a:cs typeface="Trebuchet MS"/>
              </a:rPr>
              <a:t>Видим,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что</a:t>
            </a:r>
            <a:r>
              <a:rPr sz="1000" spc="-4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слова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были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заменены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успешно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4032250" cy="5080"/>
            </a:xfrm>
            <a:custGeom>
              <a:avLst/>
              <a:gdLst/>
              <a:ahLst/>
              <a:cxnLst/>
              <a:rect l="l" t="t" r="r" b="b"/>
              <a:pathLst>
                <a:path w="4032250" h="5079">
                  <a:moveTo>
                    <a:pt x="0" y="5060"/>
                  </a:moveTo>
                  <a:lnTo>
                    <a:pt x="0" y="0"/>
                  </a:lnTo>
                  <a:lnTo>
                    <a:pt x="4032034" y="0"/>
                  </a:lnTo>
                  <a:lnTo>
                    <a:pt x="403203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967711"/>
            <a:ext cx="5039977" cy="134632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28/40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562610"/>
          </a:xfrm>
          <a:custGeom>
            <a:avLst/>
            <a:gdLst/>
            <a:ahLst/>
            <a:cxnLst/>
            <a:rect l="l" t="t" r="r" b="b"/>
            <a:pathLst>
              <a:path w="5760085" h="562610">
                <a:moveTo>
                  <a:pt x="5759996" y="0"/>
                </a:moveTo>
                <a:lnTo>
                  <a:pt x="0" y="0"/>
                </a:lnTo>
                <a:lnTo>
                  <a:pt x="0" y="562495"/>
                </a:lnTo>
                <a:lnTo>
                  <a:pt x="5759996" y="562495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32657"/>
            <a:ext cx="5514975" cy="43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95"/>
              </a:spcBef>
            </a:pP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С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помощью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F9F9F9"/>
                </a:solidFill>
                <a:latin typeface="Trebuchet MS"/>
                <a:cs typeface="Trebuchet MS"/>
              </a:rPr>
              <a:t>М-s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F9F9F9"/>
                </a:solidFill>
                <a:latin typeface="Trebuchet MS"/>
                <a:cs typeface="Trebuchet MS"/>
              </a:rPr>
              <a:t>о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Trebuchet MS"/>
                <a:cs typeface="Trebuchet MS"/>
              </a:rPr>
              <a:t>перехожу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F9F9F9"/>
                </a:solidFill>
                <a:latin typeface="Trebuchet MS"/>
                <a:cs typeface="Trebuchet MS"/>
              </a:rPr>
              <a:t>в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другой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режим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F9F9F9"/>
                </a:solidFill>
                <a:latin typeface="Trebuchet MS"/>
                <a:cs typeface="Trebuchet MS"/>
              </a:rPr>
              <a:t>поиска.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Он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отличается</a:t>
            </a:r>
            <a:r>
              <a:rPr sz="10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от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Trebuchet MS"/>
                <a:cs typeface="Trebuchet MS"/>
              </a:rPr>
              <a:t>предыдущего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F9F9F9"/>
                </a:solidFill>
                <a:latin typeface="Trebuchet MS"/>
                <a:cs typeface="Trebuchet MS"/>
              </a:rPr>
              <a:t>тем,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что </a:t>
            </a:r>
            <a:r>
              <a:rPr sz="1000" spc="-29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выводит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результат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F9F9F9"/>
                </a:solidFill>
                <a:latin typeface="Trebuchet MS"/>
                <a:cs typeface="Trebuchet MS"/>
              </a:rPr>
              <a:t>в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9F9F9"/>
                </a:solidFill>
                <a:latin typeface="Trebuchet MS"/>
                <a:cs typeface="Trebuchet MS"/>
              </a:rPr>
              <a:t>отдельном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окне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от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окна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F9F9F9"/>
                </a:solidFill>
                <a:latin typeface="Trebuchet MS"/>
                <a:cs typeface="Trebuchet MS"/>
              </a:rPr>
              <a:t>буфера.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562502"/>
            <a:ext cx="5760085" cy="2677795"/>
            <a:chOff x="0" y="562502"/>
            <a:chExt cx="5760085" cy="2677795"/>
          </a:xfrm>
        </p:grpSpPr>
        <p:sp>
          <p:nvSpPr>
            <p:cNvPr id="5" name="object 5"/>
            <p:cNvSpPr/>
            <p:nvPr/>
          </p:nvSpPr>
          <p:spPr>
            <a:xfrm>
              <a:off x="0" y="56503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62502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62502"/>
              <a:ext cx="4176395" cy="5080"/>
            </a:xfrm>
            <a:custGeom>
              <a:avLst/>
              <a:gdLst/>
              <a:ahLst/>
              <a:cxnLst/>
              <a:rect l="l" t="t" r="r" b="b"/>
              <a:pathLst>
                <a:path w="4176395" h="5079">
                  <a:moveTo>
                    <a:pt x="0" y="5060"/>
                  </a:moveTo>
                  <a:lnTo>
                    <a:pt x="0" y="0"/>
                  </a:lnTo>
                  <a:lnTo>
                    <a:pt x="4176088" y="0"/>
                  </a:lnTo>
                  <a:lnTo>
                    <a:pt x="417608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609587"/>
              <a:ext cx="5040031" cy="263041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29/40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17235"/>
            <a:ext cx="60198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6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Вы</a:t>
            </a:r>
            <a:r>
              <a:rPr sz="1200" spc="4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в</a:t>
            </a:r>
            <a:r>
              <a:rPr sz="1200" spc="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о</a:t>
            </a:r>
            <a:r>
              <a:rPr sz="1200" spc="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ды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59388"/>
            <a:ext cx="2588260" cy="5080"/>
            <a:chOff x="1586191" y="165938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5938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59388"/>
              <a:ext cx="1876425" cy="5080"/>
            </a:xfrm>
            <a:custGeom>
              <a:avLst/>
              <a:gdLst/>
              <a:ahLst/>
              <a:cxnLst/>
              <a:rect l="l" t="t" r="r" b="b"/>
              <a:pathLst>
                <a:path w="1876425" h="5080">
                  <a:moveTo>
                    <a:pt x="0" y="5060"/>
                  </a:moveTo>
                  <a:lnTo>
                    <a:pt x="0" y="0"/>
                  </a:lnTo>
                  <a:lnTo>
                    <a:pt x="1876053" y="0"/>
                  </a:lnTo>
                  <a:lnTo>
                    <a:pt x="18760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5060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0" dirty="0">
                <a:solidFill>
                  <a:srgbClr val="F9F9F9"/>
                </a:solidFill>
                <a:latin typeface="Trebuchet MS"/>
                <a:cs typeface="Trebuchet MS"/>
              </a:rPr>
              <a:t>Вы</a:t>
            </a:r>
            <a:r>
              <a:rPr sz="1000" spc="35" dirty="0">
                <a:solidFill>
                  <a:srgbClr val="F9F9F9"/>
                </a:solidFill>
                <a:latin typeface="Trebuchet MS"/>
                <a:cs typeface="Trebuchet MS"/>
              </a:rPr>
              <a:t>во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ды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4320540" cy="5080"/>
            </a:xfrm>
            <a:custGeom>
              <a:avLst/>
              <a:gdLst/>
              <a:ahLst/>
              <a:cxnLst/>
              <a:rect l="l" t="t" r="r" b="b"/>
              <a:pathLst>
                <a:path w="4320540" h="5079">
                  <a:moveTo>
                    <a:pt x="0" y="5060"/>
                  </a:moveTo>
                  <a:lnTo>
                    <a:pt x="0" y="0"/>
                  </a:lnTo>
                  <a:lnTo>
                    <a:pt x="4320055" y="0"/>
                  </a:lnTo>
                  <a:lnTo>
                    <a:pt x="4320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435446"/>
            <a:ext cx="481266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В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ходе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данной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лабораторной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работы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я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познакомился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с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ос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Linux,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получил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практические </a:t>
            </a:r>
            <a:r>
              <a:rPr sz="900" spc="-254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навыки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работы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с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редактором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Emacs.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4995" y="2997946"/>
            <a:ext cx="24701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solidFill>
                  <a:srgbClr val="22373A"/>
                </a:solidFill>
                <a:latin typeface="Trebuchet MS"/>
                <a:cs typeface="Trebuchet MS"/>
              </a:rPr>
              <a:t>30</a:t>
            </a:r>
            <a:r>
              <a:rPr sz="650" spc="-25" dirty="0">
                <a:solidFill>
                  <a:srgbClr val="22373A"/>
                </a:solidFill>
                <a:latin typeface="Trebuchet MS"/>
                <a:cs typeface="Trebuchet MS"/>
              </a:rPr>
              <a:t>/</a:t>
            </a:r>
            <a:r>
              <a:rPr sz="650" spc="20" dirty="0">
                <a:solidFill>
                  <a:srgbClr val="22373A"/>
                </a:solidFill>
                <a:latin typeface="Trebuchet MS"/>
                <a:cs typeface="Trebuchet MS"/>
              </a:rPr>
              <a:t>40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18150"/>
            <a:ext cx="243141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Ответы</a:t>
            </a:r>
            <a:r>
              <a:rPr sz="1200" spc="-5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200" spc="3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на</a:t>
            </a:r>
            <a:r>
              <a:rPr sz="1200" spc="-5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200" spc="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контрольные</a:t>
            </a:r>
            <a:r>
              <a:rPr sz="1200" spc="-5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200" spc="4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вопросы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0302"/>
            <a:ext cx="2588260" cy="5080"/>
            <a:chOff x="1586191" y="1660302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0302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0302"/>
              <a:ext cx="1941195" cy="5080"/>
            </a:xfrm>
            <a:custGeom>
              <a:avLst/>
              <a:gdLst/>
              <a:ahLst/>
              <a:cxnLst/>
              <a:rect l="l" t="t" r="r" b="b"/>
              <a:pathLst>
                <a:path w="1941195" h="5080">
                  <a:moveTo>
                    <a:pt x="0" y="5060"/>
                  </a:moveTo>
                  <a:lnTo>
                    <a:pt x="0" y="0"/>
                  </a:lnTo>
                  <a:lnTo>
                    <a:pt x="1940728" y="0"/>
                  </a:lnTo>
                  <a:lnTo>
                    <a:pt x="194072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26295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1.</a:t>
            </a:r>
            <a:r>
              <a:rPr spc="-35" dirty="0"/>
              <a:t> </a:t>
            </a:r>
            <a:r>
              <a:rPr spc="5" dirty="0"/>
              <a:t>К</a:t>
            </a:r>
            <a:r>
              <a:rPr dirty="0"/>
              <a:t>р</a:t>
            </a:r>
            <a:r>
              <a:rPr spc="5" dirty="0"/>
              <a:t>а</a:t>
            </a:r>
            <a:r>
              <a:rPr dirty="0"/>
              <a:t>тк</a:t>
            </a:r>
            <a:r>
              <a:rPr spc="50" dirty="0"/>
              <a:t>о</a:t>
            </a:r>
            <a:r>
              <a:rPr spc="-35" dirty="0"/>
              <a:t> </a:t>
            </a:r>
            <a:r>
              <a:rPr spc="45" dirty="0"/>
              <a:t>о</a:t>
            </a:r>
            <a:r>
              <a:rPr spc="-30" dirty="0"/>
              <a:t>х</a:t>
            </a:r>
            <a:r>
              <a:rPr spc="30" dirty="0"/>
              <a:t>а</a:t>
            </a:r>
            <a:r>
              <a:rPr spc="25" dirty="0"/>
              <a:t>р</a:t>
            </a:r>
            <a:r>
              <a:rPr spc="10" dirty="0"/>
              <a:t>ак</a:t>
            </a:r>
            <a:r>
              <a:rPr spc="-20" dirty="0"/>
              <a:t>т</a:t>
            </a:r>
            <a:r>
              <a:rPr spc="25" dirty="0"/>
              <a:t>ери</a:t>
            </a:r>
            <a:r>
              <a:rPr spc="5" dirty="0"/>
              <a:t>зуй</a:t>
            </a:r>
            <a:r>
              <a:rPr spc="-25" dirty="0"/>
              <a:t>т</a:t>
            </a:r>
            <a:r>
              <a:rPr dirty="0"/>
              <a:t>е</a:t>
            </a:r>
            <a:r>
              <a:rPr spc="-35" dirty="0"/>
              <a:t> </a:t>
            </a:r>
            <a:r>
              <a:rPr spc="15" dirty="0"/>
              <a:t>р</a:t>
            </a:r>
            <a:r>
              <a:rPr dirty="0"/>
              <a:t>е</a:t>
            </a:r>
            <a:r>
              <a:rPr spc="5" dirty="0"/>
              <a:t>дак</a:t>
            </a:r>
            <a:r>
              <a:rPr spc="-25" dirty="0"/>
              <a:t>т</a:t>
            </a:r>
            <a:r>
              <a:rPr spc="40" dirty="0"/>
              <a:t>ор</a:t>
            </a:r>
            <a:r>
              <a:rPr spc="-35" dirty="0"/>
              <a:t> </a:t>
            </a:r>
            <a:r>
              <a:rPr spc="-5" dirty="0"/>
              <a:t>emacs.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4464050" cy="5080"/>
            </a:xfrm>
            <a:custGeom>
              <a:avLst/>
              <a:gdLst/>
              <a:ahLst/>
              <a:cxnLst/>
              <a:rect l="l" t="t" r="r" b="b"/>
              <a:pathLst>
                <a:path w="4464050" h="5079">
                  <a:moveTo>
                    <a:pt x="0" y="5060"/>
                  </a:moveTo>
                  <a:lnTo>
                    <a:pt x="0" y="0"/>
                  </a:lnTo>
                  <a:lnTo>
                    <a:pt x="4464022" y="0"/>
                  </a:lnTo>
                  <a:lnTo>
                    <a:pt x="446402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435446"/>
            <a:ext cx="506603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Emacs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—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один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из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наиболее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мощных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и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широко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распространённых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редакторов,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используемых </a:t>
            </a:r>
            <a:r>
              <a:rPr sz="900" spc="-254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в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мире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UNIX.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Написан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на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языке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высокого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уровня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Lisp.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0624" y="2992618"/>
            <a:ext cx="309245" cy="1473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65"/>
              </a:spcBef>
            </a:pPr>
            <a:r>
              <a:rPr sz="650" dirty="0">
                <a:solidFill>
                  <a:srgbClr val="22373A"/>
                </a:solidFill>
                <a:latin typeface="Trebuchet MS"/>
                <a:cs typeface="Trebuchet MS"/>
              </a:rPr>
              <a:t>31/40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760085" cy="562610"/>
          </a:xfrm>
          <a:custGeom>
            <a:avLst/>
            <a:gdLst/>
            <a:ahLst/>
            <a:cxnLst/>
            <a:rect l="l" t="t" r="r" b="b"/>
            <a:pathLst>
              <a:path w="5760085" h="562610">
                <a:moveTo>
                  <a:pt x="5759996" y="0"/>
                </a:moveTo>
                <a:lnTo>
                  <a:pt x="0" y="0"/>
                </a:lnTo>
                <a:lnTo>
                  <a:pt x="0" y="562495"/>
                </a:lnTo>
                <a:lnTo>
                  <a:pt x="5759996" y="562495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95"/>
              </a:spcBef>
            </a:pPr>
            <a:r>
              <a:rPr spc="-75" dirty="0"/>
              <a:t>2.</a:t>
            </a:r>
            <a:r>
              <a:rPr spc="-30" dirty="0"/>
              <a:t> </a:t>
            </a:r>
            <a:r>
              <a:rPr spc="5" dirty="0"/>
              <a:t>Какие</a:t>
            </a:r>
            <a:r>
              <a:rPr spc="-25" dirty="0"/>
              <a:t> </a:t>
            </a:r>
            <a:r>
              <a:rPr spc="20" dirty="0"/>
              <a:t>особенности</a:t>
            </a:r>
            <a:r>
              <a:rPr spc="-25" dirty="0"/>
              <a:t> </a:t>
            </a:r>
            <a:r>
              <a:rPr spc="20" dirty="0"/>
              <a:t>данного</a:t>
            </a:r>
            <a:r>
              <a:rPr spc="-25" dirty="0"/>
              <a:t> </a:t>
            </a:r>
            <a:r>
              <a:rPr spc="15" dirty="0"/>
              <a:t>редактора</a:t>
            </a:r>
            <a:r>
              <a:rPr spc="-25" dirty="0"/>
              <a:t> </a:t>
            </a:r>
            <a:r>
              <a:rPr spc="10" dirty="0"/>
              <a:t>могут</a:t>
            </a:r>
            <a:r>
              <a:rPr spc="-25" dirty="0"/>
              <a:t> </a:t>
            </a:r>
            <a:r>
              <a:rPr dirty="0"/>
              <a:t>сделать</a:t>
            </a:r>
            <a:r>
              <a:rPr spc="-25" dirty="0"/>
              <a:t> </a:t>
            </a:r>
            <a:r>
              <a:rPr spc="5" dirty="0"/>
              <a:t>его</a:t>
            </a:r>
            <a:r>
              <a:rPr spc="-25" dirty="0"/>
              <a:t> </a:t>
            </a:r>
            <a:r>
              <a:rPr spc="15" dirty="0"/>
              <a:t>сложным</a:t>
            </a:r>
            <a:r>
              <a:rPr spc="-25" dirty="0"/>
              <a:t> </a:t>
            </a:r>
            <a:r>
              <a:rPr spc="10" dirty="0"/>
              <a:t>для</a:t>
            </a:r>
            <a:r>
              <a:rPr spc="-30" dirty="0"/>
              <a:t> </a:t>
            </a:r>
            <a:r>
              <a:rPr spc="25" dirty="0"/>
              <a:t>освоения</a:t>
            </a:r>
            <a:r>
              <a:rPr spc="-25" dirty="0"/>
              <a:t> </a:t>
            </a:r>
            <a:r>
              <a:rPr spc="35" dirty="0"/>
              <a:t>нович- </a:t>
            </a:r>
            <a:r>
              <a:rPr spc="-285" dirty="0"/>
              <a:t> </a:t>
            </a:r>
            <a:r>
              <a:rPr spc="25" dirty="0"/>
              <a:t>ком?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562502"/>
            <a:ext cx="5760085" cy="5080"/>
            <a:chOff x="0" y="562502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56503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62502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6250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76" y="0"/>
                  </a:lnTo>
                  <a:lnTo>
                    <a:pt x="460807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7294" y="1537300"/>
            <a:ext cx="443928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Большое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разнообразие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сложных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комбинаций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клавиш,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которые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необходимы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для </a:t>
            </a:r>
            <a:r>
              <a:rPr sz="900" spc="-254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редактирования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файла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и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в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принципе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для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работа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с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Emacs.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0624" y="2992618"/>
            <a:ext cx="309245" cy="1473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65"/>
              </a:spcBef>
            </a:pPr>
            <a:r>
              <a:rPr sz="650" dirty="0">
                <a:solidFill>
                  <a:srgbClr val="22373A"/>
                </a:solidFill>
                <a:latin typeface="Trebuchet MS"/>
                <a:cs typeface="Trebuchet MS"/>
              </a:rPr>
              <a:t>32/40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472757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3.</a:t>
            </a:r>
            <a:r>
              <a:rPr spc="-35" dirty="0"/>
              <a:t> </a:t>
            </a:r>
            <a:r>
              <a:rPr spc="15" dirty="0"/>
              <a:t>Своими</a:t>
            </a:r>
            <a:r>
              <a:rPr spc="-30" dirty="0"/>
              <a:t> </a:t>
            </a:r>
            <a:r>
              <a:rPr spc="20" dirty="0"/>
              <a:t>словами</a:t>
            </a:r>
            <a:r>
              <a:rPr spc="-35" dirty="0"/>
              <a:t> </a:t>
            </a:r>
            <a:r>
              <a:rPr dirty="0"/>
              <a:t>опишите,</a:t>
            </a:r>
            <a:r>
              <a:rPr spc="-30" dirty="0"/>
              <a:t> </a:t>
            </a:r>
            <a:r>
              <a:rPr spc="10" dirty="0"/>
              <a:t>что</a:t>
            </a:r>
            <a:r>
              <a:rPr spc="-30" dirty="0"/>
              <a:t> </a:t>
            </a:r>
            <a:r>
              <a:rPr spc="10" dirty="0"/>
              <a:t>такое</a:t>
            </a:r>
            <a:r>
              <a:rPr spc="-35" dirty="0"/>
              <a:t> </a:t>
            </a:r>
            <a:r>
              <a:rPr spc="15" dirty="0"/>
              <a:t>буфер</a:t>
            </a:r>
            <a:r>
              <a:rPr spc="-30" dirty="0"/>
              <a:t> </a:t>
            </a:r>
            <a:r>
              <a:rPr spc="25" dirty="0"/>
              <a:t>и</a:t>
            </a:r>
            <a:r>
              <a:rPr spc="-30" dirty="0"/>
              <a:t> </a:t>
            </a:r>
            <a:r>
              <a:rPr spc="35" dirty="0"/>
              <a:t>окно</a:t>
            </a:r>
            <a:r>
              <a:rPr spc="-35" dirty="0"/>
              <a:t> </a:t>
            </a:r>
            <a:r>
              <a:rPr spc="45" dirty="0"/>
              <a:t>в</a:t>
            </a:r>
            <a:r>
              <a:rPr spc="-30" dirty="0"/>
              <a:t> </a:t>
            </a:r>
            <a:r>
              <a:rPr spc="15" dirty="0"/>
              <a:t>терминологии</a:t>
            </a:r>
            <a:r>
              <a:rPr spc="-35" dirty="0"/>
              <a:t> </a:t>
            </a:r>
            <a:r>
              <a:rPr spc="-25" dirty="0"/>
              <a:t>emacs’а.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4752340" cy="5080"/>
            </a:xfrm>
            <a:custGeom>
              <a:avLst/>
              <a:gdLst/>
              <a:ahLst/>
              <a:cxnLst/>
              <a:rect l="l" t="t" r="r" b="b"/>
              <a:pathLst>
                <a:path w="4752340" h="5079">
                  <a:moveTo>
                    <a:pt x="0" y="5060"/>
                  </a:moveTo>
                  <a:lnTo>
                    <a:pt x="0" y="0"/>
                  </a:lnTo>
                  <a:lnTo>
                    <a:pt x="4752043" y="0"/>
                  </a:lnTo>
                  <a:lnTo>
                    <a:pt x="475204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435446"/>
            <a:ext cx="498475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Буфер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-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это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объект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в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виде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текста.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Окно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-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 это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прямоугольная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 область,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в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которой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отображен </a:t>
            </a:r>
            <a:r>
              <a:rPr sz="900" spc="-254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буфер.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0624" y="2992618"/>
            <a:ext cx="309245" cy="1473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65"/>
              </a:spcBef>
            </a:pPr>
            <a:r>
              <a:rPr sz="650" dirty="0">
                <a:solidFill>
                  <a:srgbClr val="22373A"/>
                </a:solidFill>
                <a:latin typeface="Trebuchet MS"/>
                <a:cs typeface="Trebuchet MS"/>
              </a:rPr>
              <a:t>33/40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18150"/>
            <a:ext cx="62166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Задание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0302"/>
            <a:ext cx="2588260" cy="5080"/>
            <a:chOff x="1586191" y="1660302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0302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0302"/>
              <a:ext cx="129539" cy="5080"/>
            </a:xfrm>
            <a:custGeom>
              <a:avLst/>
              <a:gdLst/>
              <a:ahLst/>
              <a:cxnLst/>
              <a:rect l="l" t="t" r="r" b="b"/>
              <a:pathLst>
                <a:path w="129539" h="5080">
                  <a:moveTo>
                    <a:pt x="0" y="5060"/>
                  </a:moveTo>
                  <a:lnTo>
                    <a:pt x="0" y="0"/>
                  </a:lnTo>
                  <a:lnTo>
                    <a:pt x="129389" y="0"/>
                  </a:lnTo>
                  <a:lnTo>
                    <a:pt x="1293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33909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60" dirty="0">
                <a:solidFill>
                  <a:srgbClr val="F9F9F9"/>
                </a:solidFill>
                <a:latin typeface="Trebuchet MS"/>
                <a:cs typeface="Trebuchet MS"/>
              </a:rPr>
              <a:t>4.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Можно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ли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открыть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больше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10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буферов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F9F9F9"/>
                </a:solidFill>
                <a:latin typeface="Trebuchet MS"/>
                <a:cs typeface="Trebuchet MS"/>
              </a:rPr>
              <a:t>в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одном</a:t>
            </a:r>
            <a:r>
              <a:rPr sz="1000" spc="-3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окне?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4896485" cy="5080"/>
            </a:xfrm>
            <a:custGeom>
              <a:avLst/>
              <a:gdLst/>
              <a:ahLst/>
              <a:cxnLst/>
              <a:rect l="l" t="t" r="r" b="b"/>
              <a:pathLst>
                <a:path w="4896485" h="5079">
                  <a:moveTo>
                    <a:pt x="0" y="5060"/>
                  </a:moveTo>
                  <a:lnTo>
                    <a:pt x="0" y="0"/>
                  </a:lnTo>
                  <a:lnTo>
                    <a:pt x="4896097" y="0"/>
                  </a:lnTo>
                  <a:lnTo>
                    <a:pt x="48960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594303"/>
            <a:ext cx="60325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60" dirty="0">
                <a:solidFill>
                  <a:srgbClr val="22373A"/>
                </a:solidFill>
                <a:latin typeface="Trebuchet MS"/>
                <a:cs typeface="Trebuchet MS"/>
              </a:rPr>
              <a:t>Да,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м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о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жн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о</a:t>
            </a:r>
            <a:r>
              <a:rPr sz="900" spc="-140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0624" y="2992618"/>
            <a:ext cx="309245" cy="1473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65"/>
              </a:spcBef>
            </a:pPr>
            <a:r>
              <a:rPr sz="650" dirty="0">
                <a:solidFill>
                  <a:srgbClr val="22373A"/>
                </a:solidFill>
                <a:latin typeface="Trebuchet MS"/>
                <a:cs typeface="Trebuchet MS"/>
              </a:rPr>
              <a:t>34/40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379158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5.</a:t>
            </a:r>
            <a:r>
              <a:rPr spc="-30" dirty="0"/>
              <a:t> </a:t>
            </a:r>
            <a:r>
              <a:rPr spc="5" dirty="0"/>
              <a:t>Какие</a:t>
            </a:r>
            <a:r>
              <a:rPr spc="-30" dirty="0"/>
              <a:t> </a:t>
            </a:r>
            <a:r>
              <a:rPr spc="20" dirty="0"/>
              <a:t>буферы</a:t>
            </a:r>
            <a:r>
              <a:rPr spc="-30" dirty="0"/>
              <a:t> </a:t>
            </a:r>
            <a:r>
              <a:rPr spc="5" dirty="0"/>
              <a:t>создаются</a:t>
            </a:r>
            <a:r>
              <a:rPr spc="-30" dirty="0"/>
              <a:t> </a:t>
            </a:r>
            <a:r>
              <a:rPr spc="45" dirty="0"/>
              <a:t>по</a:t>
            </a:r>
            <a:r>
              <a:rPr spc="-30" dirty="0"/>
              <a:t> </a:t>
            </a:r>
            <a:r>
              <a:rPr spc="20" dirty="0"/>
              <a:t>умолчанию</a:t>
            </a:r>
            <a:r>
              <a:rPr spc="-30" dirty="0"/>
              <a:t> </a:t>
            </a:r>
            <a:r>
              <a:rPr spc="30" dirty="0"/>
              <a:t>при</a:t>
            </a:r>
            <a:r>
              <a:rPr spc="-30" dirty="0"/>
              <a:t> </a:t>
            </a:r>
            <a:r>
              <a:rPr spc="10" dirty="0"/>
              <a:t>запуске</a:t>
            </a:r>
            <a:r>
              <a:rPr spc="-30" dirty="0"/>
              <a:t> </a:t>
            </a:r>
            <a:r>
              <a:rPr spc="25" dirty="0"/>
              <a:t>emacs?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040630" cy="5080"/>
            </a:xfrm>
            <a:custGeom>
              <a:avLst/>
              <a:gdLst/>
              <a:ahLst/>
              <a:cxnLst/>
              <a:rect l="l" t="t" r="r" b="b"/>
              <a:pathLst>
                <a:path w="5040630" h="5079">
                  <a:moveTo>
                    <a:pt x="0" y="5060"/>
                  </a:moveTo>
                  <a:lnTo>
                    <a:pt x="0" y="0"/>
                  </a:lnTo>
                  <a:lnTo>
                    <a:pt x="5040064" y="0"/>
                  </a:lnTo>
                  <a:lnTo>
                    <a:pt x="504006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336500"/>
            <a:ext cx="5053965" cy="619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Emacs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использует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буферы 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с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именами,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начинающимися 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с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пробела,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для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внутренних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целей.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Отчасти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он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обращается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с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буферами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с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такими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именами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особенным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образом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—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например,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45" dirty="0">
                <a:solidFill>
                  <a:srgbClr val="22373A"/>
                </a:solidFill>
                <a:latin typeface="Trebuchet MS"/>
                <a:cs typeface="Trebuchet MS"/>
              </a:rPr>
              <a:t>по </a:t>
            </a:r>
            <a:r>
              <a:rPr sz="900" spc="-2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умолчанию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в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них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не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записывается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информация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для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отмены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изменений.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0624" y="2992618"/>
            <a:ext cx="309245" cy="1473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65"/>
              </a:spcBef>
            </a:pPr>
            <a:r>
              <a:rPr sz="650" dirty="0">
                <a:solidFill>
                  <a:srgbClr val="22373A"/>
                </a:solidFill>
                <a:latin typeface="Trebuchet MS"/>
                <a:cs typeface="Trebuchet MS"/>
              </a:rPr>
              <a:t>35/40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51174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6.</a:t>
            </a:r>
            <a:r>
              <a:rPr spc="-35" dirty="0"/>
              <a:t> </a:t>
            </a:r>
            <a:r>
              <a:rPr spc="5" dirty="0"/>
              <a:t>Какие</a:t>
            </a:r>
            <a:r>
              <a:rPr spc="-30" dirty="0"/>
              <a:t> </a:t>
            </a:r>
            <a:r>
              <a:rPr spc="25" dirty="0"/>
              <a:t>клавиши</a:t>
            </a:r>
            <a:r>
              <a:rPr spc="-35" dirty="0"/>
              <a:t> </a:t>
            </a:r>
            <a:r>
              <a:rPr spc="45" dirty="0"/>
              <a:t>вы</a:t>
            </a:r>
            <a:r>
              <a:rPr spc="-30" dirty="0"/>
              <a:t> </a:t>
            </a:r>
            <a:r>
              <a:rPr spc="-20" dirty="0"/>
              <a:t>нажмёте,</a:t>
            </a:r>
            <a:r>
              <a:rPr spc="-30" dirty="0"/>
              <a:t> </a:t>
            </a:r>
            <a:r>
              <a:rPr spc="25" dirty="0"/>
              <a:t>чтобы</a:t>
            </a:r>
            <a:r>
              <a:rPr spc="-35" dirty="0"/>
              <a:t> </a:t>
            </a:r>
            <a:r>
              <a:rPr spc="15" dirty="0"/>
              <a:t>ввести</a:t>
            </a:r>
            <a:r>
              <a:rPr spc="-30" dirty="0"/>
              <a:t> </a:t>
            </a:r>
            <a:r>
              <a:rPr spc="10" dirty="0"/>
              <a:t>следующую</a:t>
            </a:r>
            <a:r>
              <a:rPr spc="-30" dirty="0"/>
              <a:t> </a:t>
            </a:r>
            <a:r>
              <a:rPr spc="30" dirty="0"/>
              <a:t>комбинацию</a:t>
            </a:r>
            <a:r>
              <a:rPr spc="-35" dirty="0"/>
              <a:t> </a:t>
            </a:r>
            <a:r>
              <a:rPr spc="-25" dirty="0"/>
              <a:t>C-c</a:t>
            </a:r>
            <a:r>
              <a:rPr spc="-30" dirty="0"/>
              <a:t> </a:t>
            </a:r>
            <a:r>
              <a:rPr spc="-120" dirty="0"/>
              <a:t>|</a:t>
            </a:r>
            <a:r>
              <a:rPr spc="-35" dirty="0"/>
              <a:t> </a:t>
            </a:r>
            <a:r>
              <a:rPr spc="25" dirty="0"/>
              <a:t>и</a:t>
            </a:r>
            <a:r>
              <a:rPr spc="-30" dirty="0"/>
              <a:t> </a:t>
            </a:r>
            <a:r>
              <a:rPr spc="-25" dirty="0"/>
              <a:t>C-c</a:t>
            </a:r>
            <a:r>
              <a:rPr spc="-30" dirty="0"/>
              <a:t> </a:t>
            </a:r>
            <a:r>
              <a:rPr spc="-25" dirty="0"/>
              <a:t>C-|?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184140" cy="5080"/>
            </a:xfrm>
            <a:custGeom>
              <a:avLst/>
              <a:gdLst/>
              <a:ahLst/>
              <a:cxnLst/>
              <a:rect l="l" t="t" r="r" b="b"/>
              <a:pathLst>
                <a:path w="5184140" h="5079">
                  <a:moveTo>
                    <a:pt x="0" y="5060"/>
                  </a:moveTo>
                  <a:lnTo>
                    <a:pt x="0" y="0"/>
                  </a:lnTo>
                  <a:lnTo>
                    <a:pt x="5184031" y="0"/>
                  </a:lnTo>
                  <a:lnTo>
                    <a:pt x="518403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594303"/>
            <a:ext cx="1821814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6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trl 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+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900" spc="-140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а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45" dirty="0">
                <a:solidFill>
                  <a:srgbClr val="22373A"/>
                </a:solidFill>
                <a:latin typeface="Trebuchet MS"/>
                <a:cs typeface="Trebuchet MS"/>
              </a:rPr>
              <a:t>п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о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т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ом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95" dirty="0">
                <a:solidFill>
                  <a:srgbClr val="22373A"/>
                </a:solidFill>
                <a:latin typeface="Trebuchet MS"/>
                <a:cs typeface="Trebuchet MS"/>
              </a:rPr>
              <a:t>|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и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6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trl 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+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c </a:t>
            </a:r>
            <a:r>
              <a:rPr sz="900" spc="-6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trl 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+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95" dirty="0">
                <a:solidFill>
                  <a:srgbClr val="22373A"/>
                </a:solidFill>
                <a:latin typeface="Trebuchet MS"/>
                <a:cs typeface="Trebuchet MS"/>
              </a:rPr>
              <a:t>|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0624" y="2992618"/>
            <a:ext cx="309245" cy="1473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65"/>
              </a:spcBef>
            </a:pPr>
            <a:r>
              <a:rPr sz="650" dirty="0">
                <a:solidFill>
                  <a:srgbClr val="22373A"/>
                </a:solidFill>
                <a:latin typeface="Trebuchet MS"/>
                <a:cs typeface="Trebuchet MS"/>
              </a:rPr>
              <a:t>36/40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26409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7</a:t>
            </a:r>
            <a:r>
              <a:rPr spc="-130" dirty="0"/>
              <a:t>.</a:t>
            </a:r>
            <a:r>
              <a:rPr spc="-35" dirty="0"/>
              <a:t> </a:t>
            </a:r>
            <a:r>
              <a:rPr spc="-25" dirty="0"/>
              <a:t>К</a:t>
            </a:r>
            <a:r>
              <a:rPr spc="15" dirty="0"/>
              <a:t>ак</a:t>
            </a:r>
            <a:r>
              <a:rPr spc="-35" dirty="0"/>
              <a:t> </a:t>
            </a:r>
            <a:r>
              <a:rPr spc="45" dirty="0"/>
              <a:t>п</a:t>
            </a:r>
            <a:r>
              <a:rPr spc="30" dirty="0"/>
              <a:t>о</a:t>
            </a:r>
            <a:r>
              <a:rPr spc="-25" dirty="0"/>
              <a:t>д</a:t>
            </a:r>
            <a:r>
              <a:rPr spc="-15" dirty="0"/>
              <a:t>е</a:t>
            </a:r>
            <a:r>
              <a:rPr spc="10" dirty="0"/>
              <a:t>лить</a:t>
            </a:r>
            <a:r>
              <a:rPr spc="-35" dirty="0"/>
              <a:t> </a:t>
            </a:r>
            <a:r>
              <a:rPr spc="-30" dirty="0"/>
              <a:t>т</a:t>
            </a:r>
            <a:r>
              <a:rPr spc="5" dirty="0"/>
              <a:t>екущ</a:t>
            </a:r>
            <a:r>
              <a:rPr dirty="0"/>
              <a:t>ее</a:t>
            </a:r>
            <a:r>
              <a:rPr spc="-35" dirty="0"/>
              <a:t> </a:t>
            </a:r>
            <a:r>
              <a:rPr spc="35" dirty="0"/>
              <a:t>окно</a:t>
            </a:r>
            <a:r>
              <a:rPr spc="-35" dirty="0"/>
              <a:t> </a:t>
            </a:r>
            <a:r>
              <a:rPr spc="30" dirty="0"/>
              <a:t>на</a:t>
            </a:r>
            <a:r>
              <a:rPr spc="-35" dirty="0"/>
              <a:t> </a:t>
            </a:r>
            <a:r>
              <a:rPr spc="15" dirty="0"/>
              <a:t>д</a:t>
            </a:r>
            <a:r>
              <a:rPr spc="10" dirty="0"/>
              <a:t>в</a:t>
            </a:r>
            <a:r>
              <a:rPr dirty="0"/>
              <a:t>е</a:t>
            </a:r>
            <a:r>
              <a:rPr spc="-35" dirty="0"/>
              <a:t> </a:t>
            </a:r>
            <a:r>
              <a:rPr spc="10" dirty="0"/>
              <a:t>част</a:t>
            </a:r>
            <a:r>
              <a:rPr spc="-15" dirty="0"/>
              <a:t>и</a:t>
            </a:r>
            <a:r>
              <a:rPr spc="95" dirty="0"/>
              <a:t>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328285" cy="5080"/>
            </a:xfrm>
            <a:custGeom>
              <a:avLst/>
              <a:gdLst/>
              <a:ahLst/>
              <a:cxnLst/>
              <a:rect l="l" t="t" r="r" b="b"/>
              <a:pathLst>
                <a:path w="5328285" h="5079">
                  <a:moveTo>
                    <a:pt x="0" y="5060"/>
                  </a:moveTo>
                  <a:lnTo>
                    <a:pt x="0" y="0"/>
                  </a:lnTo>
                  <a:lnTo>
                    <a:pt x="5328085" y="0"/>
                  </a:lnTo>
                  <a:lnTo>
                    <a:pt x="532808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591115"/>
            <a:ext cx="4062729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С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помощью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команды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Ctrl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+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3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(по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вертикали)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и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Ctrl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+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(по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горизонтали).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0624" y="2992618"/>
            <a:ext cx="309245" cy="1473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65"/>
              </a:spcBef>
            </a:pPr>
            <a:r>
              <a:rPr sz="650" dirty="0">
                <a:solidFill>
                  <a:srgbClr val="22373A"/>
                </a:solidFill>
                <a:latin typeface="Trebuchet MS"/>
                <a:cs typeface="Trebuchet MS"/>
              </a:rPr>
              <a:t>37/40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340677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8.</a:t>
            </a:r>
            <a:r>
              <a:rPr spc="-35" dirty="0"/>
              <a:t> </a:t>
            </a:r>
            <a:r>
              <a:rPr spc="40" dirty="0"/>
              <a:t>В</a:t>
            </a:r>
            <a:r>
              <a:rPr spc="-35" dirty="0"/>
              <a:t> </a:t>
            </a:r>
            <a:r>
              <a:rPr dirty="0"/>
              <a:t>к</a:t>
            </a:r>
            <a:r>
              <a:rPr spc="15" dirty="0"/>
              <a:t>а</a:t>
            </a:r>
            <a:r>
              <a:rPr spc="10" dirty="0"/>
              <a:t>к</a:t>
            </a:r>
            <a:r>
              <a:rPr spc="20" dirty="0"/>
              <a:t>ом</a:t>
            </a:r>
            <a:r>
              <a:rPr spc="-35" dirty="0"/>
              <a:t> </a:t>
            </a:r>
            <a:r>
              <a:rPr spc="30" dirty="0"/>
              <a:t>ф</a:t>
            </a:r>
            <a:r>
              <a:rPr spc="15" dirty="0"/>
              <a:t>айле</a:t>
            </a:r>
            <a:r>
              <a:rPr spc="-35" dirty="0"/>
              <a:t> </a:t>
            </a:r>
            <a:r>
              <a:rPr spc="5" dirty="0"/>
              <a:t>х</a:t>
            </a:r>
            <a:r>
              <a:rPr dirty="0"/>
              <a:t>р</a:t>
            </a:r>
            <a:r>
              <a:rPr spc="20" dirty="0"/>
              <a:t>аня</a:t>
            </a:r>
            <a:r>
              <a:rPr spc="-10" dirty="0"/>
              <a:t>т</a:t>
            </a:r>
            <a:r>
              <a:rPr spc="5" dirty="0"/>
              <a:t>ся</a:t>
            </a:r>
            <a:r>
              <a:rPr spc="-35" dirty="0"/>
              <a:t> </a:t>
            </a:r>
            <a:r>
              <a:rPr spc="20" dirty="0"/>
              <a:t>настройки</a:t>
            </a:r>
            <a:r>
              <a:rPr spc="-35" dirty="0"/>
              <a:t> </a:t>
            </a:r>
            <a:r>
              <a:rPr spc="15" dirty="0"/>
              <a:t>р</a:t>
            </a:r>
            <a:r>
              <a:rPr dirty="0"/>
              <a:t>е</a:t>
            </a:r>
            <a:r>
              <a:rPr spc="5" dirty="0"/>
              <a:t>дак</a:t>
            </a:r>
            <a:r>
              <a:rPr spc="-25" dirty="0"/>
              <a:t>т</a:t>
            </a:r>
            <a:r>
              <a:rPr spc="40" dirty="0"/>
              <a:t>о</a:t>
            </a:r>
            <a:r>
              <a:rPr spc="35" dirty="0"/>
              <a:t>р</a:t>
            </a:r>
            <a:r>
              <a:rPr spc="25" dirty="0"/>
              <a:t>а</a:t>
            </a:r>
            <a:r>
              <a:rPr spc="-35" dirty="0"/>
              <a:t> </a:t>
            </a:r>
            <a:r>
              <a:rPr spc="20" dirty="0"/>
              <a:t>emac</a:t>
            </a:r>
            <a:r>
              <a:rPr spc="-25" dirty="0"/>
              <a:t>s</a:t>
            </a:r>
            <a:r>
              <a:rPr spc="95" dirty="0"/>
              <a:t>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472430" cy="5080"/>
            </a:xfrm>
            <a:custGeom>
              <a:avLst/>
              <a:gdLst/>
              <a:ahLst/>
              <a:cxnLst/>
              <a:rect l="l" t="t" r="r" b="b"/>
              <a:pathLst>
                <a:path w="5472430" h="5079">
                  <a:moveTo>
                    <a:pt x="0" y="5060"/>
                  </a:moveTo>
                  <a:lnTo>
                    <a:pt x="0" y="0"/>
                  </a:lnTo>
                  <a:lnTo>
                    <a:pt x="5472052" y="0"/>
                  </a:lnTo>
                  <a:lnTo>
                    <a:pt x="54720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435446"/>
            <a:ext cx="487680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Настройки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emacs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хранятся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в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файле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40" dirty="0">
                <a:solidFill>
                  <a:srgbClr val="22373A"/>
                </a:solidFill>
                <a:latin typeface="Trebuchet MS"/>
                <a:cs typeface="Trebuchet MS"/>
              </a:rPr>
              <a:t>. 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emacs,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который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хранится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в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домашней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дирректории </a:t>
            </a:r>
            <a:r>
              <a:rPr sz="900" spc="-254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45" dirty="0">
                <a:solidFill>
                  <a:srgbClr val="22373A"/>
                </a:solidFill>
                <a:latin typeface="Trebuchet MS"/>
                <a:cs typeface="Trebuchet MS"/>
              </a:rPr>
              <a:t>п</a:t>
            </a:r>
            <a:r>
              <a:rPr sz="900" spc="35" dirty="0">
                <a:solidFill>
                  <a:srgbClr val="22373A"/>
                </a:solidFill>
                <a:latin typeface="Trebuchet MS"/>
                <a:cs typeface="Trebuchet MS"/>
              </a:rPr>
              <a:t>о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л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ь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з</a:t>
            </a:r>
            <a:r>
              <a:rPr sz="900" spc="45" dirty="0">
                <a:solidFill>
                  <a:srgbClr val="22373A"/>
                </a:solidFill>
                <a:latin typeface="Trebuchet MS"/>
                <a:cs typeface="Trebuchet MS"/>
              </a:rPr>
              <a:t>о</a:t>
            </a:r>
            <a:r>
              <a:rPr sz="900" spc="35" dirty="0">
                <a:solidFill>
                  <a:srgbClr val="22373A"/>
                </a:solidFill>
                <a:latin typeface="Trebuchet MS"/>
                <a:cs typeface="Trebuchet MS"/>
              </a:rPr>
              <a:t>в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а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т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е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ля.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Кроме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э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т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о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г</a:t>
            </a:r>
            <a:r>
              <a:rPr sz="900" spc="45" dirty="0">
                <a:solidFill>
                  <a:srgbClr val="22373A"/>
                </a:solidFill>
                <a:latin typeface="Trebuchet MS"/>
                <a:cs typeface="Trebuchet MS"/>
              </a:rPr>
              <a:t>о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файла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есть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е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щ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ё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пап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ка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40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emacs.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0624" y="2992618"/>
            <a:ext cx="309245" cy="1473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65"/>
              </a:spcBef>
            </a:pPr>
            <a:r>
              <a:rPr sz="650" dirty="0">
                <a:solidFill>
                  <a:srgbClr val="22373A"/>
                </a:solidFill>
                <a:latin typeface="Trebuchet MS"/>
                <a:cs typeface="Trebuchet MS"/>
              </a:rPr>
              <a:t>38/40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426593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9.</a:t>
            </a:r>
            <a:r>
              <a:rPr spc="-30" dirty="0"/>
              <a:t> </a:t>
            </a:r>
            <a:r>
              <a:rPr spc="15" dirty="0"/>
              <a:t>Какую</a:t>
            </a:r>
            <a:r>
              <a:rPr spc="-30" dirty="0"/>
              <a:t> </a:t>
            </a:r>
            <a:r>
              <a:rPr spc="25" dirty="0"/>
              <a:t>функцию</a:t>
            </a:r>
            <a:r>
              <a:rPr spc="-30" dirty="0"/>
              <a:t> </a:t>
            </a:r>
            <a:r>
              <a:rPr spc="25" dirty="0"/>
              <a:t>выполняет</a:t>
            </a:r>
            <a:r>
              <a:rPr spc="-30" dirty="0"/>
              <a:t> </a:t>
            </a:r>
            <a:r>
              <a:rPr spc="25" dirty="0"/>
              <a:t>клавиша</a:t>
            </a:r>
            <a:r>
              <a:rPr spc="-30" dirty="0"/>
              <a:t> </a:t>
            </a:r>
            <a:r>
              <a:rPr spc="25" dirty="0"/>
              <a:t>и</a:t>
            </a:r>
            <a:r>
              <a:rPr spc="-25" dirty="0"/>
              <a:t> </a:t>
            </a:r>
            <a:r>
              <a:rPr spc="20" dirty="0"/>
              <a:t>можно</a:t>
            </a:r>
            <a:r>
              <a:rPr spc="-30" dirty="0"/>
              <a:t> </a:t>
            </a:r>
            <a:r>
              <a:rPr spc="20" dirty="0"/>
              <a:t>ли</a:t>
            </a:r>
            <a:r>
              <a:rPr spc="-30" dirty="0"/>
              <a:t> </a:t>
            </a:r>
            <a:r>
              <a:rPr dirty="0"/>
              <a:t>её</a:t>
            </a:r>
            <a:r>
              <a:rPr spc="-30" dirty="0"/>
              <a:t> </a:t>
            </a:r>
            <a:r>
              <a:rPr spc="20" dirty="0"/>
              <a:t>переназначить?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616575" cy="5080"/>
            </a:xfrm>
            <a:custGeom>
              <a:avLst/>
              <a:gdLst/>
              <a:ahLst/>
              <a:cxnLst/>
              <a:rect l="l" t="t" r="r" b="b"/>
              <a:pathLst>
                <a:path w="5616575" h="5079">
                  <a:moveTo>
                    <a:pt x="0" y="5060"/>
                  </a:moveTo>
                  <a:lnTo>
                    <a:pt x="0" y="0"/>
                  </a:lnTo>
                  <a:lnTo>
                    <a:pt x="5616107" y="0"/>
                  </a:lnTo>
                  <a:lnTo>
                    <a:pt x="561610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591115"/>
            <a:ext cx="3281679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Выполняет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функцию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стереть,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думаю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можно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переназначить.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0624" y="2992618"/>
            <a:ext cx="309245" cy="1473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65"/>
              </a:spcBef>
            </a:pPr>
            <a:r>
              <a:rPr sz="650" dirty="0">
                <a:solidFill>
                  <a:srgbClr val="22373A"/>
                </a:solidFill>
                <a:latin typeface="Trebuchet MS"/>
                <a:cs typeface="Trebuchet MS"/>
              </a:rPr>
              <a:t>39/40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510794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10.</a:t>
            </a:r>
            <a:r>
              <a:rPr spc="-35" dirty="0"/>
              <a:t> </a:t>
            </a:r>
            <a:r>
              <a:rPr spc="15" dirty="0"/>
              <a:t>Какой</a:t>
            </a:r>
            <a:r>
              <a:rPr spc="-30" dirty="0"/>
              <a:t> </a:t>
            </a:r>
            <a:r>
              <a:rPr spc="10" dirty="0"/>
              <a:t>редактор</a:t>
            </a:r>
            <a:r>
              <a:rPr spc="-35" dirty="0"/>
              <a:t> </a:t>
            </a:r>
            <a:r>
              <a:rPr spc="20" dirty="0"/>
              <a:t>вам</a:t>
            </a:r>
            <a:r>
              <a:rPr spc="-30" dirty="0"/>
              <a:t> </a:t>
            </a:r>
            <a:r>
              <a:rPr spc="20" dirty="0"/>
              <a:t>показался</a:t>
            </a:r>
            <a:r>
              <a:rPr spc="-30" dirty="0"/>
              <a:t> </a:t>
            </a:r>
            <a:r>
              <a:rPr spc="10" dirty="0"/>
              <a:t>удобнее</a:t>
            </a:r>
            <a:r>
              <a:rPr spc="-35" dirty="0"/>
              <a:t> </a:t>
            </a:r>
            <a:r>
              <a:rPr spc="45" dirty="0"/>
              <a:t>в</a:t>
            </a:r>
            <a:r>
              <a:rPr spc="-30" dirty="0"/>
              <a:t> </a:t>
            </a:r>
            <a:r>
              <a:rPr spc="15" dirty="0"/>
              <a:t>работе</a:t>
            </a:r>
            <a:r>
              <a:rPr spc="-30" dirty="0"/>
              <a:t> </a:t>
            </a:r>
            <a:r>
              <a:rPr spc="-5" dirty="0"/>
              <a:t>vi</a:t>
            </a:r>
            <a:r>
              <a:rPr spc="-35" dirty="0"/>
              <a:t> </a:t>
            </a:r>
            <a:r>
              <a:rPr spc="20" dirty="0"/>
              <a:t>или</a:t>
            </a:r>
            <a:r>
              <a:rPr spc="-30" dirty="0"/>
              <a:t> </a:t>
            </a:r>
            <a:r>
              <a:rPr spc="25" dirty="0"/>
              <a:t>emacs?</a:t>
            </a:r>
            <a:r>
              <a:rPr spc="-30" dirty="0"/>
              <a:t> </a:t>
            </a:r>
            <a:r>
              <a:rPr spc="15" dirty="0"/>
              <a:t>Поясните</a:t>
            </a:r>
            <a:r>
              <a:rPr spc="-35" dirty="0"/>
              <a:t> </a:t>
            </a:r>
            <a:r>
              <a:rPr spc="-10" dirty="0"/>
              <a:t>почему.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435446"/>
            <a:ext cx="458089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Для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меня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удобнее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был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редактор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Emacs,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так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как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у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него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есть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командая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оболочка.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А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vi </a:t>
            </a:r>
            <a:r>
              <a:rPr sz="900" spc="-254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открывается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в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терминале,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и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выглядит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своеобразно.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2239" y="2992618"/>
            <a:ext cx="249554" cy="1473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650" spc="15" dirty="0">
                <a:solidFill>
                  <a:srgbClr val="22373A"/>
                </a:solidFill>
                <a:latin typeface="Trebuchet MS"/>
                <a:cs typeface="Trebuchet MS"/>
              </a:rPr>
              <a:t>40</a:t>
            </a:r>
            <a:r>
              <a:rPr sz="650" spc="-20" dirty="0">
                <a:solidFill>
                  <a:srgbClr val="22373A"/>
                </a:solidFill>
                <a:latin typeface="Trebuchet MS"/>
                <a:cs typeface="Trebuchet MS"/>
              </a:rPr>
              <a:t>/</a:t>
            </a:r>
            <a:r>
              <a:rPr sz="650" spc="20" dirty="0">
                <a:solidFill>
                  <a:srgbClr val="22373A"/>
                </a:solidFill>
                <a:latin typeface="Trebuchet MS"/>
                <a:cs typeface="Trebuchet MS"/>
              </a:rPr>
              <a:t>40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5219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Задание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432434" cy="5080"/>
            </a:xfrm>
            <a:custGeom>
              <a:avLst/>
              <a:gdLst/>
              <a:ahLst/>
              <a:cxnLst/>
              <a:rect l="l" t="t" r="r" b="b"/>
              <a:pathLst>
                <a:path w="432434" h="5079">
                  <a:moveTo>
                    <a:pt x="0" y="5060"/>
                  </a:moveTo>
                  <a:lnTo>
                    <a:pt x="0" y="0"/>
                  </a:lnTo>
                  <a:lnTo>
                    <a:pt x="431987" y="0"/>
                  </a:lnTo>
                  <a:lnTo>
                    <a:pt x="43198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9849" y="1237542"/>
            <a:ext cx="2578100" cy="81724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67005" indent="-142875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167640" algn="l"/>
              </a:tabLst>
            </a:pP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Ознакомиться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с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теоретическим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материалом</a:t>
            </a:r>
            <a:endParaRPr sz="900">
              <a:latin typeface="Trebuchet MS"/>
              <a:cs typeface="Trebuchet MS"/>
            </a:endParaRPr>
          </a:p>
          <a:p>
            <a:pPr marL="167005" indent="-15049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167640" algn="l"/>
              </a:tabLst>
            </a:pP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Ознакомиться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с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редактором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emacs.</a:t>
            </a:r>
            <a:endParaRPr sz="900">
              <a:latin typeface="Trebuchet MS"/>
              <a:cs typeface="Trebuchet MS"/>
            </a:endParaRPr>
          </a:p>
          <a:p>
            <a:pPr marL="167005" indent="-15176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167640" algn="l"/>
              </a:tabLst>
            </a:pP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Выполнить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упражнения.</a:t>
            </a:r>
            <a:endParaRPr sz="900">
              <a:latin typeface="Trebuchet MS"/>
              <a:cs typeface="Trebuchet MS"/>
            </a:endParaRPr>
          </a:p>
          <a:p>
            <a:pPr marL="167005" indent="-154940">
              <a:lnSpc>
                <a:spcPct val="100000"/>
              </a:lnSpc>
              <a:spcBef>
                <a:spcPts val="475"/>
              </a:spcBef>
              <a:buAutoNum type="arabicPeriod"/>
              <a:tabLst>
                <a:tab pos="167640" algn="l"/>
              </a:tabLst>
            </a:pP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Ответить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на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контрольные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вопросы.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3979" y="2997946"/>
            <a:ext cx="19812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30" dirty="0">
                <a:solidFill>
                  <a:srgbClr val="22373A"/>
                </a:solidFill>
                <a:latin typeface="Trebuchet MS"/>
                <a:cs typeface="Trebuchet MS"/>
              </a:rPr>
              <a:t>3</a:t>
            </a:r>
            <a:r>
              <a:rPr sz="650" spc="-25" dirty="0">
                <a:solidFill>
                  <a:srgbClr val="22373A"/>
                </a:solidFill>
                <a:latin typeface="Trebuchet MS"/>
                <a:cs typeface="Trebuchet MS"/>
              </a:rPr>
              <a:t>/</a:t>
            </a:r>
            <a:r>
              <a:rPr sz="650" spc="20" dirty="0">
                <a:solidFill>
                  <a:srgbClr val="22373A"/>
                </a:solidFill>
                <a:latin typeface="Trebuchet MS"/>
                <a:cs typeface="Trebuchet MS"/>
              </a:rPr>
              <a:t>40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17235"/>
            <a:ext cx="182245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19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Т</a:t>
            </a:r>
            <a:r>
              <a:rPr sz="1200" spc="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еор</a:t>
            </a:r>
            <a:r>
              <a:rPr sz="1200" spc="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етичес</a:t>
            </a:r>
            <a:r>
              <a:rPr sz="1200" spc="-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к</a:t>
            </a:r>
            <a:r>
              <a:rPr sz="1200" spc="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ое</a:t>
            </a:r>
            <a:r>
              <a:rPr sz="1200" spc="-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200" spc="5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в</a:t>
            </a:r>
            <a:r>
              <a:rPr sz="1200" spc="5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в</a:t>
            </a:r>
            <a:r>
              <a:rPr sz="1200" spc="-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е</a:t>
            </a:r>
            <a:r>
              <a:rPr sz="1200" spc="-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д</a:t>
            </a:r>
            <a:r>
              <a:rPr sz="1200" spc="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ение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59388"/>
            <a:ext cx="2588260" cy="5080"/>
            <a:chOff x="1586191" y="165938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5938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59388"/>
              <a:ext cx="194310" cy="5080"/>
            </a:xfrm>
            <a:custGeom>
              <a:avLst/>
              <a:gdLst/>
              <a:ahLst/>
              <a:cxnLst/>
              <a:rect l="l" t="t" r="r" b="b"/>
              <a:pathLst>
                <a:path w="194310" h="5080">
                  <a:moveTo>
                    <a:pt x="0" y="5060"/>
                  </a:moveTo>
                  <a:lnTo>
                    <a:pt x="0" y="0"/>
                  </a:lnTo>
                  <a:lnTo>
                    <a:pt x="194064" y="0"/>
                  </a:lnTo>
                  <a:lnTo>
                    <a:pt x="19406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15233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Теоретическое</a:t>
            </a:r>
            <a:r>
              <a:rPr spc="-35" dirty="0"/>
              <a:t> </a:t>
            </a:r>
            <a:r>
              <a:rPr spc="10" dirty="0"/>
              <a:t>введение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576580" cy="5080"/>
            </a:xfrm>
            <a:custGeom>
              <a:avLst/>
              <a:gdLst/>
              <a:ahLst/>
              <a:cxnLst/>
              <a:rect l="l" t="t" r="r" b="b"/>
              <a:pathLst>
                <a:path w="576580" h="5079">
                  <a:moveTo>
                    <a:pt x="0" y="5060"/>
                  </a:moveTo>
                  <a:lnTo>
                    <a:pt x="0" y="0"/>
                  </a:lnTo>
                  <a:lnTo>
                    <a:pt x="576042" y="0"/>
                  </a:lnTo>
                  <a:lnTo>
                    <a:pt x="57604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404091"/>
            <a:ext cx="5078095" cy="2795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145" algn="just">
              <a:lnSpc>
                <a:spcPct val="144300"/>
              </a:lnSpc>
              <a:spcBef>
                <a:spcPts val="95"/>
              </a:spcBef>
            </a:pP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Emacs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60" dirty="0">
                <a:solidFill>
                  <a:srgbClr val="22373A"/>
                </a:solidFill>
                <a:latin typeface="Trebuchet MS"/>
                <a:cs typeface="Trebuchet MS"/>
              </a:rPr>
              <a:t>—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один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из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наиболее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мощных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и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широко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распространённых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редакторов,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используемых </a:t>
            </a:r>
            <a:r>
              <a:rPr sz="900" spc="-2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в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мире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UNIX.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rebuchet MS"/>
                <a:cs typeface="Trebuchet MS"/>
              </a:rPr>
              <a:t>По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популярности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он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соперничает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с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редактором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vi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и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его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клонами.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В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зависимости </a:t>
            </a:r>
            <a:r>
              <a:rPr sz="900" spc="-2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от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ситуации,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Emacs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может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быть: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rebuchet MS"/>
              <a:cs typeface="Trebuchet MS"/>
            </a:endParaRPr>
          </a:p>
          <a:p>
            <a:pPr marL="289560" indent="-103505">
              <a:lnSpc>
                <a:spcPct val="100000"/>
              </a:lnSpc>
              <a:buChar char="•"/>
              <a:tabLst>
                <a:tab pos="290195" algn="l"/>
              </a:tabLst>
            </a:pP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текстовым</a:t>
            </a:r>
            <a:r>
              <a:rPr sz="9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редактором;</a:t>
            </a:r>
            <a:endParaRPr sz="900">
              <a:latin typeface="Trebuchet MS"/>
              <a:cs typeface="Trebuchet MS"/>
            </a:endParaRPr>
          </a:p>
          <a:p>
            <a:pPr marL="289560" indent="-103505">
              <a:lnSpc>
                <a:spcPct val="100000"/>
              </a:lnSpc>
              <a:spcBef>
                <a:spcPts val="480"/>
              </a:spcBef>
              <a:buChar char="•"/>
              <a:tabLst>
                <a:tab pos="290195" algn="l"/>
              </a:tabLst>
            </a:pP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программой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для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чтения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почты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и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новостей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Usenet;</a:t>
            </a:r>
            <a:endParaRPr sz="900">
              <a:latin typeface="Trebuchet MS"/>
              <a:cs typeface="Trebuchet MS"/>
            </a:endParaRPr>
          </a:p>
          <a:p>
            <a:pPr marL="289560" indent="-103505">
              <a:lnSpc>
                <a:spcPct val="100000"/>
              </a:lnSpc>
              <a:spcBef>
                <a:spcPts val="475"/>
              </a:spcBef>
              <a:buChar char="•"/>
              <a:tabLst>
                <a:tab pos="290195" algn="l"/>
              </a:tabLst>
            </a:pP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интегрированной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средой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разработки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(IDE);</a:t>
            </a:r>
            <a:endParaRPr sz="900">
              <a:latin typeface="Trebuchet MS"/>
              <a:cs typeface="Trebuchet MS"/>
            </a:endParaRPr>
          </a:p>
          <a:p>
            <a:pPr marL="289560" indent="-103505">
              <a:lnSpc>
                <a:spcPct val="100000"/>
              </a:lnSpc>
              <a:spcBef>
                <a:spcPts val="480"/>
              </a:spcBef>
              <a:buChar char="•"/>
              <a:tabLst>
                <a:tab pos="290195" algn="l"/>
              </a:tabLst>
            </a:pPr>
            <a:r>
              <a:rPr sz="900" spc="35" dirty="0">
                <a:solidFill>
                  <a:srgbClr val="22373A"/>
                </a:solidFill>
                <a:latin typeface="Trebuchet MS"/>
                <a:cs typeface="Trebuchet MS"/>
              </a:rPr>
              <a:t>операционной</a:t>
            </a:r>
            <a:r>
              <a:rPr sz="9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системой;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44300"/>
              </a:lnSpc>
              <a:spcBef>
                <a:spcPts val="780"/>
              </a:spcBef>
            </a:pP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Всё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это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разнообразие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достигается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благодаря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архитектуре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Emacs,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которая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позволяет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расширять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возможности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редактора </a:t>
            </a:r>
            <a:r>
              <a:rPr sz="900" spc="35" dirty="0">
                <a:solidFill>
                  <a:srgbClr val="22373A"/>
                </a:solidFill>
                <a:latin typeface="Trebuchet MS"/>
                <a:cs typeface="Trebuchet MS"/>
              </a:rPr>
              <a:t>при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помощи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языка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Emacs 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Lisp.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На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языке 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C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написаны </a:t>
            </a:r>
            <a:r>
              <a:rPr sz="900" spc="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лишь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самые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базовые и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низкоуровневые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части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Emacs,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включая полнофункциональный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интерпретатор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языка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Lisp.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Таким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 образом,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Emacs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имеет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встроенный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язык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программирования, </a:t>
            </a:r>
            <a:r>
              <a:rPr sz="900" spc="-2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который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может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использоваться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для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настройки,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расширения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и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изменения поведения </a:t>
            </a:r>
            <a:r>
              <a:rPr sz="900" spc="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редактора.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40" dirty="0">
                <a:solidFill>
                  <a:srgbClr val="22373A"/>
                </a:solidFill>
                <a:latin typeface="Trebuchet MS"/>
                <a:cs typeface="Trebuchet MS"/>
              </a:rPr>
              <a:t>В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действительности,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большая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часть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того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редактора,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с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которым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пользователи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1223" y="2997946"/>
            <a:ext cx="20066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10" dirty="0">
                <a:solidFill>
                  <a:srgbClr val="22373A"/>
                </a:solidFill>
                <a:latin typeface="Trebuchet MS"/>
                <a:cs typeface="Trebuchet MS"/>
              </a:rPr>
              <a:t>4</a:t>
            </a:r>
            <a:r>
              <a:rPr sz="650" spc="-25" dirty="0">
                <a:solidFill>
                  <a:srgbClr val="22373A"/>
                </a:solidFill>
                <a:latin typeface="Trebuchet MS"/>
                <a:cs typeface="Trebuchet MS"/>
              </a:rPr>
              <a:t>/</a:t>
            </a:r>
            <a:r>
              <a:rPr sz="650" spc="20" dirty="0">
                <a:solidFill>
                  <a:srgbClr val="22373A"/>
                </a:solidFill>
                <a:latin typeface="Trebuchet MS"/>
                <a:cs typeface="Trebuchet MS"/>
              </a:rPr>
              <a:t>40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3674"/>
            <a:ext cx="258191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Выполнение</a:t>
            </a:r>
            <a:r>
              <a:rPr sz="1200" spc="-5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200" spc="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лабораторной</a:t>
            </a:r>
            <a:r>
              <a:rPr sz="1200" spc="-5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200" spc="3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5827"/>
            <a:ext cx="2588260" cy="5080"/>
            <a:chOff x="1586191" y="1665827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5827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5827"/>
              <a:ext cx="259079" cy="5080"/>
            </a:xfrm>
            <a:custGeom>
              <a:avLst/>
              <a:gdLst/>
              <a:ahLst/>
              <a:cxnLst/>
              <a:rect l="l" t="t" r="r" b="b"/>
              <a:pathLst>
                <a:path w="259080" h="5080">
                  <a:moveTo>
                    <a:pt x="0" y="5060"/>
                  </a:moveTo>
                  <a:lnTo>
                    <a:pt x="0" y="0"/>
                  </a:lnTo>
                  <a:lnTo>
                    <a:pt x="258779" y="0"/>
                  </a:lnTo>
                  <a:lnTo>
                    <a:pt x="25877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06883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30" dirty="0">
                <a:solidFill>
                  <a:srgbClr val="F9F9F9"/>
                </a:solidFill>
                <a:latin typeface="Trebuchet MS"/>
                <a:cs typeface="Trebuchet MS"/>
              </a:rPr>
              <a:t>Открываю</a:t>
            </a:r>
            <a:r>
              <a:rPr sz="1000" spc="-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Emacs</a:t>
            </a:r>
            <a:r>
              <a:rPr sz="1000" spc="-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Trebuchet MS"/>
                <a:cs typeface="Trebuchet MS"/>
              </a:rPr>
              <a:t>через</a:t>
            </a:r>
            <a:r>
              <a:rPr sz="1000" spc="-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F9F9F9"/>
                </a:solidFill>
                <a:latin typeface="Trebuchet MS"/>
                <a:cs typeface="Trebuchet MS"/>
              </a:rPr>
              <a:t>терминал.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720090" cy="5080"/>
            </a:xfrm>
            <a:custGeom>
              <a:avLst/>
              <a:gdLst/>
              <a:ahLst/>
              <a:cxnLst/>
              <a:rect l="l" t="t" r="r" b="b"/>
              <a:pathLst>
                <a:path w="720090" h="5079">
                  <a:moveTo>
                    <a:pt x="0" y="5060"/>
                  </a:moveTo>
                  <a:lnTo>
                    <a:pt x="0" y="0"/>
                  </a:lnTo>
                  <a:lnTo>
                    <a:pt x="720009" y="0"/>
                  </a:lnTo>
                  <a:lnTo>
                    <a:pt x="72000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 rotWithShape="1">
          <a:blip r:embed="rId2" cstate="print"/>
          <a:srcRect t="6890"/>
          <a:stretch/>
        </p:blipFill>
        <p:spPr>
          <a:xfrm>
            <a:off x="359994" y="718203"/>
            <a:ext cx="5039885" cy="199281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5/40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854</Words>
  <Application>Microsoft Office PowerPoint</Application>
  <PresentationFormat>Произвольный</PresentationFormat>
  <Paragraphs>114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49" baseType="lpstr">
      <vt:lpstr>Calibri</vt:lpstr>
      <vt:lpstr>Trebuchet MS</vt:lpstr>
      <vt:lpstr>Office Theme</vt:lpstr>
      <vt:lpstr>Отчёт по лабораторной работе №11</vt:lpstr>
      <vt:lpstr>Презентация PowerPoint</vt:lpstr>
      <vt:lpstr>Презентация PowerPoint</vt:lpstr>
      <vt:lpstr>Презентация PowerPoint</vt:lpstr>
      <vt:lpstr>Задание</vt:lpstr>
      <vt:lpstr>Презентация PowerPoint</vt:lpstr>
      <vt:lpstr>Теоретическое 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1. Кратко охарактеризуйте редактор emacs.</vt:lpstr>
      <vt:lpstr>2. Какие особенности данного редактора могут сделать его сложным для освоения нович-  ком?</vt:lpstr>
      <vt:lpstr>3. Своими словами опишите, что такое буфер и окно в терминологии emacs’а.</vt:lpstr>
      <vt:lpstr>Презентация PowerPoint</vt:lpstr>
      <vt:lpstr>5. Какие буферы создаются по умолчанию при запуске emacs?</vt:lpstr>
      <vt:lpstr>6. Какие клавиши вы нажмёте, чтобы ввести следующую комбинацию C-c | и C-c C-|?</vt:lpstr>
      <vt:lpstr>7. Как поделить текущее окно на две части?</vt:lpstr>
      <vt:lpstr>8. В каком файле хранятся настройки редактора emacs?</vt:lpstr>
      <vt:lpstr>9. Какую функцию выполняет клавиша и можно ли её переназначить?</vt:lpstr>
      <vt:lpstr>10. Какой редактор вам показался удобнее в работе vi или emacs? Поясните почему.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лабораторной работе №11 - Операционные системы</dc:title>
  <dc:creator>Румянцев А. О.</dc:creator>
  <cp:lastModifiedBy>М Овезов</cp:lastModifiedBy>
  <cp:revision>1</cp:revision>
  <dcterms:created xsi:type="dcterms:W3CDTF">2024-06-22T20:17:29Z</dcterms:created>
  <dcterms:modified xsi:type="dcterms:W3CDTF">2024-06-22T20:19:47Z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2024-04-20T00:00:00Z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2024-06-22T00:00:00Z</vt:filetime>
  </property>
</Properties>
</file>