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7" d="100"/>
          <a:sy n="177" d="100"/>
        </p:scale>
        <p:origin x="619" y="11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631" y="82852"/>
            <a:ext cx="793750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/24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/24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/24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/24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/24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32657"/>
            <a:ext cx="5514975" cy="840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1248972"/>
            <a:ext cx="5071211" cy="8172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13337" y="2992618"/>
            <a:ext cx="258445" cy="147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09019"/>
            <a:ext cx="256794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22373A"/>
                </a:solidFill>
              </a:rPr>
              <a:t>Отчёт</a:t>
            </a:r>
            <a:r>
              <a:rPr sz="1200" spc="25" dirty="0">
                <a:solidFill>
                  <a:srgbClr val="22373A"/>
                </a:solidFill>
              </a:rPr>
              <a:t> </a:t>
            </a:r>
            <a:r>
              <a:rPr sz="1200" spc="50" dirty="0">
                <a:solidFill>
                  <a:srgbClr val="22373A"/>
                </a:solidFill>
              </a:rPr>
              <a:t>по</a:t>
            </a:r>
            <a:r>
              <a:rPr sz="1200" spc="25" dirty="0">
                <a:solidFill>
                  <a:srgbClr val="22373A"/>
                </a:solidFill>
              </a:rPr>
              <a:t> </a:t>
            </a:r>
            <a:r>
              <a:rPr sz="1200" spc="10" dirty="0">
                <a:solidFill>
                  <a:srgbClr val="22373A"/>
                </a:solidFill>
              </a:rPr>
              <a:t>лабораторной</a:t>
            </a:r>
            <a:r>
              <a:rPr sz="1200" spc="25" dirty="0">
                <a:solidFill>
                  <a:srgbClr val="22373A"/>
                </a:solidFill>
              </a:rPr>
              <a:t> </a:t>
            </a:r>
            <a:r>
              <a:rPr sz="1200" spc="10" dirty="0">
                <a:solidFill>
                  <a:srgbClr val="22373A"/>
                </a:solidFill>
              </a:rPr>
              <a:t>работе</a:t>
            </a:r>
            <a:r>
              <a:rPr sz="1200" spc="25" dirty="0">
                <a:solidFill>
                  <a:srgbClr val="22373A"/>
                </a:solidFill>
              </a:rPr>
              <a:t> </a:t>
            </a:r>
            <a:r>
              <a:rPr sz="1200" spc="120" dirty="0">
                <a:solidFill>
                  <a:srgbClr val="22373A"/>
                </a:solidFill>
              </a:rPr>
              <a:t>№8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347294" y="1114077"/>
            <a:ext cx="1467485" cy="1803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Операционные</a:t>
            </a:r>
            <a:r>
              <a:rPr sz="1000" spc="2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системы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512944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0" y="5060"/>
                </a:moveTo>
                <a:lnTo>
                  <a:pt x="0" y="0"/>
                </a:lnTo>
                <a:lnTo>
                  <a:pt x="5040064" y="0"/>
                </a:lnTo>
                <a:lnTo>
                  <a:pt x="504006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1714761"/>
            <a:ext cx="2342515" cy="881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47825">
              <a:lnSpc>
                <a:spcPct val="155500"/>
              </a:lnSpc>
              <a:spcBef>
                <a:spcPts val="100"/>
              </a:spcBef>
            </a:pPr>
            <a:r>
              <a:rPr lang="ru-RU" sz="850" spc="-35" dirty="0">
                <a:solidFill>
                  <a:srgbClr val="22373A"/>
                </a:solidFill>
                <a:latin typeface="Trebuchet MS"/>
                <a:cs typeface="Trebuchet MS"/>
              </a:rPr>
              <a:t>Овезов М</a:t>
            </a:r>
          </a:p>
          <a:p>
            <a:pPr marL="12700" marR="1647825">
              <a:lnSpc>
                <a:spcPct val="155500"/>
              </a:lnSpc>
              <a:spcBef>
                <a:spcPts val="100"/>
              </a:spcBef>
            </a:pPr>
            <a:r>
              <a:rPr sz="85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22373A"/>
                </a:solidFill>
                <a:latin typeface="Trebuchet MS"/>
                <a:cs typeface="Trebuchet MS"/>
              </a:rPr>
              <a:t>30</a:t>
            </a:r>
            <a:r>
              <a:rPr sz="85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Trebuchet MS"/>
                <a:cs typeface="Trebuchet MS"/>
              </a:rPr>
              <a:t>марта</a:t>
            </a:r>
            <a:r>
              <a:rPr sz="85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50" spc="-35" dirty="0">
                <a:solidFill>
                  <a:srgbClr val="22373A"/>
                </a:solidFill>
                <a:latin typeface="Trebuchet MS"/>
                <a:cs typeface="Trebuchet MS"/>
              </a:rPr>
              <a:t>2024</a:t>
            </a:r>
            <a:endParaRPr sz="8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8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650" dirty="0">
                <a:solidFill>
                  <a:srgbClr val="22373A"/>
                </a:solidFill>
                <a:latin typeface="Trebuchet MS"/>
                <a:cs typeface="Trebuchet MS"/>
              </a:rPr>
              <a:t>Российский</a:t>
            </a:r>
            <a:r>
              <a:rPr sz="650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650" dirty="0">
                <a:solidFill>
                  <a:srgbClr val="22373A"/>
                </a:solidFill>
                <a:latin typeface="Trebuchet MS"/>
                <a:cs typeface="Trebuchet MS"/>
              </a:rPr>
              <a:t>университет</a:t>
            </a:r>
            <a:r>
              <a:rPr sz="650" spc="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650" dirty="0">
                <a:solidFill>
                  <a:srgbClr val="22373A"/>
                </a:solidFill>
                <a:latin typeface="Trebuchet MS"/>
                <a:cs typeface="Trebuchet MS"/>
              </a:rPr>
              <a:t>дружбы</a:t>
            </a:r>
            <a:r>
              <a:rPr sz="650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650" dirty="0">
                <a:solidFill>
                  <a:srgbClr val="22373A"/>
                </a:solidFill>
                <a:latin typeface="Trebuchet MS"/>
                <a:cs typeface="Trebuchet MS"/>
              </a:rPr>
              <a:t>народов,</a:t>
            </a:r>
            <a:r>
              <a:rPr sz="650" spc="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650" dirty="0">
                <a:solidFill>
                  <a:srgbClr val="22373A"/>
                </a:solidFill>
                <a:latin typeface="Trebuchet MS"/>
                <a:cs typeface="Trebuchet MS"/>
              </a:rPr>
              <a:t>Москва,</a:t>
            </a:r>
            <a:r>
              <a:rPr sz="650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650" spc="-10" dirty="0">
                <a:solidFill>
                  <a:srgbClr val="22373A"/>
                </a:solidFill>
                <a:latin typeface="Trebuchet MS"/>
                <a:cs typeface="Trebuchet MS"/>
              </a:rPr>
              <a:t>Россия</a:t>
            </a:r>
            <a:endParaRPr sz="65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6006" y="2997946"/>
            <a:ext cx="18605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20" dirty="0">
                <a:solidFill>
                  <a:srgbClr val="22373A"/>
                </a:solidFill>
                <a:latin typeface="Trebuchet MS"/>
                <a:cs typeface="Trebuchet MS"/>
              </a:rPr>
              <a:t>1/24</a:t>
            </a:r>
            <a:endParaRPr sz="65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562610"/>
          </a:xfrm>
          <a:custGeom>
            <a:avLst/>
            <a:gdLst/>
            <a:ahLst/>
            <a:cxnLst/>
            <a:rect l="l" t="t" r="r" b="b"/>
            <a:pathLst>
              <a:path w="5760085" h="562610">
                <a:moveTo>
                  <a:pt x="5759996" y="0"/>
                </a:moveTo>
                <a:lnTo>
                  <a:pt x="0" y="0"/>
                </a:lnTo>
                <a:lnTo>
                  <a:pt x="0" y="562495"/>
                </a:lnTo>
                <a:lnTo>
                  <a:pt x="5759996" y="562495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700"/>
              </a:lnSpc>
              <a:spcBef>
                <a:spcPts val="95"/>
              </a:spcBef>
            </a:pPr>
            <a:r>
              <a:rPr dirty="0"/>
              <a:t>Проверил,</a:t>
            </a:r>
            <a:r>
              <a:rPr spc="20" dirty="0"/>
              <a:t> </a:t>
            </a:r>
            <a:r>
              <a:rPr dirty="0"/>
              <a:t>что</a:t>
            </a:r>
            <a:r>
              <a:rPr spc="20" dirty="0"/>
              <a:t> </a:t>
            </a:r>
            <a:r>
              <a:rPr dirty="0"/>
              <a:t>в</a:t>
            </a:r>
            <a:r>
              <a:rPr spc="25" dirty="0"/>
              <a:t> </a:t>
            </a:r>
            <a:r>
              <a:rPr dirty="0"/>
              <a:t>файл</a:t>
            </a:r>
            <a:r>
              <a:rPr spc="20" dirty="0"/>
              <a:t> </a:t>
            </a:r>
            <a:r>
              <a:rPr dirty="0"/>
              <a:t>записались</a:t>
            </a:r>
            <a:r>
              <a:rPr spc="20" dirty="0"/>
              <a:t> </a:t>
            </a:r>
            <a:r>
              <a:rPr dirty="0"/>
              <a:t>нужные</a:t>
            </a:r>
            <a:r>
              <a:rPr spc="20" dirty="0"/>
              <a:t> </a:t>
            </a:r>
            <a:r>
              <a:rPr dirty="0"/>
              <a:t>значения</a:t>
            </a:r>
            <a:r>
              <a:rPr spc="25" dirty="0"/>
              <a:t> </a:t>
            </a:r>
            <a:r>
              <a:rPr dirty="0"/>
              <a:t>с</a:t>
            </a:r>
            <a:r>
              <a:rPr spc="25" dirty="0"/>
              <a:t> </a:t>
            </a:r>
            <a:r>
              <a:rPr dirty="0"/>
              <a:t>помощью</a:t>
            </a:r>
            <a:r>
              <a:rPr spc="25" dirty="0"/>
              <a:t> </a:t>
            </a:r>
            <a:r>
              <a:rPr dirty="0"/>
              <a:t>утилиты</a:t>
            </a:r>
            <a:r>
              <a:rPr spc="30" dirty="0"/>
              <a:t> </a:t>
            </a:r>
            <a:r>
              <a:rPr spc="-20" dirty="0"/>
              <a:t>head,</a:t>
            </a:r>
            <a:r>
              <a:rPr spc="20" dirty="0"/>
              <a:t> </a:t>
            </a:r>
            <a:r>
              <a:rPr dirty="0"/>
              <a:t>она</a:t>
            </a:r>
            <a:r>
              <a:rPr spc="20" dirty="0"/>
              <a:t> </a:t>
            </a:r>
            <a:r>
              <a:rPr spc="-10" dirty="0"/>
              <a:t>выводит </a:t>
            </a:r>
            <a:r>
              <a:rPr dirty="0"/>
              <a:t>первые</a:t>
            </a:r>
            <a:r>
              <a:rPr spc="30" dirty="0"/>
              <a:t> </a:t>
            </a:r>
            <a:r>
              <a:rPr spc="-20" dirty="0"/>
              <a:t>10</a:t>
            </a:r>
            <a:r>
              <a:rPr spc="35" dirty="0"/>
              <a:t> </a:t>
            </a:r>
            <a:r>
              <a:rPr dirty="0"/>
              <a:t>строк</a:t>
            </a:r>
            <a:r>
              <a:rPr spc="30" dirty="0"/>
              <a:t> </a:t>
            </a:r>
            <a:r>
              <a:rPr dirty="0"/>
              <a:t>файла</a:t>
            </a:r>
            <a:r>
              <a:rPr spc="35" dirty="0"/>
              <a:t> </a:t>
            </a:r>
            <a:r>
              <a:rPr dirty="0"/>
              <a:t>на</a:t>
            </a:r>
            <a:r>
              <a:rPr spc="35" dirty="0"/>
              <a:t> </a:t>
            </a:r>
            <a:r>
              <a:rPr spc="-10" dirty="0"/>
              <a:t>экран.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562502"/>
            <a:ext cx="5760085" cy="5080"/>
            <a:chOff x="0" y="56250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565035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62502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62502"/>
              <a:ext cx="1440180" cy="5080"/>
            </a:xfrm>
            <a:custGeom>
              <a:avLst/>
              <a:gdLst/>
              <a:ahLst/>
              <a:cxnLst/>
              <a:rect l="l" t="t" r="r" b="b"/>
              <a:pathLst>
                <a:path w="1440180" h="5079">
                  <a:moveTo>
                    <a:pt x="0" y="5060"/>
                  </a:moveTo>
                  <a:lnTo>
                    <a:pt x="0" y="0"/>
                  </a:lnTo>
                  <a:lnTo>
                    <a:pt x="1440018" y="0"/>
                  </a:lnTo>
                  <a:lnTo>
                    <a:pt x="144001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971" y="890591"/>
            <a:ext cx="4972281" cy="15051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245309" y="2562049"/>
            <a:ext cx="1270000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Рис.</a:t>
            </a:r>
            <a:r>
              <a:rPr sz="8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spc="-55" dirty="0">
                <a:solidFill>
                  <a:srgbClr val="22373A"/>
                </a:solidFill>
                <a:latin typeface="Trebuchet MS"/>
                <a:cs typeface="Trebuchet MS"/>
              </a:rPr>
              <a:t>2:</a:t>
            </a:r>
            <a:r>
              <a:rPr sz="8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22373A"/>
                </a:solidFill>
                <a:latin typeface="Trebuchet MS"/>
                <a:cs typeface="Trebuchet MS"/>
              </a:rPr>
              <a:t>Название </a:t>
            </a:r>
            <a:r>
              <a:rPr sz="850" spc="-10" dirty="0">
                <a:solidFill>
                  <a:srgbClr val="22373A"/>
                </a:solidFill>
                <a:latin typeface="Trebuchet MS"/>
                <a:cs typeface="Trebuchet MS"/>
              </a:rPr>
              <a:t>рисунка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6/24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562610"/>
          </a:xfrm>
          <a:custGeom>
            <a:avLst/>
            <a:gdLst/>
            <a:ahLst/>
            <a:cxnLst/>
            <a:rect l="l" t="t" r="r" b="b"/>
            <a:pathLst>
              <a:path w="5760085" h="562610">
                <a:moveTo>
                  <a:pt x="5759996" y="0"/>
                </a:moveTo>
                <a:lnTo>
                  <a:pt x="0" y="0"/>
                </a:lnTo>
                <a:lnTo>
                  <a:pt x="0" y="562495"/>
                </a:lnTo>
                <a:lnTo>
                  <a:pt x="5759996" y="562495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700"/>
              </a:lnSpc>
              <a:spcBef>
                <a:spcPts val="95"/>
              </a:spcBef>
            </a:pPr>
            <a:r>
              <a:rPr dirty="0"/>
              <a:t>Добавил</a:t>
            </a:r>
            <a:r>
              <a:rPr spc="45" dirty="0"/>
              <a:t> </a:t>
            </a:r>
            <a:r>
              <a:rPr spc="50" dirty="0"/>
              <a:t>в</a:t>
            </a:r>
            <a:r>
              <a:rPr spc="45" dirty="0"/>
              <a:t> </a:t>
            </a:r>
            <a:r>
              <a:rPr dirty="0"/>
              <a:t>созданный</a:t>
            </a:r>
            <a:r>
              <a:rPr spc="45" dirty="0"/>
              <a:t> </a:t>
            </a:r>
            <a:r>
              <a:rPr dirty="0"/>
              <a:t>файл</a:t>
            </a:r>
            <a:r>
              <a:rPr spc="45" dirty="0"/>
              <a:t> </a:t>
            </a:r>
            <a:r>
              <a:rPr dirty="0"/>
              <a:t>имена</a:t>
            </a:r>
            <a:r>
              <a:rPr spc="50" dirty="0"/>
              <a:t> </a:t>
            </a:r>
            <a:r>
              <a:rPr dirty="0"/>
              <a:t>файлов</a:t>
            </a:r>
            <a:r>
              <a:rPr spc="45" dirty="0"/>
              <a:t> </a:t>
            </a:r>
            <a:r>
              <a:rPr dirty="0"/>
              <a:t>из</a:t>
            </a:r>
            <a:r>
              <a:rPr spc="45" dirty="0"/>
              <a:t> </a:t>
            </a:r>
            <a:r>
              <a:rPr dirty="0"/>
              <a:t>домашнего</a:t>
            </a:r>
            <a:r>
              <a:rPr spc="45" dirty="0"/>
              <a:t> </a:t>
            </a:r>
            <a:r>
              <a:rPr spc="-10" dirty="0"/>
              <a:t>каталога,</a:t>
            </a:r>
            <a:r>
              <a:rPr spc="50" dirty="0"/>
              <a:t> </a:t>
            </a:r>
            <a:r>
              <a:rPr dirty="0"/>
              <a:t>используя</a:t>
            </a:r>
            <a:r>
              <a:rPr spc="45" dirty="0"/>
              <a:t> </a:t>
            </a:r>
            <a:r>
              <a:rPr spc="-10" dirty="0"/>
              <a:t>перенаправ- </a:t>
            </a:r>
            <a:r>
              <a:rPr dirty="0"/>
              <a:t>ление</a:t>
            </a:r>
            <a:r>
              <a:rPr spc="-15" dirty="0"/>
              <a:t> </a:t>
            </a:r>
            <a:r>
              <a:rPr spc="-80" dirty="0"/>
              <a:t>“»”</a:t>
            </a:r>
            <a:r>
              <a:rPr spc="-10" dirty="0"/>
              <a:t> </a:t>
            </a:r>
            <a:r>
              <a:rPr spc="50" dirty="0"/>
              <a:t>в</a:t>
            </a:r>
            <a:r>
              <a:rPr spc="-10" dirty="0"/>
              <a:t> </a:t>
            </a:r>
            <a:r>
              <a:rPr dirty="0"/>
              <a:t>режиме</a:t>
            </a:r>
            <a:r>
              <a:rPr spc="-10" dirty="0"/>
              <a:t> добавления.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562502"/>
            <a:ext cx="5760085" cy="5080"/>
            <a:chOff x="0" y="56250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565035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62502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62502"/>
              <a:ext cx="1680210" cy="5080"/>
            </a:xfrm>
            <a:custGeom>
              <a:avLst/>
              <a:gdLst/>
              <a:ahLst/>
              <a:cxnLst/>
              <a:rect l="l" t="t" r="r" b="b"/>
              <a:pathLst>
                <a:path w="1680210" h="5079">
                  <a:moveTo>
                    <a:pt x="0" y="5060"/>
                  </a:moveTo>
                  <a:lnTo>
                    <a:pt x="0" y="0"/>
                  </a:lnTo>
                  <a:lnTo>
                    <a:pt x="1680050" y="0"/>
                  </a:lnTo>
                  <a:lnTo>
                    <a:pt x="168005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3991" y="1506218"/>
            <a:ext cx="2592067" cy="13060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245105" y="1803160"/>
            <a:ext cx="1270000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Рис.</a:t>
            </a:r>
            <a:r>
              <a:rPr sz="8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spc="-55" dirty="0">
                <a:solidFill>
                  <a:srgbClr val="22373A"/>
                </a:solidFill>
                <a:latin typeface="Trebuchet MS"/>
                <a:cs typeface="Trebuchet MS"/>
              </a:rPr>
              <a:t>3:</a:t>
            </a:r>
            <a:r>
              <a:rPr sz="8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22373A"/>
                </a:solidFill>
                <a:latin typeface="Trebuchet MS"/>
                <a:cs typeface="Trebuchet MS"/>
              </a:rPr>
              <a:t>Название </a:t>
            </a:r>
            <a:r>
              <a:rPr sz="850" spc="-10" dirty="0">
                <a:solidFill>
                  <a:srgbClr val="22373A"/>
                </a:solidFill>
                <a:latin typeface="Trebuchet MS"/>
                <a:cs typeface="Trebuchet MS"/>
              </a:rPr>
              <a:t>рисунка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7/24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Вывел</a:t>
            </a:r>
            <a:r>
              <a:rPr spc="10" dirty="0"/>
              <a:t> </a:t>
            </a:r>
            <a:r>
              <a:rPr dirty="0"/>
              <a:t>на</a:t>
            </a:r>
            <a:r>
              <a:rPr spc="10" dirty="0"/>
              <a:t> </a:t>
            </a:r>
            <a:r>
              <a:rPr dirty="0"/>
              <a:t>экран</a:t>
            </a:r>
            <a:r>
              <a:rPr spc="5" dirty="0"/>
              <a:t> </a:t>
            </a:r>
            <a:r>
              <a:rPr dirty="0"/>
              <a:t>имена</a:t>
            </a:r>
            <a:r>
              <a:rPr spc="10" dirty="0"/>
              <a:t> </a:t>
            </a:r>
            <a:r>
              <a:rPr spc="-10" dirty="0"/>
              <a:t>всех</a:t>
            </a:r>
            <a:r>
              <a:rPr spc="10" dirty="0"/>
              <a:t> </a:t>
            </a:r>
            <a:r>
              <a:rPr dirty="0"/>
              <a:t>файлов,</a:t>
            </a:r>
            <a:r>
              <a:rPr spc="5" dirty="0"/>
              <a:t> </a:t>
            </a:r>
            <a:r>
              <a:rPr dirty="0"/>
              <a:t>имеющих</a:t>
            </a:r>
            <a:r>
              <a:rPr spc="10" dirty="0"/>
              <a:t> </a:t>
            </a:r>
            <a:r>
              <a:rPr dirty="0"/>
              <a:t>расширение</a:t>
            </a:r>
            <a:r>
              <a:rPr spc="10" dirty="0"/>
              <a:t> </a:t>
            </a:r>
            <a:r>
              <a:rPr spc="-65" dirty="0"/>
              <a:t>“.conf”</a:t>
            </a:r>
            <a:r>
              <a:rPr spc="10" dirty="0"/>
              <a:t> </a:t>
            </a:r>
            <a:r>
              <a:rPr dirty="0"/>
              <a:t>с</a:t>
            </a:r>
            <a:r>
              <a:rPr spc="10" dirty="0"/>
              <a:t> </a:t>
            </a:r>
            <a:r>
              <a:rPr dirty="0"/>
              <a:t>помощью</a:t>
            </a:r>
            <a:r>
              <a:rPr spc="10" dirty="0"/>
              <a:t> </a:t>
            </a:r>
            <a:r>
              <a:rPr dirty="0"/>
              <a:t>утилиты</a:t>
            </a:r>
            <a:r>
              <a:rPr spc="10" dirty="0"/>
              <a:t> </a:t>
            </a:r>
            <a:r>
              <a:rPr spc="-20" dirty="0"/>
              <a:t>grep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1920239" cy="5080"/>
            </a:xfrm>
            <a:custGeom>
              <a:avLst/>
              <a:gdLst/>
              <a:ahLst/>
              <a:cxnLst/>
              <a:rect l="l" t="t" r="r" b="b"/>
              <a:pathLst>
                <a:path w="1920239" h="5079">
                  <a:moveTo>
                    <a:pt x="0" y="5060"/>
                  </a:moveTo>
                  <a:lnTo>
                    <a:pt x="0" y="0"/>
                  </a:lnTo>
                  <a:lnTo>
                    <a:pt x="1919995" y="0"/>
                  </a:lnTo>
                  <a:lnTo>
                    <a:pt x="191999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665" y="425928"/>
            <a:ext cx="4164652" cy="203285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243340" y="2625130"/>
            <a:ext cx="1273810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Рис.</a:t>
            </a:r>
            <a:r>
              <a:rPr sz="8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spc="-40" dirty="0">
                <a:solidFill>
                  <a:srgbClr val="22373A"/>
                </a:solidFill>
                <a:latin typeface="Trebuchet MS"/>
                <a:cs typeface="Trebuchet MS"/>
              </a:rPr>
              <a:t>4:</a:t>
            </a:r>
            <a:r>
              <a:rPr sz="8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22373A"/>
                </a:solidFill>
                <a:latin typeface="Trebuchet MS"/>
                <a:cs typeface="Trebuchet MS"/>
              </a:rPr>
              <a:t>Название</a:t>
            </a:r>
            <a:r>
              <a:rPr sz="850" spc="-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Trebuchet MS"/>
                <a:cs typeface="Trebuchet MS"/>
              </a:rPr>
              <a:t>рисунка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8/24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562610"/>
          </a:xfrm>
          <a:custGeom>
            <a:avLst/>
            <a:gdLst/>
            <a:ahLst/>
            <a:cxnLst/>
            <a:rect l="l" t="t" r="r" b="b"/>
            <a:pathLst>
              <a:path w="5760085" h="562610">
                <a:moveTo>
                  <a:pt x="5759996" y="0"/>
                </a:moveTo>
                <a:lnTo>
                  <a:pt x="0" y="0"/>
                </a:lnTo>
                <a:lnTo>
                  <a:pt x="0" y="562495"/>
                </a:lnTo>
                <a:lnTo>
                  <a:pt x="5759996" y="562495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700"/>
              </a:lnSpc>
              <a:spcBef>
                <a:spcPts val="95"/>
              </a:spcBef>
            </a:pPr>
            <a:r>
              <a:rPr dirty="0"/>
              <a:t>Добавил</a:t>
            </a:r>
            <a:r>
              <a:rPr spc="105" dirty="0"/>
              <a:t> </a:t>
            </a:r>
            <a:r>
              <a:rPr dirty="0"/>
              <a:t>вывод</a:t>
            </a:r>
            <a:r>
              <a:rPr spc="110" dirty="0"/>
              <a:t> </a:t>
            </a:r>
            <a:r>
              <a:rPr dirty="0"/>
              <a:t>прошлой</a:t>
            </a:r>
            <a:r>
              <a:rPr spc="110" dirty="0"/>
              <a:t> </a:t>
            </a:r>
            <a:r>
              <a:rPr dirty="0"/>
              <a:t>команды</a:t>
            </a:r>
            <a:r>
              <a:rPr spc="110" dirty="0"/>
              <a:t> </a:t>
            </a:r>
            <a:r>
              <a:rPr spc="55" dirty="0"/>
              <a:t>в</a:t>
            </a:r>
            <a:r>
              <a:rPr spc="110" dirty="0"/>
              <a:t> </a:t>
            </a:r>
            <a:r>
              <a:rPr dirty="0"/>
              <a:t>новый</a:t>
            </a:r>
            <a:r>
              <a:rPr spc="110" dirty="0"/>
              <a:t> </a:t>
            </a:r>
            <a:r>
              <a:rPr dirty="0"/>
              <a:t>файл</a:t>
            </a:r>
            <a:r>
              <a:rPr spc="110" dirty="0"/>
              <a:t> </a:t>
            </a:r>
            <a:r>
              <a:rPr spc="-40" dirty="0"/>
              <a:t>conf.txt</a:t>
            </a:r>
            <a:r>
              <a:rPr spc="110" dirty="0"/>
              <a:t> </a:t>
            </a:r>
            <a:r>
              <a:rPr dirty="0"/>
              <a:t>с</a:t>
            </a:r>
            <a:r>
              <a:rPr spc="105" dirty="0"/>
              <a:t> </a:t>
            </a:r>
            <a:r>
              <a:rPr dirty="0"/>
              <a:t>помощью</a:t>
            </a:r>
            <a:r>
              <a:rPr spc="110" dirty="0"/>
              <a:t> </a:t>
            </a:r>
            <a:r>
              <a:rPr dirty="0"/>
              <a:t>перенаправления</a:t>
            </a:r>
            <a:r>
              <a:rPr spc="110" dirty="0"/>
              <a:t> </a:t>
            </a:r>
            <a:r>
              <a:rPr spc="-25" dirty="0"/>
              <a:t>“&gt;” </a:t>
            </a:r>
            <a:r>
              <a:rPr spc="10" dirty="0"/>
              <a:t>(файл</a:t>
            </a:r>
            <a:r>
              <a:rPr spc="-5" dirty="0"/>
              <a:t> </a:t>
            </a:r>
            <a:r>
              <a:rPr dirty="0"/>
              <a:t>создается </a:t>
            </a:r>
            <a:r>
              <a:rPr spc="10" dirty="0"/>
              <a:t>при</a:t>
            </a:r>
            <a:r>
              <a:rPr spc="-5" dirty="0"/>
              <a:t> </a:t>
            </a:r>
            <a:r>
              <a:rPr spc="10" dirty="0"/>
              <a:t>выполнении</a:t>
            </a:r>
            <a:r>
              <a:rPr dirty="0"/>
              <a:t> </a:t>
            </a:r>
            <a:r>
              <a:rPr spc="10" dirty="0"/>
              <a:t>этой</a:t>
            </a:r>
            <a:r>
              <a:rPr dirty="0"/>
              <a:t> </a:t>
            </a:r>
            <a:r>
              <a:rPr spc="-10" dirty="0"/>
              <a:t>команды)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562502"/>
            <a:ext cx="5760085" cy="5080"/>
            <a:chOff x="0" y="56250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565035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62502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62502"/>
              <a:ext cx="2160270" cy="5080"/>
            </a:xfrm>
            <a:custGeom>
              <a:avLst/>
              <a:gdLst/>
              <a:ahLst/>
              <a:cxnLst/>
              <a:rect l="l" t="t" r="r" b="b"/>
              <a:pathLst>
                <a:path w="2160270" h="5079">
                  <a:moveTo>
                    <a:pt x="0" y="5060"/>
                  </a:moveTo>
                  <a:lnTo>
                    <a:pt x="0" y="0"/>
                  </a:lnTo>
                  <a:lnTo>
                    <a:pt x="2160027" y="0"/>
                  </a:lnTo>
                  <a:lnTo>
                    <a:pt x="216002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994" y="842805"/>
            <a:ext cx="5040097" cy="17190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244991" y="2763484"/>
            <a:ext cx="127063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Рис.</a:t>
            </a:r>
            <a:r>
              <a:rPr sz="8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spc="-55" dirty="0">
                <a:solidFill>
                  <a:srgbClr val="22373A"/>
                </a:solidFill>
                <a:latin typeface="Trebuchet MS"/>
                <a:cs typeface="Trebuchet MS"/>
              </a:rPr>
              <a:t>5:</a:t>
            </a:r>
            <a:r>
              <a:rPr sz="8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22373A"/>
                </a:solidFill>
                <a:latin typeface="Trebuchet MS"/>
                <a:cs typeface="Trebuchet MS"/>
              </a:rPr>
              <a:t>Название </a:t>
            </a:r>
            <a:r>
              <a:rPr sz="850" spc="-10" dirty="0">
                <a:solidFill>
                  <a:srgbClr val="22373A"/>
                </a:solidFill>
                <a:latin typeface="Trebuchet MS"/>
                <a:cs typeface="Trebuchet MS"/>
              </a:rPr>
              <a:t>рисунка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9/24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5760085" cy="1377950"/>
          </a:xfrm>
          <a:custGeom>
            <a:avLst/>
            <a:gdLst/>
            <a:ahLst/>
            <a:cxnLst/>
            <a:rect l="l" t="t" r="r" b="b"/>
            <a:pathLst>
              <a:path w="5760085" h="1377950">
                <a:moveTo>
                  <a:pt x="5759996" y="0"/>
                </a:moveTo>
                <a:lnTo>
                  <a:pt x="0" y="0"/>
                </a:lnTo>
                <a:lnTo>
                  <a:pt x="0" y="1377327"/>
                </a:lnTo>
                <a:lnTo>
                  <a:pt x="5759996" y="1377327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32657"/>
            <a:ext cx="5514975" cy="1247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33700"/>
              </a:lnSpc>
              <a:spcBef>
                <a:spcPts val="95"/>
              </a:spcBef>
            </a:pPr>
            <a:r>
              <a:rPr sz="1000" spc="-10" dirty="0">
                <a:solidFill>
                  <a:srgbClr val="F9F9F9"/>
                </a:solidFill>
                <a:latin typeface="Trebuchet MS"/>
                <a:cs typeface="Trebuchet MS"/>
              </a:rPr>
              <a:t>Определяю,какие</a:t>
            </a:r>
            <a:r>
              <a:rPr sz="1000" spc="-5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файлы</a:t>
            </a:r>
            <a:r>
              <a:rPr sz="1000" spc="-5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F9F9F9"/>
                </a:solidFill>
                <a:latin typeface="Trebuchet MS"/>
                <a:cs typeface="Trebuchet MS"/>
              </a:rPr>
              <a:t>в</a:t>
            </a:r>
            <a:r>
              <a:rPr sz="1000" spc="-5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F9F9F9"/>
                </a:solidFill>
                <a:latin typeface="Trebuchet MS"/>
                <a:cs typeface="Trebuchet MS"/>
              </a:rPr>
              <a:t>домашнем</a:t>
            </a:r>
            <a:r>
              <a:rPr sz="1000" spc="-5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Trebuchet MS"/>
                <a:cs typeface="Trebuchet MS"/>
              </a:rPr>
              <a:t>каталоге</a:t>
            </a:r>
            <a:r>
              <a:rPr sz="1000" spc="-5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начинаютя</a:t>
            </a:r>
            <a:r>
              <a:rPr sz="1000" spc="-5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с</a:t>
            </a:r>
            <a:r>
              <a:rPr sz="1000" spc="-5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символа</a:t>
            </a:r>
            <a:r>
              <a:rPr sz="1000" spc="-5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100" dirty="0">
                <a:solidFill>
                  <a:srgbClr val="F9F9F9"/>
                </a:solidFill>
                <a:latin typeface="Trebuchet MS"/>
                <a:cs typeface="Trebuchet MS"/>
              </a:rPr>
              <a:t>“c”</a:t>
            </a:r>
            <a:r>
              <a:rPr sz="1000" spc="-5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с</a:t>
            </a:r>
            <a:r>
              <a:rPr sz="1000" spc="-5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Trebuchet MS"/>
                <a:cs typeface="Trebuchet MS"/>
              </a:rPr>
              <a:t>помощью</a:t>
            </a:r>
            <a:r>
              <a:rPr sz="1000" spc="-4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утилиты 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find, </a:t>
            </a: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прописываю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F9F9F9"/>
                </a:solidFill>
                <a:latin typeface="Trebuchet MS"/>
                <a:cs typeface="Trebuchet MS"/>
              </a:rPr>
              <a:t>ей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45" dirty="0">
                <a:solidFill>
                  <a:srgbClr val="F9F9F9"/>
                </a:solidFill>
                <a:latin typeface="Trebuchet MS"/>
                <a:cs typeface="Trebuchet MS"/>
              </a:rPr>
              <a:t>в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F9F9F9"/>
                </a:solidFill>
                <a:latin typeface="Trebuchet MS"/>
                <a:cs typeface="Trebuchet MS"/>
              </a:rPr>
              <a:t>аргументах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F9F9F9"/>
                </a:solidFill>
                <a:latin typeface="Trebuchet MS"/>
                <a:cs typeface="Trebuchet MS"/>
              </a:rPr>
              <a:t>домашнюю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Trebuchet MS"/>
                <a:cs typeface="Trebuchet MS"/>
              </a:rPr>
              <a:t>директорию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F9F9F9"/>
                </a:solidFill>
                <a:latin typeface="Trebuchet MS"/>
                <a:cs typeface="Trebuchet MS"/>
              </a:rPr>
              <a:t>(тогда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F9F9F9"/>
                </a:solidFill>
                <a:latin typeface="Trebuchet MS"/>
                <a:cs typeface="Trebuchet MS"/>
              </a:rPr>
              <a:t>вывод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относительно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F9F9F9"/>
                </a:solidFill>
                <a:latin typeface="Trebuchet MS"/>
                <a:cs typeface="Trebuchet MS"/>
              </a:rPr>
              <a:t>кор-</a:t>
            </a: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невого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каталога,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F9F9F9"/>
                </a:solidFill>
                <a:latin typeface="Trebuchet MS"/>
                <a:cs typeface="Trebuchet MS"/>
              </a:rPr>
              <a:t>а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не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домашнего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F9F9F9"/>
                </a:solidFill>
                <a:latin typeface="Trebuchet MS"/>
                <a:cs typeface="Trebuchet MS"/>
              </a:rPr>
              <a:t>будет),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45" dirty="0">
                <a:solidFill>
                  <a:srgbClr val="F9F9F9"/>
                </a:solidFill>
                <a:latin typeface="Trebuchet MS"/>
                <a:cs typeface="Trebuchet MS"/>
              </a:rPr>
              <a:t>выбираю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50" dirty="0">
                <a:solidFill>
                  <a:srgbClr val="F9F9F9"/>
                </a:solidFill>
                <a:latin typeface="Trebuchet MS"/>
                <a:cs typeface="Trebuchet MS"/>
              </a:rPr>
              <a:t>опцию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-</a:t>
            </a:r>
            <a:r>
              <a:rPr sz="1000" spc="35" dirty="0">
                <a:solidFill>
                  <a:srgbClr val="F9F9F9"/>
                </a:solidFill>
                <a:latin typeface="Trebuchet MS"/>
                <a:cs typeface="Trebuchet MS"/>
              </a:rPr>
              <a:t>name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F9F9F9"/>
                </a:solidFill>
                <a:latin typeface="Trebuchet MS"/>
                <a:cs typeface="Trebuchet MS"/>
              </a:rPr>
              <a:t>(ищем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50" dirty="0">
                <a:solidFill>
                  <a:srgbClr val="F9F9F9"/>
                </a:solidFill>
                <a:latin typeface="Trebuchet MS"/>
                <a:cs typeface="Trebuchet MS"/>
              </a:rPr>
              <a:t>по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Trebuchet MS"/>
                <a:cs typeface="Trebuchet MS"/>
              </a:rPr>
              <a:t>имени),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F9F9F9"/>
                </a:solidFill>
                <a:latin typeface="Trebuchet MS"/>
                <a:cs typeface="Trebuchet MS"/>
              </a:rPr>
              <a:t>и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F9F9F9"/>
                </a:solidFill>
                <a:latin typeface="Trebuchet MS"/>
                <a:cs typeface="Trebuchet MS"/>
              </a:rPr>
              <a:t>пишу</a:t>
            </a:r>
            <a:r>
              <a:rPr sz="1000" spc="1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F9F9F9"/>
                </a:solidFill>
                <a:latin typeface="Trebuchet MS"/>
                <a:cs typeface="Trebuchet MS"/>
              </a:rPr>
              <a:t>маску,</a:t>
            </a:r>
            <a:r>
              <a:rPr sz="1000" spc="-6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по</a:t>
            </a:r>
            <a:r>
              <a:rPr sz="1000" spc="-5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F9F9F9"/>
                </a:solidFill>
                <a:latin typeface="Trebuchet MS"/>
                <a:cs typeface="Trebuchet MS"/>
              </a:rPr>
              <a:t>которой</a:t>
            </a:r>
            <a:r>
              <a:rPr sz="1000" spc="-6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F9F9F9"/>
                </a:solidFill>
                <a:latin typeface="Trebuchet MS"/>
                <a:cs typeface="Trebuchet MS"/>
              </a:rPr>
              <a:t>будем</a:t>
            </a:r>
            <a:r>
              <a:rPr sz="1000" spc="-6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F9F9F9"/>
                </a:solidFill>
                <a:latin typeface="Trebuchet MS"/>
                <a:cs typeface="Trebuchet MS"/>
              </a:rPr>
              <a:t>искать</a:t>
            </a:r>
            <a:r>
              <a:rPr sz="1000" spc="-6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имя,</a:t>
            </a:r>
            <a:r>
              <a:rPr sz="1000" spc="-5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F9F9F9"/>
                </a:solidFill>
                <a:latin typeface="Trebuchet MS"/>
                <a:cs typeface="Trebuchet MS"/>
              </a:rPr>
              <a:t>где</a:t>
            </a:r>
            <a:r>
              <a:rPr sz="1000" spc="-6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65" dirty="0">
                <a:solidFill>
                  <a:srgbClr val="F9F9F9"/>
                </a:solidFill>
                <a:latin typeface="Trebuchet MS"/>
                <a:cs typeface="Trebuchet MS"/>
              </a:rPr>
              <a:t>*</a:t>
            </a:r>
            <a:r>
              <a:rPr sz="1000" spc="-5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-</a:t>
            </a:r>
            <a:r>
              <a:rPr sz="1000" spc="-6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Trebuchet MS"/>
                <a:cs typeface="Trebuchet MS"/>
              </a:rPr>
              <a:t>любое</a:t>
            </a:r>
            <a:r>
              <a:rPr sz="1000" spc="-6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Trebuchet MS"/>
                <a:cs typeface="Trebuchet MS"/>
              </a:rPr>
              <a:t>кол-</a:t>
            </a:r>
            <a:r>
              <a:rPr sz="1000" spc="25" dirty="0">
                <a:solidFill>
                  <a:srgbClr val="F9F9F9"/>
                </a:solidFill>
                <a:latin typeface="Trebuchet MS"/>
                <a:cs typeface="Trebuchet MS"/>
              </a:rPr>
              <a:t>во</a:t>
            </a:r>
            <a:r>
              <a:rPr sz="1000" spc="-6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любых</a:t>
            </a:r>
            <a:r>
              <a:rPr sz="1000" spc="-5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Trebuchet MS"/>
                <a:cs typeface="Trebuchet MS"/>
              </a:rPr>
              <a:t>символов,</a:t>
            </a:r>
            <a:r>
              <a:rPr sz="1000" spc="-6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Trebuchet MS"/>
                <a:cs typeface="Trebuchet MS"/>
              </a:rPr>
              <a:t>добавляю</a:t>
            </a:r>
            <a:r>
              <a:rPr sz="1000" spc="-6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F9F9F9"/>
                </a:solidFill>
                <a:latin typeface="Trebuchet MS"/>
                <a:cs typeface="Trebuchet MS"/>
              </a:rPr>
              <a:t>опцию</a:t>
            </a:r>
            <a:endParaRPr sz="1000">
              <a:latin typeface="Trebuchet MS"/>
              <a:cs typeface="Trebuchet MS"/>
            </a:endParaRPr>
          </a:p>
          <a:p>
            <a:pPr marL="12700" marR="5080" algn="just">
              <a:lnSpc>
                <a:spcPct val="133700"/>
              </a:lnSpc>
            </a:pP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-print,</a:t>
            </a:r>
            <a:r>
              <a:rPr sz="1000" spc="10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чтобы</a:t>
            </a:r>
            <a:r>
              <a:rPr sz="1000" spc="10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мне</a:t>
            </a:r>
            <a:r>
              <a:rPr sz="1000" spc="10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вывелся</a:t>
            </a:r>
            <a:r>
              <a:rPr sz="1000" spc="10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результат.</a:t>
            </a:r>
            <a:r>
              <a:rPr sz="1000" spc="10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50" dirty="0">
                <a:solidFill>
                  <a:srgbClr val="F9F9F9"/>
                </a:solidFill>
                <a:latin typeface="Trebuchet MS"/>
                <a:cs typeface="Trebuchet MS"/>
              </a:rPr>
              <a:t>Но</a:t>
            </a:r>
            <a:r>
              <a:rPr sz="1000" spc="10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таким</a:t>
            </a:r>
            <a:r>
              <a:rPr sz="1000" spc="11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образом</a:t>
            </a:r>
            <a:r>
              <a:rPr sz="1000" spc="10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я</a:t>
            </a:r>
            <a:r>
              <a:rPr sz="1000" spc="10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получаю</a:t>
            </a:r>
            <a:r>
              <a:rPr sz="1000" spc="10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информацию</a:t>
            </a:r>
            <a:r>
              <a:rPr sz="1000" spc="10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даже</a:t>
            </a:r>
            <a:r>
              <a:rPr sz="1000" spc="10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F9F9F9"/>
                </a:solidFill>
                <a:latin typeface="Trebuchet MS"/>
                <a:cs typeface="Trebuchet MS"/>
              </a:rPr>
              <a:t>о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файлах</a:t>
            </a:r>
            <a:r>
              <a:rPr sz="1000" spc="6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из</a:t>
            </a:r>
            <a:r>
              <a:rPr sz="1000" spc="6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подкаталогов</a:t>
            </a:r>
            <a:r>
              <a:rPr sz="1000" spc="6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домашнего</a:t>
            </a:r>
            <a:r>
              <a:rPr sz="1000" spc="6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Trebuchet MS"/>
                <a:cs typeface="Trebuchet MS"/>
              </a:rPr>
              <a:t>каталога.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10/24</a:t>
            </a:r>
          </a:p>
        </p:txBody>
      </p:sp>
      <p:pic>
        <p:nvPicPr>
          <p:cNvPr id="11" name="Рисунок 10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33C33D5-C79E-8C6A-3104-3E0AD1DDD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1546225"/>
            <a:ext cx="3312487" cy="130000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766445"/>
          </a:xfrm>
          <a:custGeom>
            <a:avLst/>
            <a:gdLst/>
            <a:ahLst/>
            <a:cxnLst/>
            <a:rect l="l" t="t" r="r" b="b"/>
            <a:pathLst>
              <a:path w="5760085" h="766445">
                <a:moveTo>
                  <a:pt x="5759996" y="0"/>
                </a:moveTo>
                <a:lnTo>
                  <a:pt x="0" y="0"/>
                </a:lnTo>
                <a:lnTo>
                  <a:pt x="0" y="766203"/>
                </a:lnTo>
                <a:lnTo>
                  <a:pt x="5759996" y="766203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33700"/>
              </a:lnSpc>
              <a:spcBef>
                <a:spcPts val="95"/>
              </a:spcBef>
            </a:pPr>
            <a:r>
              <a:rPr spc="10" dirty="0"/>
              <a:t>Второй</a:t>
            </a:r>
            <a:r>
              <a:rPr spc="110" dirty="0"/>
              <a:t> </a:t>
            </a:r>
            <a:r>
              <a:rPr spc="10" dirty="0"/>
              <a:t>способ</a:t>
            </a:r>
            <a:r>
              <a:rPr spc="114" dirty="0"/>
              <a:t> </a:t>
            </a:r>
            <a:r>
              <a:rPr spc="10" dirty="0"/>
              <a:t>использовать</a:t>
            </a:r>
            <a:r>
              <a:rPr spc="110" dirty="0"/>
              <a:t> </a:t>
            </a:r>
            <a:r>
              <a:rPr spc="10" dirty="0"/>
              <a:t>утилиту</a:t>
            </a:r>
            <a:r>
              <a:rPr spc="114" dirty="0"/>
              <a:t> </a:t>
            </a:r>
            <a:r>
              <a:rPr spc="10" dirty="0"/>
              <a:t>ls</a:t>
            </a:r>
            <a:r>
              <a:rPr spc="110" dirty="0"/>
              <a:t> </a:t>
            </a:r>
            <a:r>
              <a:rPr spc="10" dirty="0"/>
              <a:t>lR</a:t>
            </a:r>
            <a:r>
              <a:rPr spc="114" dirty="0"/>
              <a:t> </a:t>
            </a:r>
            <a:r>
              <a:rPr spc="10" dirty="0"/>
              <a:t>и</a:t>
            </a:r>
            <a:r>
              <a:rPr spc="114" dirty="0"/>
              <a:t> </a:t>
            </a:r>
            <a:r>
              <a:rPr spc="10" dirty="0"/>
              <a:t>использовать</a:t>
            </a:r>
            <a:r>
              <a:rPr spc="110" dirty="0"/>
              <a:t> </a:t>
            </a:r>
            <a:r>
              <a:rPr dirty="0"/>
              <a:t>grep,</a:t>
            </a:r>
            <a:r>
              <a:rPr spc="114" dirty="0"/>
              <a:t> </a:t>
            </a:r>
            <a:r>
              <a:rPr spc="10" dirty="0"/>
              <a:t>чтобы</a:t>
            </a:r>
            <a:r>
              <a:rPr spc="110" dirty="0"/>
              <a:t> </a:t>
            </a:r>
            <a:r>
              <a:rPr spc="10" dirty="0"/>
              <a:t>найти</a:t>
            </a:r>
            <a:r>
              <a:rPr spc="114" dirty="0"/>
              <a:t> </a:t>
            </a:r>
            <a:r>
              <a:rPr spc="10" dirty="0"/>
              <a:t>элементы</a:t>
            </a:r>
            <a:r>
              <a:rPr spc="114" dirty="0"/>
              <a:t> </a:t>
            </a:r>
            <a:r>
              <a:rPr spc="-50" dirty="0"/>
              <a:t>с </a:t>
            </a:r>
            <a:r>
              <a:rPr dirty="0"/>
              <a:t>первым</a:t>
            </a:r>
            <a:r>
              <a:rPr spc="70" dirty="0"/>
              <a:t> </a:t>
            </a:r>
            <a:r>
              <a:rPr dirty="0"/>
              <a:t>символом</a:t>
            </a:r>
            <a:r>
              <a:rPr spc="75" dirty="0"/>
              <a:t> </a:t>
            </a:r>
            <a:r>
              <a:rPr spc="-90" dirty="0"/>
              <a:t>с.</a:t>
            </a:r>
            <a:r>
              <a:rPr spc="80" dirty="0"/>
              <a:t> </a:t>
            </a:r>
            <a:r>
              <a:rPr dirty="0"/>
              <a:t>Однако</a:t>
            </a:r>
            <a:r>
              <a:rPr spc="75" dirty="0"/>
              <a:t> </a:t>
            </a:r>
            <a:r>
              <a:rPr dirty="0"/>
              <a:t>этот</a:t>
            </a:r>
            <a:r>
              <a:rPr spc="70" dirty="0"/>
              <a:t> </a:t>
            </a:r>
            <a:r>
              <a:rPr dirty="0"/>
              <a:t>способ</a:t>
            </a:r>
            <a:r>
              <a:rPr spc="75" dirty="0"/>
              <a:t> </a:t>
            </a:r>
            <a:r>
              <a:rPr dirty="0"/>
              <a:t>не</a:t>
            </a:r>
            <a:r>
              <a:rPr spc="80" dirty="0"/>
              <a:t> </a:t>
            </a:r>
            <a:r>
              <a:rPr dirty="0"/>
              <a:t>работает</a:t>
            </a:r>
            <a:r>
              <a:rPr spc="75" dirty="0"/>
              <a:t> </a:t>
            </a:r>
            <a:r>
              <a:rPr dirty="0"/>
              <a:t>для</a:t>
            </a:r>
            <a:r>
              <a:rPr spc="80" dirty="0"/>
              <a:t> </a:t>
            </a:r>
            <a:r>
              <a:rPr dirty="0"/>
              <a:t>поиска</a:t>
            </a:r>
            <a:r>
              <a:rPr spc="75" dirty="0"/>
              <a:t> </a:t>
            </a:r>
            <a:r>
              <a:rPr dirty="0"/>
              <a:t>файлов</a:t>
            </a:r>
            <a:r>
              <a:rPr spc="70" dirty="0"/>
              <a:t> </a:t>
            </a:r>
            <a:r>
              <a:rPr dirty="0"/>
              <a:t>из</a:t>
            </a:r>
            <a:r>
              <a:rPr spc="80" dirty="0"/>
              <a:t> </a:t>
            </a:r>
            <a:r>
              <a:rPr spc="-10" dirty="0"/>
              <a:t>подкаталогов каталога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766203"/>
            <a:ext cx="5760085" cy="5080"/>
            <a:chOff x="0" y="76620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76873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766210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766210"/>
              <a:ext cx="2640330" cy="5080"/>
            </a:xfrm>
            <a:custGeom>
              <a:avLst/>
              <a:gdLst/>
              <a:ahLst/>
              <a:cxnLst/>
              <a:rect l="l" t="t" r="r" b="b"/>
              <a:pathLst>
                <a:path w="2640330" h="5079">
                  <a:moveTo>
                    <a:pt x="0" y="5060"/>
                  </a:moveTo>
                  <a:lnTo>
                    <a:pt x="0" y="0"/>
                  </a:lnTo>
                  <a:lnTo>
                    <a:pt x="2640004" y="0"/>
                  </a:lnTo>
                  <a:lnTo>
                    <a:pt x="264000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994" y="1569504"/>
            <a:ext cx="5040229" cy="3510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249360" y="2100163"/>
            <a:ext cx="126174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Рис.</a:t>
            </a:r>
            <a:r>
              <a:rPr sz="8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spc="-95" dirty="0">
                <a:solidFill>
                  <a:srgbClr val="22373A"/>
                </a:solidFill>
                <a:latin typeface="Trebuchet MS"/>
                <a:cs typeface="Trebuchet MS"/>
              </a:rPr>
              <a:t>7:</a:t>
            </a:r>
            <a:r>
              <a:rPr sz="800" spc="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22373A"/>
                </a:solidFill>
                <a:latin typeface="Trebuchet MS"/>
                <a:cs typeface="Trebuchet MS"/>
              </a:rPr>
              <a:t>Название</a:t>
            </a:r>
            <a:r>
              <a:rPr sz="850" spc="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Trebuchet MS"/>
                <a:cs typeface="Trebuchet MS"/>
              </a:rPr>
              <a:t>рисунка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11/24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562610"/>
          </a:xfrm>
          <a:custGeom>
            <a:avLst/>
            <a:gdLst/>
            <a:ahLst/>
            <a:cxnLst/>
            <a:rect l="l" t="t" r="r" b="b"/>
            <a:pathLst>
              <a:path w="5760085" h="562610">
                <a:moveTo>
                  <a:pt x="5759996" y="0"/>
                </a:moveTo>
                <a:lnTo>
                  <a:pt x="0" y="0"/>
                </a:lnTo>
                <a:lnTo>
                  <a:pt x="0" y="562495"/>
                </a:lnTo>
                <a:lnTo>
                  <a:pt x="5759996" y="562495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32657"/>
            <a:ext cx="5514975" cy="43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700"/>
              </a:lnSpc>
              <a:spcBef>
                <a:spcPts val="95"/>
              </a:spcBef>
            </a:pP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С</a:t>
            </a:r>
            <a:r>
              <a:rPr sz="1000" spc="12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помощью</a:t>
            </a:r>
            <a:r>
              <a:rPr sz="1000" spc="1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метода</a:t>
            </a:r>
            <a:r>
              <a:rPr sz="1000" spc="1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Trebuchet MS"/>
                <a:cs typeface="Trebuchet MS"/>
              </a:rPr>
              <a:t>find,</a:t>
            </a:r>
            <a:r>
              <a:rPr sz="1000" spc="1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чьи</a:t>
            </a:r>
            <a:r>
              <a:rPr sz="1000" spc="1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опции</a:t>
            </a:r>
            <a:r>
              <a:rPr sz="1000" spc="12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я</a:t>
            </a:r>
            <a:r>
              <a:rPr sz="1000" spc="1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расписала</a:t>
            </a:r>
            <a:r>
              <a:rPr sz="1000" spc="1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ранее,</a:t>
            </a:r>
            <a:r>
              <a:rPr sz="1000" spc="1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ищу</a:t>
            </a:r>
            <a:r>
              <a:rPr sz="1000" spc="12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все</a:t>
            </a:r>
            <a:r>
              <a:rPr sz="1000" spc="1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файлы,</a:t>
            </a:r>
            <a:r>
              <a:rPr sz="1000" spc="1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начинающиеся</a:t>
            </a:r>
            <a:r>
              <a:rPr sz="1000" spc="1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50" dirty="0">
                <a:solidFill>
                  <a:srgbClr val="F9F9F9"/>
                </a:solidFill>
                <a:latin typeface="Trebuchet MS"/>
                <a:cs typeface="Trebuchet MS"/>
              </a:rPr>
              <a:t>с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буквы</a:t>
            </a:r>
            <a:r>
              <a:rPr sz="1000" spc="8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F9F9F9"/>
                </a:solidFill>
                <a:latin typeface="Trebuchet MS"/>
                <a:cs typeface="Trebuchet MS"/>
              </a:rPr>
              <a:t>“h”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42324" y="3001278"/>
            <a:ext cx="1275715" cy="18097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Рис.</a:t>
            </a:r>
            <a:r>
              <a:rPr sz="800" spc="-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spc="-30" dirty="0">
                <a:solidFill>
                  <a:srgbClr val="22373A"/>
                </a:solidFill>
                <a:latin typeface="Trebuchet MS"/>
                <a:cs typeface="Trebuchet MS"/>
              </a:rPr>
              <a:t>8:</a:t>
            </a:r>
            <a:r>
              <a:rPr sz="8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22373A"/>
                </a:solidFill>
                <a:latin typeface="Trebuchet MS"/>
                <a:cs typeface="Trebuchet MS"/>
              </a:rPr>
              <a:t>Название</a:t>
            </a:r>
            <a:r>
              <a:rPr sz="850" spc="-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Trebuchet MS"/>
                <a:cs typeface="Trebuchet MS"/>
              </a:rPr>
              <a:t>рисунка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44845" y="2992618"/>
            <a:ext cx="227329" cy="1473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650" spc="-10" dirty="0">
                <a:solidFill>
                  <a:srgbClr val="22373A"/>
                </a:solidFill>
                <a:latin typeface="Trebuchet MS"/>
                <a:cs typeface="Trebuchet MS"/>
              </a:rPr>
              <a:t>12/24</a:t>
            </a:r>
            <a:endParaRPr sz="650">
              <a:latin typeface="Trebuchet MS"/>
              <a:cs typeface="Trebuchet MS"/>
            </a:endParaRPr>
          </a:p>
        </p:txBody>
      </p:sp>
      <p:pic>
        <p:nvPicPr>
          <p:cNvPr id="12" name="Рисунок 11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9A4CDA36-5A70-4F06-BE66-E00B24BF6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60" y="767964"/>
            <a:ext cx="3586163" cy="20193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562610"/>
          </a:xfrm>
          <a:custGeom>
            <a:avLst/>
            <a:gdLst/>
            <a:ahLst/>
            <a:cxnLst/>
            <a:rect l="l" t="t" r="r" b="b"/>
            <a:pathLst>
              <a:path w="5760085" h="562610">
                <a:moveTo>
                  <a:pt x="5759996" y="0"/>
                </a:moveTo>
                <a:lnTo>
                  <a:pt x="0" y="0"/>
                </a:lnTo>
                <a:lnTo>
                  <a:pt x="0" y="562495"/>
                </a:lnTo>
                <a:lnTo>
                  <a:pt x="5759996" y="562495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700"/>
              </a:lnSpc>
              <a:spcBef>
                <a:spcPts val="95"/>
              </a:spcBef>
            </a:pPr>
            <a:r>
              <a:rPr dirty="0"/>
              <a:t>Запускаю</a:t>
            </a:r>
            <a:r>
              <a:rPr spc="-80" dirty="0"/>
              <a:t> </a:t>
            </a:r>
            <a:r>
              <a:rPr dirty="0"/>
              <a:t>в</a:t>
            </a:r>
            <a:r>
              <a:rPr spc="-80" dirty="0"/>
              <a:t> </a:t>
            </a:r>
            <a:r>
              <a:rPr dirty="0"/>
              <a:t>фоновом</a:t>
            </a:r>
            <a:r>
              <a:rPr spc="-80" dirty="0"/>
              <a:t> </a:t>
            </a:r>
            <a:r>
              <a:rPr spc="-10" dirty="0"/>
              <a:t>режиме</a:t>
            </a:r>
            <a:r>
              <a:rPr spc="-80" dirty="0"/>
              <a:t> </a:t>
            </a:r>
            <a:r>
              <a:rPr spc="-50" dirty="0"/>
              <a:t>(</a:t>
            </a:r>
            <a:r>
              <a:rPr spc="-80" dirty="0"/>
              <a:t> </a:t>
            </a:r>
            <a:r>
              <a:rPr dirty="0"/>
              <a:t>на</a:t>
            </a:r>
            <a:r>
              <a:rPr spc="-80" dirty="0"/>
              <a:t> </a:t>
            </a:r>
            <a:r>
              <a:rPr spc="-20" dirty="0"/>
              <a:t>это</a:t>
            </a:r>
            <a:r>
              <a:rPr spc="-75" dirty="0"/>
              <a:t> </a:t>
            </a:r>
            <a:r>
              <a:rPr dirty="0"/>
              <a:t>указывает</a:t>
            </a:r>
            <a:r>
              <a:rPr spc="-80" dirty="0"/>
              <a:t> </a:t>
            </a:r>
            <a:r>
              <a:rPr spc="-10" dirty="0"/>
              <a:t>символ</a:t>
            </a:r>
            <a:r>
              <a:rPr spc="-80" dirty="0"/>
              <a:t> </a:t>
            </a:r>
            <a:r>
              <a:rPr spc="-25" dirty="0"/>
              <a:t>&amp;)</a:t>
            </a:r>
            <a:r>
              <a:rPr spc="-80" dirty="0"/>
              <a:t> </a:t>
            </a:r>
            <a:r>
              <a:rPr spc="-25" dirty="0"/>
              <a:t>процесс,</a:t>
            </a:r>
            <a:r>
              <a:rPr spc="-80" dirty="0"/>
              <a:t> </a:t>
            </a:r>
            <a:r>
              <a:rPr dirty="0"/>
              <a:t>который</a:t>
            </a:r>
            <a:r>
              <a:rPr spc="-80" dirty="0"/>
              <a:t> </a:t>
            </a:r>
            <a:r>
              <a:rPr spc="-25" dirty="0"/>
              <a:t>будет</a:t>
            </a:r>
            <a:r>
              <a:rPr spc="-75" dirty="0"/>
              <a:t> </a:t>
            </a:r>
            <a:r>
              <a:rPr spc="-10" dirty="0"/>
              <a:t>записывать </a:t>
            </a:r>
            <a:r>
              <a:rPr spc="50" dirty="0"/>
              <a:t>в</a:t>
            </a:r>
            <a:r>
              <a:rPr spc="35" dirty="0"/>
              <a:t> </a:t>
            </a:r>
            <a:r>
              <a:rPr dirty="0"/>
              <a:t>файл</a:t>
            </a:r>
            <a:r>
              <a:rPr spc="40" dirty="0"/>
              <a:t> </a:t>
            </a:r>
            <a:r>
              <a:rPr spc="-10" dirty="0"/>
              <a:t>logfile(</a:t>
            </a:r>
            <a:r>
              <a:rPr spc="40" dirty="0"/>
              <a:t> </a:t>
            </a:r>
            <a:r>
              <a:rPr dirty="0"/>
              <a:t>с</a:t>
            </a:r>
            <a:r>
              <a:rPr spc="40" dirty="0"/>
              <a:t> </a:t>
            </a:r>
            <a:r>
              <a:rPr dirty="0"/>
              <a:t>помощью</a:t>
            </a:r>
            <a:r>
              <a:rPr spc="35" dirty="0"/>
              <a:t> </a:t>
            </a:r>
            <a:r>
              <a:rPr dirty="0"/>
              <a:t>перенаправления</a:t>
            </a:r>
            <a:r>
              <a:rPr spc="40" dirty="0"/>
              <a:t> </a:t>
            </a:r>
            <a:r>
              <a:rPr spc="-30" dirty="0"/>
              <a:t>&gt;)</a:t>
            </a:r>
            <a:r>
              <a:rPr spc="40" dirty="0"/>
              <a:t> </a:t>
            </a:r>
            <a:r>
              <a:rPr dirty="0"/>
              <a:t>файлы,</a:t>
            </a:r>
            <a:r>
              <a:rPr spc="40" dirty="0"/>
              <a:t> </a:t>
            </a:r>
            <a:r>
              <a:rPr dirty="0"/>
              <a:t>имена</a:t>
            </a:r>
            <a:r>
              <a:rPr spc="40" dirty="0"/>
              <a:t> </a:t>
            </a:r>
            <a:r>
              <a:rPr dirty="0"/>
              <a:t>которых</a:t>
            </a:r>
            <a:r>
              <a:rPr spc="35" dirty="0"/>
              <a:t> </a:t>
            </a:r>
            <a:r>
              <a:rPr dirty="0"/>
              <a:t>начинаются</a:t>
            </a:r>
            <a:r>
              <a:rPr spc="40" dirty="0"/>
              <a:t> </a:t>
            </a:r>
            <a:r>
              <a:rPr dirty="0"/>
              <a:t>с</a:t>
            </a:r>
            <a:r>
              <a:rPr spc="40" dirty="0"/>
              <a:t> </a:t>
            </a:r>
            <a:r>
              <a:rPr spc="-20" dirty="0"/>
              <a:t>log.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562502"/>
            <a:ext cx="5760085" cy="5080"/>
            <a:chOff x="0" y="56250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565035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62502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62502"/>
              <a:ext cx="3120390" cy="5080"/>
            </a:xfrm>
            <a:custGeom>
              <a:avLst/>
              <a:gdLst/>
              <a:ahLst/>
              <a:cxnLst/>
              <a:rect l="l" t="t" r="r" b="b"/>
              <a:pathLst>
                <a:path w="3120390" h="5079">
                  <a:moveTo>
                    <a:pt x="0" y="5060"/>
                  </a:moveTo>
                  <a:lnTo>
                    <a:pt x="0" y="0"/>
                  </a:lnTo>
                  <a:lnTo>
                    <a:pt x="3120069" y="0"/>
                  </a:lnTo>
                  <a:lnTo>
                    <a:pt x="312006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2367" y="1446035"/>
            <a:ext cx="4175408" cy="39424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243721" y="2006614"/>
            <a:ext cx="127317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Рис.</a:t>
            </a:r>
            <a:r>
              <a:rPr sz="800" spc="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spc="-50" dirty="0">
                <a:solidFill>
                  <a:srgbClr val="22373A"/>
                </a:solidFill>
                <a:latin typeface="Trebuchet MS"/>
                <a:cs typeface="Trebuchet MS"/>
              </a:rPr>
              <a:t>9:</a:t>
            </a:r>
            <a:r>
              <a:rPr sz="800" spc="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22373A"/>
                </a:solidFill>
                <a:latin typeface="Trebuchet MS"/>
                <a:cs typeface="Trebuchet MS"/>
              </a:rPr>
              <a:t>Название </a:t>
            </a:r>
            <a:r>
              <a:rPr sz="850" spc="-10" dirty="0">
                <a:solidFill>
                  <a:srgbClr val="22373A"/>
                </a:solidFill>
                <a:latin typeface="Trebuchet MS"/>
                <a:cs typeface="Trebuchet MS"/>
              </a:rPr>
              <a:t>рисунка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13/24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Проверяю,</a:t>
            </a:r>
            <a:r>
              <a:rPr spc="30" dirty="0"/>
              <a:t> </a:t>
            </a:r>
            <a:r>
              <a:rPr dirty="0"/>
              <a:t>что</a:t>
            </a:r>
            <a:r>
              <a:rPr spc="35" dirty="0"/>
              <a:t> </a:t>
            </a:r>
            <a:r>
              <a:rPr dirty="0"/>
              <a:t>файл</a:t>
            </a:r>
            <a:r>
              <a:rPr spc="35" dirty="0"/>
              <a:t> </a:t>
            </a:r>
            <a:r>
              <a:rPr spc="-10" dirty="0"/>
              <a:t>создан,</a:t>
            </a:r>
            <a:r>
              <a:rPr spc="30" dirty="0"/>
              <a:t> </a:t>
            </a:r>
            <a:r>
              <a:rPr dirty="0"/>
              <a:t>удаляю</a:t>
            </a:r>
            <a:r>
              <a:rPr spc="35" dirty="0"/>
              <a:t> </a:t>
            </a:r>
            <a:r>
              <a:rPr spc="-40" dirty="0"/>
              <a:t>его,</a:t>
            </a:r>
            <a:r>
              <a:rPr spc="35" dirty="0"/>
              <a:t> </a:t>
            </a:r>
            <a:r>
              <a:rPr dirty="0"/>
              <a:t>проверяю,</a:t>
            </a:r>
            <a:r>
              <a:rPr spc="30" dirty="0"/>
              <a:t> </a:t>
            </a:r>
            <a:r>
              <a:rPr dirty="0"/>
              <a:t>что</a:t>
            </a:r>
            <a:r>
              <a:rPr spc="35" dirty="0"/>
              <a:t> </a:t>
            </a:r>
            <a:r>
              <a:rPr dirty="0"/>
              <a:t>файл</a:t>
            </a:r>
            <a:r>
              <a:rPr spc="35" dirty="0"/>
              <a:t> </a:t>
            </a:r>
            <a:r>
              <a:rPr spc="-10" dirty="0"/>
              <a:t>удален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3360420" cy="5080"/>
            </a:xfrm>
            <a:custGeom>
              <a:avLst/>
              <a:gdLst/>
              <a:ahLst/>
              <a:cxnLst/>
              <a:rect l="l" t="t" r="r" b="b"/>
              <a:pathLst>
                <a:path w="3360420" h="5079">
                  <a:moveTo>
                    <a:pt x="0" y="5060"/>
                  </a:moveTo>
                  <a:lnTo>
                    <a:pt x="0" y="0"/>
                  </a:lnTo>
                  <a:lnTo>
                    <a:pt x="3360013" y="0"/>
                  </a:lnTo>
                  <a:lnTo>
                    <a:pt x="336001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994" y="860425"/>
            <a:ext cx="5040262" cy="154808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218880" y="2855482"/>
            <a:ext cx="132270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Рис.</a:t>
            </a:r>
            <a:r>
              <a:rPr sz="8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spc="-45" dirty="0">
                <a:solidFill>
                  <a:srgbClr val="22373A"/>
                </a:solidFill>
                <a:latin typeface="Trebuchet MS"/>
                <a:cs typeface="Trebuchet MS"/>
              </a:rPr>
              <a:t>10:</a:t>
            </a:r>
            <a:r>
              <a:rPr sz="800" spc="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22373A"/>
                </a:solidFill>
                <a:latin typeface="Trebuchet MS"/>
                <a:cs typeface="Trebuchet MS"/>
              </a:rPr>
              <a:t>Название </a:t>
            </a:r>
            <a:r>
              <a:rPr sz="850" spc="-10" dirty="0">
                <a:solidFill>
                  <a:srgbClr val="22373A"/>
                </a:solidFill>
                <a:latin typeface="Trebuchet MS"/>
                <a:cs typeface="Trebuchet MS"/>
              </a:rPr>
              <a:t>рисунка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14/24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562610"/>
          </a:xfrm>
          <a:custGeom>
            <a:avLst/>
            <a:gdLst/>
            <a:ahLst/>
            <a:cxnLst/>
            <a:rect l="l" t="t" r="r" b="b"/>
            <a:pathLst>
              <a:path w="5760085" h="562610">
                <a:moveTo>
                  <a:pt x="5759996" y="0"/>
                </a:moveTo>
                <a:lnTo>
                  <a:pt x="0" y="0"/>
                </a:lnTo>
                <a:lnTo>
                  <a:pt x="0" y="562495"/>
                </a:lnTo>
                <a:lnTo>
                  <a:pt x="5759996" y="562495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700"/>
              </a:lnSpc>
              <a:spcBef>
                <a:spcPts val="95"/>
              </a:spcBef>
            </a:pPr>
            <a:r>
              <a:rPr dirty="0"/>
              <a:t>Запускаю</a:t>
            </a:r>
            <a:r>
              <a:rPr spc="-5" dirty="0"/>
              <a:t> </a:t>
            </a:r>
            <a:r>
              <a:rPr dirty="0"/>
              <a:t>в</a:t>
            </a:r>
            <a:r>
              <a:rPr spc="-5" dirty="0"/>
              <a:t> </a:t>
            </a:r>
            <a:r>
              <a:rPr dirty="0"/>
              <a:t>консоли</a:t>
            </a:r>
            <a:r>
              <a:rPr spc="-5" dirty="0"/>
              <a:t> </a:t>
            </a:r>
            <a:r>
              <a:rPr dirty="0"/>
              <a:t>в</a:t>
            </a:r>
            <a:r>
              <a:rPr spc="-5" dirty="0"/>
              <a:t> </a:t>
            </a:r>
            <a:r>
              <a:rPr dirty="0"/>
              <a:t>фоновом </a:t>
            </a:r>
            <a:r>
              <a:rPr spc="-10" dirty="0"/>
              <a:t>режиме(</a:t>
            </a:r>
            <a:r>
              <a:rPr spc="-5" dirty="0"/>
              <a:t> </a:t>
            </a:r>
            <a:r>
              <a:rPr dirty="0"/>
              <a:t>с</a:t>
            </a:r>
            <a:r>
              <a:rPr spc="-5" dirty="0"/>
              <a:t> </a:t>
            </a:r>
            <a:r>
              <a:rPr dirty="0"/>
              <a:t>помощью</a:t>
            </a:r>
            <a:r>
              <a:rPr spc="-5" dirty="0"/>
              <a:t> </a:t>
            </a:r>
            <a:r>
              <a:rPr dirty="0"/>
              <a:t>символа</a:t>
            </a:r>
            <a:r>
              <a:rPr spc="-5" dirty="0"/>
              <a:t> </a:t>
            </a:r>
            <a:r>
              <a:rPr dirty="0"/>
              <a:t>&amp;) редактор</a:t>
            </a:r>
            <a:r>
              <a:rPr spc="-5" dirty="0"/>
              <a:t> </a:t>
            </a:r>
            <a:r>
              <a:rPr dirty="0"/>
              <a:t>mousepad,</a:t>
            </a:r>
            <a:r>
              <a:rPr spc="-5" dirty="0"/>
              <a:t> </a:t>
            </a:r>
            <a:r>
              <a:rPr spc="-10" dirty="0"/>
              <a:t>потому </a:t>
            </a:r>
            <a:r>
              <a:rPr dirty="0"/>
              <a:t>что</a:t>
            </a:r>
            <a:r>
              <a:rPr spc="10" dirty="0"/>
              <a:t> </a:t>
            </a:r>
            <a:r>
              <a:rPr dirty="0"/>
              <a:t>редактора</a:t>
            </a:r>
            <a:r>
              <a:rPr spc="15" dirty="0"/>
              <a:t> </a:t>
            </a:r>
            <a:r>
              <a:rPr dirty="0"/>
              <a:t>gedit</a:t>
            </a:r>
            <a:r>
              <a:rPr spc="15" dirty="0"/>
              <a:t> </a:t>
            </a:r>
            <a:r>
              <a:rPr dirty="0"/>
              <a:t>у</a:t>
            </a:r>
            <a:r>
              <a:rPr spc="15" dirty="0"/>
              <a:t> </a:t>
            </a:r>
            <a:r>
              <a:rPr spc="-20" dirty="0"/>
              <a:t>меня,</a:t>
            </a:r>
            <a:r>
              <a:rPr spc="10" dirty="0"/>
              <a:t> </a:t>
            </a:r>
            <a:r>
              <a:rPr dirty="0"/>
              <a:t>к</a:t>
            </a:r>
            <a:r>
              <a:rPr spc="15" dirty="0"/>
              <a:t> </a:t>
            </a:r>
            <a:r>
              <a:rPr dirty="0"/>
              <a:t>сожалению,</a:t>
            </a:r>
            <a:r>
              <a:rPr spc="15" dirty="0"/>
              <a:t> </a:t>
            </a:r>
            <a:r>
              <a:rPr dirty="0"/>
              <a:t>но</a:t>
            </a:r>
            <a:r>
              <a:rPr spc="15" dirty="0"/>
              <a:t> </a:t>
            </a:r>
            <a:r>
              <a:rPr dirty="0"/>
              <a:t>работают</a:t>
            </a:r>
            <a:r>
              <a:rPr spc="10" dirty="0"/>
              <a:t> </a:t>
            </a:r>
            <a:r>
              <a:rPr dirty="0"/>
              <a:t>они</a:t>
            </a:r>
            <a:r>
              <a:rPr spc="15" dirty="0"/>
              <a:t> </a:t>
            </a:r>
            <a:r>
              <a:rPr spc="-10" dirty="0"/>
              <a:t>идентично.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562502"/>
            <a:ext cx="5760085" cy="5080"/>
            <a:chOff x="0" y="56250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565035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62502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62502"/>
              <a:ext cx="3600450" cy="5080"/>
            </a:xfrm>
            <a:custGeom>
              <a:avLst/>
              <a:gdLst/>
              <a:ahLst/>
              <a:cxnLst/>
              <a:rect l="l" t="t" r="r" b="b"/>
              <a:pathLst>
                <a:path w="3600450" h="5079">
                  <a:moveTo>
                    <a:pt x="0" y="5060"/>
                  </a:moveTo>
                  <a:lnTo>
                    <a:pt x="0" y="0"/>
                  </a:lnTo>
                  <a:lnTo>
                    <a:pt x="3600046" y="0"/>
                  </a:lnTo>
                  <a:lnTo>
                    <a:pt x="360004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6065" y="1438612"/>
            <a:ext cx="2988093" cy="40908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226284" y="2014031"/>
            <a:ext cx="130746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Рис.</a:t>
            </a:r>
            <a:r>
              <a:rPr sz="800" spc="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spc="-90" dirty="0">
                <a:solidFill>
                  <a:srgbClr val="22373A"/>
                </a:solidFill>
                <a:latin typeface="Trebuchet MS"/>
                <a:cs typeface="Trebuchet MS"/>
              </a:rPr>
              <a:t>11:</a:t>
            </a:r>
            <a:r>
              <a:rPr sz="800" spc="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22373A"/>
                </a:solidFill>
                <a:latin typeface="Trebuchet MS"/>
                <a:cs typeface="Trebuchet MS"/>
              </a:rPr>
              <a:t>Название</a:t>
            </a:r>
            <a:r>
              <a:rPr sz="850" spc="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Trebuchet MS"/>
                <a:cs typeface="Trebuchet MS"/>
              </a:rPr>
              <a:t>рисунка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15/24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21985"/>
            <a:ext cx="94678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Цель</a:t>
            </a:r>
            <a:r>
              <a:rPr sz="1200" spc="-3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64138"/>
            <a:ext cx="2588260" cy="5080"/>
            <a:chOff x="1586191" y="1664138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6413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64138"/>
              <a:ext cx="107950" cy="5080"/>
            </a:xfrm>
            <a:custGeom>
              <a:avLst/>
              <a:gdLst/>
              <a:ahLst/>
              <a:cxnLst/>
              <a:rect l="l" t="t" r="r" b="b"/>
              <a:pathLst>
                <a:path w="107950" h="5080">
                  <a:moveTo>
                    <a:pt x="0" y="5060"/>
                  </a:moveTo>
                  <a:lnTo>
                    <a:pt x="0" y="0"/>
                  </a:lnTo>
                  <a:lnTo>
                    <a:pt x="107831" y="0"/>
                  </a:lnTo>
                  <a:lnTo>
                    <a:pt x="10783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562610"/>
          </a:xfrm>
          <a:custGeom>
            <a:avLst/>
            <a:gdLst/>
            <a:ahLst/>
            <a:cxnLst/>
            <a:rect l="l" t="t" r="r" b="b"/>
            <a:pathLst>
              <a:path w="5760085" h="562610">
                <a:moveTo>
                  <a:pt x="5759996" y="0"/>
                </a:moveTo>
                <a:lnTo>
                  <a:pt x="0" y="0"/>
                </a:lnTo>
                <a:lnTo>
                  <a:pt x="0" y="562495"/>
                </a:lnTo>
                <a:lnTo>
                  <a:pt x="5759996" y="562495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32657"/>
            <a:ext cx="5514975" cy="43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700"/>
              </a:lnSpc>
              <a:spcBef>
                <a:spcPts val="95"/>
              </a:spcBef>
            </a:pP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С</a:t>
            </a:r>
            <a:r>
              <a:rPr sz="1000" spc="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помощью</a:t>
            </a:r>
            <a:r>
              <a:rPr sz="1000" spc="8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утилиты</a:t>
            </a:r>
            <a:r>
              <a:rPr sz="1000" spc="8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ps</a:t>
            </a:r>
            <a:r>
              <a:rPr sz="1000" spc="8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определяю</a:t>
            </a:r>
            <a:r>
              <a:rPr sz="1000" spc="7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идентификатор</a:t>
            </a:r>
            <a:r>
              <a:rPr sz="1000" spc="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процесса</a:t>
            </a:r>
            <a:r>
              <a:rPr sz="1000" spc="7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mousepad,</a:t>
            </a:r>
            <a:r>
              <a:rPr sz="1000" spc="7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его</a:t>
            </a:r>
            <a:r>
              <a:rPr sz="1000" spc="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значение</a:t>
            </a:r>
            <a:r>
              <a:rPr sz="1000" spc="8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Trebuchet MS"/>
                <a:cs typeface="Trebuchet MS"/>
              </a:rPr>
              <a:t>3025. </a:t>
            </a:r>
            <a:r>
              <a:rPr sz="1000" spc="-25" dirty="0">
                <a:solidFill>
                  <a:srgbClr val="F9F9F9"/>
                </a:solidFill>
                <a:latin typeface="Trebuchet MS"/>
                <a:cs typeface="Trebuchet MS"/>
              </a:rPr>
              <a:t>Также</a:t>
            </a: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мы</a:t>
            </a: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можем</a:t>
            </a: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определить</a:t>
            </a: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идентификатор</a:t>
            </a:r>
            <a:r>
              <a:rPr sz="1000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с</a:t>
            </a: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помощью</a:t>
            </a: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Trebuchet MS"/>
                <a:cs typeface="Trebuchet MS"/>
              </a:rPr>
              <a:t>pgrep.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16/24</a:t>
            </a:r>
          </a:p>
        </p:txBody>
      </p:sp>
      <p:pic>
        <p:nvPicPr>
          <p:cNvPr id="11" name="Рисунок 10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BB2DF1D-6906-9F06-8AA5-0541A27B6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33" y="1155758"/>
            <a:ext cx="5333333" cy="93333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18605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Прочитал</a:t>
            </a:r>
            <a:r>
              <a:rPr sz="1000" spc="9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справку</a:t>
            </a:r>
            <a:r>
              <a:rPr sz="1000" spc="10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команды</a:t>
            </a:r>
            <a:r>
              <a:rPr sz="1000" spc="10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F9F9F9"/>
                </a:solidFill>
                <a:latin typeface="Trebuchet MS"/>
                <a:cs typeface="Trebuchet MS"/>
              </a:rPr>
              <a:t>kil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17/24</a:t>
            </a:r>
          </a:p>
        </p:txBody>
      </p:sp>
      <p:pic>
        <p:nvPicPr>
          <p:cNvPr id="11" name="Рисунок 10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C10D7BA2-AE00-1E2D-5B12-8E0D4A2CD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82" y="544512"/>
            <a:ext cx="3092719" cy="215582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Использую</a:t>
            </a:r>
            <a:r>
              <a:rPr spc="25" dirty="0"/>
              <a:t> </a:t>
            </a:r>
            <a:r>
              <a:rPr dirty="0"/>
              <a:t>команду</a:t>
            </a:r>
            <a:r>
              <a:rPr spc="25" dirty="0"/>
              <a:t> </a:t>
            </a:r>
            <a:r>
              <a:rPr dirty="0"/>
              <a:t>kill</a:t>
            </a:r>
            <a:r>
              <a:rPr spc="25" dirty="0"/>
              <a:t> </a:t>
            </a:r>
            <a:r>
              <a:rPr dirty="0"/>
              <a:t>и</a:t>
            </a:r>
            <a:r>
              <a:rPr spc="25" dirty="0"/>
              <a:t> </a:t>
            </a:r>
            <a:r>
              <a:rPr dirty="0"/>
              <a:t>идентификатор</a:t>
            </a:r>
            <a:r>
              <a:rPr spc="25" dirty="0"/>
              <a:t> </a:t>
            </a:r>
            <a:r>
              <a:rPr dirty="0"/>
              <a:t>процесса,</a:t>
            </a:r>
            <a:r>
              <a:rPr spc="25" dirty="0"/>
              <a:t> </a:t>
            </a:r>
            <a:r>
              <a:rPr dirty="0"/>
              <a:t>чтобы</a:t>
            </a:r>
            <a:r>
              <a:rPr spc="25" dirty="0"/>
              <a:t> </a:t>
            </a:r>
            <a:r>
              <a:rPr dirty="0"/>
              <a:t>его</a:t>
            </a:r>
            <a:r>
              <a:rPr spc="25" dirty="0"/>
              <a:t> </a:t>
            </a:r>
            <a:r>
              <a:rPr spc="-10" dirty="0"/>
              <a:t>удалить.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4320540" cy="5080"/>
            </a:xfrm>
            <a:custGeom>
              <a:avLst/>
              <a:gdLst/>
              <a:ahLst/>
              <a:cxnLst/>
              <a:rect l="l" t="t" r="r" b="b"/>
              <a:pathLst>
                <a:path w="4320540" h="5079">
                  <a:moveTo>
                    <a:pt x="0" y="5060"/>
                  </a:moveTo>
                  <a:lnTo>
                    <a:pt x="0" y="0"/>
                  </a:lnTo>
                  <a:lnTo>
                    <a:pt x="4320055" y="0"/>
                  </a:lnTo>
                  <a:lnTo>
                    <a:pt x="4320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 rotWithShape="1">
          <a:blip r:embed="rId2" cstate="print"/>
          <a:srcRect l="19686"/>
          <a:stretch/>
        </p:blipFill>
        <p:spPr>
          <a:xfrm>
            <a:off x="859351" y="1271233"/>
            <a:ext cx="4041356" cy="6617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220264" y="2038530"/>
            <a:ext cx="1319530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Рис.</a:t>
            </a:r>
            <a:r>
              <a:rPr sz="800" spc="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spc="-55" dirty="0">
                <a:solidFill>
                  <a:srgbClr val="22373A"/>
                </a:solidFill>
                <a:latin typeface="Trebuchet MS"/>
                <a:cs typeface="Trebuchet MS"/>
              </a:rPr>
              <a:t>14:</a:t>
            </a:r>
            <a:r>
              <a:rPr sz="800" spc="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22373A"/>
                </a:solidFill>
                <a:latin typeface="Trebuchet MS"/>
                <a:cs typeface="Trebuchet MS"/>
              </a:rPr>
              <a:t>Название</a:t>
            </a:r>
            <a:r>
              <a:rPr sz="850" spc="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Trebuchet MS"/>
                <a:cs typeface="Trebuchet MS"/>
              </a:rPr>
              <a:t>рисунка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18/24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28213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Прочитал</a:t>
            </a:r>
            <a:r>
              <a:rPr sz="1000" spc="6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документацию</a:t>
            </a:r>
            <a:r>
              <a:rPr sz="1000" spc="6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про</a:t>
            </a:r>
            <a:r>
              <a:rPr sz="1000" spc="6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функции</a:t>
            </a:r>
            <a:r>
              <a:rPr sz="1000" spc="6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df</a:t>
            </a:r>
            <a:r>
              <a:rPr sz="1000" spc="6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и</a:t>
            </a:r>
            <a:r>
              <a:rPr sz="1000" spc="6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F9F9F9"/>
                </a:solidFill>
                <a:latin typeface="Trebuchet MS"/>
                <a:cs typeface="Trebuchet MS"/>
              </a:rPr>
              <a:t>du.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4560570" cy="5080"/>
            </a:xfrm>
            <a:custGeom>
              <a:avLst/>
              <a:gdLst/>
              <a:ahLst/>
              <a:cxnLst/>
              <a:rect l="l" t="t" r="r" b="b"/>
              <a:pathLst>
                <a:path w="4560570" h="5079">
                  <a:moveTo>
                    <a:pt x="0" y="5060"/>
                  </a:moveTo>
                  <a:lnTo>
                    <a:pt x="0" y="0"/>
                  </a:lnTo>
                  <a:lnTo>
                    <a:pt x="4560087" y="0"/>
                  </a:lnTo>
                  <a:lnTo>
                    <a:pt x="456008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4899" y="1254702"/>
            <a:ext cx="3610182" cy="3753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221915" y="1796353"/>
            <a:ext cx="131635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Рис.</a:t>
            </a:r>
            <a:r>
              <a:rPr sz="800" spc="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spc="-65" dirty="0">
                <a:solidFill>
                  <a:srgbClr val="22373A"/>
                </a:solidFill>
                <a:latin typeface="Trebuchet MS"/>
                <a:cs typeface="Trebuchet MS"/>
              </a:rPr>
              <a:t>15:</a:t>
            </a:r>
            <a:r>
              <a:rPr sz="800" spc="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22373A"/>
                </a:solidFill>
                <a:latin typeface="Trebuchet MS"/>
                <a:cs typeface="Trebuchet MS"/>
              </a:rPr>
              <a:t>Название</a:t>
            </a:r>
            <a:r>
              <a:rPr sz="850" spc="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Trebuchet MS"/>
                <a:cs typeface="Trebuchet MS"/>
              </a:rPr>
              <a:t>рисунка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19/24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766445"/>
          </a:xfrm>
          <a:custGeom>
            <a:avLst/>
            <a:gdLst/>
            <a:ahLst/>
            <a:cxnLst/>
            <a:rect l="l" t="t" r="r" b="b"/>
            <a:pathLst>
              <a:path w="5760085" h="766445">
                <a:moveTo>
                  <a:pt x="5759996" y="0"/>
                </a:moveTo>
                <a:lnTo>
                  <a:pt x="0" y="0"/>
                </a:lnTo>
                <a:lnTo>
                  <a:pt x="0" y="766203"/>
                </a:lnTo>
                <a:lnTo>
                  <a:pt x="5759996" y="766203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33700"/>
              </a:lnSpc>
              <a:spcBef>
                <a:spcPts val="95"/>
              </a:spcBef>
            </a:pPr>
            <a:r>
              <a:rPr dirty="0"/>
              <a:t>Использую утилиту</a:t>
            </a:r>
            <a:r>
              <a:rPr spc="10" dirty="0"/>
              <a:t> </a:t>
            </a:r>
            <a:r>
              <a:rPr dirty="0"/>
              <a:t>df</a:t>
            </a:r>
            <a:r>
              <a:rPr spc="5" dirty="0"/>
              <a:t> </a:t>
            </a:r>
            <a:r>
              <a:rPr dirty="0"/>
              <a:t>опции</a:t>
            </a:r>
            <a:r>
              <a:rPr spc="10" dirty="0"/>
              <a:t> </a:t>
            </a:r>
            <a:r>
              <a:rPr dirty="0"/>
              <a:t>-iv</a:t>
            </a:r>
            <a:r>
              <a:rPr spc="10" dirty="0"/>
              <a:t> </a:t>
            </a:r>
            <a:r>
              <a:rPr dirty="0"/>
              <a:t>позволяет </a:t>
            </a:r>
            <a:r>
              <a:rPr spc="-10" dirty="0"/>
              <a:t>увидеть</a:t>
            </a:r>
            <a:r>
              <a:rPr spc="5" dirty="0"/>
              <a:t> </a:t>
            </a:r>
            <a:r>
              <a:rPr dirty="0"/>
              <a:t>информацию</a:t>
            </a:r>
            <a:r>
              <a:rPr spc="5" dirty="0"/>
              <a:t> </a:t>
            </a:r>
            <a:r>
              <a:rPr dirty="0"/>
              <a:t>об</a:t>
            </a:r>
            <a:r>
              <a:rPr spc="10" dirty="0"/>
              <a:t> </a:t>
            </a:r>
            <a:r>
              <a:rPr dirty="0"/>
              <a:t>инодах и</a:t>
            </a:r>
            <a:r>
              <a:rPr spc="10" dirty="0"/>
              <a:t> </a:t>
            </a:r>
            <a:r>
              <a:rPr spc="-10" dirty="0"/>
              <a:t>сделать</a:t>
            </a:r>
            <a:r>
              <a:rPr spc="5" dirty="0"/>
              <a:t> </a:t>
            </a:r>
            <a:r>
              <a:rPr spc="-10" dirty="0"/>
              <a:t>вывод </a:t>
            </a:r>
            <a:r>
              <a:rPr dirty="0"/>
              <a:t>читаемым,</a:t>
            </a:r>
            <a:r>
              <a:rPr spc="20" dirty="0"/>
              <a:t> </a:t>
            </a:r>
            <a:r>
              <a:rPr dirty="0"/>
              <a:t>игнорируя</a:t>
            </a:r>
            <a:r>
              <a:rPr spc="25" dirty="0"/>
              <a:t> </a:t>
            </a:r>
            <a:r>
              <a:rPr dirty="0"/>
              <a:t>сообщения</a:t>
            </a:r>
            <a:r>
              <a:rPr spc="20" dirty="0"/>
              <a:t> </a:t>
            </a:r>
            <a:r>
              <a:rPr dirty="0"/>
              <a:t>системы</a:t>
            </a:r>
            <a:r>
              <a:rPr spc="25" dirty="0"/>
              <a:t> </a:t>
            </a:r>
            <a:r>
              <a:rPr spc="50" dirty="0"/>
              <a:t>о</a:t>
            </a:r>
            <a:r>
              <a:rPr spc="25" dirty="0"/>
              <a:t> </a:t>
            </a:r>
            <a:r>
              <a:rPr spc="-25" dirty="0"/>
              <a:t>нем.</a:t>
            </a:r>
            <a:r>
              <a:rPr spc="20" dirty="0"/>
              <a:t> </a:t>
            </a:r>
            <a:r>
              <a:rPr dirty="0"/>
              <a:t>Эта</a:t>
            </a:r>
            <a:r>
              <a:rPr spc="25" dirty="0"/>
              <a:t> </a:t>
            </a:r>
            <a:r>
              <a:rPr dirty="0"/>
              <a:t>утилиты</a:t>
            </a:r>
            <a:r>
              <a:rPr spc="25" dirty="0"/>
              <a:t> </a:t>
            </a:r>
            <a:r>
              <a:rPr dirty="0"/>
              <a:t>нам</a:t>
            </a:r>
            <a:r>
              <a:rPr spc="20" dirty="0"/>
              <a:t> </a:t>
            </a:r>
            <a:r>
              <a:rPr dirty="0"/>
              <a:t>нужна,</a:t>
            </a:r>
            <a:r>
              <a:rPr spc="25" dirty="0"/>
              <a:t> </a:t>
            </a:r>
            <a:r>
              <a:rPr dirty="0"/>
              <a:t>чтобы</a:t>
            </a:r>
            <a:r>
              <a:rPr spc="20" dirty="0"/>
              <a:t> </a:t>
            </a:r>
            <a:r>
              <a:rPr spc="-10" dirty="0"/>
              <a:t>выяснить, </a:t>
            </a:r>
            <a:r>
              <a:rPr dirty="0"/>
              <a:t>сколько</a:t>
            </a:r>
            <a:r>
              <a:rPr spc="25" dirty="0"/>
              <a:t> </a:t>
            </a:r>
            <a:r>
              <a:rPr dirty="0"/>
              <a:t>свободного</a:t>
            </a:r>
            <a:r>
              <a:rPr spc="30" dirty="0"/>
              <a:t> </a:t>
            </a:r>
            <a:r>
              <a:rPr spc="-10" dirty="0"/>
              <a:t>места</a:t>
            </a:r>
            <a:r>
              <a:rPr spc="30" dirty="0"/>
              <a:t> </a:t>
            </a:r>
            <a:r>
              <a:rPr dirty="0"/>
              <a:t>есть</a:t>
            </a:r>
            <a:r>
              <a:rPr spc="30" dirty="0"/>
              <a:t> </a:t>
            </a:r>
            <a:r>
              <a:rPr dirty="0"/>
              <a:t>у</a:t>
            </a:r>
            <a:r>
              <a:rPr spc="30" dirty="0"/>
              <a:t> </a:t>
            </a:r>
            <a:r>
              <a:rPr dirty="0"/>
              <a:t>нашей</a:t>
            </a:r>
            <a:r>
              <a:rPr spc="25" dirty="0"/>
              <a:t> </a:t>
            </a:r>
            <a:r>
              <a:rPr spc="-10" dirty="0"/>
              <a:t>системы.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766203"/>
            <a:ext cx="5760085" cy="5080"/>
            <a:chOff x="0" y="76620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76873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766210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766210"/>
              <a:ext cx="4800600" cy="5080"/>
            </a:xfrm>
            <a:custGeom>
              <a:avLst/>
              <a:gdLst/>
              <a:ahLst/>
              <a:cxnLst/>
              <a:rect l="l" t="t" r="r" b="b"/>
              <a:pathLst>
                <a:path w="4800600" h="5079">
                  <a:moveTo>
                    <a:pt x="0" y="5060"/>
                  </a:moveTo>
                  <a:lnTo>
                    <a:pt x="0" y="0"/>
                  </a:lnTo>
                  <a:lnTo>
                    <a:pt x="4800032" y="0"/>
                  </a:lnTo>
                  <a:lnTo>
                    <a:pt x="480003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402" y="923866"/>
            <a:ext cx="4611244" cy="144437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220214" y="2534591"/>
            <a:ext cx="132016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Рис.</a:t>
            </a:r>
            <a:r>
              <a:rPr sz="800" spc="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spc="-50" dirty="0">
                <a:solidFill>
                  <a:srgbClr val="22373A"/>
                </a:solidFill>
                <a:latin typeface="Trebuchet MS"/>
                <a:cs typeface="Trebuchet MS"/>
              </a:rPr>
              <a:t>16:</a:t>
            </a:r>
            <a:r>
              <a:rPr sz="800" spc="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22373A"/>
                </a:solidFill>
                <a:latin typeface="Trebuchet MS"/>
                <a:cs typeface="Trebuchet MS"/>
              </a:rPr>
              <a:t>Название </a:t>
            </a:r>
            <a:r>
              <a:rPr sz="850" spc="-10" dirty="0">
                <a:solidFill>
                  <a:srgbClr val="22373A"/>
                </a:solidFill>
                <a:latin typeface="Trebuchet MS"/>
                <a:cs typeface="Trebuchet MS"/>
              </a:rPr>
              <a:t>рисунка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20/24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562610"/>
          </a:xfrm>
          <a:custGeom>
            <a:avLst/>
            <a:gdLst/>
            <a:ahLst/>
            <a:cxnLst/>
            <a:rect l="l" t="t" r="r" b="b"/>
            <a:pathLst>
              <a:path w="5760085" h="562610">
                <a:moveTo>
                  <a:pt x="5759996" y="0"/>
                </a:moveTo>
                <a:lnTo>
                  <a:pt x="0" y="0"/>
                </a:lnTo>
                <a:lnTo>
                  <a:pt x="0" y="562495"/>
                </a:lnTo>
                <a:lnTo>
                  <a:pt x="5759996" y="562495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32657"/>
            <a:ext cx="5514975" cy="43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700"/>
              </a:lnSpc>
              <a:spcBef>
                <a:spcPts val="95"/>
              </a:spcBef>
            </a:pP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Использую</a:t>
            </a:r>
            <a:r>
              <a:rPr sz="1000" spc="1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утилиту</a:t>
            </a:r>
            <a:r>
              <a:rPr sz="1000" spc="1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du.</a:t>
            </a:r>
            <a:r>
              <a:rPr sz="1000" spc="17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Она</a:t>
            </a:r>
            <a:r>
              <a:rPr sz="1000" spc="1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нужна</a:t>
            </a:r>
            <a:r>
              <a:rPr sz="1000" spc="17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чтобы</a:t>
            </a:r>
            <a:r>
              <a:rPr sz="1000" spc="1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посмотреть,</a:t>
            </a:r>
            <a:r>
              <a:rPr sz="1000" spc="17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сколько</a:t>
            </a:r>
            <a:r>
              <a:rPr sz="1000" spc="1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места</a:t>
            </a:r>
            <a:r>
              <a:rPr sz="1000" spc="17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занимают</a:t>
            </a:r>
            <a:r>
              <a:rPr sz="1000" spc="1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файлы</a:t>
            </a:r>
            <a:r>
              <a:rPr sz="1000" spc="17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в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определенной</a:t>
            </a:r>
            <a:r>
              <a:rPr sz="1000" spc="5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директории</a:t>
            </a:r>
            <a:r>
              <a:rPr sz="1000" spc="5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и</a:t>
            </a:r>
            <a:r>
              <a:rPr sz="1000" spc="6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найти</a:t>
            </a:r>
            <a:r>
              <a:rPr sz="1000" spc="5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самые</a:t>
            </a:r>
            <a:r>
              <a:rPr sz="1000" spc="6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большие</a:t>
            </a:r>
            <a:r>
              <a:rPr sz="1000" spc="5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из</a:t>
            </a:r>
            <a:r>
              <a:rPr sz="1000" spc="6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F9F9F9"/>
                </a:solidFill>
                <a:latin typeface="Trebuchet MS"/>
                <a:cs typeface="Trebuchet MS"/>
              </a:rPr>
              <a:t>них.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21/24</a:t>
            </a:r>
          </a:p>
        </p:txBody>
      </p:sp>
      <p:pic>
        <p:nvPicPr>
          <p:cNvPr id="11" name="Рисунок 10" descr="Изображение выглядит как текст, снимок экрана, Шрифт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8055B98A-5E3E-4CEB-028C-83E3222C5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42" y="952515"/>
            <a:ext cx="2895600" cy="200481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24606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Прочитал</a:t>
            </a:r>
            <a:r>
              <a:rPr sz="1000" spc="6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документацию</a:t>
            </a:r>
            <a:r>
              <a:rPr sz="1000" spc="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о</a:t>
            </a:r>
            <a:r>
              <a:rPr sz="1000" spc="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команде</a:t>
            </a:r>
            <a:r>
              <a:rPr sz="1000" spc="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Trebuchet MS"/>
                <a:cs typeface="Trebuchet MS"/>
              </a:rPr>
              <a:t>find.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22/24</a:t>
            </a:r>
          </a:p>
        </p:txBody>
      </p:sp>
      <p:pic>
        <p:nvPicPr>
          <p:cNvPr id="11" name="Рисунок 10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B6D2AA85-CE37-8DF6-A450-80D86609D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83" y="936625"/>
            <a:ext cx="3593918" cy="169862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766445"/>
          </a:xfrm>
          <a:custGeom>
            <a:avLst/>
            <a:gdLst/>
            <a:ahLst/>
            <a:cxnLst/>
            <a:rect l="l" t="t" r="r" b="b"/>
            <a:pathLst>
              <a:path w="5760085" h="766445">
                <a:moveTo>
                  <a:pt x="5759996" y="0"/>
                </a:moveTo>
                <a:lnTo>
                  <a:pt x="0" y="0"/>
                </a:lnTo>
                <a:lnTo>
                  <a:pt x="0" y="766203"/>
                </a:lnTo>
                <a:lnTo>
                  <a:pt x="5759996" y="766203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32657"/>
            <a:ext cx="5514975" cy="636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33700"/>
              </a:lnSpc>
              <a:spcBef>
                <a:spcPts val="95"/>
              </a:spcBef>
            </a:pP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Вывел</a:t>
            </a:r>
            <a:r>
              <a:rPr sz="1000" spc="-2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имена</a:t>
            </a:r>
            <a:r>
              <a:rPr sz="1000" spc="-2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F9F9F9"/>
                </a:solidFill>
                <a:latin typeface="Trebuchet MS"/>
                <a:cs typeface="Trebuchet MS"/>
              </a:rPr>
              <a:t>всех</a:t>
            </a:r>
            <a:r>
              <a:rPr sz="1000" spc="-20" dirty="0">
                <a:solidFill>
                  <a:srgbClr val="F9F9F9"/>
                </a:solidFill>
                <a:latin typeface="Trebuchet MS"/>
                <a:cs typeface="Trebuchet MS"/>
              </a:rPr>
              <a:t> директорий,</a:t>
            </a:r>
            <a:r>
              <a:rPr sz="1000" spc="-2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Trebuchet MS"/>
                <a:cs typeface="Trebuchet MS"/>
              </a:rPr>
              <a:t>имеющихся</a:t>
            </a:r>
            <a:r>
              <a:rPr sz="1000" spc="-2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в</a:t>
            </a:r>
            <a:r>
              <a:rPr sz="1000" spc="-2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Trebuchet MS"/>
                <a:cs typeface="Trebuchet MS"/>
              </a:rPr>
              <a:t>моем</a:t>
            </a:r>
            <a:r>
              <a:rPr sz="1000" spc="-2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Trebuchet MS"/>
                <a:cs typeface="Trebuchet MS"/>
              </a:rPr>
              <a:t>домашнем</a:t>
            </a:r>
            <a:r>
              <a:rPr sz="1000" spc="-2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каталоге,</a:t>
            </a:r>
            <a:r>
              <a:rPr sz="1000" spc="-2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используя</a:t>
            </a:r>
            <a:r>
              <a:rPr sz="1000" spc="-2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Trebuchet MS"/>
                <a:cs typeface="Trebuchet MS"/>
              </a:rPr>
              <a:t>аргументы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d</a:t>
            </a:r>
            <a:r>
              <a:rPr sz="1000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у</a:t>
            </a:r>
            <a:r>
              <a:rPr sz="1000" spc="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утилиты</a:t>
            </a:r>
            <a:r>
              <a:rPr sz="1000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find</a:t>
            </a:r>
            <a:r>
              <a:rPr sz="1000" spc="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опции</a:t>
            </a:r>
            <a:r>
              <a:rPr sz="1000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-</a:t>
            </a:r>
            <a:r>
              <a:rPr sz="1000" spc="-25" dirty="0">
                <a:solidFill>
                  <a:srgbClr val="F9F9F9"/>
                </a:solidFill>
                <a:latin typeface="Trebuchet MS"/>
                <a:cs typeface="Trebuchet MS"/>
              </a:rPr>
              <a:t>type,</a:t>
            </a: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то</a:t>
            </a:r>
            <a:r>
              <a:rPr sz="1000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есть</a:t>
            </a:r>
            <a:r>
              <a:rPr sz="1000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указываю</a:t>
            </a:r>
            <a:r>
              <a:rPr sz="1000" spc="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тип</a:t>
            </a:r>
            <a:r>
              <a:rPr sz="1000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файлов,</a:t>
            </a: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который</a:t>
            </a:r>
            <a:r>
              <a:rPr sz="1000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мне</a:t>
            </a:r>
            <a:r>
              <a:rPr sz="1000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нужен</a:t>
            </a: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и</a:t>
            </a:r>
            <a:r>
              <a:rPr sz="1000" spc="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этот</a:t>
            </a: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F9F9F9"/>
                </a:solidFill>
                <a:latin typeface="Trebuchet MS"/>
                <a:cs typeface="Trebuchet MS"/>
              </a:rPr>
              <a:t>тип </a:t>
            </a:r>
            <a:r>
              <a:rPr sz="1000" spc="-10" dirty="0">
                <a:solidFill>
                  <a:srgbClr val="F9F9F9"/>
                </a:solidFill>
                <a:latin typeface="Trebuchet MS"/>
                <a:cs typeface="Trebuchet MS"/>
              </a:rPr>
              <a:t>Директория.</a:t>
            </a:r>
            <a:r>
              <a:rPr sz="1000" spc="1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Утилита</a:t>
            </a: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-а</a:t>
            </a:r>
            <a:r>
              <a:rPr sz="1000" spc="1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позволит</a:t>
            </a: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увидеть</a:t>
            </a: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размер</a:t>
            </a:r>
            <a:r>
              <a:rPr sz="1000" spc="1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всех</a:t>
            </a: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файлов,</a:t>
            </a:r>
            <a:r>
              <a:rPr sz="1000" spc="1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а</a:t>
            </a: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не</a:t>
            </a: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только</a:t>
            </a:r>
            <a:r>
              <a:rPr sz="1000" spc="1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Trebuchet MS"/>
                <a:cs typeface="Trebuchet MS"/>
              </a:rPr>
              <a:t>директорий.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766203"/>
            <a:ext cx="5760085" cy="5080"/>
            <a:chOff x="0" y="76620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76873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766210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766210"/>
              <a:ext cx="5520055" cy="5080"/>
            </a:xfrm>
            <a:custGeom>
              <a:avLst/>
              <a:gdLst/>
              <a:ahLst/>
              <a:cxnLst/>
              <a:rect l="l" t="t" r="r" b="b"/>
              <a:pathLst>
                <a:path w="5520055" h="5079">
                  <a:moveTo>
                    <a:pt x="0" y="5060"/>
                  </a:moveTo>
                  <a:lnTo>
                    <a:pt x="0" y="0"/>
                  </a:lnTo>
                  <a:lnTo>
                    <a:pt x="5520041" y="0"/>
                  </a:lnTo>
                  <a:lnTo>
                    <a:pt x="552004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7603" y="1011190"/>
            <a:ext cx="3524933" cy="215462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23/24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17235"/>
            <a:ext cx="60198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Выводы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59388"/>
            <a:ext cx="2588260" cy="5080"/>
            <a:chOff x="1586191" y="1659388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5938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59388"/>
              <a:ext cx="2480310" cy="5080"/>
            </a:xfrm>
            <a:custGeom>
              <a:avLst/>
              <a:gdLst/>
              <a:ahLst/>
              <a:cxnLst/>
              <a:rect l="l" t="t" r="r" b="b"/>
              <a:pathLst>
                <a:path w="2480310" h="5080">
                  <a:moveTo>
                    <a:pt x="0" y="5060"/>
                  </a:moveTo>
                  <a:lnTo>
                    <a:pt x="0" y="0"/>
                  </a:lnTo>
                  <a:lnTo>
                    <a:pt x="2479806" y="0"/>
                  </a:lnTo>
                  <a:lnTo>
                    <a:pt x="247980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Выводы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dirty="0"/>
              <a:t>В</a:t>
            </a:r>
            <a:r>
              <a:rPr spc="35" dirty="0"/>
              <a:t> </a:t>
            </a:r>
            <a:r>
              <a:rPr spc="-10" dirty="0"/>
              <a:t>результате</a:t>
            </a:r>
            <a:r>
              <a:rPr spc="35" dirty="0"/>
              <a:t> </a:t>
            </a:r>
            <a:r>
              <a:rPr dirty="0"/>
              <a:t>данной</a:t>
            </a:r>
            <a:r>
              <a:rPr spc="35" dirty="0"/>
              <a:t> </a:t>
            </a:r>
            <a:r>
              <a:rPr dirty="0"/>
              <a:t>лабораторной</a:t>
            </a:r>
            <a:r>
              <a:rPr spc="35" dirty="0"/>
              <a:t> </a:t>
            </a:r>
            <a:r>
              <a:rPr dirty="0"/>
              <a:t>работы</a:t>
            </a:r>
            <a:r>
              <a:rPr spc="35" dirty="0"/>
              <a:t> </a:t>
            </a:r>
            <a:r>
              <a:rPr dirty="0"/>
              <a:t>я</a:t>
            </a:r>
            <a:r>
              <a:rPr spc="35" dirty="0"/>
              <a:t> </a:t>
            </a:r>
            <a:r>
              <a:rPr dirty="0"/>
              <a:t>ознакомился</a:t>
            </a:r>
            <a:r>
              <a:rPr spc="40" dirty="0"/>
              <a:t> </a:t>
            </a:r>
            <a:r>
              <a:rPr dirty="0"/>
              <a:t>с</a:t>
            </a:r>
            <a:r>
              <a:rPr spc="35" dirty="0"/>
              <a:t> </a:t>
            </a:r>
            <a:r>
              <a:rPr dirty="0"/>
              <a:t>инструментами</a:t>
            </a:r>
            <a:r>
              <a:rPr spc="35" dirty="0"/>
              <a:t> </a:t>
            </a:r>
            <a:r>
              <a:rPr dirty="0"/>
              <a:t>поиска</a:t>
            </a:r>
            <a:r>
              <a:rPr spc="35" dirty="0"/>
              <a:t> </a:t>
            </a:r>
            <a:r>
              <a:rPr dirty="0"/>
              <a:t>файлов</a:t>
            </a:r>
            <a:r>
              <a:rPr spc="35" dirty="0"/>
              <a:t> </a:t>
            </a:r>
            <a:r>
              <a:rPr spc="-50" dirty="0"/>
              <a:t>и </a:t>
            </a:r>
            <a:r>
              <a:rPr dirty="0"/>
              <a:t>фильтрации</a:t>
            </a:r>
            <a:r>
              <a:rPr spc="70" dirty="0"/>
              <a:t> </a:t>
            </a:r>
            <a:r>
              <a:rPr dirty="0"/>
              <a:t>текстовых</a:t>
            </a:r>
            <a:r>
              <a:rPr spc="75" dirty="0"/>
              <a:t> </a:t>
            </a:r>
            <a:r>
              <a:rPr dirty="0"/>
              <a:t>данных,</a:t>
            </a:r>
            <a:r>
              <a:rPr spc="70" dirty="0"/>
              <a:t> </a:t>
            </a:r>
            <a:r>
              <a:rPr dirty="0"/>
              <a:t>а</a:t>
            </a:r>
            <a:r>
              <a:rPr spc="75" dirty="0"/>
              <a:t> </a:t>
            </a:r>
            <a:r>
              <a:rPr dirty="0"/>
              <a:t>также</a:t>
            </a:r>
            <a:r>
              <a:rPr spc="70" dirty="0"/>
              <a:t> </a:t>
            </a:r>
            <a:r>
              <a:rPr dirty="0"/>
              <a:t>приобрел</a:t>
            </a:r>
            <a:r>
              <a:rPr spc="75" dirty="0"/>
              <a:t> </a:t>
            </a:r>
            <a:r>
              <a:rPr dirty="0"/>
              <a:t>практические</a:t>
            </a:r>
            <a:r>
              <a:rPr spc="70" dirty="0"/>
              <a:t> </a:t>
            </a:r>
            <a:r>
              <a:rPr dirty="0"/>
              <a:t>навыки</a:t>
            </a:r>
            <a:r>
              <a:rPr spc="75" dirty="0"/>
              <a:t> </a:t>
            </a:r>
            <a:r>
              <a:rPr dirty="0"/>
              <a:t>по</a:t>
            </a:r>
            <a:r>
              <a:rPr spc="75" dirty="0"/>
              <a:t> </a:t>
            </a:r>
            <a:r>
              <a:rPr spc="-10" dirty="0"/>
              <a:t>управлению </a:t>
            </a:r>
            <a:r>
              <a:rPr dirty="0"/>
              <a:t>процессами</a:t>
            </a:r>
            <a:r>
              <a:rPr spc="45" dirty="0"/>
              <a:t> </a:t>
            </a:r>
            <a:r>
              <a:rPr dirty="0"/>
              <a:t>(и</a:t>
            </a:r>
            <a:r>
              <a:rPr spc="50" dirty="0"/>
              <a:t> </a:t>
            </a:r>
            <a:r>
              <a:rPr spc="-10" dirty="0"/>
              <a:t>заданиями),</a:t>
            </a:r>
            <a:r>
              <a:rPr spc="50" dirty="0"/>
              <a:t> </a:t>
            </a:r>
            <a:r>
              <a:rPr dirty="0"/>
              <a:t>по</a:t>
            </a:r>
            <a:r>
              <a:rPr spc="50" dirty="0"/>
              <a:t> </a:t>
            </a:r>
            <a:r>
              <a:rPr dirty="0"/>
              <a:t>проверке</a:t>
            </a:r>
            <a:r>
              <a:rPr spc="50" dirty="0"/>
              <a:t> </a:t>
            </a:r>
            <a:r>
              <a:rPr dirty="0"/>
              <a:t>использования</a:t>
            </a:r>
            <a:r>
              <a:rPr spc="45" dirty="0"/>
              <a:t> </a:t>
            </a:r>
            <a:r>
              <a:rPr dirty="0"/>
              <a:t>диска</a:t>
            </a:r>
            <a:r>
              <a:rPr spc="50" dirty="0"/>
              <a:t> </a:t>
            </a:r>
            <a:r>
              <a:rPr dirty="0"/>
              <a:t>и</a:t>
            </a:r>
            <a:r>
              <a:rPr spc="50" dirty="0"/>
              <a:t> </a:t>
            </a:r>
            <a:r>
              <a:rPr dirty="0"/>
              <a:t>по</a:t>
            </a:r>
            <a:r>
              <a:rPr spc="50" dirty="0"/>
              <a:t> </a:t>
            </a:r>
            <a:r>
              <a:rPr dirty="0"/>
              <a:t>обслуживанию</a:t>
            </a:r>
            <a:r>
              <a:rPr spc="50" dirty="0"/>
              <a:t> </a:t>
            </a:r>
            <a:r>
              <a:rPr spc="-10" dirty="0"/>
              <a:t>файловых систем.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39778" y="2997946"/>
            <a:ext cx="23241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10" dirty="0">
                <a:solidFill>
                  <a:srgbClr val="22373A"/>
                </a:solidFill>
                <a:latin typeface="Trebuchet MS"/>
                <a:cs typeface="Trebuchet MS"/>
              </a:rPr>
              <a:t>24/24</a:t>
            </a:r>
            <a:endParaRPr sz="65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Цель</a:t>
            </a:r>
            <a:r>
              <a:rPr spc="-20" dirty="0"/>
              <a:t> </a:t>
            </a:r>
            <a:r>
              <a:rPr spc="-10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480059" cy="5080"/>
            </a:xfrm>
            <a:custGeom>
              <a:avLst/>
              <a:gdLst/>
              <a:ahLst/>
              <a:cxnLst/>
              <a:rect l="l" t="t" r="r" b="b"/>
              <a:pathLst>
                <a:path w="480059" h="5079">
                  <a:moveTo>
                    <a:pt x="0" y="5060"/>
                  </a:moveTo>
                  <a:lnTo>
                    <a:pt x="0" y="0"/>
                  </a:lnTo>
                  <a:lnTo>
                    <a:pt x="479976" y="0"/>
                  </a:lnTo>
                  <a:lnTo>
                    <a:pt x="47997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336500"/>
            <a:ext cx="4674870" cy="619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Ознакомление</a:t>
            </a:r>
            <a:r>
              <a:rPr sz="900" spc="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с</a:t>
            </a:r>
            <a:r>
              <a:rPr sz="900" spc="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инструментами</a:t>
            </a:r>
            <a:r>
              <a:rPr sz="900" spc="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поиска</a:t>
            </a:r>
            <a:r>
              <a:rPr sz="900" spc="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файлов</a:t>
            </a:r>
            <a:r>
              <a:rPr sz="900" spc="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и</a:t>
            </a:r>
            <a:r>
              <a:rPr sz="900" spc="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фильтрации</a:t>
            </a:r>
            <a:r>
              <a:rPr sz="900" spc="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текстовых</a:t>
            </a:r>
            <a:r>
              <a:rPr sz="900" spc="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данных.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Приобретение</a:t>
            </a:r>
            <a:r>
              <a:rPr sz="900" spc="1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практических</a:t>
            </a:r>
            <a:r>
              <a:rPr sz="900" spc="1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навыков:</a:t>
            </a:r>
            <a:r>
              <a:rPr sz="900" spc="1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по</a:t>
            </a:r>
            <a:r>
              <a:rPr sz="900" spc="1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управлению</a:t>
            </a:r>
            <a:r>
              <a:rPr sz="900" spc="1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процессами</a:t>
            </a:r>
            <a:r>
              <a:rPr sz="900" spc="1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(и</a:t>
            </a:r>
            <a:r>
              <a:rPr sz="900" spc="1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заданиями),</a:t>
            </a:r>
            <a:r>
              <a:rPr sz="900" spc="1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по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проверке</a:t>
            </a:r>
            <a:r>
              <a:rPr sz="9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использования</a:t>
            </a:r>
            <a:r>
              <a:rPr sz="900" spc="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диска</a:t>
            </a:r>
            <a:r>
              <a:rPr sz="900" spc="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и</a:t>
            </a:r>
            <a:r>
              <a:rPr sz="900" spc="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обслуживанию</a:t>
            </a:r>
            <a:r>
              <a:rPr sz="900" spc="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файловых</a:t>
            </a:r>
            <a:r>
              <a:rPr sz="900" spc="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систем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0329" y="2997946"/>
            <a:ext cx="19177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20" dirty="0">
                <a:solidFill>
                  <a:srgbClr val="22373A"/>
                </a:solidFill>
                <a:latin typeface="Trebuchet MS"/>
                <a:cs typeface="Trebuchet MS"/>
              </a:rPr>
              <a:t>2/24</a:t>
            </a:r>
            <a:endParaRPr sz="65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18150"/>
            <a:ext cx="62166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Задание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60302"/>
            <a:ext cx="2588260" cy="5080"/>
            <a:chOff x="1586191" y="1660302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60302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60302"/>
              <a:ext cx="215900" cy="5080"/>
            </a:xfrm>
            <a:custGeom>
              <a:avLst/>
              <a:gdLst/>
              <a:ahLst/>
              <a:cxnLst/>
              <a:rect l="l" t="t" r="r" b="b"/>
              <a:pathLst>
                <a:path w="215900" h="5080">
                  <a:moveTo>
                    <a:pt x="0" y="5060"/>
                  </a:moveTo>
                  <a:lnTo>
                    <a:pt x="0" y="0"/>
                  </a:lnTo>
                  <a:lnTo>
                    <a:pt x="215623" y="0"/>
                  </a:lnTo>
                  <a:lnTo>
                    <a:pt x="21562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5219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Задание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720090" cy="5080"/>
            </a:xfrm>
            <a:custGeom>
              <a:avLst/>
              <a:gdLst/>
              <a:ahLst/>
              <a:cxnLst/>
              <a:rect l="l" t="t" r="r" b="b"/>
              <a:pathLst>
                <a:path w="720090" h="5079">
                  <a:moveTo>
                    <a:pt x="0" y="5060"/>
                  </a:moveTo>
                  <a:lnTo>
                    <a:pt x="0" y="0"/>
                  </a:lnTo>
                  <a:lnTo>
                    <a:pt x="720009" y="0"/>
                  </a:lnTo>
                  <a:lnTo>
                    <a:pt x="72000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7487" y="404091"/>
            <a:ext cx="4944110" cy="279590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69545" indent="-142240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169545" algn="l"/>
              </a:tabLst>
            </a:pP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Осуществить</a:t>
            </a:r>
            <a:r>
              <a:rPr sz="900" spc="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входв</a:t>
            </a:r>
            <a:r>
              <a:rPr sz="900" spc="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30" dirty="0">
                <a:solidFill>
                  <a:srgbClr val="22373A"/>
                </a:solidFill>
                <a:latin typeface="Trebuchet MS"/>
                <a:cs typeface="Trebuchet MS"/>
              </a:rPr>
              <a:t>систему,</a:t>
            </a:r>
            <a:r>
              <a:rPr sz="900" spc="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используя</a:t>
            </a:r>
            <a:r>
              <a:rPr sz="900" spc="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соответствующее</a:t>
            </a:r>
            <a:r>
              <a:rPr sz="900" spc="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имя</a:t>
            </a:r>
            <a:r>
              <a:rPr sz="900" spc="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пользователя.</a:t>
            </a:r>
            <a:endParaRPr sz="900">
              <a:latin typeface="Trebuchet MS"/>
              <a:cs typeface="Trebuchet MS"/>
            </a:endParaRPr>
          </a:p>
          <a:p>
            <a:pPr marL="169545" marR="67310" indent="-150495">
              <a:lnSpc>
                <a:spcPct val="144300"/>
              </a:lnSpc>
              <a:buAutoNum type="arabicPeriod"/>
              <a:tabLst>
                <a:tab pos="169545" algn="l"/>
              </a:tabLst>
            </a:pP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Записать</a:t>
            </a:r>
            <a:r>
              <a:rPr sz="900" spc="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в</a:t>
            </a:r>
            <a:r>
              <a:rPr sz="900" spc="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файл</a:t>
            </a:r>
            <a:r>
              <a:rPr sz="900" spc="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5" dirty="0">
                <a:solidFill>
                  <a:srgbClr val="22373A"/>
                </a:solidFill>
                <a:latin typeface="Trebuchet MS"/>
                <a:cs typeface="Trebuchet MS"/>
              </a:rPr>
              <a:t>file.txt</a:t>
            </a:r>
            <a:r>
              <a:rPr sz="900" spc="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названия</a:t>
            </a:r>
            <a:r>
              <a:rPr sz="900" spc="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файлов,</a:t>
            </a:r>
            <a:r>
              <a:rPr sz="900" spc="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содержащихся</a:t>
            </a:r>
            <a:r>
              <a:rPr sz="900" spc="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в</a:t>
            </a:r>
            <a:r>
              <a:rPr sz="900" spc="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каталоге</a:t>
            </a:r>
            <a:r>
              <a:rPr sz="900" spc="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5" dirty="0">
                <a:solidFill>
                  <a:srgbClr val="22373A"/>
                </a:solidFill>
                <a:latin typeface="Trebuchet MS"/>
                <a:cs typeface="Trebuchet MS"/>
              </a:rPr>
              <a:t>/etc.</a:t>
            </a:r>
            <a:r>
              <a:rPr sz="900" spc="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Допи-</a:t>
            </a:r>
            <a:r>
              <a:rPr sz="900" spc="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сать</a:t>
            </a:r>
            <a:r>
              <a:rPr sz="900" spc="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0" dirty="0">
                <a:solidFill>
                  <a:srgbClr val="22373A"/>
                </a:solidFill>
                <a:latin typeface="Trebuchet MS"/>
                <a:cs typeface="Trebuchet MS"/>
              </a:rPr>
              <a:t>в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этот</a:t>
            </a:r>
            <a:r>
              <a:rPr sz="900" spc="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же</a:t>
            </a:r>
            <a:r>
              <a:rPr sz="900" spc="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файл</a:t>
            </a:r>
            <a:r>
              <a:rPr sz="9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названия</a:t>
            </a:r>
            <a:r>
              <a:rPr sz="900" spc="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файлов,</a:t>
            </a:r>
            <a:r>
              <a:rPr sz="900" spc="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содержащихся</a:t>
            </a:r>
            <a:r>
              <a:rPr sz="9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в</a:t>
            </a:r>
            <a:r>
              <a:rPr sz="900" spc="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вашем</a:t>
            </a:r>
            <a:r>
              <a:rPr sz="900" spc="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домашнем</a:t>
            </a:r>
            <a:r>
              <a:rPr sz="9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каталоге.</a:t>
            </a:r>
            <a:endParaRPr sz="900">
              <a:latin typeface="Trebuchet MS"/>
              <a:cs typeface="Trebuchet MS"/>
            </a:endParaRPr>
          </a:p>
          <a:p>
            <a:pPr marL="169545" marR="5080" indent="-151130">
              <a:lnSpc>
                <a:spcPct val="144300"/>
              </a:lnSpc>
              <a:buAutoNum type="arabicPeriod"/>
              <a:tabLst>
                <a:tab pos="169545" algn="l"/>
              </a:tabLst>
            </a:pP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Вывести</a:t>
            </a:r>
            <a:r>
              <a:rPr sz="900" spc="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имена</a:t>
            </a:r>
            <a:r>
              <a:rPr sz="900" spc="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всех</a:t>
            </a:r>
            <a:r>
              <a:rPr sz="900" spc="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файлов</a:t>
            </a:r>
            <a:r>
              <a:rPr sz="900" spc="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из</a:t>
            </a:r>
            <a:r>
              <a:rPr sz="900" spc="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60" dirty="0">
                <a:solidFill>
                  <a:srgbClr val="22373A"/>
                </a:solidFill>
                <a:latin typeface="Trebuchet MS"/>
                <a:cs typeface="Trebuchet MS"/>
              </a:rPr>
              <a:t>file.txt,</a:t>
            </a:r>
            <a:r>
              <a:rPr sz="900" spc="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имеющих</a:t>
            </a:r>
            <a:r>
              <a:rPr sz="900" spc="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расширение</a:t>
            </a:r>
            <a:r>
              <a:rPr sz="900" spc="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65" dirty="0">
                <a:solidFill>
                  <a:srgbClr val="22373A"/>
                </a:solidFill>
                <a:latin typeface="Trebuchet MS"/>
                <a:cs typeface="Trebuchet MS"/>
              </a:rPr>
              <a:t>.conf,</a:t>
            </a:r>
            <a:r>
              <a:rPr sz="900" spc="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после</a:t>
            </a:r>
            <a:r>
              <a:rPr sz="900" spc="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чего</a:t>
            </a:r>
            <a:r>
              <a:rPr sz="900" spc="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записать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их</a:t>
            </a:r>
            <a:r>
              <a:rPr sz="900" spc="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в</a:t>
            </a:r>
            <a:r>
              <a:rPr sz="9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новый</a:t>
            </a:r>
            <a:r>
              <a:rPr sz="9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текстовой</a:t>
            </a:r>
            <a:r>
              <a:rPr sz="900" spc="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файл</a:t>
            </a:r>
            <a:r>
              <a:rPr sz="9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conf.txt.</a:t>
            </a:r>
            <a:endParaRPr sz="900">
              <a:latin typeface="Trebuchet MS"/>
              <a:cs typeface="Trebuchet MS"/>
            </a:endParaRPr>
          </a:p>
          <a:p>
            <a:pPr marL="169545" marR="28575" indent="-154940">
              <a:lnSpc>
                <a:spcPct val="144300"/>
              </a:lnSpc>
              <a:buAutoNum type="arabicPeriod"/>
              <a:tabLst>
                <a:tab pos="169545" algn="l"/>
              </a:tabLst>
            </a:pP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Определить,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какие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файлы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в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вашем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домашнем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каталоге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имеют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имена,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начинавшиеся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0" dirty="0">
                <a:solidFill>
                  <a:srgbClr val="22373A"/>
                </a:solidFill>
                <a:latin typeface="Trebuchet MS"/>
                <a:cs typeface="Trebuchet MS"/>
              </a:rPr>
              <a:t>с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символа</a:t>
            </a:r>
            <a:r>
              <a:rPr sz="900" spc="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c?</a:t>
            </a:r>
            <a:r>
              <a:rPr sz="900" spc="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Предложите</a:t>
            </a:r>
            <a:r>
              <a:rPr sz="900" spc="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несколько</a:t>
            </a:r>
            <a:r>
              <a:rPr sz="900" spc="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вариантов,</a:t>
            </a:r>
            <a:r>
              <a:rPr sz="900" spc="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как</a:t>
            </a:r>
            <a:r>
              <a:rPr sz="900" spc="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это</a:t>
            </a:r>
            <a:r>
              <a:rPr sz="900" spc="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сделать.</a:t>
            </a:r>
            <a:endParaRPr sz="900">
              <a:latin typeface="Trebuchet MS"/>
              <a:cs typeface="Trebuchet MS"/>
            </a:endParaRPr>
          </a:p>
          <a:p>
            <a:pPr marL="169545" marR="234315" indent="-151130">
              <a:lnSpc>
                <a:spcPct val="144300"/>
              </a:lnSpc>
              <a:buAutoNum type="arabicPeriod"/>
              <a:tabLst>
                <a:tab pos="169545" algn="l"/>
              </a:tabLst>
            </a:pP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Вывести</a:t>
            </a:r>
            <a:r>
              <a:rPr sz="900" spc="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на</a:t>
            </a:r>
            <a:r>
              <a:rPr sz="900" spc="9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экран</a:t>
            </a:r>
            <a:r>
              <a:rPr sz="900" spc="9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(по</a:t>
            </a:r>
            <a:r>
              <a:rPr sz="900" spc="9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странично)</a:t>
            </a:r>
            <a:r>
              <a:rPr sz="900" spc="9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имена</a:t>
            </a:r>
            <a:r>
              <a:rPr sz="900" spc="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файлов</a:t>
            </a:r>
            <a:r>
              <a:rPr sz="900" spc="9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из</a:t>
            </a:r>
            <a:r>
              <a:rPr sz="900" spc="9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каталога</a:t>
            </a:r>
            <a:r>
              <a:rPr sz="900" spc="9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5" dirty="0">
                <a:solidFill>
                  <a:srgbClr val="22373A"/>
                </a:solidFill>
                <a:latin typeface="Trebuchet MS"/>
                <a:cs typeface="Trebuchet MS"/>
              </a:rPr>
              <a:t>/etc,</a:t>
            </a:r>
            <a:r>
              <a:rPr sz="900" spc="9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начинающиеся</a:t>
            </a:r>
            <a:r>
              <a:rPr sz="900" spc="9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0" dirty="0">
                <a:solidFill>
                  <a:srgbClr val="22373A"/>
                </a:solidFill>
                <a:latin typeface="Trebuchet MS"/>
                <a:cs typeface="Trebuchet MS"/>
              </a:rPr>
              <a:t>с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символа</a:t>
            </a:r>
            <a:r>
              <a:rPr sz="900" spc="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h.</a:t>
            </a:r>
            <a:endParaRPr sz="900">
              <a:latin typeface="Trebuchet MS"/>
              <a:cs typeface="Trebuchet MS"/>
            </a:endParaRPr>
          </a:p>
          <a:p>
            <a:pPr marL="169545" marR="269240" indent="-154940">
              <a:lnSpc>
                <a:spcPct val="144300"/>
              </a:lnSpc>
              <a:buAutoNum type="arabicPeriod"/>
              <a:tabLst>
                <a:tab pos="169545" algn="l"/>
              </a:tabLst>
            </a:pP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Запустить</a:t>
            </a:r>
            <a:r>
              <a:rPr sz="900" spc="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в</a:t>
            </a:r>
            <a:r>
              <a:rPr sz="9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фоновом</a:t>
            </a:r>
            <a:r>
              <a:rPr sz="900" spc="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режиме</a:t>
            </a:r>
            <a:r>
              <a:rPr sz="9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процесс,</a:t>
            </a:r>
            <a:r>
              <a:rPr sz="9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который</a:t>
            </a:r>
            <a:r>
              <a:rPr sz="900" spc="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будет</a:t>
            </a:r>
            <a:r>
              <a:rPr sz="9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записывать</a:t>
            </a:r>
            <a:r>
              <a:rPr sz="900" spc="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в</a:t>
            </a:r>
            <a:r>
              <a:rPr sz="9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файл</a:t>
            </a:r>
            <a:r>
              <a:rPr sz="9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~/logfile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файлы,</a:t>
            </a:r>
            <a:r>
              <a:rPr sz="900" spc="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имена</a:t>
            </a:r>
            <a:r>
              <a:rPr sz="900" spc="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которых</a:t>
            </a:r>
            <a:r>
              <a:rPr sz="900" spc="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начинаются</a:t>
            </a:r>
            <a:r>
              <a:rPr sz="900" spc="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с</a:t>
            </a:r>
            <a:r>
              <a:rPr sz="900" spc="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log.</a:t>
            </a:r>
            <a:endParaRPr sz="900">
              <a:latin typeface="Trebuchet MS"/>
              <a:cs typeface="Trebuchet MS"/>
            </a:endParaRPr>
          </a:p>
          <a:p>
            <a:pPr marL="169545" indent="-133985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169545" algn="l"/>
              </a:tabLst>
            </a:pP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Удалить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файл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~/logfile.</a:t>
            </a:r>
            <a:endParaRPr sz="900">
              <a:latin typeface="Trebuchet MS"/>
              <a:cs typeface="Trebuchet MS"/>
            </a:endParaRPr>
          </a:p>
          <a:p>
            <a:pPr marL="170180" indent="-157480">
              <a:lnSpc>
                <a:spcPct val="100000"/>
              </a:lnSpc>
              <a:spcBef>
                <a:spcPts val="475"/>
              </a:spcBef>
              <a:buAutoNum type="arabicPeriod"/>
              <a:tabLst>
                <a:tab pos="170180" algn="l"/>
              </a:tabLst>
            </a:pP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Запустить</a:t>
            </a:r>
            <a:r>
              <a:rPr sz="900" spc="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из</a:t>
            </a:r>
            <a:r>
              <a:rPr sz="900" spc="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консоли</a:t>
            </a:r>
            <a:r>
              <a:rPr sz="900" spc="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в</a:t>
            </a:r>
            <a:r>
              <a:rPr sz="900" spc="7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фоновом</a:t>
            </a:r>
            <a:r>
              <a:rPr sz="900" spc="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режиме</a:t>
            </a:r>
            <a:r>
              <a:rPr sz="900" spc="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редактор</a:t>
            </a:r>
            <a:r>
              <a:rPr sz="900" spc="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gedit.</a:t>
            </a:r>
            <a:endParaRPr sz="900">
              <a:latin typeface="Trebuchet MS"/>
              <a:cs typeface="Trebuchet MS"/>
            </a:endParaRPr>
          </a:p>
          <a:p>
            <a:pPr marL="169545" indent="-147955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169545" algn="l"/>
              </a:tabLst>
            </a:pP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Определить</a:t>
            </a:r>
            <a:r>
              <a:rPr sz="900" spc="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идентификатор</a:t>
            </a:r>
            <a:r>
              <a:rPr sz="9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процесса</a:t>
            </a:r>
            <a:r>
              <a:rPr sz="9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gedit,</a:t>
            </a:r>
            <a:r>
              <a:rPr sz="9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используя</a:t>
            </a:r>
            <a:r>
              <a:rPr sz="9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команду</a:t>
            </a:r>
            <a:r>
              <a:rPr sz="900" spc="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ps,</a:t>
            </a:r>
            <a:r>
              <a:rPr sz="9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конвейер</a:t>
            </a:r>
            <a:r>
              <a:rPr sz="9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и</a:t>
            </a:r>
            <a:r>
              <a:rPr sz="9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фильтр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1446" y="2997946"/>
            <a:ext cx="19050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20" dirty="0">
                <a:solidFill>
                  <a:srgbClr val="22373A"/>
                </a:solidFill>
                <a:latin typeface="Trebuchet MS"/>
                <a:cs typeface="Trebuchet MS"/>
              </a:rPr>
              <a:t>3/24</a:t>
            </a:r>
            <a:endParaRPr sz="65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17235"/>
            <a:ext cx="182245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Теоретическое</a:t>
            </a:r>
            <a:r>
              <a:rPr sz="1200" spc="-1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введение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59388"/>
            <a:ext cx="2588260" cy="5080"/>
            <a:chOff x="1586191" y="1659388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5938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59388"/>
              <a:ext cx="323850" cy="5080"/>
            </a:xfrm>
            <a:custGeom>
              <a:avLst/>
              <a:gdLst/>
              <a:ahLst/>
              <a:cxnLst/>
              <a:rect l="l" t="t" r="r" b="b"/>
              <a:pathLst>
                <a:path w="323850" h="5080">
                  <a:moveTo>
                    <a:pt x="0" y="5060"/>
                  </a:moveTo>
                  <a:lnTo>
                    <a:pt x="0" y="0"/>
                  </a:lnTo>
                  <a:lnTo>
                    <a:pt x="323454" y="0"/>
                  </a:lnTo>
                  <a:lnTo>
                    <a:pt x="32345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152336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Теоретическое</a:t>
            </a:r>
            <a:r>
              <a:rPr spc="40" dirty="0"/>
              <a:t> </a:t>
            </a:r>
            <a:r>
              <a:rPr spc="-10" dirty="0"/>
              <a:t>введение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960119" cy="5080"/>
            </a:xfrm>
            <a:custGeom>
              <a:avLst/>
              <a:gdLst/>
              <a:ahLst/>
              <a:cxnLst/>
              <a:rect l="l" t="t" r="r" b="b"/>
              <a:pathLst>
                <a:path w="960119" h="5079">
                  <a:moveTo>
                    <a:pt x="0" y="5060"/>
                  </a:moveTo>
                  <a:lnTo>
                    <a:pt x="0" y="0"/>
                  </a:lnTo>
                  <a:lnTo>
                    <a:pt x="960041" y="0"/>
                  </a:lnTo>
                  <a:lnTo>
                    <a:pt x="96004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3534" y="404091"/>
            <a:ext cx="5069205" cy="2795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175">
              <a:lnSpc>
                <a:spcPct val="144300"/>
              </a:lnSpc>
              <a:spcBef>
                <a:spcPts val="95"/>
              </a:spcBef>
            </a:pP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В</a:t>
            </a:r>
            <a:r>
              <a:rPr sz="900" spc="9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интерфейсе</a:t>
            </a:r>
            <a:r>
              <a:rPr sz="900" spc="1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командной</a:t>
            </a:r>
            <a:r>
              <a:rPr sz="900" spc="1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строки</a:t>
            </a:r>
            <a:r>
              <a:rPr sz="900" spc="1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есть</a:t>
            </a:r>
            <a:r>
              <a:rPr sz="900" spc="1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очень</a:t>
            </a:r>
            <a:r>
              <a:rPr sz="900" spc="1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полезная</a:t>
            </a:r>
            <a:r>
              <a:rPr sz="900" spc="1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возможность</a:t>
            </a:r>
            <a:r>
              <a:rPr sz="900" spc="1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перенаправления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(переадресации) ввода и вывода </a:t>
            </a: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(англ.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 термин I/O 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Redirection).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 Как мы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уже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заметили,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многие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программы</a:t>
            </a:r>
            <a:r>
              <a:rPr sz="900" spc="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выводят</a:t>
            </a:r>
            <a:r>
              <a:rPr sz="9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данные</a:t>
            </a:r>
            <a:r>
              <a:rPr sz="9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на</a:t>
            </a:r>
            <a:r>
              <a:rPr sz="9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экран.</a:t>
            </a:r>
            <a:r>
              <a:rPr sz="9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А</a:t>
            </a:r>
            <a:r>
              <a:rPr sz="9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ввод</a:t>
            </a:r>
            <a:r>
              <a:rPr sz="9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данных</a:t>
            </a:r>
            <a:r>
              <a:rPr sz="9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в</a:t>
            </a:r>
            <a:r>
              <a:rPr sz="9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терминале</a:t>
            </a:r>
            <a:r>
              <a:rPr sz="900" spc="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осуществляется</a:t>
            </a:r>
            <a:r>
              <a:rPr sz="9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0" dirty="0">
                <a:solidFill>
                  <a:srgbClr val="22373A"/>
                </a:solidFill>
                <a:latin typeface="Trebuchet MS"/>
                <a:cs typeface="Trebuchet MS"/>
              </a:rPr>
              <a:t>с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клавиатуры.</a:t>
            </a:r>
            <a:r>
              <a:rPr sz="900" spc="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С</a:t>
            </a:r>
            <a:r>
              <a:rPr sz="900" spc="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помощью</a:t>
            </a:r>
            <a:r>
              <a:rPr sz="900" spc="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специальных</a:t>
            </a:r>
            <a:r>
              <a:rPr sz="900" spc="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обозначений</a:t>
            </a:r>
            <a:r>
              <a:rPr sz="900" spc="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можно</a:t>
            </a:r>
            <a:r>
              <a:rPr sz="900" spc="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перенаправить</a:t>
            </a:r>
            <a:r>
              <a:rPr sz="900" spc="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вывод</a:t>
            </a:r>
            <a:r>
              <a:rPr sz="900" spc="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многих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команд</a:t>
            </a:r>
            <a:r>
              <a:rPr sz="900" spc="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в</a:t>
            </a:r>
            <a:r>
              <a:rPr sz="9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файлы</a:t>
            </a:r>
            <a:r>
              <a:rPr sz="9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или</a:t>
            </a:r>
            <a:r>
              <a:rPr sz="9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иные</a:t>
            </a:r>
            <a:r>
              <a:rPr sz="9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устройства</a:t>
            </a:r>
            <a:r>
              <a:rPr sz="9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вывода</a:t>
            </a:r>
            <a:r>
              <a:rPr sz="9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(например,</a:t>
            </a:r>
            <a:r>
              <a:rPr sz="900" spc="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распечатать</a:t>
            </a:r>
            <a:r>
              <a:rPr sz="9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на</a:t>
            </a:r>
            <a:r>
              <a:rPr sz="9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принтере).</a:t>
            </a:r>
            <a:r>
              <a:rPr sz="9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Тоже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самое</a:t>
            </a:r>
            <a:r>
              <a:rPr sz="900" spc="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и</a:t>
            </a:r>
            <a:r>
              <a:rPr sz="900" spc="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со</a:t>
            </a:r>
            <a:r>
              <a:rPr sz="900" spc="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вводом</a:t>
            </a:r>
            <a:r>
              <a:rPr sz="900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информации,</a:t>
            </a:r>
            <a:r>
              <a:rPr sz="900" spc="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вместо</a:t>
            </a:r>
            <a:r>
              <a:rPr sz="900" spc="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ввода</a:t>
            </a:r>
            <a:r>
              <a:rPr sz="900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данных</a:t>
            </a:r>
            <a:r>
              <a:rPr sz="900" spc="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с</a:t>
            </a:r>
            <a:r>
              <a:rPr sz="900" spc="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клавиатуры,</a:t>
            </a:r>
            <a:r>
              <a:rPr sz="900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для</a:t>
            </a:r>
            <a:r>
              <a:rPr sz="900" spc="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многих</a:t>
            </a:r>
            <a:r>
              <a:rPr sz="900" spc="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программ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можно</a:t>
            </a:r>
            <a:r>
              <a:rPr sz="900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задать</a:t>
            </a:r>
            <a:r>
              <a:rPr sz="900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считывание</a:t>
            </a:r>
            <a:r>
              <a:rPr sz="900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символов</a:t>
            </a:r>
            <a:r>
              <a:rPr sz="900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их</a:t>
            </a:r>
            <a:r>
              <a:rPr sz="900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файла.</a:t>
            </a:r>
            <a:r>
              <a:rPr sz="900" spc="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Кроме</a:t>
            </a:r>
            <a:r>
              <a:rPr sz="900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того,</a:t>
            </a:r>
            <a:r>
              <a:rPr sz="900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можно</a:t>
            </a:r>
            <a:r>
              <a:rPr sz="900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даже</a:t>
            </a:r>
            <a:r>
              <a:rPr sz="900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вывод</a:t>
            </a:r>
            <a:r>
              <a:rPr sz="900" spc="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одной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программы</a:t>
            </a:r>
            <a:r>
              <a:rPr sz="900" spc="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передать</a:t>
            </a:r>
            <a:r>
              <a:rPr sz="900" spc="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на</a:t>
            </a:r>
            <a:r>
              <a:rPr sz="900" spc="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ввод</a:t>
            </a:r>
            <a:r>
              <a:rPr sz="900" spc="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другой</a:t>
            </a:r>
            <a:r>
              <a:rPr sz="900" spc="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программе.</a:t>
            </a:r>
            <a:endParaRPr sz="900">
              <a:latin typeface="Trebuchet MS"/>
              <a:cs typeface="Trebuchet MS"/>
            </a:endParaRPr>
          </a:p>
          <a:p>
            <a:pPr marL="15875" marR="252095">
              <a:lnSpc>
                <a:spcPct val="144300"/>
              </a:lnSpc>
              <a:spcBef>
                <a:spcPts val="775"/>
              </a:spcBef>
            </a:pP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К</a:t>
            </a:r>
            <a:r>
              <a:rPr sz="900" spc="7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каждой</a:t>
            </a:r>
            <a:r>
              <a:rPr sz="900" spc="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программе,</a:t>
            </a:r>
            <a:r>
              <a:rPr sz="900" spc="7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запускаемой</a:t>
            </a:r>
            <a:r>
              <a:rPr sz="900" spc="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в</a:t>
            </a:r>
            <a:r>
              <a:rPr sz="900" spc="7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командной</a:t>
            </a:r>
            <a:r>
              <a:rPr sz="900" spc="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строке,</a:t>
            </a:r>
            <a:r>
              <a:rPr sz="900" spc="7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по</a:t>
            </a:r>
            <a:r>
              <a:rPr sz="900" spc="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умолчанию</a:t>
            </a:r>
            <a:r>
              <a:rPr sz="900" spc="7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подключено</a:t>
            </a:r>
            <a:r>
              <a:rPr sz="900" spc="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три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потока</a:t>
            </a:r>
            <a:r>
              <a:rPr sz="900" spc="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данных:</a:t>
            </a:r>
            <a:endParaRPr sz="900">
              <a:latin typeface="Trebuchet MS"/>
              <a:cs typeface="Trebuchet MS"/>
            </a:endParaRPr>
          </a:p>
          <a:p>
            <a:pPr marL="15875" marR="243840">
              <a:lnSpc>
                <a:spcPct val="144300"/>
              </a:lnSpc>
              <a:spcBef>
                <a:spcPts val="780"/>
              </a:spcBef>
            </a:pP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STDIN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(0)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55" dirty="0">
                <a:solidFill>
                  <a:srgbClr val="22373A"/>
                </a:solidFill>
                <a:latin typeface="Trebuchet MS"/>
                <a:cs typeface="Trebuchet MS"/>
              </a:rPr>
              <a:t>—</a:t>
            </a: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стандартный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поток</a:t>
            </a: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ввода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(данные,</a:t>
            </a: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загружаемые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в</a:t>
            </a: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программу).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STDOUT</a:t>
            </a: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65" dirty="0">
                <a:solidFill>
                  <a:srgbClr val="22373A"/>
                </a:solidFill>
                <a:latin typeface="Trebuchet MS"/>
                <a:cs typeface="Trebuchet MS"/>
              </a:rPr>
              <a:t>(1)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—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стандартный</a:t>
            </a:r>
            <a:r>
              <a:rPr sz="900" spc="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поток</a:t>
            </a:r>
            <a:r>
              <a:rPr sz="900" spc="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вывода</a:t>
            </a:r>
            <a:r>
              <a:rPr sz="900" spc="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(данные,</a:t>
            </a:r>
            <a:r>
              <a:rPr sz="900" spc="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которые</a:t>
            </a:r>
            <a:r>
              <a:rPr sz="900" spc="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выводит</a:t>
            </a:r>
            <a:r>
              <a:rPr sz="900" spc="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программа).</a:t>
            </a:r>
            <a:r>
              <a:rPr sz="900" spc="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По</a:t>
            </a:r>
            <a:r>
              <a:rPr sz="900" spc="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умолчанию</a:t>
            </a:r>
            <a:r>
              <a:rPr sz="900" spc="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—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терминал.</a:t>
            </a:r>
            <a:r>
              <a:rPr sz="900" spc="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STDERR</a:t>
            </a:r>
            <a:r>
              <a:rPr sz="900" spc="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(2)</a:t>
            </a:r>
            <a:r>
              <a:rPr sz="900" spc="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55" dirty="0">
                <a:solidFill>
                  <a:srgbClr val="22373A"/>
                </a:solidFill>
                <a:latin typeface="Trebuchet MS"/>
                <a:cs typeface="Trebuchet MS"/>
              </a:rPr>
              <a:t>—</a:t>
            </a:r>
            <a:r>
              <a:rPr sz="900" spc="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стандартный</a:t>
            </a:r>
            <a:r>
              <a:rPr sz="900" spc="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поток</a:t>
            </a:r>
            <a:r>
              <a:rPr sz="900" spc="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вывода</a:t>
            </a:r>
            <a:r>
              <a:rPr sz="900" spc="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диагностических</a:t>
            </a:r>
            <a:r>
              <a:rPr sz="900" spc="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и</a:t>
            </a:r>
            <a:r>
              <a:rPr sz="900" spc="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отладочных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78703" y="2997946"/>
            <a:ext cx="19304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20" dirty="0">
                <a:solidFill>
                  <a:srgbClr val="22373A"/>
                </a:solidFill>
                <a:latin typeface="Trebuchet MS"/>
                <a:cs typeface="Trebuchet MS"/>
              </a:rPr>
              <a:t>4/24</a:t>
            </a:r>
            <a:endParaRPr sz="65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23674"/>
            <a:ext cx="258191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Выполнение</a:t>
            </a:r>
            <a:r>
              <a:rPr sz="1200" spc="15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200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лабораторной</a:t>
            </a:r>
            <a:r>
              <a:rPr sz="1200" spc="15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65827"/>
            <a:ext cx="2588260" cy="5080"/>
            <a:chOff x="1586191" y="1665827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65827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65827"/>
              <a:ext cx="431800" cy="5080"/>
            </a:xfrm>
            <a:custGeom>
              <a:avLst/>
              <a:gdLst/>
              <a:ahLst/>
              <a:cxnLst/>
              <a:rect l="l" t="t" r="r" b="b"/>
              <a:pathLst>
                <a:path w="431800" h="5080">
                  <a:moveTo>
                    <a:pt x="0" y="5060"/>
                  </a:moveTo>
                  <a:lnTo>
                    <a:pt x="0" y="0"/>
                  </a:lnTo>
                  <a:lnTo>
                    <a:pt x="431285" y="0"/>
                  </a:lnTo>
                  <a:lnTo>
                    <a:pt x="43128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970280"/>
          </a:xfrm>
          <a:custGeom>
            <a:avLst/>
            <a:gdLst/>
            <a:ahLst/>
            <a:cxnLst/>
            <a:rect l="l" t="t" r="r" b="b"/>
            <a:pathLst>
              <a:path w="5760085" h="970280">
                <a:moveTo>
                  <a:pt x="5759996" y="0"/>
                </a:moveTo>
                <a:lnTo>
                  <a:pt x="0" y="0"/>
                </a:lnTo>
                <a:lnTo>
                  <a:pt x="0" y="969911"/>
                </a:lnTo>
                <a:lnTo>
                  <a:pt x="5759996" y="969911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33700"/>
              </a:lnSpc>
              <a:spcBef>
                <a:spcPts val="95"/>
              </a:spcBef>
            </a:pPr>
            <a:r>
              <a:rPr dirty="0"/>
              <a:t>Я</a:t>
            </a:r>
            <a:r>
              <a:rPr spc="5" dirty="0"/>
              <a:t> </a:t>
            </a:r>
            <a:r>
              <a:rPr dirty="0"/>
              <a:t>вошел</a:t>
            </a:r>
            <a:r>
              <a:rPr spc="5" dirty="0"/>
              <a:t> </a:t>
            </a:r>
            <a:r>
              <a:rPr spc="50" dirty="0"/>
              <a:t>в</a:t>
            </a:r>
            <a:r>
              <a:rPr spc="10" dirty="0"/>
              <a:t> </a:t>
            </a:r>
            <a:r>
              <a:rPr spc="-10" dirty="0"/>
              <a:t>систему</a:t>
            </a:r>
            <a:r>
              <a:rPr spc="5" dirty="0"/>
              <a:t> </a:t>
            </a:r>
            <a:r>
              <a:rPr dirty="0"/>
              <a:t>под</a:t>
            </a:r>
            <a:r>
              <a:rPr spc="10" dirty="0"/>
              <a:t> </a:t>
            </a:r>
            <a:r>
              <a:rPr dirty="0"/>
              <a:t>соответствующим</a:t>
            </a:r>
            <a:r>
              <a:rPr spc="5" dirty="0"/>
              <a:t> </a:t>
            </a:r>
            <a:r>
              <a:rPr dirty="0"/>
              <a:t>именем</a:t>
            </a:r>
            <a:r>
              <a:rPr spc="5" dirty="0"/>
              <a:t> </a:t>
            </a:r>
            <a:r>
              <a:rPr dirty="0"/>
              <a:t>пользователя,</a:t>
            </a:r>
            <a:r>
              <a:rPr spc="10" dirty="0"/>
              <a:t> </a:t>
            </a:r>
            <a:r>
              <a:rPr dirty="0"/>
              <a:t>открыл</a:t>
            </a:r>
            <a:r>
              <a:rPr spc="5" dirty="0"/>
              <a:t> </a:t>
            </a:r>
            <a:r>
              <a:rPr spc="-10" dirty="0"/>
              <a:t>терминал,</a:t>
            </a:r>
            <a:r>
              <a:rPr spc="10" dirty="0"/>
              <a:t> </a:t>
            </a:r>
            <a:r>
              <a:rPr spc="-10" dirty="0"/>
              <a:t>записал </a:t>
            </a:r>
            <a:r>
              <a:rPr spc="55" dirty="0"/>
              <a:t>в</a:t>
            </a:r>
            <a:r>
              <a:rPr spc="70" dirty="0"/>
              <a:t> </a:t>
            </a:r>
            <a:r>
              <a:rPr dirty="0"/>
              <a:t>файл</a:t>
            </a:r>
            <a:r>
              <a:rPr spc="70" dirty="0"/>
              <a:t> </a:t>
            </a:r>
            <a:r>
              <a:rPr spc="-45" dirty="0"/>
              <a:t>file.txt</a:t>
            </a:r>
            <a:r>
              <a:rPr spc="70" dirty="0"/>
              <a:t> </a:t>
            </a:r>
            <a:r>
              <a:rPr dirty="0"/>
              <a:t>названия</a:t>
            </a:r>
            <a:r>
              <a:rPr spc="75" dirty="0"/>
              <a:t> </a:t>
            </a:r>
            <a:r>
              <a:rPr dirty="0"/>
              <a:t>файлов</a:t>
            </a:r>
            <a:r>
              <a:rPr spc="70" dirty="0"/>
              <a:t> </a:t>
            </a:r>
            <a:r>
              <a:rPr dirty="0"/>
              <a:t>из</a:t>
            </a:r>
            <a:r>
              <a:rPr spc="70" dirty="0"/>
              <a:t> </a:t>
            </a:r>
            <a:r>
              <a:rPr dirty="0"/>
              <a:t>каталога</a:t>
            </a:r>
            <a:r>
              <a:rPr spc="75" dirty="0"/>
              <a:t> </a:t>
            </a:r>
            <a:r>
              <a:rPr spc="-40" dirty="0"/>
              <a:t>/etc</a:t>
            </a:r>
            <a:r>
              <a:rPr spc="70" dirty="0"/>
              <a:t> </a:t>
            </a:r>
            <a:r>
              <a:rPr dirty="0"/>
              <a:t>с</a:t>
            </a:r>
            <a:r>
              <a:rPr spc="70" dirty="0"/>
              <a:t> </a:t>
            </a:r>
            <a:r>
              <a:rPr dirty="0"/>
              <a:t>помощью</a:t>
            </a:r>
            <a:r>
              <a:rPr spc="75" dirty="0"/>
              <a:t> </a:t>
            </a:r>
            <a:r>
              <a:rPr dirty="0"/>
              <a:t>перенаправления</a:t>
            </a:r>
            <a:r>
              <a:rPr spc="70" dirty="0"/>
              <a:t> </a:t>
            </a:r>
            <a:r>
              <a:rPr spc="-114" dirty="0"/>
              <a:t>“&gt;”</a:t>
            </a:r>
            <a:r>
              <a:rPr spc="70" dirty="0"/>
              <a:t> </a:t>
            </a:r>
            <a:r>
              <a:rPr dirty="0"/>
              <a:t>(и</a:t>
            </a:r>
            <a:r>
              <a:rPr spc="70" dirty="0"/>
              <a:t> </a:t>
            </a:r>
            <a:r>
              <a:rPr spc="-20" dirty="0"/>
              <a:t>файл </a:t>
            </a:r>
            <a:r>
              <a:rPr spc="-10" dirty="0"/>
              <a:t>создал,</a:t>
            </a:r>
            <a:r>
              <a:rPr spc="40" dirty="0"/>
              <a:t> </a:t>
            </a:r>
            <a:r>
              <a:rPr dirty="0"/>
              <a:t>и</a:t>
            </a:r>
            <a:r>
              <a:rPr spc="50" dirty="0"/>
              <a:t> </a:t>
            </a:r>
            <a:r>
              <a:rPr dirty="0"/>
              <a:t>записал</a:t>
            </a:r>
            <a:r>
              <a:rPr spc="45" dirty="0"/>
              <a:t> </a:t>
            </a:r>
            <a:r>
              <a:rPr spc="55" dirty="0"/>
              <a:t>в</a:t>
            </a:r>
            <a:r>
              <a:rPr spc="50" dirty="0"/>
              <a:t> </a:t>
            </a:r>
            <a:r>
              <a:rPr dirty="0"/>
              <a:t>него</a:t>
            </a:r>
            <a:r>
              <a:rPr spc="55" dirty="0"/>
              <a:t> </a:t>
            </a:r>
            <a:r>
              <a:rPr spc="-40" dirty="0"/>
              <a:t>то,</a:t>
            </a:r>
            <a:r>
              <a:rPr spc="40" dirty="0"/>
              <a:t> </a:t>
            </a:r>
            <a:r>
              <a:rPr dirty="0"/>
              <a:t>что</a:t>
            </a:r>
            <a:r>
              <a:rPr spc="55" dirty="0"/>
              <a:t> </a:t>
            </a:r>
            <a:r>
              <a:rPr dirty="0"/>
              <a:t>могло</a:t>
            </a:r>
            <a:r>
              <a:rPr spc="50" dirty="0"/>
              <a:t> </a:t>
            </a:r>
            <a:r>
              <a:rPr dirty="0"/>
              <a:t>быть</a:t>
            </a:r>
            <a:r>
              <a:rPr spc="50" dirty="0"/>
              <a:t> </a:t>
            </a:r>
            <a:r>
              <a:rPr dirty="0"/>
              <a:t>выведено</a:t>
            </a:r>
            <a:r>
              <a:rPr spc="45" dirty="0"/>
              <a:t> </a:t>
            </a:r>
            <a:r>
              <a:rPr dirty="0"/>
              <a:t>ls</a:t>
            </a:r>
            <a:r>
              <a:rPr spc="50" dirty="0"/>
              <a:t> </a:t>
            </a:r>
            <a:r>
              <a:rPr dirty="0"/>
              <a:t>-lR</a:t>
            </a:r>
            <a:r>
              <a:rPr spc="50" dirty="0"/>
              <a:t> </a:t>
            </a:r>
            <a:r>
              <a:rPr spc="-55" dirty="0"/>
              <a:t>/etc).</a:t>
            </a:r>
            <a:r>
              <a:rPr spc="45" dirty="0"/>
              <a:t> </a:t>
            </a:r>
            <a:r>
              <a:rPr spc="55" dirty="0"/>
              <a:t>В</a:t>
            </a:r>
            <a:r>
              <a:rPr spc="50" dirty="0"/>
              <a:t> </a:t>
            </a:r>
            <a:r>
              <a:rPr dirty="0"/>
              <a:t>файл</a:t>
            </a:r>
            <a:r>
              <a:rPr spc="45" dirty="0"/>
              <a:t> </a:t>
            </a:r>
            <a:r>
              <a:rPr dirty="0"/>
              <a:t>я</a:t>
            </a:r>
            <a:r>
              <a:rPr spc="50" dirty="0"/>
              <a:t> </a:t>
            </a:r>
            <a:r>
              <a:rPr dirty="0"/>
              <a:t>добавил</a:t>
            </a:r>
            <a:r>
              <a:rPr spc="45" dirty="0"/>
              <a:t> </a:t>
            </a:r>
            <a:r>
              <a:rPr spc="-10" dirty="0"/>
              <a:t>также </a:t>
            </a:r>
            <a:r>
              <a:rPr dirty="0"/>
              <a:t>все</a:t>
            </a:r>
            <a:r>
              <a:rPr spc="25" dirty="0"/>
              <a:t> </a:t>
            </a:r>
            <a:r>
              <a:rPr dirty="0"/>
              <a:t>файлы</a:t>
            </a:r>
            <a:r>
              <a:rPr spc="25" dirty="0"/>
              <a:t> </a:t>
            </a:r>
            <a:r>
              <a:rPr dirty="0"/>
              <a:t>из</a:t>
            </a:r>
            <a:r>
              <a:rPr spc="25" dirty="0"/>
              <a:t> </a:t>
            </a:r>
            <a:r>
              <a:rPr spc="-10" dirty="0"/>
              <a:t>подкаталога.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969905"/>
            <a:ext cx="5760085" cy="5080"/>
            <a:chOff x="0" y="969905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972438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69905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69905"/>
              <a:ext cx="1200150" cy="5080"/>
            </a:xfrm>
            <a:custGeom>
              <a:avLst/>
              <a:gdLst/>
              <a:ahLst/>
              <a:cxnLst/>
              <a:rect l="l" t="t" r="r" b="b"/>
              <a:pathLst>
                <a:path w="1200150" h="5080">
                  <a:moveTo>
                    <a:pt x="0" y="5060"/>
                  </a:moveTo>
                  <a:lnTo>
                    <a:pt x="0" y="0"/>
                  </a:lnTo>
                  <a:lnTo>
                    <a:pt x="1199985" y="0"/>
                  </a:lnTo>
                  <a:lnTo>
                    <a:pt x="119998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 rotWithShape="1">
          <a:blip r:embed="rId2" cstate="print"/>
          <a:srcRect l="18307" t="71114"/>
          <a:stretch/>
        </p:blipFill>
        <p:spPr>
          <a:xfrm>
            <a:off x="821340" y="1915263"/>
            <a:ext cx="4117404" cy="12766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248623" y="2234186"/>
            <a:ext cx="126301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Рис.</a:t>
            </a:r>
            <a:r>
              <a:rPr sz="800" spc="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spc="-90" dirty="0">
                <a:solidFill>
                  <a:srgbClr val="22373A"/>
                </a:solidFill>
                <a:latin typeface="Trebuchet MS"/>
                <a:cs typeface="Trebuchet MS"/>
              </a:rPr>
              <a:t>1:</a:t>
            </a:r>
            <a:r>
              <a:rPr sz="800" spc="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22373A"/>
                </a:solidFill>
                <a:latin typeface="Trebuchet MS"/>
                <a:cs typeface="Trebuchet MS"/>
              </a:rPr>
              <a:t>Название </a:t>
            </a:r>
            <a:r>
              <a:rPr sz="850" spc="-10" dirty="0">
                <a:solidFill>
                  <a:srgbClr val="22373A"/>
                </a:solidFill>
                <a:latin typeface="Trebuchet MS"/>
                <a:cs typeface="Trebuchet MS"/>
              </a:rPr>
              <a:t>рисунка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5/24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1037</Words>
  <Application>Microsoft Office PowerPoint</Application>
  <PresentationFormat>Произвольный</PresentationFormat>
  <Paragraphs>86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1" baseType="lpstr">
      <vt:lpstr>Trebuchet MS</vt:lpstr>
      <vt:lpstr>Office Theme</vt:lpstr>
      <vt:lpstr>Отчёт по лабораторной работе №8</vt:lpstr>
      <vt:lpstr>Презентация PowerPoint</vt:lpstr>
      <vt:lpstr>Цель работы</vt:lpstr>
      <vt:lpstr>Презентация PowerPoint</vt:lpstr>
      <vt:lpstr>Задание</vt:lpstr>
      <vt:lpstr>Презентация PowerPoint</vt:lpstr>
      <vt:lpstr>Теоретическое введение</vt:lpstr>
      <vt:lpstr>Презентация PowerPoint</vt:lpstr>
      <vt:lpstr>Я вошел в систему под соответствующим именем пользователя, открыл терминал, записал в файл file.txt названия файлов из каталога /etc с помощью перенаправления “&gt;” (и файл создал, и записал в него то, что могло быть выведено ls -lR /etc). В файл я добавил также все файлы из подкаталога.</vt:lpstr>
      <vt:lpstr>Проверил, что в файл записались нужные значения с помощью утилиты head, она выводит первые 10 строк файла на экран.</vt:lpstr>
      <vt:lpstr>Добавил в созданный файл имена файлов из домашнего каталога, используя перенаправ- ление “»” в режиме добавления.</vt:lpstr>
      <vt:lpstr>Вывел на экран имена всех файлов, имеющих расширение “.conf” с помощью утилиты grep</vt:lpstr>
      <vt:lpstr>Добавил вывод прошлой команды в новый файл conf.txt с помощью перенаправления “&gt;” (файл создается при выполнении этой команды)</vt:lpstr>
      <vt:lpstr>Презентация PowerPoint</vt:lpstr>
      <vt:lpstr>Второй способ использовать утилиту ls lR и использовать grep, чтобы найти элементы с первым символом с. Однако этот способ не работает для поиска файлов из подкаталогов каталога</vt:lpstr>
      <vt:lpstr>Презентация PowerPoint</vt:lpstr>
      <vt:lpstr>Запускаю в фоновом режиме ( на это указывает символ &amp;) процесс, который будет записывать в файл logfile( с помощью перенаправления &gt;) файлы, имена которых начинаются с log.</vt:lpstr>
      <vt:lpstr>Проверяю, что файл создан, удаляю его, проверяю, что файл удален</vt:lpstr>
      <vt:lpstr>Запускаю в консоли в фоновом режиме( с помощью символа &amp;) редактор mousepad, потому что редактора gedit у меня, к сожалению, но работают они идентично.</vt:lpstr>
      <vt:lpstr>Презентация PowerPoint</vt:lpstr>
      <vt:lpstr>Презентация PowerPoint</vt:lpstr>
      <vt:lpstr>Использую команду kill и идентификатор процесса, чтобы его удалить.</vt:lpstr>
      <vt:lpstr>Презентация PowerPoint</vt:lpstr>
      <vt:lpstr>Использую утилиту df опции -iv позволяет увидеть информацию об инодах и сделать вывод читаемым, игнорируя сообщения системы о нем. Эта утилиты нам нужна, чтобы выяснить, сколько свободного места есть у нашей системы.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лабораторной работе №8 - Операционные системы</dc:title>
  <dc:creator>Румянцев А.О</dc:creator>
  <cp:lastModifiedBy>М Овезов</cp:lastModifiedBy>
  <cp:revision>1</cp:revision>
  <dcterms:created xsi:type="dcterms:W3CDTF">2024-06-22T19:13:06Z</dcterms:created>
  <dcterms:modified xsi:type="dcterms:W3CDTF">2024-06-22T19:23:28Z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2024-03-30T00:00:00Z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2024-06-22T00:00:00Z</vt:filetime>
  </property>
  <property fmtid="{D5CDD505-2E9C-101B-9397-08002B2CF9AE}" pid="5" name="PTEX.FullBanner">
    <vt:lpwstr>This is LuaHBTeX, Version 1.17.0 (TeX Live 2023)</vt:lpwstr>
  </property>
  <property fmtid="{D5CDD505-2E9C-101B-9397-08002B2CF9AE}" pid="6" name="Producer">
    <vt:lpwstr>LuaTeX-1.17.0</vt:lpwstr>
  </property>
</Properties>
</file>