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56" r:id="rId2"/>
    <p:sldId id="257" r:id="rId3"/>
    <p:sldId id="259" r:id="rId4"/>
    <p:sldId id="261" r:id="rId5"/>
    <p:sldId id="262" r:id="rId6"/>
    <p:sldId id="263" r:id="rId7"/>
    <p:sldId id="264" r:id="rId8"/>
    <p:sldId id="266" r:id="rId9"/>
    <p:sldId id="267" r:id="rId10"/>
    <p:sldId id="268" r:id="rId11"/>
    <p:sldId id="269" r:id="rId12"/>
    <p:sldId id="270" r:id="rId13"/>
    <p:sldId id="272" r:id="rId14"/>
    <p:sldId id="271" r:id="rId15"/>
  </p:sldIdLst>
  <p:sldSz cx="9144000" cy="5143500" type="screen16x9"/>
  <p:notesSz cx="6858000" cy="9144000"/>
  <p:embeddedFontLst>
    <p:embeddedFont>
      <p:font typeface="Catamaran" panose="020B0604020202020204" charset="0"/>
      <p:regular r:id="rId17"/>
      <p:bold r:id="rId18"/>
    </p:embeddedFont>
    <p:embeddedFont>
      <p:font typeface="Fugaz One" panose="020B0604020202020204" charset="0"/>
      <p:regular r:id="rId19"/>
    </p:embeddedFont>
    <p:embeddedFont>
      <p:font typeface="Roboto Condensed Light" panose="020B0604020202020204" pitchFamily="2"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4DE5"/>
    <a:srgbClr val="0EBF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EBCE6-8FFB-4909-A385-0FC680C209F7}">
  <a:tblStyle styleId="{AB4EBCE6-8FFB-4909-A385-0FC680C209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11ce9dc6fa_1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11ce9dc6fa_1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1ce9dc6fa_1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1ce9dc6fa_1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1ce9dc6fa_1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1ce9dc6fa_1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1ce9dc6fa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1ce9dc6fa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f8cf4f0f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f8cf4f0f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94" y="1086488"/>
            <a:ext cx="3858600" cy="1778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 name="Shape 110"/>
        <p:cNvGrpSpPr/>
        <p:nvPr/>
      </p:nvGrpSpPr>
      <p:grpSpPr>
        <a:xfrm>
          <a:off x="0" y="0"/>
          <a:ext cx="0" cy="0"/>
          <a:chOff x="0" y="0"/>
          <a:chExt cx="0" cy="0"/>
        </a:xfrm>
      </p:grpSpPr>
      <p:sp>
        <p:nvSpPr>
          <p:cNvPr id="111" name="Google Shape;111;p22"/>
          <p:cNvSpPr txBox="1">
            <a:spLocks noGrp="1"/>
          </p:cNvSpPr>
          <p:nvPr>
            <p:ph type="body" idx="1"/>
          </p:nvPr>
        </p:nvSpPr>
        <p:spPr>
          <a:xfrm>
            <a:off x="4541425" y="2779500"/>
            <a:ext cx="3243000" cy="180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12" name="Google Shape;112;p22"/>
          <p:cNvSpPr txBox="1">
            <a:spLocks noGrp="1"/>
          </p:cNvSpPr>
          <p:nvPr>
            <p:ph type="title"/>
          </p:nvPr>
        </p:nvSpPr>
        <p:spPr>
          <a:xfrm>
            <a:off x="4541450" y="758175"/>
            <a:ext cx="324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113" name="Google Shape;113;p22"/>
          <p:cNvSpPr txBox="1">
            <a:spLocks noGrp="1"/>
          </p:cNvSpPr>
          <p:nvPr>
            <p:ph type="title" idx="2"/>
          </p:nvPr>
        </p:nvSpPr>
        <p:spPr>
          <a:xfrm>
            <a:off x="4541450" y="1539400"/>
            <a:ext cx="3243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
  <p:cSld name="CUSTOM">
    <p:spTree>
      <p:nvGrpSpPr>
        <p:cNvPr id="1" name="Shape 57"/>
        <p:cNvGrpSpPr/>
        <p:nvPr/>
      </p:nvGrpSpPr>
      <p:grpSpPr>
        <a:xfrm>
          <a:off x="0" y="0"/>
          <a:ext cx="0" cy="0"/>
          <a:chOff x="0" y="0"/>
          <a:chExt cx="0" cy="0"/>
        </a:xfrm>
      </p:grpSpPr>
      <p:sp>
        <p:nvSpPr>
          <p:cNvPr id="58" name="Google Shape;58;p15"/>
          <p:cNvSpPr txBox="1">
            <a:spLocks noGrp="1"/>
          </p:cNvSpPr>
          <p:nvPr>
            <p:ph type="body" idx="1"/>
          </p:nvPr>
        </p:nvSpPr>
        <p:spPr>
          <a:xfrm>
            <a:off x="1481400" y="2779500"/>
            <a:ext cx="3243000" cy="180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59" name="Google Shape;59;p15"/>
          <p:cNvSpPr txBox="1">
            <a:spLocks noGrp="1"/>
          </p:cNvSpPr>
          <p:nvPr>
            <p:ph type="title"/>
          </p:nvPr>
        </p:nvSpPr>
        <p:spPr>
          <a:xfrm>
            <a:off x="1481425" y="758175"/>
            <a:ext cx="324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60" name="Google Shape;60;p15"/>
          <p:cNvSpPr txBox="1">
            <a:spLocks noGrp="1"/>
          </p:cNvSpPr>
          <p:nvPr>
            <p:ph type="title" idx="2"/>
          </p:nvPr>
        </p:nvSpPr>
        <p:spPr>
          <a:xfrm>
            <a:off x="1481425" y="1539400"/>
            <a:ext cx="3243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8"/>
          <p:cNvSpPr txBox="1">
            <a:spLocks noGrp="1"/>
          </p:cNvSpPr>
          <p:nvPr>
            <p:ph type="title" idx="2"/>
          </p:nvPr>
        </p:nvSpPr>
        <p:spPr>
          <a:xfrm>
            <a:off x="10808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0" name="Google Shape;70;p18"/>
          <p:cNvSpPr txBox="1">
            <a:spLocks noGrp="1"/>
          </p:cNvSpPr>
          <p:nvPr>
            <p:ph type="subTitle" idx="1"/>
          </p:nvPr>
        </p:nvSpPr>
        <p:spPr>
          <a:xfrm>
            <a:off x="937700"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8"/>
          <p:cNvSpPr txBox="1">
            <a:spLocks noGrp="1"/>
          </p:cNvSpPr>
          <p:nvPr>
            <p:ph type="title" idx="3"/>
          </p:nvPr>
        </p:nvSpPr>
        <p:spPr>
          <a:xfrm>
            <a:off x="3627562"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 name="Google Shape;72;p18"/>
          <p:cNvSpPr txBox="1">
            <a:spLocks noGrp="1"/>
          </p:cNvSpPr>
          <p:nvPr>
            <p:ph type="subTitle" idx="4"/>
          </p:nvPr>
        </p:nvSpPr>
        <p:spPr>
          <a:xfrm>
            <a:off x="3484421"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8"/>
          <p:cNvSpPr txBox="1">
            <a:spLocks noGrp="1"/>
          </p:cNvSpPr>
          <p:nvPr>
            <p:ph type="title" idx="5"/>
          </p:nvPr>
        </p:nvSpPr>
        <p:spPr>
          <a:xfrm>
            <a:off x="61743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 name="Google Shape;74;p18"/>
          <p:cNvSpPr txBox="1">
            <a:spLocks noGrp="1"/>
          </p:cNvSpPr>
          <p:nvPr>
            <p:ph type="subTitle" idx="6"/>
          </p:nvPr>
        </p:nvSpPr>
        <p:spPr>
          <a:xfrm>
            <a:off x="6031149"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6_1">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9"/>
          <p:cNvSpPr txBox="1">
            <a:spLocks noGrp="1"/>
          </p:cNvSpPr>
          <p:nvPr>
            <p:ph type="title" idx="2"/>
          </p:nvPr>
        </p:nvSpPr>
        <p:spPr>
          <a:xfrm>
            <a:off x="937713" y="33648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 name="Google Shape;78;p19"/>
          <p:cNvSpPr txBox="1">
            <a:spLocks noGrp="1"/>
          </p:cNvSpPr>
          <p:nvPr>
            <p:ph type="subTitle" idx="1"/>
          </p:nvPr>
        </p:nvSpPr>
        <p:spPr>
          <a:xfrm>
            <a:off x="937713" y="3892500"/>
            <a:ext cx="21753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9"/>
          <p:cNvSpPr txBox="1">
            <a:spLocks noGrp="1"/>
          </p:cNvSpPr>
          <p:nvPr>
            <p:ph type="title" idx="3"/>
          </p:nvPr>
        </p:nvSpPr>
        <p:spPr>
          <a:xfrm>
            <a:off x="3484438" y="33648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9"/>
          <p:cNvSpPr txBox="1">
            <a:spLocks noGrp="1"/>
          </p:cNvSpPr>
          <p:nvPr>
            <p:ph type="subTitle" idx="4"/>
          </p:nvPr>
        </p:nvSpPr>
        <p:spPr>
          <a:xfrm>
            <a:off x="3484438" y="3892500"/>
            <a:ext cx="21753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9"/>
          <p:cNvSpPr txBox="1">
            <a:spLocks noGrp="1"/>
          </p:cNvSpPr>
          <p:nvPr>
            <p:ph type="title" idx="5"/>
          </p:nvPr>
        </p:nvSpPr>
        <p:spPr>
          <a:xfrm>
            <a:off x="6031138" y="33648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9"/>
          <p:cNvSpPr txBox="1">
            <a:spLocks noGrp="1"/>
          </p:cNvSpPr>
          <p:nvPr>
            <p:ph type="subTitle" idx="6"/>
          </p:nvPr>
        </p:nvSpPr>
        <p:spPr>
          <a:xfrm>
            <a:off x="6031138" y="3892500"/>
            <a:ext cx="21753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 name="Google Shape;83;p19"/>
          <p:cNvSpPr txBox="1">
            <a:spLocks noGrp="1"/>
          </p:cNvSpPr>
          <p:nvPr>
            <p:ph type="title" idx="7" hasCustomPrompt="1"/>
          </p:nvPr>
        </p:nvSpPr>
        <p:spPr>
          <a:xfrm>
            <a:off x="1502013" y="2099988"/>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4" name="Google Shape;84;p19"/>
          <p:cNvSpPr txBox="1">
            <a:spLocks noGrp="1"/>
          </p:cNvSpPr>
          <p:nvPr>
            <p:ph type="title" idx="8" hasCustomPrompt="1"/>
          </p:nvPr>
        </p:nvSpPr>
        <p:spPr>
          <a:xfrm>
            <a:off x="4048738" y="2100063"/>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5" name="Google Shape;85;p19"/>
          <p:cNvSpPr txBox="1">
            <a:spLocks noGrp="1"/>
          </p:cNvSpPr>
          <p:nvPr>
            <p:ph type="title" idx="9" hasCustomPrompt="1"/>
          </p:nvPr>
        </p:nvSpPr>
        <p:spPr>
          <a:xfrm>
            <a:off x="6595438" y="2100063"/>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21"/>
          <p:cNvSpPr txBox="1">
            <a:spLocks noGrp="1"/>
          </p:cNvSpPr>
          <p:nvPr>
            <p:ph type="title" idx="2"/>
          </p:nvPr>
        </p:nvSpPr>
        <p:spPr>
          <a:xfrm>
            <a:off x="1069450"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 name="Google Shape;99;p21"/>
          <p:cNvSpPr txBox="1">
            <a:spLocks noGrp="1"/>
          </p:cNvSpPr>
          <p:nvPr>
            <p:ph type="subTitle" idx="1"/>
          </p:nvPr>
        </p:nvSpPr>
        <p:spPr>
          <a:xfrm>
            <a:off x="94900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21"/>
          <p:cNvSpPr txBox="1">
            <a:spLocks noGrp="1"/>
          </p:cNvSpPr>
          <p:nvPr>
            <p:ph type="title" idx="3"/>
          </p:nvPr>
        </p:nvSpPr>
        <p:spPr>
          <a:xfrm>
            <a:off x="3699402"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 name="Google Shape;101;p21"/>
          <p:cNvSpPr txBox="1">
            <a:spLocks noGrp="1"/>
          </p:cNvSpPr>
          <p:nvPr>
            <p:ph type="subTitle" idx="4"/>
          </p:nvPr>
        </p:nvSpPr>
        <p:spPr>
          <a:xfrm>
            <a:off x="357895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21"/>
          <p:cNvSpPr txBox="1">
            <a:spLocks noGrp="1"/>
          </p:cNvSpPr>
          <p:nvPr>
            <p:ph type="title" idx="5"/>
          </p:nvPr>
        </p:nvSpPr>
        <p:spPr>
          <a:xfrm>
            <a:off x="106945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 name="Google Shape;103;p21"/>
          <p:cNvSpPr txBox="1">
            <a:spLocks noGrp="1"/>
          </p:cNvSpPr>
          <p:nvPr>
            <p:ph type="subTitle" idx="6"/>
          </p:nvPr>
        </p:nvSpPr>
        <p:spPr>
          <a:xfrm>
            <a:off x="949000"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 name="Google Shape;104;p21"/>
          <p:cNvSpPr txBox="1">
            <a:spLocks noGrp="1"/>
          </p:cNvSpPr>
          <p:nvPr>
            <p:ph type="title" idx="7"/>
          </p:nvPr>
        </p:nvSpPr>
        <p:spPr>
          <a:xfrm>
            <a:off x="369940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21"/>
          <p:cNvSpPr txBox="1">
            <a:spLocks noGrp="1"/>
          </p:cNvSpPr>
          <p:nvPr>
            <p:ph type="subTitle" idx="8"/>
          </p:nvPr>
        </p:nvSpPr>
        <p:spPr>
          <a:xfrm>
            <a:off x="3578997"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21"/>
          <p:cNvSpPr txBox="1">
            <a:spLocks noGrp="1"/>
          </p:cNvSpPr>
          <p:nvPr>
            <p:ph type="title" idx="9"/>
          </p:nvPr>
        </p:nvSpPr>
        <p:spPr>
          <a:xfrm>
            <a:off x="6329350"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21"/>
          <p:cNvSpPr txBox="1">
            <a:spLocks noGrp="1"/>
          </p:cNvSpPr>
          <p:nvPr>
            <p:ph type="subTitle" idx="13"/>
          </p:nvPr>
        </p:nvSpPr>
        <p:spPr>
          <a:xfrm>
            <a:off x="620890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21"/>
          <p:cNvSpPr txBox="1">
            <a:spLocks noGrp="1"/>
          </p:cNvSpPr>
          <p:nvPr>
            <p:ph type="title" idx="14"/>
          </p:nvPr>
        </p:nvSpPr>
        <p:spPr>
          <a:xfrm>
            <a:off x="632935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21"/>
          <p:cNvSpPr txBox="1">
            <a:spLocks noGrp="1"/>
          </p:cNvSpPr>
          <p:nvPr>
            <p:ph type="subTitle" idx="15"/>
          </p:nvPr>
        </p:nvSpPr>
        <p:spPr>
          <a:xfrm>
            <a:off x="6208900"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1" r:id="rId6"/>
    <p:sldLayoutId id="2147483664" r:id="rId7"/>
    <p:sldLayoutId id="2147483665" r:id="rId8"/>
    <p:sldLayoutId id="2147483667" r:id="rId9"/>
    <p:sldLayoutId id="2147483668" r:id="rId10"/>
    <p:sldLayoutId id="2147483670" r:id="rId11"/>
    <p:sldLayoutId id="2147483671" r:id="rId12"/>
    <p:sldLayoutId id="2147483672" r:id="rId13"/>
    <p:sldLayoutId id="214748367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p:nvPr/>
        </p:nvSpPr>
        <p:spPr>
          <a:xfrm>
            <a:off x="4966500" y="867950"/>
            <a:ext cx="3069900" cy="2340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1"/>
          <p:cNvSpPr/>
          <p:nvPr/>
        </p:nvSpPr>
        <p:spPr>
          <a:xfrm>
            <a:off x="637600" y="195974"/>
            <a:ext cx="4228200" cy="4092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1"/>
          <p:cNvSpPr/>
          <p:nvPr/>
        </p:nvSpPr>
        <p:spPr>
          <a:xfrm>
            <a:off x="4865794" y="3332381"/>
            <a:ext cx="3271200" cy="577926"/>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1"/>
          <p:cNvSpPr txBox="1">
            <a:spLocks noGrp="1"/>
          </p:cNvSpPr>
          <p:nvPr>
            <p:ph type="subTitle" idx="1"/>
          </p:nvPr>
        </p:nvSpPr>
        <p:spPr>
          <a:xfrm>
            <a:off x="4518977" y="3238331"/>
            <a:ext cx="3858600" cy="10794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b="1" i="1" dirty="0">
              <a:solidFill>
                <a:schemeClr val="tx1"/>
              </a:solidFill>
            </a:endParaRPr>
          </a:p>
          <a:p>
            <a:pPr marL="0" lvl="0" indent="0" algn="ctr" rtl="0">
              <a:spcBef>
                <a:spcPts val="0"/>
              </a:spcBef>
              <a:spcAft>
                <a:spcPts val="0"/>
              </a:spcAft>
              <a:buNone/>
            </a:pPr>
            <a:r>
              <a:rPr lang="en" b="1" i="1" dirty="0">
                <a:solidFill>
                  <a:schemeClr val="tx1"/>
                </a:solidFill>
              </a:rPr>
              <a:t>Réalisé par : Sghiouri Yahya</a:t>
            </a:r>
          </a:p>
          <a:p>
            <a:pPr marL="0" lvl="0" indent="0" algn="ctr" rtl="0">
              <a:spcBef>
                <a:spcPts val="0"/>
              </a:spcBef>
              <a:spcAft>
                <a:spcPts val="0"/>
              </a:spcAft>
              <a:buNone/>
            </a:pPr>
            <a:endParaRPr lang="en" i="1" dirty="0"/>
          </a:p>
          <a:p>
            <a:pPr marL="0" lvl="0" indent="0" algn="ctr" rtl="0">
              <a:spcBef>
                <a:spcPts val="0"/>
              </a:spcBef>
              <a:spcAft>
                <a:spcPts val="0"/>
              </a:spcAft>
              <a:buNone/>
            </a:pPr>
            <a:endParaRPr dirty="0"/>
          </a:p>
        </p:txBody>
      </p:sp>
      <p:grpSp>
        <p:nvGrpSpPr>
          <p:cNvPr id="147" name="Google Shape;147;p31"/>
          <p:cNvGrpSpPr/>
          <p:nvPr/>
        </p:nvGrpSpPr>
        <p:grpSpPr>
          <a:xfrm>
            <a:off x="5061196" y="1020962"/>
            <a:ext cx="2800800" cy="584700"/>
            <a:chOff x="5100994" y="1589500"/>
            <a:chExt cx="2800800" cy="584700"/>
          </a:xfrm>
        </p:grpSpPr>
        <p:cxnSp>
          <p:nvCxnSpPr>
            <p:cNvPr id="148" name="Google Shape;148;p31"/>
            <p:cNvCxnSpPr/>
            <p:nvPr/>
          </p:nvCxnSpPr>
          <p:spPr>
            <a:xfrm rot="-5400000">
              <a:off x="49898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cxnSp>
          <p:nvCxnSpPr>
            <p:cNvPr id="149" name="Google Shape;149;p31"/>
            <p:cNvCxnSpPr/>
            <p:nvPr/>
          </p:nvCxnSpPr>
          <p:spPr>
            <a:xfrm rot="5400000" flipH="1">
              <a:off x="74282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grpSp>
      <p:grpSp>
        <p:nvGrpSpPr>
          <p:cNvPr id="151" name="Google Shape;151;p31"/>
          <p:cNvGrpSpPr/>
          <p:nvPr/>
        </p:nvGrpSpPr>
        <p:grpSpPr>
          <a:xfrm>
            <a:off x="5465860" y="1887825"/>
            <a:ext cx="1882925" cy="628350"/>
            <a:chOff x="5559938" y="2594775"/>
            <a:chExt cx="1882925" cy="628350"/>
          </a:xfrm>
        </p:grpSpPr>
        <p:grpSp>
          <p:nvGrpSpPr>
            <p:cNvPr id="152" name="Google Shape;152;p31"/>
            <p:cNvGrpSpPr/>
            <p:nvPr/>
          </p:nvGrpSpPr>
          <p:grpSpPr>
            <a:xfrm>
              <a:off x="5559938" y="2594775"/>
              <a:ext cx="340200" cy="628350"/>
              <a:chOff x="5546500" y="2594775"/>
              <a:chExt cx="340200" cy="628350"/>
            </a:xfrm>
          </p:grpSpPr>
          <p:sp>
            <p:nvSpPr>
              <p:cNvPr id="153" name="Google Shape;153;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31"/>
              <p:cNvCxnSpPr>
                <a:stCxn id="153"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nvGrpSpPr>
            <p:cNvPr id="155" name="Google Shape;155;p31"/>
            <p:cNvGrpSpPr/>
            <p:nvPr/>
          </p:nvGrpSpPr>
          <p:grpSpPr>
            <a:xfrm flipH="1">
              <a:off x="7102663" y="2594775"/>
              <a:ext cx="340200" cy="628350"/>
              <a:chOff x="5546500" y="2594775"/>
              <a:chExt cx="340200" cy="628350"/>
            </a:xfrm>
          </p:grpSpPr>
          <p:sp>
            <p:nvSpPr>
              <p:cNvPr id="156" name="Google Shape;156;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31"/>
              <p:cNvCxnSpPr>
                <a:stCxn id="156"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sp>
        <p:nvSpPr>
          <p:cNvPr id="158" name="Google Shape;158;p31"/>
          <p:cNvSpPr txBox="1">
            <a:spLocks noGrp="1"/>
          </p:cNvSpPr>
          <p:nvPr>
            <p:ph type="ctrTitle"/>
          </p:nvPr>
        </p:nvSpPr>
        <p:spPr>
          <a:xfrm>
            <a:off x="4677652" y="897431"/>
            <a:ext cx="3459342" cy="1275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 </a:t>
            </a:r>
            <a:r>
              <a:rPr lang="en" sz="4400" dirty="0">
                <a:solidFill>
                  <a:schemeClr val="lt1"/>
                </a:solidFill>
              </a:rPr>
              <a:t>ACP avec</a:t>
            </a:r>
            <a:br>
              <a:rPr lang="en" sz="4400" dirty="0">
                <a:solidFill>
                  <a:schemeClr val="lt1"/>
                </a:solidFill>
              </a:rPr>
            </a:br>
            <a:r>
              <a:rPr lang="en" sz="4400" dirty="0">
                <a:solidFill>
                  <a:schemeClr val="lt1"/>
                </a:solidFill>
              </a:rPr>
              <a:t>java</a:t>
            </a:r>
            <a:endParaRPr sz="4400" dirty="0">
              <a:solidFill>
                <a:schemeClr val="dk1"/>
              </a:solidFill>
            </a:endParaRPr>
          </a:p>
        </p:txBody>
      </p:sp>
      <p:pic>
        <p:nvPicPr>
          <p:cNvPr id="3" name="Image 2">
            <a:extLst>
              <a:ext uri="{FF2B5EF4-FFF2-40B4-BE49-F238E27FC236}">
                <a16:creationId xmlns:a16="http://schemas.microsoft.com/office/drawing/2014/main" id="{C79D5151-169D-09CD-3EDF-913462E2ED45}"/>
              </a:ext>
            </a:extLst>
          </p:cNvPr>
          <p:cNvPicPr>
            <a:picLocks noChangeAspect="1"/>
          </p:cNvPicPr>
          <p:nvPr/>
        </p:nvPicPr>
        <p:blipFill>
          <a:blip r:embed="rId3"/>
          <a:stretch>
            <a:fillRect/>
          </a:stretch>
        </p:blipFill>
        <p:spPr>
          <a:xfrm>
            <a:off x="238991" y="897431"/>
            <a:ext cx="4105582" cy="33908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0" name="Google Shape;480;p43"/>
          <p:cNvSpPr/>
          <p:nvPr/>
        </p:nvSpPr>
        <p:spPr>
          <a:xfrm>
            <a:off x="563366" y="150125"/>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43"/>
          <p:cNvGrpSpPr/>
          <p:nvPr/>
        </p:nvGrpSpPr>
        <p:grpSpPr>
          <a:xfrm>
            <a:off x="4352912" y="3995806"/>
            <a:ext cx="438165" cy="437882"/>
            <a:chOff x="3470456" y="3588699"/>
            <a:chExt cx="447153" cy="446864"/>
          </a:xfrm>
        </p:grpSpPr>
        <p:sp>
          <p:nvSpPr>
            <p:cNvPr id="520" name="Google Shape;520;p43"/>
            <p:cNvSpPr/>
            <p:nvPr/>
          </p:nvSpPr>
          <p:spPr>
            <a:xfrm>
              <a:off x="3470456" y="3588699"/>
              <a:ext cx="447153" cy="278916"/>
            </a:xfrm>
            <a:custGeom>
              <a:avLst/>
              <a:gdLst/>
              <a:ahLst/>
              <a:cxnLst/>
              <a:rect l="l" t="t" r="r" b="b"/>
              <a:pathLst>
                <a:path w="12945" h="8074" extrusionOk="0">
                  <a:moveTo>
                    <a:pt x="3042" y="5184"/>
                  </a:moveTo>
                  <a:lnTo>
                    <a:pt x="3042" y="5915"/>
                  </a:lnTo>
                  <a:lnTo>
                    <a:pt x="3801" y="5915"/>
                  </a:lnTo>
                  <a:lnTo>
                    <a:pt x="3801" y="5184"/>
                  </a:lnTo>
                  <a:close/>
                  <a:moveTo>
                    <a:pt x="4550" y="5184"/>
                  </a:moveTo>
                  <a:lnTo>
                    <a:pt x="4550" y="5915"/>
                  </a:lnTo>
                  <a:lnTo>
                    <a:pt x="5308" y="5915"/>
                  </a:lnTo>
                  <a:lnTo>
                    <a:pt x="5308" y="5184"/>
                  </a:lnTo>
                  <a:close/>
                  <a:moveTo>
                    <a:pt x="6066" y="5184"/>
                  </a:moveTo>
                  <a:lnTo>
                    <a:pt x="6066" y="5915"/>
                  </a:lnTo>
                  <a:lnTo>
                    <a:pt x="6825" y="5915"/>
                  </a:lnTo>
                  <a:lnTo>
                    <a:pt x="6825" y="5184"/>
                  </a:lnTo>
                  <a:close/>
                  <a:moveTo>
                    <a:pt x="7583" y="5184"/>
                  </a:moveTo>
                  <a:lnTo>
                    <a:pt x="7583" y="5915"/>
                  </a:lnTo>
                  <a:lnTo>
                    <a:pt x="8341" y="5915"/>
                  </a:lnTo>
                  <a:lnTo>
                    <a:pt x="8341" y="5184"/>
                  </a:lnTo>
                  <a:close/>
                  <a:moveTo>
                    <a:pt x="9100" y="5184"/>
                  </a:moveTo>
                  <a:lnTo>
                    <a:pt x="9100" y="5915"/>
                  </a:lnTo>
                  <a:lnTo>
                    <a:pt x="9858" y="5915"/>
                  </a:lnTo>
                  <a:lnTo>
                    <a:pt x="9858" y="5184"/>
                  </a:lnTo>
                  <a:close/>
                  <a:moveTo>
                    <a:pt x="6477" y="1"/>
                  </a:moveTo>
                  <a:cubicBezTo>
                    <a:pt x="5290" y="1"/>
                    <a:pt x="4318" y="910"/>
                    <a:pt x="4255" y="2079"/>
                  </a:cubicBezTo>
                  <a:cubicBezTo>
                    <a:pt x="4095" y="2034"/>
                    <a:pt x="3925" y="2008"/>
                    <a:pt x="3756" y="2008"/>
                  </a:cubicBezTo>
                  <a:cubicBezTo>
                    <a:pt x="2792" y="2008"/>
                    <a:pt x="1998" y="2748"/>
                    <a:pt x="1900" y="3685"/>
                  </a:cubicBezTo>
                  <a:cubicBezTo>
                    <a:pt x="830" y="3863"/>
                    <a:pt x="0" y="4800"/>
                    <a:pt x="0" y="5924"/>
                  </a:cubicBezTo>
                  <a:cubicBezTo>
                    <a:pt x="0" y="6905"/>
                    <a:pt x="642" y="7771"/>
                    <a:pt x="1552" y="8074"/>
                  </a:cubicBezTo>
                  <a:lnTo>
                    <a:pt x="1552" y="5184"/>
                  </a:lnTo>
                  <a:lnTo>
                    <a:pt x="3042" y="5184"/>
                  </a:lnTo>
                  <a:lnTo>
                    <a:pt x="3042" y="4764"/>
                  </a:lnTo>
                  <a:lnTo>
                    <a:pt x="3042" y="4345"/>
                  </a:lnTo>
                  <a:lnTo>
                    <a:pt x="3801" y="4345"/>
                  </a:lnTo>
                  <a:lnTo>
                    <a:pt x="3801" y="4764"/>
                  </a:lnTo>
                  <a:lnTo>
                    <a:pt x="3801" y="5184"/>
                  </a:lnTo>
                  <a:lnTo>
                    <a:pt x="4550" y="5184"/>
                  </a:lnTo>
                  <a:lnTo>
                    <a:pt x="4550" y="4764"/>
                  </a:lnTo>
                  <a:lnTo>
                    <a:pt x="4550" y="4345"/>
                  </a:lnTo>
                  <a:lnTo>
                    <a:pt x="5308" y="4345"/>
                  </a:lnTo>
                  <a:lnTo>
                    <a:pt x="5308" y="4764"/>
                  </a:lnTo>
                  <a:lnTo>
                    <a:pt x="5308" y="5184"/>
                  </a:lnTo>
                  <a:lnTo>
                    <a:pt x="6066" y="5184"/>
                  </a:lnTo>
                  <a:lnTo>
                    <a:pt x="6066" y="4764"/>
                  </a:lnTo>
                  <a:lnTo>
                    <a:pt x="6066" y="4345"/>
                  </a:lnTo>
                  <a:lnTo>
                    <a:pt x="6825" y="4345"/>
                  </a:lnTo>
                  <a:lnTo>
                    <a:pt x="6825" y="4764"/>
                  </a:lnTo>
                  <a:lnTo>
                    <a:pt x="6825" y="5184"/>
                  </a:lnTo>
                  <a:lnTo>
                    <a:pt x="7583" y="5184"/>
                  </a:lnTo>
                  <a:lnTo>
                    <a:pt x="7583" y="4764"/>
                  </a:lnTo>
                  <a:lnTo>
                    <a:pt x="7583" y="4345"/>
                  </a:lnTo>
                  <a:lnTo>
                    <a:pt x="8341" y="4345"/>
                  </a:lnTo>
                  <a:lnTo>
                    <a:pt x="8341" y="4764"/>
                  </a:lnTo>
                  <a:lnTo>
                    <a:pt x="8341" y="5184"/>
                  </a:lnTo>
                  <a:lnTo>
                    <a:pt x="9100" y="5184"/>
                  </a:lnTo>
                  <a:lnTo>
                    <a:pt x="9100" y="4764"/>
                  </a:lnTo>
                  <a:lnTo>
                    <a:pt x="9100" y="4345"/>
                  </a:lnTo>
                  <a:lnTo>
                    <a:pt x="9858" y="4345"/>
                  </a:lnTo>
                  <a:lnTo>
                    <a:pt x="9858" y="4764"/>
                  </a:lnTo>
                  <a:lnTo>
                    <a:pt x="9858" y="5184"/>
                  </a:lnTo>
                  <a:lnTo>
                    <a:pt x="11401" y="5184"/>
                  </a:lnTo>
                  <a:lnTo>
                    <a:pt x="11401" y="8074"/>
                  </a:lnTo>
                  <a:cubicBezTo>
                    <a:pt x="11785" y="7940"/>
                    <a:pt x="12133" y="7708"/>
                    <a:pt x="12400" y="7387"/>
                  </a:cubicBezTo>
                  <a:cubicBezTo>
                    <a:pt x="12748" y="6977"/>
                    <a:pt x="12945" y="6459"/>
                    <a:pt x="12945" y="5924"/>
                  </a:cubicBezTo>
                  <a:cubicBezTo>
                    <a:pt x="12945" y="4800"/>
                    <a:pt x="12124" y="3863"/>
                    <a:pt x="11044" y="3685"/>
                  </a:cubicBezTo>
                  <a:cubicBezTo>
                    <a:pt x="10946" y="2748"/>
                    <a:pt x="10152" y="2008"/>
                    <a:pt x="9189" y="2008"/>
                  </a:cubicBezTo>
                  <a:cubicBezTo>
                    <a:pt x="9019" y="2008"/>
                    <a:pt x="8850" y="2034"/>
                    <a:pt x="8689" y="2079"/>
                  </a:cubicBezTo>
                  <a:cubicBezTo>
                    <a:pt x="8627" y="910"/>
                    <a:pt x="7654" y="1"/>
                    <a:pt x="6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3549319" y="3876828"/>
              <a:ext cx="289708" cy="158734"/>
            </a:xfrm>
            <a:custGeom>
              <a:avLst/>
              <a:gdLst/>
              <a:ahLst/>
              <a:cxnLst/>
              <a:rect l="l" t="t" r="r" b="b"/>
              <a:pathLst>
                <a:path w="8387" h="4595" extrusionOk="0">
                  <a:moveTo>
                    <a:pt x="1" y="1"/>
                  </a:moveTo>
                  <a:lnTo>
                    <a:pt x="1" y="4595"/>
                  </a:lnTo>
                  <a:lnTo>
                    <a:pt x="8387" y="4595"/>
                  </a:lnTo>
                  <a:lnTo>
                    <a:pt x="8387" y="1"/>
                  </a:lnTo>
                  <a:lnTo>
                    <a:pt x="7575" y="1"/>
                  </a:lnTo>
                  <a:lnTo>
                    <a:pt x="7575" y="3685"/>
                  </a:lnTo>
                  <a:lnTo>
                    <a:pt x="804" y="3685"/>
                  </a:lnTo>
                  <a:lnTo>
                    <a:pt x="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3603276" y="3876828"/>
              <a:ext cx="181521" cy="101113"/>
            </a:xfrm>
            <a:custGeom>
              <a:avLst/>
              <a:gdLst/>
              <a:ahLst/>
              <a:cxnLst/>
              <a:rect l="l" t="t" r="r" b="b"/>
              <a:pathLst>
                <a:path w="5255" h="2927" extrusionOk="0">
                  <a:moveTo>
                    <a:pt x="1490" y="1035"/>
                  </a:moveTo>
                  <a:lnTo>
                    <a:pt x="1490" y="1794"/>
                  </a:lnTo>
                  <a:lnTo>
                    <a:pt x="758" y="1794"/>
                  </a:lnTo>
                  <a:lnTo>
                    <a:pt x="758" y="1035"/>
                  </a:lnTo>
                  <a:close/>
                  <a:moveTo>
                    <a:pt x="2980" y="1035"/>
                  </a:moveTo>
                  <a:lnTo>
                    <a:pt x="2980" y="1794"/>
                  </a:lnTo>
                  <a:lnTo>
                    <a:pt x="2248" y="1794"/>
                  </a:lnTo>
                  <a:lnTo>
                    <a:pt x="2248" y="1035"/>
                  </a:lnTo>
                  <a:close/>
                  <a:moveTo>
                    <a:pt x="4470" y="1035"/>
                  </a:moveTo>
                  <a:lnTo>
                    <a:pt x="4470" y="1794"/>
                  </a:lnTo>
                  <a:lnTo>
                    <a:pt x="3738" y="1794"/>
                  </a:lnTo>
                  <a:lnTo>
                    <a:pt x="3738" y="1035"/>
                  </a:lnTo>
                  <a:close/>
                  <a:moveTo>
                    <a:pt x="0" y="1"/>
                  </a:moveTo>
                  <a:lnTo>
                    <a:pt x="0" y="2927"/>
                  </a:lnTo>
                  <a:lnTo>
                    <a:pt x="5255" y="2927"/>
                  </a:lnTo>
                  <a:lnTo>
                    <a:pt x="5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3549319" y="3793025"/>
              <a:ext cx="289708" cy="57656"/>
            </a:xfrm>
            <a:custGeom>
              <a:avLst/>
              <a:gdLst/>
              <a:ahLst/>
              <a:cxnLst/>
              <a:rect l="l" t="t" r="r" b="b"/>
              <a:pathLst>
                <a:path w="8387" h="1669" extrusionOk="0">
                  <a:moveTo>
                    <a:pt x="1" y="0"/>
                  </a:moveTo>
                  <a:lnTo>
                    <a:pt x="1" y="1668"/>
                  </a:lnTo>
                  <a:lnTo>
                    <a:pt x="8387" y="1668"/>
                  </a:lnTo>
                  <a:lnTo>
                    <a:pt x="8387" y="0"/>
                  </a:lnTo>
                  <a:lnTo>
                    <a:pt x="7575" y="0"/>
                  </a:lnTo>
                  <a:lnTo>
                    <a:pt x="7575" y="830"/>
                  </a:lnTo>
                  <a:lnTo>
                    <a:pt x="6817" y="830"/>
                  </a:lnTo>
                  <a:lnTo>
                    <a:pt x="6817" y="0"/>
                  </a:lnTo>
                  <a:lnTo>
                    <a:pt x="6058" y="0"/>
                  </a:lnTo>
                  <a:lnTo>
                    <a:pt x="6058" y="830"/>
                  </a:lnTo>
                  <a:lnTo>
                    <a:pt x="5300" y="830"/>
                  </a:lnTo>
                  <a:lnTo>
                    <a:pt x="5300" y="0"/>
                  </a:lnTo>
                  <a:lnTo>
                    <a:pt x="4542" y="0"/>
                  </a:lnTo>
                  <a:lnTo>
                    <a:pt x="4542" y="830"/>
                  </a:lnTo>
                  <a:lnTo>
                    <a:pt x="3783" y="830"/>
                  </a:lnTo>
                  <a:lnTo>
                    <a:pt x="3783" y="0"/>
                  </a:lnTo>
                  <a:lnTo>
                    <a:pt x="3025" y="0"/>
                  </a:lnTo>
                  <a:lnTo>
                    <a:pt x="3025" y="830"/>
                  </a:lnTo>
                  <a:lnTo>
                    <a:pt x="2267" y="830"/>
                  </a:lnTo>
                  <a:lnTo>
                    <a:pt x="2267" y="0"/>
                  </a:lnTo>
                  <a:lnTo>
                    <a:pt x="1518" y="0"/>
                  </a:lnTo>
                  <a:lnTo>
                    <a:pt x="1518" y="830"/>
                  </a:lnTo>
                  <a:lnTo>
                    <a:pt x="759" y="830"/>
                  </a:lnTo>
                  <a:lnTo>
                    <a:pt x="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43"/>
          <p:cNvSpPr txBox="1">
            <a:spLocks noGrp="1"/>
          </p:cNvSpPr>
          <p:nvPr>
            <p:ph type="title"/>
          </p:nvPr>
        </p:nvSpPr>
        <p:spPr>
          <a:xfrm>
            <a:off x="719994" y="1061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Quelques Executions</a:t>
            </a:r>
            <a:endParaRPr dirty="0">
              <a:solidFill>
                <a:schemeClr val="dk1"/>
              </a:solidFill>
            </a:endParaRPr>
          </a:p>
        </p:txBody>
      </p:sp>
      <p:pic>
        <p:nvPicPr>
          <p:cNvPr id="5" name="Image 4">
            <a:extLst>
              <a:ext uri="{FF2B5EF4-FFF2-40B4-BE49-F238E27FC236}">
                <a16:creationId xmlns:a16="http://schemas.microsoft.com/office/drawing/2014/main" id="{79C6BEAE-4005-8BBD-24E1-F1FED4D144CA}"/>
              </a:ext>
            </a:extLst>
          </p:cNvPr>
          <p:cNvPicPr>
            <a:picLocks noChangeAspect="1"/>
          </p:cNvPicPr>
          <p:nvPr/>
        </p:nvPicPr>
        <p:blipFill>
          <a:blip r:embed="rId3"/>
          <a:stretch>
            <a:fillRect/>
          </a:stretch>
        </p:blipFill>
        <p:spPr>
          <a:xfrm>
            <a:off x="657576" y="766275"/>
            <a:ext cx="7704000" cy="39070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39" name="Google Shape;480;p43">
            <a:extLst>
              <a:ext uri="{FF2B5EF4-FFF2-40B4-BE49-F238E27FC236}">
                <a16:creationId xmlns:a16="http://schemas.microsoft.com/office/drawing/2014/main" id="{C390265D-62C5-1624-1038-D373F46E2AAC}"/>
              </a:ext>
            </a:extLst>
          </p:cNvPr>
          <p:cNvSpPr/>
          <p:nvPr/>
        </p:nvSpPr>
        <p:spPr>
          <a:xfrm>
            <a:off x="495024" y="155090"/>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re 6">
            <a:extLst>
              <a:ext uri="{FF2B5EF4-FFF2-40B4-BE49-F238E27FC236}">
                <a16:creationId xmlns:a16="http://schemas.microsoft.com/office/drawing/2014/main" id="{7681C90E-23B2-BBAC-AA55-F262B956B3D1}"/>
              </a:ext>
            </a:extLst>
          </p:cNvPr>
          <p:cNvSpPr>
            <a:spLocks noGrp="1"/>
          </p:cNvSpPr>
          <p:nvPr>
            <p:ph type="title"/>
          </p:nvPr>
        </p:nvSpPr>
        <p:spPr>
          <a:xfrm>
            <a:off x="638724" y="67190"/>
            <a:ext cx="7704000" cy="572700"/>
          </a:xfrm>
        </p:spPr>
        <p:txBody>
          <a:bodyPr/>
          <a:lstStyle/>
          <a:p>
            <a:r>
              <a:rPr lang="fr-FR" dirty="0">
                <a:solidFill>
                  <a:schemeClr val="tx1"/>
                </a:solidFill>
              </a:rPr>
              <a:t>Quelques </a:t>
            </a:r>
            <a:r>
              <a:rPr lang="fr-FR" dirty="0" err="1">
                <a:solidFill>
                  <a:schemeClr val="tx1"/>
                </a:solidFill>
              </a:rPr>
              <a:t>Executions</a:t>
            </a:r>
            <a:endParaRPr lang="fr-FR" dirty="0">
              <a:solidFill>
                <a:schemeClr val="tx1"/>
              </a:solidFill>
            </a:endParaRPr>
          </a:p>
        </p:txBody>
      </p:sp>
      <p:pic>
        <p:nvPicPr>
          <p:cNvPr id="9" name="Image 8">
            <a:extLst>
              <a:ext uri="{FF2B5EF4-FFF2-40B4-BE49-F238E27FC236}">
                <a16:creationId xmlns:a16="http://schemas.microsoft.com/office/drawing/2014/main" id="{2D35CACA-1716-BF33-797A-B30B4DD0CDD8}"/>
              </a:ext>
            </a:extLst>
          </p:cNvPr>
          <p:cNvPicPr>
            <a:picLocks noChangeAspect="1"/>
          </p:cNvPicPr>
          <p:nvPr/>
        </p:nvPicPr>
        <p:blipFill>
          <a:blip r:embed="rId3"/>
          <a:stretch>
            <a:fillRect/>
          </a:stretch>
        </p:blipFill>
        <p:spPr>
          <a:xfrm>
            <a:off x="1163781" y="934102"/>
            <a:ext cx="7076209" cy="3566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6" name="Google Shape;576;p45"/>
          <p:cNvSpPr/>
          <p:nvPr/>
        </p:nvSpPr>
        <p:spPr>
          <a:xfrm>
            <a:off x="576300" y="98998"/>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45"/>
          <p:cNvGrpSpPr/>
          <p:nvPr/>
        </p:nvGrpSpPr>
        <p:grpSpPr>
          <a:xfrm>
            <a:off x="7056746" y="1434342"/>
            <a:ext cx="290308" cy="287940"/>
            <a:chOff x="6390600" y="2496563"/>
            <a:chExt cx="449951" cy="446281"/>
          </a:xfrm>
        </p:grpSpPr>
        <p:sp>
          <p:nvSpPr>
            <p:cNvPr id="627" name="Google Shape;627;p45"/>
            <p:cNvSpPr/>
            <p:nvPr/>
          </p:nvSpPr>
          <p:spPr>
            <a:xfrm>
              <a:off x="6390600" y="2496563"/>
              <a:ext cx="449951" cy="301440"/>
            </a:xfrm>
            <a:custGeom>
              <a:avLst/>
              <a:gdLst/>
              <a:ahLst/>
              <a:cxnLst/>
              <a:rect l="l" t="t" r="r" b="b"/>
              <a:pathLst>
                <a:path w="13026" h="8726" extrusionOk="0">
                  <a:moveTo>
                    <a:pt x="7286" y="0"/>
                  </a:moveTo>
                  <a:cubicBezTo>
                    <a:pt x="7275" y="0"/>
                    <a:pt x="7264" y="0"/>
                    <a:pt x="7254" y="0"/>
                  </a:cubicBezTo>
                  <a:cubicBezTo>
                    <a:pt x="5925" y="27"/>
                    <a:pt x="4854" y="1116"/>
                    <a:pt x="4854" y="2445"/>
                  </a:cubicBezTo>
                  <a:lnTo>
                    <a:pt x="4854" y="2454"/>
                  </a:lnTo>
                  <a:cubicBezTo>
                    <a:pt x="4702" y="2427"/>
                    <a:pt x="4542" y="2409"/>
                    <a:pt x="4372" y="2409"/>
                  </a:cubicBezTo>
                  <a:cubicBezTo>
                    <a:pt x="2972" y="2409"/>
                    <a:pt x="1839" y="3560"/>
                    <a:pt x="1839" y="4969"/>
                  </a:cubicBezTo>
                  <a:cubicBezTo>
                    <a:pt x="1839" y="5041"/>
                    <a:pt x="1839" y="5112"/>
                    <a:pt x="1848" y="5184"/>
                  </a:cubicBezTo>
                  <a:cubicBezTo>
                    <a:pt x="813" y="5201"/>
                    <a:pt x="1" y="6102"/>
                    <a:pt x="117" y="7164"/>
                  </a:cubicBezTo>
                  <a:cubicBezTo>
                    <a:pt x="224" y="8029"/>
                    <a:pt x="1036" y="8725"/>
                    <a:pt x="1901" y="8725"/>
                  </a:cubicBezTo>
                  <a:lnTo>
                    <a:pt x="4230" y="8725"/>
                  </a:lnTo>
                  <a:lnTo>
                    <a:pt x="4230" y="6664"/>
                  </a:lnTo>
                  <a:lnTo>
                    <a:pt x="6620" y="4283"/>
                  </a:lnTo>
                  <a:lnTo>
                    <a:pt x="11830" y="4283"/>
                  </a:lnTo>
                  <a:lnTo>
                    <a:pt x="11830" y="8047"/>
                  </a:lnTo>
                  <a:lnTo>
                    <a:pt x="11955" y="7940"/>
                  </a:lnTo>
                  <a:cubicBezTo>
                    <a:pt x="12482" y="7494"/>
                    <a:pt x="12847" y="6888"/>
                    <a:pt x="12972" y="6227"/>
                  </a:cubicBezTo>
                  <a:cubicBezTo>
                    <a:pt x="13008" y="6049"/>
                    <a:pt x="13026" y="5853"/>
                    <a:pt x="13026" y="5665"/>
                  </a:cubicBezTo>
                  <a:cubicBezTo>
                    <a:pt x="13026" y="3988"/>
                    <a:pt x="11652" y="2614"/>
                    <a:pt x="9966" y="2614"/>
                  </a:cubicBezTo>
                  <a:lnTo>
                    <a:pt x="9734" y="2614"/>
                  </a:lnTo>
                  <a:lnTo>
                    <a:pt x="9734" y="2472"/>
                  </a:lnTo>
                  <a:cubicBezTo>
                    <a:pt x="9734" y="1117"/>
                    <a:pt x="8636" y="0"/>
                    <a:pt x="7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p:cNvSpPr/>
            <p:nvPr/>
          </p:nvSpPr>
          <p:spPr>
            <a:xfrm>
              <a:off x="6574268" y="2681476"/>
              <a:ext cx="43489" cy="43458"/>
            </a:xfrm>
            <a:custGeom>
              <a:avLst/>
              <a:gdLst/>
              <a:ahLst/>
              <a:cxnLst/>
              <a:rect l="l" t="t" r="r" b="b"/>
              <a:pathLst>
                <a:path w="1259" h="1258" extrusionOk="0">
                  <a:moveTo>
                    <a:pt x="1259" y="0"/>
                  </a:moveTo>
                  <a:lnTo>
                    <a:pt x="1" y="1258"/>
                  </a:lnTo>
                  <a:lnTo>
                    <a:pt x="1259" y="1258"/>
                  </a:lnTo>
                  <a:lnTo>
                    <a:pt x="1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p:cNvSpPr/>
            <p:nvPr/>
          </p:nvSpPr>
          <p:spPr>
            <a:xfrm>
              <a:off x="6561971" y="2669766"/>
              <a:ext cx="212022" cy="273078"/>
            </a:xfrm>
            <a:custGeom>
              <a:avLst/>
              <a:gdLst/>
              <a:ahLst/>
              <a:cxnLst/>
              <a:rect l="l" t="t" r="r" b="b"/>
              <a:pathLst>
                <a:path w="6138" h="7905" extrusionOk="0">
                  <a:moveTo>
                    <a:pt x="2373" y="0"/>
                  </a:moveTo>
                  <a:lnTo>
                    <a:pt x="2373" y="2355"/>
                  </a:lnTo>
                  <a:lnTo>
                    <a:pt x="0" y="2355"/>
                  </a:lnTo>
                  <a:lnTo>
                    <a:pt x="0" y="7904"/>
                  </a:lnTo>
                  <a:lnTo>
                    <a:pt x="6138" y="7904"/>
                  </a:lnTo>
                  <a:lnTo>
                    <a:pt x="61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45"/>
          <p:cNvGrpSpPr/>
          <p:nvPr/>
        </p:nvGrpSpPr>
        <p:grpSpPr>
          <a:xfrm>
            <a:off x="1800530" y="1434244"/>
            <a:ext cx="282939" cy="288136"/>
            <a:chOff x="6982919" y="2496563"/>
            <a:chExt cx="438529" cy="446584"/>
          </a:xfrm>
        </p:grpSpPr>
        <p:sp>
          <p:nvSpPr>
            <p:cNvPr id="631" name="Google Shape;631;p45"/>
            <p:cNvSpPr/>
            <p:nvPr/>
          </p:nvSpPr>
          <p:spPr>
            <a:xfrm>
              <a:off x="7006340" y="2682063"/>
              <a:ext cx="280140" cy="175385"/>
            </a:xfrm>
            <a:custGeom>
              <a:avLst/>
              <a:gdLst/>
              <a:ahLst/>
              <a:cxnLst/>
              <a:rect l="l" t="t" r="r" b="b"/>
              <a:pathLst>
                <a:path w="8110" h="5077" extrusionOk="0">
                  <a:moveTo>
                    <a:pt x="0" y="1"/>
                  </a:moveTo>
                  <a:lnTo>
                    <a:pt x="0" y="5077"/>
                  </a:lnTo>
                  <a:lnTo>
                    <a:pt x="8109" y="5077"/>
                  </a:lnTo>
                  <a:lnTo>
                    <a:pt x="8109" y="947"/>
                  </a:lnTo>
                  <a:cubicBezTo>
                    <a:pt x="7503" y="777"/>
                    <a:pt x="6959" y="447"/>
                    <a:pt x="6522" y="1"/>
                  </a:cubicBezTo>
                  <a:lnTo>
                    <a:pt x="4425" y="1"/>
                  </a:lnTo>
                  <a:lnTo>
                    <a:pt x="4425" y="1366"/>
                  </a:lnTo>
                  <a:cubicBezTo>
                    <a:pt x="4996" y="1535"/>
                    <a:pt x="5397" y="2088"/>
                    <a:pt x="5353" y="2722"/>
                  </a:cubicBezTo>
                  <a:cubicBezTo>
                    <a:pt x="5299" y="3364"/>
                    <a:pt x="4782" y="3882"/>
                    <a:pt x="4149" y="3926"/>
                  </a:cubicBezTo>
                  <a:cubicBezTo>
                    <a:pt x="4112" y="3929"/>
                    <a:pt x="4075" y="3931"/>
                    <a:pt x="4039" y="3931"/>
                  </a:cubicBezTo>
                  <a:cubicBezTo>
                    <a:pt x="3313" y="3931"/>
                    <a:pt x="2730" y="3346"/>
                    <a:pt x="2730" y="2624"/>
                  </a:cubicBezTo>
                  <a:cubicBezTo>
                    <a:pt x="2730" y="2026"/>
                    <a:pt x="3123" y="1526"/>
                    <a:pt x="3667" y="1366"/>
                  </a:cubicBezTo>
                  <a:lnTo>
                    <a:pt x="3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5"/>
            <p:cNvSpPr/>
            <p:nvPr/>
          </p:nvSpPr>
          <p:spPr>
            <a:xfrm>
              <a:off x="7126828" y="2753569"/>
              <a:ext cx="38549" cy="38241"/>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a:off x="7132977" y="2581921"/>
              <a:ext cx="62902" cy="100181"/>
            </a:xfrm>
            <a:custGeom>
              <a:avLst/>
              <a:gdLst/>
              <a:ahLst/>
              <a:cxnLst/>
              <a:rect l="l" t="t" r="r" b="b"/>
              <a:pathLst>
                <a:path w="1821" h="2900" extrusionOk="0">
                  <a:moveTo>
                    <a:pt x="1" y="1"/>
                  </a:moveTo>
                  <a:lnTo>
                    <a:pt x="1" y="2900"/>
                  </a:lnTo>
                  <a:lnTo>
                    <a:pt x="759" y="2900"/>
                  </a:lnTo>
                  <a:lnTo>
                    <a:pt x="759" y="759"/>
                  </a:lnTo>
                  <a:lnTo>
                    <a:pt x="1821" y="759"/>
                  </a:lnTo>
                  <a:cubicBezTo>
                    <a:pt x="1812" y="625"/>
                    <a:pt x="1803" y="491"/>
                    <a:pt x="1803" y="357"/>
                  </a:cubicBezTo>
                  <a:cubicBezTo>
                    <a:pt x="1803" y="233"/>
                    <a:pt x="1803" y="117"/>
                    <a:pt x="1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5"/>
            <p:cNvSpPr/>
            <p:nvPr/>
          </p:nvSpPr>
          <p:spPr>
            <a:xfrm>
              <a:off x="6982919" y="2882693"/>
              <a:ext cx="324527" cy="60454"/>
            </a:xfrm>
            <a:custGeom>
              <a:avLst/>
              <a:gdLst/>
              <a:ahLst/>
              <a:cxnLst/>
              <a:rect l="l" t="t" r="r" b="b"/>
              <a:pathLst>
                <a:path w="9395" h="1750" extrusionOk="0">
                  <a:moveTo>
                    <a:pt x="0" y="1"/>
                  </a:moveTo>
                  <a:lnTo>
                    <a:pt x="0" y="402"/>
                  </a:lnTo>
                  <a:cubicBezTo>
                    <a:pt x="0" y="1142"/>
                    <a:pt x="598" y="1749"/>
                    <a:pt x="1347" y="1749"/>
                  </a:cubicBezTo>
                  <a:lnTo>
                    <a:pt x="8047" y="1749"/>
                  </a:lnTo>
                  <a:cubicBezTo>
                    <a:pt x="8787" y="1749"/>
                    <a:pt x="9394" y="1142"/>
                    <a:pt x="9394" y="402"/>
                  </a:cubicBezTo>
                  <a:lnTo>
                    <a:pt x="9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p:cNvSpPr/>
            <p:nvPr/>
          </p:nvSpPr>
          <p:spPr>
            <a:xfrm>
              <a:off x="7302171" y="2503645"/>
              <a:ext cx="37306" cy="41661"/>
            </a:xfrm>
            <a:custGeom>
              <a:avLst/>
              <a:gdLst/>
              <a:ahLst/>
              <a:cxnLst/>
              <a:rect l="l" t="t" r="r" b="b"/>
              <a:pathLst>
                <a:path w="1080" h="1206" extrusionOk="0">
                  <a:moveTo>
                    <a:pt x="545" y="1"/>
                  </a:moveTo>
                  <a:cubicBezTo>
                    <a:pt x="313" y="349"/>
                    <a:pt x="125" y="759"/>
                    <a:pt x="0" y="1205"/>
                  </a:cubicBezTo>
                  <a:lnTo>
                    <a:pt x="1080" y="1205"/>
                  </a:lnTo>
                  <a:cubicBezTo>
                    <a:pt x="964" y="759"/>
                    <a:pt x="777" y="349"/>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5"/>
            <p:cNvSpPr/>
            <p:nvPr/>
          </p:nvSpPr>
          <p:spPr>
            <a:xfrm>
              <a:off x="7347458" y="2496563"/>
              <a:ext cx="61382" cy="48743"/>
            </a:xfrm>
            <a:custGeom>
              <a:avLst/>
              <a:gdLst/>
              <a:ahLst/>
              <a:cxnLst/>
              <a:rect l="l" t="t" r="r" b="b"/>
              <a:pathLst>
                <a:path w="1777" h="1411" extrusionOk="0">
                  <a:moveTo>
                    <a:pt x="1" y="0"/>
                  </a:moveTo>
                  <a:cubicBezTo>
                    <a:pt x="251" y="411"/>
                    <a:pt x="429" y="902"/>
                    <a:pt x="554" y="1410"/>
                  </a:cubicBezTo>
                  <a:lnTo>
                    <a:pt x="1776" y="1410"/>
                  </a:lnTo>
                  <a:cubicBezTo>
                    <a:pt x="1401" y="732"/>
                    <a:pt x="768" y="20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p:cNvSpPr/>
            <p:nvPr/>
          </p:nvSpPr>
          <p:spPr>
            <a:xfrm>
              <a:off x="7347458" y="2641094"/>
              <a:ext cx="61969" cy="49641"/>
            </a:xfrm>
            <a:custGeom>
              <a:avLst/>
              <a:gdLst/>
              <a:ahLst/>
              <a:cxnLst/>
              <a:rect l="l" t="t" r="r" b="b"/>
              <a:pathLst>
                <a:path w="1794" h="1437" extrusionOk="0">
                  <a:moveTo>
                    <a:pt x="563" y="0"/>
                  </a:moveTo>
                  <a:cubicBezTo>
                    <a:pt x="438" y="527"/>
                    <a:pt x="251" y="1017"/>
                    <a:pt x="1" y="1437"/>
                  </a:cubicBezTo>
                  <a:cubicBezTo>
                    <a:pt x="777" y="1223"/>
                    <a:pt x="1428" y="696"/>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p:cNvSpPr/>
            <p:nvPr/>
          </p:nvSpPr>
          <p:spPr>
            <a:xfrm>
              <a:off x="7220510" y="2571454"/>
              <a:ext cx="50570" cy="43492"/>
            </a:xfrm>
            <a:custGeom>
              <a:avLst/>
              <a:gdLst/>
              <a:ahLst/>
              <a:cxnLst/>
              <a:rect l="l" t="t" r="r" b="b"/>
              <a:pathLst>
                <a:path w="1464" h="1259" extrusionOk="0">
                  <a:moveTo>
                    <a:pt x="72" y="0"/>
                  </a:moveTo>
                  <a:cubicBezTo>
                    <a:pt x="27" y="205"/>
                    <a:pt x="0" y="429"/>
                    <a:pt x="0" y="652"/>
                  </a:cubicBezTo>
                  <a:cubicBezTo>
                    <a:pt x="0" y="857"/>
                    <a:pt x="27" y="1062"/>
                    <a:pt x="63" y="1258"/>
                  </a:cubicBezTo>
                  <a:lnTo>
                    <a:pt x="1454" y="1258"/>
                  </a:lnTo>
                  <a:cubicBezTo>
                    <a:pt x="1437" y="1062"/>
                    <a:pt x="1428" y="857"/>
                    <a:pt x="1428" y="652"/>
                  </a:cubicBezTo>
                  <a:cubicBezTo>
                    <a:pt x="1428" y="429"/>
                    <a:pt x="1437" y="214"/>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5"/>
            <p:cNvSpPr/>
            <p:nvPr/>
          </p:nvSpPr>
          <p:spPr>
            <a:xfrm>
              <a:off x="7233153" y="2496563"/>
              <a:ext cx="61037" cy="48743"/>
            </a:xfrm>
            <a:custGeom>
              <a:avLst/>
              <a:gdLst/>
              <a:ahLst/>
              <a:cxnLst/>
              <a:rect l="l" t="t" r="r" b="b"/>
              <a:pathLst>
                <a:path w="1767" h="1411" extrusionOk="0">
                  <a:moveTo>
                    <a:pt x="1766" y="0"/>
                  </a:moveTo>
                  <a:lnTo>
                    <a:pt x="1766" y="0"/>
                  </a:lnTo>
                  <a:cubicBezTo>
                    <a:pt x="1008" y="206"/>
                    <a:pt x="375" y="732"/>
                    <a:pt x="0" y="1410"/>
                  </a:cubicBezTo>
                  <a:lnTo>
                    <a:pt x="1222" y="1410"/>
                  </a:lnTo>
                  <a:cubicBezTo>
                    <a:pt x="1338" y="902"/>
                    <a:pt x="1526" y="411"/>
                    <a:pt x="1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5"/>
            <p:cNvSpPr/>
            <p:nvPr/>
          </p:nvSpPr>
          <p:spPr>
            <a:xfrm>
              <a:off x="7232220" y="2641094"/>
              <a:ext cx="61969" cy="49641"/>
            </a:xfrm>
            <a:custGeom>
              <a:avLst/>
              <a:gdLst/>
              <a:ahLst/>
              <a:cxnLst/>
              <a:rect l="l" t="t" r="r" b="b"/>
              <a:pathLst>
                <a:path w="1794" h="1437" extrusionOk="0">
                  <a:moveTo>
                    <a:pt x="0" y="0"/>
                  </a:moveTo>
                  <a:cubicBezTo>
                    <a:pt x="375" y="696"/>
                    <a:pt x="1026" y="1223"/>
                    <a:pt x="1793" y="1437"/>
                  </a:cubicBezTo>
                  <a:cubicBezTo>
                    <a:pt x="1553" y="1017"/>
                    <a:pt x="1356" y="527"/>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5"/>
            <p:cNvSpPr/>
            <p:nvPr/>
          </p:nvSpPr>
          <p:spPr>
            <a:xfrm>
              <a:off x="7370878" y="2571454"/>
              <a:ext cx="50570" cy="43492"/>
            </a:xfrm>
            <a:custGeom>
              <a:avLst/>
              <a:gdLst/>
              <a:ahLst/>
              <a:cxnLst/>
              <a:rect l="l" t="t" r="r" b="b"/>
              <a:pathLst>
                <a:path w="1464" h="1259" extrusionOk="0">
                  <a:moveTo>
                    <a:pt x="1" y="0"/>
                  </a:moveTo>
                  <a:cubicBezTo>
                    <a:pt x="28" y="214"/>
                    <a:pt x="37" y="429"/>
                    <a:pt x="37" y="652"/>
                  </a:cubicBezTo>
                  <a:cubicBezTo>
                    <a:pt x="37" y="857"/>
                    <a:pt x="28" y="1062"/>
                    <a:pt x="1" y="1258"/>
                  </a:cubicBezTo>
                  <a:lnTo>
                    <a:pt x="1401" y="1258"/>
                  </a:lnTo>
                  <a:cubicBezTo>
                    <a:pt x="1437" y="1062"/>
                    <a:pt x="1464" y="857"/>
                    <a:pt x="1464" y="652"/>
                  </a:cubicBezTo>
                  <a:cubicBezTo>
                    <a:pt x="1464" y="429"/>
                    <a:pt x="1437" y="205"/>
                    <a:pt x="1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5"/>
            <p:cNvSpPr/>
            <p:nvPr/>
          </p:nvSpPr>
          <p:spPr>
            <a:xfrm>
              <a:off x="7296022" y="2571454"/>
              <a:ext cx="49948" cy="43492"/>
            </a:xfrm>
            <a:custGeom>
              <a:avLst/>
              <a:gdLst/>
              <a:ahLst/>
              <a:cxnLst/>
              <a:rect l="l" t="t" r="r" b="b"/>
              <a:pathLst>
                <a:path w="1446" h="1259" extrusionOk="0">
                  <a:moveTo>
                    <a:pt x="36" y="0"/>
                  </a:moveTo>
                  <a:cubicBezTo>
                    <a:pt x="9" y="214"/>
                    <a:pt x="0" y="429"/>
                    <a:pt x="0" y="652"/>
                  </a:cubicBezTo>
                  <a:cubicBezTo>
                    <a:pt x="0" y="857"/>
                    <a:pt x="9" y="1062"/>
                    <a:pt x="36" y="1258"/>
                  </a:cubicBezTo>
                  <a:lnTo>
                    <a:pt x="1410" y="1258"/>
                  </a:lnTo>
                  <a:cubicBezTo>
                    <a:pt x="1436" y="1062"/>
                    <a:pt x="1445" y="857"/>
                    <a:pt x="1445" y="652"/>
                  </a:cubicBezTo>
                  <a:cubicBezTo>
                    <a:pt x="1445" y="429"/>
                    <a:pt x="1427" y="214"/>
                    <a:pt x="1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5"/>
            <p:cNvSpPr/>
            <p:nvPr/>
          </p:nvSpPr>
          <p:spPr>
            <a:xfrm>
              <a:off x="7301860" y="2641094"/>
              <a:ext cx="38239" cy="42870"/>
            </a:xfrm>
            <a:custGeom>
              <a:avLst/>
              <a:gdLst/>
              <a:ahLst/>
              <a:cxnLst/>
              <a:rect l="l" t="t" r="r" b="b"/>
              <a:pathLst>
                <a:path w="1107" h="1241" extrusionOk="0">
                  <a:moveTo>
                    <a:pt x="1" y="0"/>
                  </a:moveTo>
                  <a:cubicBezTo>
                    <a:pt x="125" y="464"/>
                    <a:pt x="313" y="884"/>
                    <a:pt x="554" y="1240"/>
                  </a:cubicBezTo>
                  <a:cubicBezTo>
                    <a:pt x="794" y="884"/>
                    <a:pt x="982" y="464"/>
                    <a:pt x="1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5"/>
          <p:cNvSpPr txBox="1">
            <a:spLocks noGrp="1"/>
          </p:cNvSpPr>
          <p:nvPr>
            <p:ph type="title"/>
          </p:nvPr>
        </p:nvSpPr>
        <p:spPr>
          <a:xfrm>
            <a:off x="237584" y="50038"/>
            <a:ext cx="866883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Comment trouver le nuage des variables</a:t>
            </a:r>
            <a:endParaRPr dirty="0">
              <a:solidFill>
                <a:schemeClr val="dk1"/>
              </a:solidFill>
            </a:endParaRPr>
          </a:p>
        </p:txBody>
      </p:sp>
      <p:sp>
        <p:nvSpPr>
          <p:cNvPr id="26" name="ZoneTexte 25">
            <a:extLst>
              <a:ext uri="{FF2B5EF4-FFF2-40B4-BE49-F238E27FC236}">
                <a16:creationId xmlns:a16="http://schemas.microsoft.com/office/drawing/2014/main" id="{B2C385AE-D60A-A52B-C6E0-20C6E723DDB9}"/>
              </a:ext>
            </a:extLst>
          </p:cNvPr>
          <p:cNvSpPr txBox="1"/>
          <p:nvPr/>
        </p:nvSpPr>
        <p:spPr>
          <a:xfrm>
            <a:off x="576300" y="602928"/>
            <a:ext cx="3945311" cy="307777"/>
          </a:xfrm>
          <a:prstGeom prst="rect">
            <a:avLst/>
          </a:prstGeom>
          <a:noFill/>
        </p:spPr>
        <p:txBody>
          <a:bodyPr wrap="none" rtlCol="0">
            <a:spAutoFit/>
          </a:bodyPr>
          <a:lstStyle/>
          <a:p>
            <a:r>
              <a:rPr lang="fr-FR" dirty="0">
                <a:solidFill>
                  <a:schemeClr val="bg1"/>
                </a:solidFill>
              </a:rPr>
              <a:t>-Après avoir trouvé la projection des individus: </a:t>
            </a:r>
          </a:p>
        </p:txBody>
      </p:sp>
      <p:pic>
        <p:nvPicPr>
          <p:cNvPr id="28" name="Image 27">
            <a:extLst>
              <a:ext uri="{FF2B5EF4-FFF2-40B4-BE49-F238E27FC236}">
                <a16:creationId xmlns:a16="http://schemas.microsoft.com/office/drawing/2014/main" id="{82B8593A-8A4C-376F-80DF-F7EFD9F1FFFD}"/>
              </a:ext>
            </a:extLst>
          </p:cNvPr>
          <p:cNvPicPr>
            <a:picLocks noChangeAspect="1"/>
          </p:cNvPicPr>
          <p:nvPr/>
        </p:nvPicPr>
        <p:blipFill>
          <a:blip r:embed="rId3"/>
          <a:stretch>
            <a:fillRect/>
          </a:stretch>
        </p:blipFill>
        <p:spPr>
          <a:xfrm>
            <a:off x="749234" y="886760"/>
            <a:ext cx="5964779" cy="1550745"/>
          </a:xfrm>
          <a:prstGeom prst="rect">
            <a:avLst/>
          </a:prstGeom>
        </p:spPr>
      </p:pic>
      <p:sp>
        <p:nvSpPr>
          <p:cNvPr id="29" name="ZoneTexte 28">
            <a:extLst>
              <a:ext uri="{FF2B5EF4-FFF2-40B4-BE49-F238E27FC236}">
                <a16:creationId xmlns:a16="http://schemas.microsoft.com/office/drawing/2014/main" id="{4630BF7D-3314-3241-0707-CE13A802EE5E}"/>
              </a:ext>
            </a:extLst>
          </p:cNvPr>
          <p:cNvSpPr txBox="1"/>
          <p:nvPr/>
        </p:nvSpPr>
        <p:spPr>
          <a:xfrm>
            <a:off x="368661" y="2438908"/>
            <a:ext cx="9008656" cy="523220"/>
          </a:xfrm>
          <a:prstGeom prst="rect">
            <a:avLst/>
          </a:prstGeom>
          <a:noFill/>
        </p:spPr>
        <p:txBody>
          <a:bodyPr wrap="square" rtlCol="0">
            <a:spAutoFit/>
          </a:bodyPr>
          <a:lstStyle/>
          <a:p>
            <a:r>
              <a:rPr lang="fr-FR" dirty="0">
                <a:solidFill>
                  <a:schemeClr val="bg1"/>
                </a:solidFill>
              </a:rPr>
              <a:t>-On utilise cette formule pour calculer la projection des variables , les lambdas sont les valeurs propres</a:t>
            </a:r>
          </a:p>
          <a:p>
            <a:r>
              <a:rPr lang="fr-FR" dirty="0">
                <a:solidFill>
                  <a:schemeClr val="bg1"/>
                </a:solidFill>
              </a:rPr>
              <a:t>Triés par ordre décroissant. </a:t>
            </a:r>
          </a:p>
        </p:txBody>
      </p:sp>
      <p:sp>
        <p:nvSpPr>
          <p:cNvPr id="122" name="ZoneTexte 121">
            <a:extLst>
              <a:ext uri="{FF2B5EF4-FFF2-40B4-BE49-F238E27FC236}">
                <a16:creationId xmlns:a16="http://schemas.microsoft.com/office/drawing/2014/main" id="{83969D5C-BE9E-A2EB-A142-4FC25327BCC9}"/>
              </a:ext>
            </a:extLst>
          </p:cNvPr>
          <p:cNvSpPr txBox="1"/>
          <p:nvPr/>
        </p:nvSpPr>
        <p:spPr>
          <a:xfrm>
            <a:off x="368661" y="2917687"/>
            <a:ext cx="9008656" cy="307777"/>
          </a:xfrm>
          <a:prstGeom prst="rect">
            <a:avLst/>
          </a:prstGeom>
          <a:noFill/>
        </p:spPr>
        <p:txBody>
          <a:bodyPr wrap="square" rtlCol="0">
            <a:spAutoFit/>
          </a:bodyPr>
          <a:lstStyle/>
          <a:p>
            <a:r>
              <a:rPr lang="fr-FR" dirty="0">
                <a:solidFill>
                  <a:schemeClr val="bg1"/>
                </a:solidFill>
              </a:rPr>
              <a:t>-puis on trace le cercle unité , et ainsi nos nouvelles variables .</a:t>
            </a:r>
          </a:p>
        </p:txBody>
      </p:sp>
      <p:sp>
        <p:nvSpPr>
          <p:cNvPr id="123" name="ZoneTexte 122">
            <a:extLst>
              <a:ext uri="{FF2B5EF4-FFF2-40B4-BE49-F238E27FC236}">
                <a16:creationId xmlns:a16="http://schemas.microsoft.com/office/drawing/2014/main" id="{0162195D-1303-FB0F-0B9C-06EFC9B52D05}"/>
              </a:ext>
            </a:extLst>
          </p:cNvPr>
          <p:cNvSpPr txBox="1"/>
          <p:nvPr/>
        </p:nvSpPr>
        <p:spPr>
          <a:xfrm>
            <a:off x="368661" y="3358679"/>
            <a:ext cx="9008656" cy="307777"/>
          </a:xfrm>
          <a:prstGeom prst="rect">
            <a:avLst/>
          </a:prstGeom>
          <a:noFill/>
        </p:spPr>
        <p:txBody>
          <a:bodyPr wrap="square" rtlCol="0">
            <a:spAutoFit/>
          </a:bodyPr>
          <a:lstStyle/>
          <a:p>
            <a:r>
              <a:rPr lang="fr-FR" dirty="0">
                <a:solidFill>
                  <a:schemeClr val="bg1"/>
                </a:solidFill>
              </a:rPr>
              <a:t>-la matrice obtenu est de taille p x 2 ;ainsi l’</a:t>
            </a:r>
            <a:r>
              <a:rPr lang="fr-FR" dirty="0" err="1">
                <a:solidFill>
                  <a:schemeClr val="bg1"/>
                </a:solidFill>
              </a:rPr>
              <a:t>éxtremité</a:t>
            </a:r>
            <a:r>
              <a:rPr lang="fr-FR" dirty="0">
                <a:solidFill>
                  <a:schemeClr val="bg1"/>
                </a:solidFill>
              </a:rPr>
              <a:t> de chaque vecteur va être sa projection (couple ).</a:t>
            </a:r>
          </a:p>
        </p:txBody>
      </p:sp>
      <p:sp>
        <p:nvSpPr>
          <p:cNvPr id="30" name="ZoneTexte 29">
            <a:extLst>
              <a:ext uri="{FF2B5EF4-FFF2-40B4-BE49-F238E27FC236}">
                <a16:creationId xmlns:a16="http://schemas.microsoft.com/office/drawing/2014/main" id="{2876AB5D-F306-379B-08CF-6A876F73B9D9}"/>
              </a:ext>
            </a:extLst>
          </p:cNvPr>
          <p:cNvSpPr txBox="1"/>
          <p:nvPr/>
        </p:nvSpPr>
        <p:spPr>
          <a:xfrm>
            <a:off x="522583" y="3751398"/>
            <a:ext cx="6418079" cy="523220"/>
          </a:xfrm>
          <a:prstGeom prst="rect">
            <a:avLst/>
          </a:prstGeom>
          <a:noFill/>
        </p:spPr>
        <p:txBody>
          <a:bodyPr wrap="square" rtlCol="0">
            <a:spAutoFit/>
          </a:bodyPr>
          <a:lstStyle/>
          <a:p>
            <a:r>
              <a:rPr lang="fr-FR" dirty="0">
                <a:solidFill>
                  <a:schemeClr val="bg1"/>
                </a:solidFill>
              </a:rPr>
              <a:t>-Les coordonnées des vecteurs synthétiques du nuage de variables sont obtenus par la formule suivante : </a:t>
            </a:r>
          </a:p>
        </p:txBody>
      </p:sp>
      <p:pic>
        <p:nvPicPr>
          <p:cNvPr id="544" name="Image 543">
            <a:extLst>
              <a:ext uri="{FF2B5EF4-FFF2-40B4-BE49-F238E27FC236}">
                <a16:creationId xmlns:a16="http://schemas.microsoft.com/office/drawing/2014/main" id="{2D86450C-0BA0-E95D-C49D-CA24B7252422}"/>
              </a:ext>
            </a:extLst>
          </p:cNvPr>
          <p:cNvPicPr>
            <a:picLocks noChangeAspect="1"/>
          </p:cNvPicPr>
          <p:nvPr/>
        </p:nvPicPr>
        <p:blipFill>
          <a:blip r:embed="rId4"/>
          <a:stretch>
            <a:fillRect/>
          </a:stretch>
        </p:blipFill>
        <p:spPr>
          <a:xfrm>
            <a:off x="3617522" y="4130102"/>
            <a:ext cx="1419225" cy="914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38366EEB-7762-01A2-A4D8-7990FC41132E}"/>
              </a:ext>
            </a:extLst>
          </p:cNvPr>
          <p:cNvPicPr>
            <a:picLocks noChangeAspect="1"/>
          </p:cNvPicPr>
          <p:nvPr/>
        </p:nvPicPr>
        <p:blipFill>
          <a:blip r:embed="rId2"/>
          <a:stretch>
            <a:fillRect/>
          </a:stretch>
        </p:blipFill>
        <p:spPr>
          <a:xfrm>
            <a:off x="872836" y="810490"/>
            <a:ext cx="7034646" cy="4028209"/>
          </a:xfrm>
          <a:prstGeom prst="rect">
            <a:avLst/>
          </a:prstGeom>
        </p:spPr>
      </p:pic>
    </p:spTree>
    <p:extLst>
      <p:ext uri="{BB962C8B-B14F-4D97-AF65-F5344CB8AC3E}">
        <p14:creationId xmlns:p14="http://schemas.microsoft.com/office/powerpoint/2010/main" val="6206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480;p43">
            <a:extLst>
              <a:ext uri="{FF2B5EF4-FFF2-40B4-BE49-F238E27FC236}">
                <a16:creationId xmlns:a16="http://schemas.microsoft.com/office/drawing/2014/main" id="{8956E6BC-7BBC-85D2-9A60-008B6370AE9A}"/>
              </a:ext>
            </a:extLst>
          </p:cNvPr>
          <p:cNvSpPr/>
          <p:nvPr/>
        </p:nvSpPr>
        <p:spPr>
          <a:xfrm>
            <a:off x="422287" y="1671314"/>
            <a:ext cx="7991400" cy="1414786"/>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5400" dirty="0"/>
              <a:t>Conclusion</a:t>
            </a:r>
            <a:endParaRPr sz="5400" dirty="0"/>
          </a:p>
        </p:txBody>
      </p:sp>
    </p:spTree>
    <p:extLst>
      <p:ext uri="{BB962C8B-B14F-4D97-AF65-F5344CB8AC3E}">
        <p14:creationId xmlns:p14="http://schemas.microsoft.com/office/powerpoint/2010/main" val="13093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3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lt1"/>
              </a:buClr>
              <a:buSzPts val="1200"/>
              <a:buNone/>
            </a:pPr>
            <a:endParaRPr lang="en" dirty="0">
              <a:solidFill>
                <a:schemeClr val="lt1"/>
              </a:solidFill>
            </a:endParaRPr>
          </a:p>
          <a:p>
            <a:pPr marL="152400" lvl="0" indent="0" algn="l" rtl="0">
              <a:spcBef>
                <a:spcPts val="0"/>
              </a:spcBef>
              <a:spcAft>
                <a:spcPts val="0"/>
              </a:spcAft>
              <a:buClr>
                <a:schemeClr val="lt1"/>
              </a:buClr>
              <a:buSzPts val="1200"/>
              <a:buNone/>
            </a:pPr>
            <a:r>
              <a:rPr lang="en" sz="2000" dirty="0"/>
              <a:t>Introduction</a:t>
            </a:r>
          </a:p>
          <a:p>
            <a:pPr marL="152400" lvl="0" indent="0" algn="l" rtl="0">
              <a:spcBef>
                <a:spcPts val="0"/>
              </a:spcBef>
              <a:spcAft>
                <a:spcPts val="0"/>
              </a:spcAft>
              <a:buClr>
                <a:schemeClr val="lt1"/>
              </a:buClr>
              <a:buSzPts val="1200"/>
              <a:buNone/>
            </a:pPr>
            <a:endParaRPr lang="en" sz="2000" dirty="0"/>
          </a:p>
          <a:p>
            <a:pPr marL="152400" indent="0">
              <a:buNone/>
            </a:pPr>
            <a:r>
              <a:rPr lang="en" sz="2000" dirty="0"/>
              <a:t>Diagramme des cas d’utilisations</a:t>
            </a:r>
          </a:p>
          <a:p>
            <a:pPr marL="152400" lvl="0" indent="0" algn="l" rtl="0">
              <a:spcBef>
                <a:spcPts val="0"/>
              </a:spcBef>
              <a:spcAft>
                <a:spcPts val="0"/>
              </a:spcAft>
              <a:buClr>
                <a:schemeClr val="lt1"/>
              </a:buClr>
              <a:buSzPts val="1200"/>
              <a:buNone/>
            </a:pPr>
            <a:endParaRPr lang="en" sz="2000" dirty="0">
              <a:solidFill>
                <a:schemeClr val="lt1"/>
              </a:solidFill>
            </a:endParaRPr>
          </a:p>
          <a:p>
            <a:pPr marL="152400" lvl="0" indent="0" algn="l" rtl="0">
              <a:spcBef>
                <a:spcPts val="0"/>
              </a:spcBef>
              <a:spcAft>
                <a:spcPts val="0"/>
              </a:spcAft>
              <a:buClr>
                <a:schemeClr val="lt1"/>
              </a:buClr>
              <a:buSzPts val="1200"/>
              <a:buNone/>
            </a:pPr>
            <a:r>
              <a:rPr lang="en" sz="2000" dirty="0">
                <a:solidFill>
                  <a:schemeClr val="lt1"/>
                </a:solidFill>
              </a:rPr>
              <a:t>Diagramme de classes</a:t>
            </a:r>
          </a:p>
          <a:p>
            <a:pPr marL="152400" lvl="0" indent="0" algn="l" rtl="0">
              <a:spcBef>
                <a:spcPts val="0"/>
              </a:spcBef>
              <a:spcAft>
                <a:spcPts val="0"/>
              </a:spcAft>
              <a:buClr>
                <a:schemeClr val="lt1"/>
              </a:buClr>
              <a:buSzPts val="1200"/>
              <a:buNone/>
            </a:pPr>
            <a:endParaRPr lang="en" sz="2000" dirty="0"/>
          </a:p>
          <a:p>
            <a:pPr marL="152400" lvl="0" indent="0" algn="l" rtl="0">
              <a:spcBef>
                <a:spcPts val="0"/>
              </a:spcBef>
              <a:spcAft>
                <a:spcPts val="0"/>
              </a:spcAft>
              <a:buClr>
                <a:schemeClr val="lt1"/>
              </a:buClr>
              <a:buSzPts val="1200"/>
              <a:buNone/>
            </a:pPr>
            <a:r>
              <a:rPr lang="en" sz="2000" dirty="0">
                <a:solidFill>
                  <a:schemeClr val="lt1"/>
                </a:solidFill>
              </a:rPr>
              <a:t>Presentation d’application </a:t>
            </a:r>
          </a:p>
          <a:p>
            <a:pPr marL="152400" lvl="0" indent="0" algn="l" rtl="0">
              <a:spcBef>
                <a:spcPts val="0"/>
              </a:spcBef>
              <a:spcAft>
                <a:spcPts val="0"/>
              </a:spcAft>
              <a:buClr>
                <a:schemeClr val="lt1"/>
              </a:buClr>
              <a:buSzPts val="1200"/>
              <a:buNone/>
            </a:pPr>
            <a:endParaRPr lang="en" sz="2000" dirty="0">
              <a:solidFill>
                <a:schemeClr val="lt1"/>
              </a:solidFill>
            </a:endParaRPr>
          </a:p>
          <a:p>
            <a:pPr marL="152400" lvl="0" indent="0" algn="l" rtl="0">
              <a:spcBef>
                <a:spcPts val="0"/>
              </a:spcBef>
              <a:spcAft>
                <a:spcPts val="0"/>
              </a:spcAft>
              <a:buClr>
                <a:schemeClr val="lt1"/>
              </a:buClr>
              <a:buSzPts val="1200"/>
              <a:buNone/>
            </a:pPr>
            <a:r>
              <a:rPr lang="en" sz="2000" dirty="0"/>
              <a:t>Explication du nuage de variable</a:t>
            </a:r>
            <a:endParaRPr sz="2000" dirty="0">
              <a:solidFill>
                <a:schemeClr val="lt1"/>
              </a:solidFill>
            </a:endParaRPr>
          </a:p>
        </p:txBody>
      </p:sp>
      <p:grpSp>
        <p:nvGrpSpPr>
          <p:cNvPr id="165" name="Google Shape;165;p32"/>
          <p:cNvGrpSpPr/>
          <p:nvPr/>
        </p:nvGrpSpPr>
        <p:grpSpPr>
          <a:xfrm>
            <a:off x="405288" y="860175"/>
            <a:ext cx="171000" cy="830850"/>
            <a:chOff x="5816800" y="2392275"/>
            <a:chExt cx="171000" cy="830850"/>
          </a:xfrm>
        </p:grpSpPr>
        <p:sp>
          <p:nvSpPr>
            <p:cNvPr id="166" name="Google Shape;166;p32"/>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p:cNvCxnSpPr>
              <a:stCxn id="166" idx="2"/>
              <a:endCxn id="163" idx="1"/>
            </p:cNvCxnSpPr>
            <p:nvPr/>
          </p:nvCxnSpPr>
          <p:spPr>
            <a:xfrm rot="10800000" flipH="1">
              <a:off x="5816800" y="2392275"/>
              <a:ext cx="171000" cy="7959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168" name="Google Shape;168;p32"/>
          <p:cNvGrpSpPr/>
          <p:nvPr/>
        </p:nvGrpSpPr>
        <p:grpSpPr>
          <a:xfrm flipH="1">
            <a:off x="8567713" y="860175"/>
            <a:ext cx="171000" cy="3515250"/>
            <a:chOff x="5816800" y="-292125"/>
            <a:chExt cx="171000" cy="3515250"/>
          </a:xfrm>
        </p:grpSpPr>
        <p:sp>
          <p:nvSpPr>
            <p:cNvPr id="169" name="Google Shape;169;p32"/>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p:cNvCxnSpPr>
              <a:stCxn id="169" idx="2"/>
              <a:endCxn id="163" idx="3"/>
            </p:cNvCxnSpPr>
            <p:nvPr/>
          </p:nvCxnSpPr>
          <p:spPr>
            <a:xfrm rot="10800000" flipH="1">
              <a:off x="5816800" y="-292125"/>
              <a:ext cx="171000" cy="34803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171" name="Google Shape;171;p3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u="sng" dirty="0"/>
              <a:t>Contenu:</a:t>
            </a:r>
            <a:endParaRPr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p:nvPr/>
        </p:nvSpPr>
        <p:spPr>
          <a:xfrm>
            <a:off x="-1290393" y="865128"/>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2" name="Google Shape;222;p34"/>
          <p:cNvPicPr preferRelativeResize="0"/>
          <p:nvPr/>
        </p:nvPicPr>
        <p:blipFill>
          <a:blip r:embed="rId3">
            <a:alphaModFix/>
          </a:blip>
          <a:stretch>
            <a:fillRect/>
          </a:stretch>
        </p:blipFill>
        <p:spPr>
          <a:xfrm>
            <a:off x="-116705" y="720672"/>
            <a:ext cx="1938850" cy="3610400"/>
          </a:xfrm>
          <a:prstGeom prst="rect">
            <a:avLst/>
          </a:prstGeom>
          <a:noFill/>
          <a:ln>
            <a:noFill/>
          </a:ln>
        </p:spPr>
      </p:pic>
      <p:grpSp>
        <p:nvGrpSpPr>
          <p:cNvPr id="225" name="Google Shape;225;p34"/>
          <p:cNvGrpSpPr/>
          <p:nvPr/>
        </p:nvGrpSpPr>
        <p:grpSpPr>
          <a:xfrm>
            <a:off x="3747033" y="-516229"/>
            <a:ext cx="1032444" cy="1456034"/>
            <a:chOff x="4075731" y="-151259"/>
            <a:chExt cx="1032444" cy="1456034"/>
          </a:xfrm>
        </p:grpSpPr>
        <p:sp>
          <p:nvSpPr>
            <p:cNvPr id="226" name="Google Shape;226;p34"/>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 name="Google Shape;227;p34"/>
            <p:cNvCxnSpPr>
              <a:stCxn id="224" idx="0"/>
              <a:endCxn id="226" idx="6"/>
            </p:cNvCxnSpPr>
            <p:nvPr/>
          </p:nvCxnSpPr>
          <p:spPr>
            <a:xfrm rot="16200000" flipH="1" flipV="1">
              <a:off x="3916361" y="78011"/>
              <a:ext cx="1421083" cy="962544"/>
            </a:xfrm>
            <a:prstGeom prst="bentConnector4">
              <a:avLst>
                <a:gd name="adj1" fmla="val -16086"/>
                <a:gd name="adj2" fmla="val -265874"/>
              </a:avLst>
            </a:prstGeom>
            <a:noFill/>
            <a:ln w="9525" cap="flat" cmpd="sng">
              <a:solidFill>
                <a:schemeClr val="lt1"/>
              </a:solidFill>
              <a:prstDash val="solid"/>
              <a:round/>
              <a:headEnd type="none" w="med" len="med"/>
              <a:tailEnd type="none" w="med" len="med"/>
            </a:ln>
          </p:spPr>
        </p:cxnSp>
      </p:grpSp>
      <p:sp>
        <p:nvSpPr>
          <p:cNvPr id="224" name="Google Shape;224;p34"/>
          <p:cNvSpPr txBox="1">
            <a:spLocks noGrp="1"/>
          </p:cNvSpPr>
          <p:nvPr>
            <p:ph type="title"/>
          </p:nvPr>
        </p:nvSpPr>
        <p:spPr>
          <a:xfrm>
            <a:off x="2777625" y="98005"/>
            <a:ext cx="4661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6" name="ZoneTexte 5">
            <a:extLst>
              <a:ext uri="{FF2B5EF4-FFF2-40B4-BE49-F238E27FC236}">
                <a16:creationId xmlns:a16="http://schemas.microsoft.com/office/drawing/2014/main" id="{AB630F9A-0F1C-FB59-BF34-04EA40B33AE0}"/>
              </a:ext>
            </a:extLst>
          </p:cNvPr>
          <p:cNvSpPr txBox="1"/>
          <p:nvPr/>
        </p:nvSpPr>
        <p:spPr>
          <a:xfrm>
            <a:off x="2777625" y="1818408"/>
            <a:ext cx="5109075" cy="3046988"/>
          </a:xfrm>
          <a:prstGeom prst="rect">
            <a:avLst/>
          </a:prstGeom>
          <a:noFill/>
        </p:spPr>
        <p:txBody>
          <a:bodyPr wrap="square" rtlCol="0">
            <a:spAutoFit/>
          </a:bodyPr>
          <a:lstStyle/>
          <a:p>
            <a:r>
              <a:rPr lang="fr-FR" sz="1600" b="1" i="1" u="sng" dirty="0" err="1">
                <a:solidFill>
                  <a:srgbClr val="564DE5"/>
                </a:solidFill>
              </a:rPr>
              <a:t>L’acp</a:t>
            </a:r>
            <a:r>
              <a:rPr lang="fr-FR" sz="1600" b="1" i="1" u="sng" dirty="0">
                <a:solidFill>
                  <a:srgbClr val="564DE5"/>
                </a:solidFill>
              </a:rPr>
              <a:t> c’est quoi ?: </a:t>
            </a:r>
          </a:p>
          <a:p>
            <a:endParaRPr lang="fr-FR" sz="1600" b="1" i="1" u="sng" dirty="0">
              <a:solidFill>
                <a:srgbClr val="564DE5"/>
              </a:solidFill>
            </a:endParaRPr>
          </a:p>
          <a:p>
            <a:r>
              <a:rPr lang="fr-FR" sz="1600" dirty="0">
                <a:solidFill>
                  <a:schemeClr val="bg1"/>
                </a:solidFill>
              </a:rPr>
              <a:t>Abréviation de analyse des composantes principales , elle fait partie des méthodes d’analyse factorielles , c’est une extension de la statistique descriptive ,qui exploite les liaisons entre les variables et les ressemblances entre individus pour les résumer en peu de variables significatives ,pour pouvoir explorer et représenter les données, c’est une technique du data </a:t>
            </a:r>
            <a:r>
              <a:rPr lang="fr-FR" sz="1600" dirty="0" err="1">
                <a:solidFill>
                  <a:schemeClr val="bg1"/>
                </a:solidFill>
              </a:rPr>
              <a:t>mining</a:t>
            </a:r>
            <a:r>
              <a:rPr lang="fr-FR" sz="1600" dirty="0">
                <a:solidFill>
                  <a:schemeClr val="bg1"/>
                </a:solidFill>
              </a:rPr>
              <a:t> .</a:t>
            </a:r>
          </a:p>
          <a:p>
            <a:endParaRPr lang="fr-FR" sz="1600" dirty="0">
              <a:solidFill>
                <a:schemeClr val="bg1"/>
              </a:solidFill>
            </a:endParaRPr>
          </a:p>
          <a:p>
            <a:endParaRPr lang="fr-FR" sz="1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p:nvPr/>
        </p:nvSpPr>
        <p:spPr>
          <a:xfrm>
            <a:off x="2591450" y="111210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6"/>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6"/>
          <p:cNvSpPr/>
          <p:nvPr/>
        </p:nvSpPr>
        <p:spPr>
          <a:xfrm>
            <a:off x="2964675" y="178832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p:nvPr/>
        </p:nvSpPr>
        <p:spPr>
          <a:xfrm>
            <a:off x="5372300" y="178832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2964675" y="344877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5372300" y="344877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6"/>
          <p:cNvSpPr txBox="1"/>
          <p:nvPr/>
        </p:nvSpPr>
        <p:spPr>
          <a:xfrm>
            <a:off x="56731" y="4432940"/>
            <a:ext cx="5117942"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lt1"/>
                </a:solidFill>
                <a:latin typeface="Catamaran"/>
                <a:ea typeface="Catamaran"/>
                <a:cs typeface="Catamaran"/>
                <a:sym typeface="Catamaran"/>
              </a:rPr>
              <a:t>On calcule ces matrices,pour pouvoir avoir les vecteurs propres qui vont nous servir pour la réduction des dimensions des données </a:t>
            </a:r>
            <a:endParaRPr dirty="0">
              <a:solidFill>
                <a:schemeClr val="lt1"/>
              </a:solidFill>
              <a:latin typeface="Catamaran"/>
              <a:ea typeface="Catamaran"/>
              <a:cs typeface="Catamaran"/>
              <a:sym typeface="Catamaran"/>
            </a:endParaRPr>
          </a:p>
        </p:txBody>
      </p:sp>
      <p:sp>
        <p:nvSpPr>
          <p:cNvPr id="255" name="Google Shape;255;p36"/>
          <p:cNvSpPr txBox="1"/>
          <p:nvPr/>
        </p:nvSpPr>
        <p:spPr>
          <a:xfrm>
            <a:off x="720000" y="1809525"/>
            <a:ext cx="2045100" cy="46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lt1"/>
                </a:solidFill>
                <a:latin typeface="Fugaz One"/>
                <a:ea typeface="Fugaz One"/>
                <a:cs typeface="Fugaz One"/>
                <a:sym typeface="Fugaz One"/>
              </a:rPr>
              <a:t>Normaliser</a:t>
            </a:r>
            <a:endParaRPr sz="2500" dirty="0">
              <a:solidFill>
                <a:schemeClr val="lt1"/>
              </a:solidFill>
              <a:latin typeface="Fugaz One"/>
              <a:ea typeface="Fugaz One"/>
              <a:cs typeface="Fugaz One"/>
              <a:sym typeface="Fugaz One"/>
            </a:endParaRPr>
          </a:p>
        </p:txBody>
      </p:sp>
      <p:sp>
        <p:nvSpPr>
          <p:cNvPr id="256" name="Google Shape;256;p36"/>
          <p:cNvSpPr txBox="1"/>
          <p:nvPr/>
        </p:nvSpPr>
        <p:spPr>
          <a:xfrm>
            <a:off x="720000" y="2199525"/>
            <a:ext cx="20451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FR" dirty="0">
                <a:solidFill>
                  <a:srgbClr val="FFFFFF"/>
                </a:solidFill>
                <a:latin typeface="Catamaran"/>
                <a:ea typeface="Catamaran"/>
                <a:cs typeface="Catamaran"/>
                <a:sym typeface="Catamaran"/>
              </a:rPr>
              <a:t>Petit traitement avant d’entamer tout calcul</a:t>
            </a:r>
            <a:endParaRPr dirty="0">
              <a:solidFill>
                <a:srgbClr val="FFFFFF"/>
              </a:solidFill>
              <a:latin typeface="Catamaran"/>
              <a:ea typeface="Catamaran"/>
              <a:cs typeface="Catamaran"/>
              <a:sym typeface="Catamaran"/>
            </a:endParaRPr>
          </a:p>
        </p:txBody>
      </p:sp>
      <p:sp>
        <p:nvSpPr>
          <p:cNvPr id="257" name="Google Shape;257;p36"/>
          <p:cNvSpPr txBox="1"/>
          <p:nvPr/>
        </p:nvSpPr>
        <p:spPr>
          <a:xfrm>
            <a:off x="6378876" y="1634625"/>
            <a:ext cx="2765124" cy="6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500" dirty="0">
                <a:solidFill>
                  <a:schemeClr val="lt1"/>
                </a:solidFill>
                <a:latin typeface="Fugaz One"/>
                <a:ea typeface="Fugaz One"/>
                <a:cs typeface="Fugaz One"/>
                <a:sym typeface="Fugaz One"/>
              </a:rPr>
              <a:t>F</a:t>
            </a:r>
            <a:r>
              <a:rPr lang="en" sz="2500" dirty="0">
                <a:solidFill>
                  <a:schemeClr val="lt1"/>
                </a:solidFill>
                <a:latin typeface="Fugaz One"/>
                <a:ea typeface="Fugaz One"/>
                <a:cs typeface="Fugaz One"/>
                <a:sym typeface="Fugaz One"/>
              </a:rPr>
              <a:t>aire des tests</a:t>
            </a:r>
            <a:endParaRPr sz="2500" dirty="0">
              <a:solidFill>
                <a:schemeClr val="lt1"/>
              </a:solidFill>
              <a:latin typeface="Fugaz One"/>
              <a:ea typeface="Fugaz One"/>
              <a:cs typeface="Fugaz One"/>
              <a:sym typeface="Fugaz One"/>
            </a:endParaRPr>
          </a:p>
        </p:txBody>
      </p:sp>
      <p:sp>
        <p:nvSpPr>
          <p:cNvPr id="258" name="Google Shape;258;p36"/>
          <p:cNvSpPr txBox="1"/>
          <p:nvPr/>
        </p:nvSpPr>
        <p:spPr>
          <a:xfrm>
            <a:off x="6353875" y="2199525"/>
            <a:ext cx="261348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Catamaran"/>
                <a:ea typeface="Catamaran"/>
                <a:cs typeface="Catamaran"/>
                <a:sym typeface="Catamaran"/>
              </a:rPr>
              <a:t> -Test de sphéricité  de Bartlett</a:t>
            </a:r>
          </a:p>
          <a:p>
            <a:pPr marL="0" lvl="0" indent="0" algn="l" rtl="0">
              <a:spcBef>
                <a:spcPts val="0"/>
              </a:spcBef>
              <a:spcAft>
                <a:spcPts val="0"/>
              </a:spcAft>
              <a:buNone/>
            </a:pPr>
            <a:r>
              <a:rPr lang="en" dirty="0">
                <a:solidFill>
                  <a:srgbClr val="FFFFFF"/>
                </a:solidFill>
                <a:latin typeface="Catamaran"/>
                <a:ea typeface="Catamaran"/>
                <a:cs typeface="Catamaran"/>
                <a:sym typeface="Catamaran"/>
              </a:rPr>
              <a:t> -Indice de KMO</a:t>
            </a:r>
            <a:endParaRPr dirty="0">
              <a:solidFill>
                <a:srgbClr val="FFFFFF"/>
              </a:solidFill>
              <a:latin typeface="Catamaran"/>
              <a:ea typeface="Catamaran"/>
              <a:cs typeface="Catamaran"/>
              <a:sym typeface="Catamaran"/>
            </a:endParaRPr>
          </a:p>
        </p:txBody>
      </p:sp>
      <p:sp>
        <p:nvSpPr>
          <p:cNvPr id="259" name="Google Shape;259;p36"/>
          <p:cNvSpPr txBox="1"/>
          <p:nvPr/>
        </p:nvSpPr>
        <p:spPr>
          <a:xfrm>
            <a:off x="340604" y="3374295"/>
            <a:ext cx="2648161" cy="81456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2500" dirty="0">
                <a:solidFill>
                  <a:schemeClr val="lt1"/>
                </a:solidFill>
                <a:latin typeface="Fugaz One"/>
                <a:ea typeface="Fugaz One"/>
                <a:cs typeface="Fugaz One"/>
                <a:sym typeface="Fugaz One"/>
              </a:rPr>
              <a:t>M</a:t>
            </a:r>
            <a:r>
              <a:rPr lang="en" sz="2500" dirty="0">
                <a:solidFill>
                  <a:schemeClr val="lt1"/>
                </a:solidFill>
                <a:latin typeface="Fugaz One"/>
                <a:ea typeface="Fugaz One"/>
                <a:cs typeface="Fugaz One"/>
                <a:sym typeface="Fugaz One"/>
              </a:rPr>
              <a:t>atrice de covariance/correlation</a:t>
            </a:r>
            <a:endParaRPr sz="2500" dirty="0">
              <a:solidFill>
                <a:schemeClr val="lt1"/>
              </a:solidFill>
              <a:latin typeface="Fugaz One"/>
              <a:ea typeface="Fugaz One"/>
              <a:cs typeface="Fugaz One"/>
              <a:sym typeface="Fugaz One"/>
            </a:endParaRPr>
          </a:p>
        </p:txBody>
      </p:sp>
      <p:sp>
        <p:nvSpPr>
          <p:cNvPr id="260" name="Google Shape;260;p36"/>
          <p:cNvSpPr txBox="1"/>
          <p:nvPr/>
        </p:nvSpPr>
        <p:spPr>
          <a:xfrm>
            <a:off x="6465763" y="3448775"/>
            <a:ext cx="204510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lt1"/>
                </a:solidFill>
                <a:latin typeface="Fugaz One"/>
                <a:ea typeface="Fugaz One"/>
                <a:cs typeface="Fugaz One"/>
                <a:sym typeface="Fugaz One"/>
              </a:rPr>
              <a:t>Projection </a:t>
            </a:r>
            <a:endParaRPr sz="2500" dirty="0">
              <a:solidFill>
                <a:schemeClr val="lt1"/>
              </a:solidFill>
              <a:latin typeface="Fugaz One"/>
              <a:ea typeface="Fugaz One"/>
              <a:cs typeface="Fugaz One"/>
              <a:sym typeface="Fugaz One"/>
            </a:endParaRPr>
          </a:p>
        </p:txBody>
      </p:sp>
      <p:sp>
        <p:nvSpPr>
          <p:cNvPr id="261" name="Google Shape;261;p36"/>
          <p:cNvSpPr txBox="1"/>
          <p:nvPr/>
        </p:nvSpPr>
        <p:spPr>
          <a:xfrm>
            <a:off x="6378874" y="3861524"/>
            <a:ext cx="2188876" cy="9837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latin typeface="Catamaran"/>
                <a:ea typeface="Catamaran"/>
                <a:cs typeface="Catamaran"/>
                <a:sym typeface="Catamaran"/>
              </a:rPr>
              <a:t>-On projette les données </a:t>
            </a:r>
          </a:p>
          <a:p>
            <a:pPr marL="0" lvl="0" indent="0" algn="l" rtl="0">
              <a:spcBef>
                <a:spcPts val="0"/>
              </a:spcBef>
              <a:spcAft>
                <a:spcPts val="0"/>
              </a:spcAft>
              <a:buNone/>
            </a:pPr>
            <a:r>
              <a:rPr lang="fr-FR" dirty="0">
                <a:solidFill>
                  <a:schemeClr val="lt1"/>
                </a:solidFill>
                <a:latin typeface="Catamaran"/>
                <a:ea typeface="Catamaran"/>
                <a:cs typeface="Catamaran"/>
                <a:sym typeface="Catamaran"/>
              </a:rPr>
              <a:t>I</a:t>
            </a:r>
            <a:r>
              <a:rPr lang="en" dirty="0">
                <a:solidFill>
                  <a:schemeClr val="lt1"/>
                </a:solidFill>
                <a:latin typeface="Catamaran"/>
                <a:ea typeface="Catamaran"/>
                <a:cs typeface="Catamaran"/>
                <a:sym typeface="Catamaran"/>
              </a:rPr>
              <a:t>nitiales dans les nouvelles bases,soit pour le nuage de</a:t>
            </a:r>
          </a:p>
          <a:p>
            <a:pPr marL="0" lvl="0" indent="0" algn="l" rtl="0">
              <a:spcBef>
                <a:spcPts val="0"/>
              </a:spcBef>
              <a:spcAft>
                <a:spcPts val="0"/>
              </a:spcAft>
              <a:buNone/>
            </a:pPr>
            <a:r>
              <a:rPr lang="fr-FR" dirty="0">
                <a:solidFill>
                  <a:schemeClr val="lt1"/>
                </a:solidFill>
                <a:latin typeface="Catamaran"/>
                <a:ea typeface="Catamaran"/>
                <a:cs typeface="Catamaran"/>
                <a:sym typeface="Catamaran"/>
              </a:rPr>
              <a:t>V</a:t>
            </a:r>
            <a:r>
              <a:rPr lang="en" dirty="0">
                <a:solidFill>
                  <a:schemeClr val="lt1"/>
                </a:solidFill>
                <a:latin typeface="Catamaran"/>
                <a:ea typeface="Catamaran"/>
                <a:cs typeface="Catamaran"/>
                <a:sym typeface="Catamaran"/>
              </a:rPr>
              <a:t>ariables ou di’ndividus</a:t>
            </a:r>
            <a:endParaRPr dirty="0">
              <a:solidFill>
                <a:schemeClr val="lt1"/>
              </a:solidFill>
              <a:latin typeface="Catamaran"/>
              <a:ea typeface="Catamaran"/>
              <a:cs typeface="Catamaran"/>
              <a:sym typeface="Catamaran"/>
            </a:endParaRPr>
          </a:p>
        </p:txBody>
      </p:sp>
      <p:sp>
        <p:nvSpPr>
          <p:cNvPr id="262" name="Google Shape;262;p36"/>
          <p:cNvSpPr/>
          <p:nvPr/>
        </p:nvSpPr>
        <p:spPr>
          <a:xfrm>
            <a:off x="3011075" y="18958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01</a:t>
            </a:r>
            <a:endParaRPr sz="3200">
              <a:solidFill>
                <a:schemeClr val="dk1"/>
              </a:solidFill>
              <a:latin typeface="Fugaz One"/>
              <a:ea typeface="Fugaz One"/>
              <a:cs typeface="Fugaz One"/>
              <a:sym typeface="Fugaz One"/>
            </a:endParaRPr>
          </a:p>
        </p:txBody>
      </p:sp>
      <p:sp>
        <p:nvSpPr>
          <p:cNvPr id="263" name="Google Shape;263;p36"/>
          <p:cNvSpPr/>
          <p:nvPr/>
        </p:nvSpPr>
        <p:spPr>
          <a:xfrm>
            <a:off x="5418650" y="18958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02</a:t>
            </a:r>
            <a:endParaRPr sz="1100">
              <a:solidFill>
                <a:schemeClr val="dk1"/>
              </a:solidFill>
              <a:latin typeface="Fugaz One"/>
              <a:ea typeface="Fugaz One"/>
              <a:cs typeface="Fugaz One"/>
              <a:sym typeface="Fugaz One"/>
            </a:endParaRPr>
          </a:p>
        </p:txBody>
      </p:sp>
      <p:sp>
        <p:nvSpPr>
          <p:cNvPr id="264" name="Google Shape;264;p36"/>
          <p:cNvSpPr/>
          <p:nvPr/>
        </p:nvSpPr>
        <p:spPr>
          <a:xfrm>
            <a:off x="3011075" y="35563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03</a:t>
            </a:r>
            <a:endParaRPr sz="1100">
              <a:solidFill>
                <a:schemeClr val="dk1"/>
              </a:solidFill>
              <a:latin typeface="Fugaz One"/>
              <a:ea typeface="Fugaz One"/>
              <a:cs typeface="Fugaz One"/>
              <a:sym typeface="Fugaz One"/>
            </a:endParaRPr>
          </a:p>
        </p:txBody>
      </p:sp>
      <p:sp>
        <p:nvSpPr>
          <p:cNvPr id="265" name="Google Shape;265;p36"/>
          <p:cNvSpPr/>
          <p:nvPr/>
        </p:nvSpPr>
        <p:spPr>
          <a:xfrm>
            <a:off x="5418650" y="35563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04</a:t>
            </a:r>
            <a:endParaRPr sz="1100">
              <a:solidFill>
                <a:schemeClr val="dk1"/>
              </a:solidFill>
              <a:latin typeface="Fugaz One"/>
              <a:ea typeface="Fugaz One"/>
              <a:cs typeface="Fugaz One"/>
              <a:sym typeface="Fugaz One"/>
            </a:endParaRPr>
          </a:p>
        </p:txBody>
      </p:sp>
      <p:cxnSp>
        <p:nvCxnSpPr>
          <p:cNvPr id="266" name="Google Shape;266;p36"/>
          <p:cNvCxnSpPr>
            <a:stCxn id="250" idx="3"/>
            <a:endCxn id="251" idx="1"/>
          </p:cNvCxnSpPr>
          <p:nvPr/>
        </p:nvCxnSpPr>
        <p:spPr>
          <a:xfrm>
            <a:off x="3771675" y="2108875"/>
            <a:ext cx="1600500" cy="0"/>
          </a:xfrm>
          <a:prstGeom prst="straightConnector1">
            <a:avLst/>
          </a:prstGeom>
          <a:noFill/>
          <a:ln w="9525" cap="flat" cmpd="sng">
            <a:solidFill>
              <a:schemeClr val="lt1"/>
            </a:solidFill>
            <a:prstDash val="solid"/>
            <a:round/>
            <a:headEnd type="none" w="med" len="med"/>
            <a:tailEnd type="none" w="med" len="med"/>
          </a:ln>
        </p:spPr>
      </p:cxnSp>
      <p:cxnSp>
        <p:nvCxnSpPr>
          <p:cNvPr id="267" name="Google Shape;267;p36"/>
          <p:cNvCxnSpPr>
            <a:stCxn id="252" idx="3"/>
            <a:endCxn id="253" idx="1"/>
          </p:cNvCxnSpPr>
          <p:nvPr/>
        </p:nvCxnSpPr>
        <p:spPr>
          <a:xfrm>
            <a:off x="3771675" y="3769325"/>
            <a:ext cx="1600500" cy="0"/>
          </a:xfrm>
          <a:prstGeom prst="straightConnector1">
            <a:avLst/>
          </a:prstGeom>
          <a:noFill/>
          <a:ln w="9525" cap="flat" cmpd="sng">
            <a:solidFill>
              <a:schemeClr val="lt1"/>
            </a:solidFill>
            <a:prstDash val="solid"/>
            <a:round/>
            <a:headEnd type="none" w="med" len="med"/>
            <a:tailEnd type="none" w="med" len="med"/>
          </a:ln>
        </p:spPr>
      </p:cxnSp>
      <p:cxnSp>
        <p:nvCxnSpPr>
          <p:cNvPr id="268" name="Google Shape;268;p36"/>
          <p:cNvCxnSpPr>
            <a:stCxn id="251" idx="2"/>
            <a:endCxn id="252" idx="0"/>
          </p:cNvCxnSpPr>
          <p:nvPr/>
        </p:nvCxnSpPr>
        <p:spPr>
          <a:xfrm rot="5400000">
            <a:off x="4062350" y="1735375"/>
            <a:ext cx="1019400" cy="2407500"/>
          </a:xfrm>
          <a:prstGeom prst="bentConnector3">
            <a:avLst>
              <a:gd name="adj1" fmla="val 49998"/>
            </a:avLst>
          </a:prstGeom>
          <a:noFill/>
          <a:ln w="9525" cap="flat" cmpd="sng">
            <a:solidFill>
              <a:schemeClr val="lt1"/>
            </a:solidFill>
            <a:prstDash val="solid"/>
            <a:round/>
            <a:headEnd type="none" w="med" len="med"/>
            <a:tailEnd type="none" w="med" len="med"/>
          </a:ln>
        </p:spPr>
      </p:cxnSp>
      <p:grpSp>
        <p:nvGrpSpPr>
          <p:cNvPr id="269" name="Google Shape;269;p36"/>
          <p:cNvGrpSpPr/>
          <p:nvPr/>
        </p:nvGrpSpPr>
        <p:grpSpPr>
          <a:xfrm>
            <a:off x="405288" y="860175"/>
            <a:ext cx="171000" cy="3574050"/>
            <a:chOff x="5816800" y="2392275"/>
            <a:chExt cx="171000" cy="3574050"/>
          </a:xfrm>
        </p:grpSpPr>
        <p:sp>
          <p:nvSpPr>
            <p:cNvPr id="270" name="Google Shape;270;p3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36"/>
            <p:cNvCxnSpPr>
              <a:stCxn id="270" idx="2"/>
              <a:endCxn id="249"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72" name="Google Shape;272;p36"/>
          <p:cNvGrpSpPr/>
          <p:nvPr/>
        </p:nvGrpSpPr>
        <p:grpSpPr>
          <a:xfrm flipH="1">
            <a:off x="8567798" y="860175"/>
            <a:ext cx="171000" cy="3574050"/>
            <a:chOff x="5816800" y="2392275"/>
            <a:chExt cx="171000" cy="3574050"/>
          </a:xfrm>
        </p:grpSpPr>
        <p:sp>
          <p:nvSpPr>
            <p:cNvPr id="273" name="Google Shape;273;p3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6"/>
            <p:cNvCxnSpPr>
              <a:stCxn id="273" idx="2"/>
              <a:endCxn id="249"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275" name="Google Shape;275;p3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Methode generale à suivre pour l’acp</a:t>
            </a:r>
            <a:endParaRPr dirty="0">
              <a:solidFill>
                <a:schemeClr val="dk1"/>
              </a:solidFill>
            </a:endParaRPr>
          </a:p>
        </p:txBody>
      </p:sp>
      <p:sp>
        <p:nvSpPr>
          <p:cNvPr id="2" name="ZoneTexte 1">
            <a:extLst>
              <a:ext uri="{FF2B5EF4-FFF2-40B4-BE49-F238E27FC236}">
                <a16:creationId xmlns:a16="http://schemas.microsoft.com/office/drawing/2014/main" id="{AE95AF78-2AC7-5059-3155-FC037E118FBE}"/>
              </a:ext>
            </a:extLst>
          </p:cNvPr>
          <p:cNvSpPr txBox="1"/>
          <p:nvPr/>
        </p:nvSpPr>
        <p:spPr>
          <a:xfrm>
            <a:off x="1664684" y="1131835"/>
            <a:ext cx="5059398" cy="307777"/>
          </a:xfrm>
          <a:prstGeom prst="rect">
            <a:avLst/>
          </a:prstGeom>
          <a:noFill/>
        </p:spPr>
        <p:txBody>
          <a:bodyPr wrap="none" rtlCol="0">
            <a:spAutoFit/>
          </a:bodyPr>
          <a:lstStyle/>
          <a:p>
            <a:r>
              <a:rPr lang="fr-FR" dirty="0">
                <a:solidFill>
                  <a:srgbClr val="0EBFC2"/>
                </a:solidFill>
              </a:rPr>
              <a:t> En premier lieu on a une matrice de données de taille N x 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p:nvPr/>
        </p:nvSpPr>
        <p:spPr>
          <a:xfrm>
            <a:off x="5407274" y="722775"/>
            <a:ext cx="3374700" cy="3488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1167365" y="180838"/>
            <a:ext cx="3746452" cy="977812"/>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txBox="1">
            <a:spLocks noGrp="1"/>
          </p:cNvSpPr>
          <p:nvPr>
            <p:ph type="body" idx="1"/>
          </p:nvPr>
        </p:nvSpPr>
        <p:spPr>
          <a:xfrm>
            <a:off x="1167364" y="1671300"/>
            <a:ext cx="3595021" cy="2225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Pour faire une analyse  de données  ,l’utilisation de l’acp doit passer  par trois  phases:</a:t>
            </a:r>
          </a:p>
          <a:p>
            <a:pPr marL="0" lvl="0" indent="0" algn="l" rtl="0">
              <a:spcBef>
                <a:spcPts val="0"/>
              </a:spcBef>
              <a:spcAft>
                <a:spcPts val="0"/>
              </a:spcAft>
              <a:buNone/>
            </a:pPr>
            <a:r>
              <a:rPr lang="en" b="1" dirty="0"/>
              <a:t>    -Calcul des projections d’individus </a:t>
            </a:r>
          </a:p>
          <a:p>
            <a:pPr marL="0" lvl="0" indent="0" algn="l" rtl="0">
              <a:spcBef>
                <a:spcPts val="0"/>
              </a:spcBef>
              <a:spcAft>
                <a:spcPts val="0"/>
              </a:spcAft>
              <a:buNone/>
            </a:pPr>
            <a:r>
              <a:rPr lang="en" b="1" dirty="0">
                <a:solidFill>
                  <a:schemeClr val="lt1"/>
                </a:solidFill>
              </a:rPr>
              <a:t>    -Calcul des projections de variables par des      régles de transition </a:t>
            </a:r>
          </a:p>
          <a:p>
            <a:pPr marL="0" lvl="0" indent="0" algn="l" rtl="0">
              <a:spcBef>
                <a:spcPts val="0"/>
              </a:spcBef>
              <a:spcAft>
                <a:spcPts val="0"/>
              </a:spcAft>
              <a:buNone/>
            </a:pPr>
            <a:r>
              <a:rPr lang="en" b="1" dirty="0"/>
              <a:t>    -L’etude conjointe des tracés : cercle de corrélation , carte d’individus</a:t>
            </a:r>
            <a:r>
              <a:rPr lang="en" b="1" dirty="0">
                <a:solidFill>
                  <a:schemeClr val="lt1"/>
                </a:solidFill>
              </a:rPr>
              <a:t> pour tirer des conclusions </a:t>
            </a:r>
          </a:p>
          <a:p>
            <a:pPr marL="0" lvl="0" indent="0" algn="l" rtl="0">
              <a:spcBef>
                <a:spcPts val="0"/>
              </a:spcBef>
              <a:spcAft>
                <a:spcPts val="0"/>
              </a:spcAft>
              <a:buNone/>
            </a:pPr>
            <a:r>
              <a:rPr lang="en" b="1" dirty="0"/>
              <a:t>    </a:t>
            </a:r>
            <a:endParaRPr b="1" dirty="0">
              <a:solidFill>
                <a:schemeClr val="lt1"/>
              </a:solidFill>
            </a:endParaRPr>
          </a:p>
        </p:txBody>
      </p:sp>
      <p:grpSp>
        <p:nvGrpSpPr>
          <p:cNvPr id="292" name="Google Shape;292;p37"/>
          <p:cNvGrpSpPr/>
          <p:nvPr/>
        </p:nvGrpSpPr>
        <p:grpSpPr>
          <a:xfrm>
            <a:off x="1010207" y="512257"/>
            <a:ext cx="157158" cy="2119862"/>
            <a:chOff x="5816800" y="2201845"/>
            <a:chExt cx="186202" cy="3764480"/>
          </a:xfrm>
        </p:grpSpPr>
        <p:sp>
          <p:nvSpPr>
            <p:cNvPr id="293" name="Google Shape;293;p37"/>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a:cxnSpLocks/>
              <a:stCxn id="293" idx="2"/>
              <a:endCxn id="286" idx="1"/>
            </p:cNvCxnSpPr>
            <p:nvPr/>
          </p:nvCxnSpPr>
          <p:spPr>
            <a:xfrm rot="10800000" flipH="1">
              <a:off x="5816800" y="2201845"/>
              <a:ext cx="186202" cy="3729531"/>
            </a:xfrm>
            <a:prstGeom prst="bentConnector3">
              <a:avLst>
                <a:gd name="adj1" fmla="val -122770"/>
              </a:avLst>
            </a:prstGeom>
            <a:noFill/>
            <a:ln w="9525" cap="flat" cmpd="sng">
              <a:solidFill>
                <a:schemeClr val="lt1"/>
              </a:solidFill>
              <a:prstDash val="solid"/>
              <a:round/>
              <a:headEnd type="none" w="med" len="med"/>
              <a:tailEnd type="none" w="med" len="med"/>
            </a:ln>
          </p:spPr>
        </p:cxnSp>
      </p:grpSp>
      <p:sp>
        <p:nvSpPr>
          <p:cNvPr id="295" name="Google Shape;295;p37"/>
          <p:cNvSpPr txBox="1">
            <a:spLocks noGrp="1"/>
          </p:cNvSpPr>
          <p:nvPr>
            <p:ph type="title"/>
          </p:nvPr>
        </p:nvSpPr>
        <p:spPr>
          <a:xfrm>
            <a:off x="1077667" y="142200"/>
            <a:ext cx="3925849" cy="13308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Nuage de variables /Individus</a:t>
            </a:r>
            <a:endParaRPr dirty="0">
              <a:solidFill>
                <a:schemeClr val="dk1"/>
              </a:solidFill>
            </a:endParaRPr>
          </a:p>
        </p:txBody>
      </p:sp>
      <p:pic>
        <p:nvPicPr>
          <p:cNvPr id="11" name="Image 10">
            <a:extLst>
              <a:ext uri="{FF2B5EF4-FFF2-40B4-BE49-F238E27FC236}">
                <a16:creationId xmlns:a16="http://schemas.microsoft.com/office/drawing/2014/main" id="{23300B54-E09F-C880-AD7D-E4F1918BDE8D}"/>
              </a:ext>
            </a:extLst>
          </p:cNvPr>
          <p:cNvPicPr>
            <a:picLocks noChangeAspect="1"/>
          </p:cNvPicPr>
          <p:nvPr/>
        </p:nvPicPr>
        <p:blipFill>
          <a:blip r:embed="rId3"/>
          <a:stretch>
            <a:fillRect/>
          </a:stretch>
        </p:blipFill>
        <p:spPr>
          <a:xfrm>
            <a:off x="5221127" y="142200"/>
            <a:ext cx="3817539" cy="3754250"/>
          </a:xfrm>
          <a:prstGeom prst="rect">
            <a:avLst/>
          </a:prstGeom>
        </p:spPr>
      </p:pic>
      <p:sp>
        <p:nvSpPr>
          <p:cNvPr id="14" name="ZoneTexte 13">
            <a:extLst>
              <a:ext uri="{FF2B5EF4-FFF2-40B4-BE49-F238E27FC236}">
                <a16:creationId xmlns:a16="http://schemas.microsoft.com/office/drawing/2014/main" id="{4F0089A1-B8E1-1FD9-3069-7FA1D097E52A}"/>
              </a:ext>
            </a:extLst>
          </p:cNvPr>
          <p:cNvSpPr txBox="1"/>
          <p:nvPr/>
        </p:nvSpPr>
        <p:spPr>
          <a:xfrm>
            <a:off x="526588" y="4210875"/>
            <a:ext cx="7648968" cy="523220"/>
          </a:xfrm>
          <a:prstGeom prst="rect">
            <a:avLst/>
          </a:prstGeom>
          <a:noFill/>
        </p:spPr>
        <p:txBody>
          <a:bodyPr wrap="square" rtlCol="0">
            <a:spAutoFit/>
          </a:bodyPr>
          <a:lstStyle/>
          <a:p>
            <a:r>
              <a:rPr lang="fr-FR" dirty="0">
                <a:solidFill>
                  <a:schemeClr val="bg1"/>
                </a:solidFill>
              </a:rPr>
              <a:t>Les deux graphiques Ni et Nv , sont complémentaires l’un aide  l’autre dans les interprétation,</a:t>
            </a:r>
          </a:p>
          <a:p>
            <a:r>
              <a:rPr lang="fr-FR" dirty="0">
                <a:solidFill>
                  <a:schemeClr val="bg1"/>
                </a:solidFill>
              </a:rPr>
              <a:t>C’est juste la manière de voir la matrice qui diffère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8"/>
          <p:cNvSpPr/>
          <p:nvPr/>
        </p:nvSpPr>
        <p:spPr>
          <a:xfrm>
            <a:off x="576300" y="54600"/>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txBox="1">
            <a:spLocks noGrp="1"/>
          </p:cNvSpPr>
          <p:nvPr>
            <p:ph type="title"/>
          </p:nvPr>
        </p:nvSpPr>
        <p:spPr>
          <a:xfrm>
            <a:off x="8637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dk1"/>
                </a:solidFill>
              </a:rPr>
              <a:t>Diagramme de Cas d’utilisation:</a:t>
            </a:r>
            <a:endParaRPr dirty="0">
              <a:solidFill>
                <a:schemeClr val="dk1"/>
              </a:solidFill>
            </a:endParaRPr>
          </a:p>
        </p:txBody>
      </p:sp>
      <p:pic>
        <p:nvPicPr>
          <p:cNvPr id="3" name="Image 2">
            <a:extLst>
              <a:ext uri="{FF2B5EF4-FFF2-40B4-BE49-F238E27FC236}">
                <a16:creationId xmlns:a16="http://schemas.microsoft.com/office/drawing/2014/main" id="{55836C73-3904-F6A0-37FA-1DC8B504DAFC}"/>
              </a:ext>
            </a:extLst>
          </p:cNvPr>
          <p:cNvPicPr>
            <a:picLocks noChangeAspect="1"/>
          </p:cNvPicPr>
          <p:nvPr/>
        </p:nvPicPr>
        <p:blipFill>
          <a:blip r:embed="rId3"/>
          <a:stretch>
            <a:fillRect/>
          </a:stretch>
        </p:blipFill>
        <p:spPr>
          <a:xfrm>
            <a:off x="1157287" y="652462"/>
            <a:ext cx="6829425" cy="3838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1" name="Google Shape;341;p39"/>
          <p:cNvSpPr/>
          <p:nvPr/>
        </p:nvSpPr>
        <p:spPr>
          <a:xfrm>
            <a:off x="2151584" y="105874"/>
            <a:ext cx="4425861" cy="356089"/>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txBox="1">
            <a:spLocks noGrp="1"/>
          </p:cNvSpPr>
          <p:nvPr>
            <p:ph type="title"/>
          </p:nvPr>
        </p:nvSpPr>
        <p:spPr>
          <a:xfrm>
            <a:off x="1732853" y="105874"/>
            <a:ext cx="5259563" cy="3560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dk1"/>
                </a:solidFill>
              </a:rPr>
              <a:t>Diagramme de classe</a:t>
            </a:r>
            <a:endParaRPr sz="2000" dirty="0">
              <a:solidFill>
                <a:schemeClr val="dk1"/>
              </a:solidFill>
            </a:endParaRPr>
          </a:p>
        </p:txBody>
      </p:sp>
      <p:sp>
        <p:nvSpPr>
          <p:cNvPr id="11" name="ZoneTexte 10">
            <a:extLst>
              <a:ext uri="{FF2B5EF4-FFF2-40B4-BE49-F238E27FC236}">
                <a16:creationId xmlns:a16="http://schemas.microsoft.com/office/drawing/2014/main" id="{0AAD4907-1B80-1815-ECC7-E8D4060A477E}"/>
              </a:ext>
            </a:extLst>
          </p:cNvPr>
          <p:cNvSpPr txBox="1"/>
          <p:nvPr/>
        </p:nvSpPr>
        <p:spPr>
          <a:xfrm>
            <a:off x="86640" y="461963"/>
            <a:ext cx="3105337" cy="307777"/>
          </a:xfrm>
          <a:prstGeom prst="rect">
            <a:avLst/>
          </a:prstGeom>
          <a:noFill/>
        </p:spPr>
        <p:txBody>
          <a:bodyPr wrap="none" rtlCol="0">
            <a:spAutoFit/>
          </a:bodyPr>
          <a:lstStyle/>
          <a:p>
            <a:r>
              <a:rPr lang="fr-FR" b="1" i="1" u="sng" dirty="0">
                <a:solidFill>
                  <a:schemeClr val="bg1"/>
                </a:solidFill>
              </a:rPr>
              <a:t>Importation de données et traçage</a:t>
            </a:r>
          </a:p>
        </p:txBody>
      </p:sp>
      <p:pic>
        <p:nvPicPr>
          <p:cNvPr id="17" name="Image 16">
            <a:extLst>
              <a:ext uri="{FF2B5EF4-FFF2-40B4-BE49-F238E27FC236}">
                <a16:creationId xmlns:a16="http://schemas.microsoft.com/office/drawing/2014/main" id="{BFB29647-7DE1-428A-9D55-47211815B2CF}"/>
              </a:ext>
            </a:extLst>
          </p:cNvPr>
          <p:cNvPicPr>
            <a:picLocks noChangeAspect="1"/>
          </p:cNvPicPr>
          <p:nvPr/>
        </p:nvPicPr>
        <p:blipFill>
          <a:blip r:embed="rId3"/>
          <a:stretch>
            <a:fillRect/>
          </a:stretch>
        </p:blipFill>
        <p:spPr>
          <a:xfrm>
            <a:off x="0" y="818052"/>
            <a:ext cx="9176921" cy="44473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10" name="Google Shape;410;p41"/>
          <p:cNvSpPr/>
          <p:nvPr/>
        </p:nvSpPr>
        <p:spPr>
          <a:xfrm>
            <a:off x="576300" y="171038"/>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txBox="1">
            <a:spLocks noGrp="1"/>
          </p:cNvSpPr>
          <p:nvPr>
            <p:ph type="title"/>
          </p:nvPr>
        </p:nvSpPr>
        <p:spPr>
          <a:xfrm>
            <a:off x="576300" y="127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dk1"/>
                </a:solidFill>
              </a:rPr>
              <a:t>Présentation d’application</a:t>
            </a:r>
            <a:endParaRPr dirty="0">
              <a:solidFill>
                <a:schemeClr val="dk1"/>
              </a:solidFill>
            </a:endParaRPr>
          </a:p>
        </p:txBody>
      </p:sp>
      <p:sp>
        <p:nvSpPr>
          <p:cNvPr id="14" name="ZoneTexte 13">
            <a:extLst>
              <a:ext uri="{FF2B5EF4-FFF2-40B4-BE49-F238E27FC236}">
                <a16:creationId xmlns:a16="http://schemas.microsoft.com/office/drawing/2014/main" id="{F3801A60-63B3-A659-1D6B-CAA46126ACD3}"/>
              </a:ext>
            </a:extLst>
          </p:cNvPr>
          <p:cNvSpPr txBox="1"/>
          <p:nvPr/>
        </p:nvSpPr>
        <p:spPr>
          <a:xfrm>
            <a:off x="0" y="831272"/>
            <a:ext cx="3336170" cy="338554"/>
          </a:xfrm>
          <a:prstGeom prst="rect">
            <a:avLst/>
          </a:prstGeom>
          <a:noFill/>
        </p:spPr>
        <p:txBody>
          <a:bodyPr wrap="none" rtlCol="0">
            <a:spAutoFit/>
          </a:bodyPr>
          <a:lstStyle/>
          <a:p>
            <a:r>
              <a:rPr lang="fr-FR" sz="1600" b="1" i="1" u="sng" dirty="0">
                <a:solidFill>
                  <a:schemeClr val="bg1"/>
                </a:solidFill>
              </a:rPr>
              <a:t>Bibliothèques et outils utilisées:</a:t>
            </a:r>
          </a:p>
        </p:txBody>
      </p:sp>
      <p:sp>
        <p:nvSpPr>
          <p:cNvPr id="15" name="ZoneTexte 14">
            <a:extLst>
              <a:ext uri="{FF2B5EF4-FFF2-40B4-BE49-F238E27FC236}">
                <a16:creationId xmlns:a16="http://schemas.microsoft.com/office/drawing/2014/main" id="{BE8FBAF3-C0CA-1A92-8620-62816BC475AC}"/>
              </a:ext>
            </a:extLst>
          </p:cNvPr>
          <p:cNvSpPr txBox="1"/>
          <p:nvPr/>
        </p:nvSpPr>
        <p:spPr>
          <a:xfrm>
            <a:off x="676770" y="1393190"/>
            <a:ext cx="1828800" cy="400110"/>
          </a:xfrm>
          <a:prstGeom prst="rect">
            <a:avLst/>
          </a:prstGeom>
          <a:noFill/>
        </p:spPr>
        <p:txBody>
          <a:bodyPr wrap="square" rtlCol="0">
            <a:spAutoFit/>
          </a:bodyPr>
          <a:lstStyle/>
          <a:p>
            <a:r>
              <a:rPr lang="fr-FR" sz="2000" u="sng" dirty="0">
                <a:solidFill>
                  <a:schemeClr val="bg1"/>
                </a:solidFill>
              </a:rPr>
              <a:t>-Matplotlib4j</a:t>
            </a:r>
          </a:p>
        </p:txBody>
      </p:sp>
      <p:sp>
        <p:nvSpPr>
          <p:cNvPr id="18" name="ZoneTexte 17">
            <a:extLst>
              <a:ext uri="{FF2B5EF4-FFF2-40B4-BE49-F238E27FC236}">
                <a16:creationId xmlns:a16="http://schemas.microsoft.com/office/drawing/2014/main" id="{F9B3A6CD-8685-7A7E-E889-30A75B6F20BC}"/>
              </a:ext>
            </a:extLst>
          </p:cNvPr>
          <p:cNvSpPr txBox="1"/>
          <p:nvPr/>
        </p:nvSpPr>
        <p:spPr>
          <a:xfrm>
            <a:off x="576300" y="2141645"/>
            <a:ext cx="2064469" cy="400110"/>
          </a:xfrm>
          <a:prstGeom prst="rect">
            <a:avLst/>
          </a:prstGeom>
          <a:noFill/>
        </p:spPr>
        <p:txBody>
          <a:bodyPr wrap="square" rtlCol="0">
            <a:spAutoFit/>
          </a:bodyPr>
          <a:lstStyle/>
          <a:p>
            <a:r>
              <a:rPr lang="fr-FR" sz="2000" u="sng" dirty="0">
                <a:solidFill>
                  <a:schemeClr val="bg1"/>
                </a:solidFill>
              </a:rPr>
              <a:t>-</a:t>
            </a:r>
            <a:r>
              <a:rPr lang="fr-FR" sz="2000" u="sng" dirty="0" err="1">
                <a:solidFill>
                  <a:schemeClr val="bg1"/>
                </a:solidFill>
              </a:rPr>
              <a:t>Commons</a:t>
            </a:r>
            <a:r>
              <a:rPr lang="fr-FR" sz="1800" u="sng" dirty="0" err="1">
                <a:solidFill>
                  <a:schemeClr val="bg1"/>
                </a:solidFill>
              </a:rPr>
              <a:t>.math</a:t>
            </a:r>
            <a:endParaRPr lang="fr-FR" sz="1800" u="sng" dirty="0">
              <a:solidFill>
                <a:schemeClr val="bg1"/>
              </a:solidFill>
            </a:endParaRPr>
          </a:p>
        </p:txBody>
      </p:sp>
      <p:pic>
        <p:nvPicPr>
          <p:cNvPr id="20" name="Image 19">
            <a:extLst>
              <a:ext uri="{FF2B5EF4-FFF2-40B4-BE49-F238E27FC236}">
                <a16:creationId xmlns:a16="http://schemas.microsoft.com/office/drawing/2014/main" id="{22F2E6E3-8700-83EA-6FAC-129D524A4E41}"/>
              </a:ext>
            </a:extLst>
          </p:cNvPr>
          <p:cNvPicPr>
            <a:picLocks noChangeAspect="1"/>
          </p:cNvPicPr>
          <p:nvPr/>
        </p:nvPicPr>
        <p:blipFill>
          <a:blip r:embed="rId3"/>
          <a:stretch>
            <a:fillRect/>
          </a:stretch>
        </p:blipFill>
        <p:spPr>
          <a:xfrm>
            <a:off x="3490912" y="1294272"/>
            <a:ext cx="2162175" cy="447675"/>
          </a:xfrm>
          <a:prstGeom prst="rect">
            <a:avLst/>
          </a:prstGeom>
        </p:spPr>
      </p:pic>
      <p:pic>
        <p:nvPicPr>
          <p:cNvPr id="22" name="Image 21">
            <a:extLst>
              <a:ext uri="{FF2B5EF4-FFF2-40B4-BE49-F238E27FC236}">
                <a16:creationId xmlns:a16="http://schemas.microsoft.com/office/drawing/2014/main" id="{89BDE486-72B9-6D75-F605-90D065B93E4B}"/>
              </a:ext>
            </a:extLst>
          </p:cNvPr>
          <p:cNvPicPr>
            <a:picLocks noChangeAspect="1"/>
          </p:cNvPicPr>
          <p:nvPr/>
        </p:nvPicPr>
        <p:blipFill>
          <a:blip r:embed="rId4"/>
          <a:stretch>
            <a:fillRect/>
          </a:stretch>
        </p:blipFill>
        <p:spPr>
          <a:xfrm>
            <a:off x="3490912" y="2141645"/>
            <a:ext cx="2162175" cy="431855"/>
          </a:xfrm>
          <a:prstGeom prst="rect">
            <a:avLst/>
          </a:prstGeom>
        </p:spPr>
      </p:pic>
      <p:pic>
        <p:nvPicPr>
          <p:cNvPr id="24" name="Image 23">
            <a:extLst>
              <a:ext uri="{FF2B5EF4-FFF2-40B4-BE49-F238E27FC236}">
                <a16:creationId xmlns:a16="http://schemas.microsoft.com/office/drawing/2014/main" id="{A1EEC12E-234B-D245-4391-7E607B2A9102}"/>
              </a:ext>
            </a:extLst>
          </p:cNvPr>
          <p:cNvPicPr>
            <a:picLocks noChangeAspect="1"/>
          </p:cNvPicPr>
          <p:nvPr/>
        </p:nvPicPr>
        <p:blipFill>
          <a:blip r:embed="rId5"/>
          <a:stretch>
            <a:fillRect/>
          </a:stretch>
        </p:blipFill>
        <p:spPr>
          <a:xfrm>
            <a:off x="3250906" y="3124005"/>
            <a:ext cx="2642185" cy="865172"/>
          </a:xfrm>
          <a:prstGeom prst="rect">
            <a:avLst/>
          </a:prstGeom>
        </p:spPr>
      </p:pic>
      <p:sp>
        <p:nvSpPr>
          <p:cNvPr id="25" name="ZoneTexte 24">
            <a:extLst>
              <a:ext uri="{FF2B5EF4-FFF2-40B4-BE49-F238E27FC236}">
                <a16:creationId xmlns:a16="http://schemas.microsoft.com/office/drawing/2014/main" id="{6FAFD2CB-C61F-0F16-E4E0-E9688CEAABBB}"/>
              </a:ext>
            </a:extLst>
          </p:cNvPr>
          <p:cNvSpPr txBox="1"/>
          <p:nvPr/>
        </p:nvSpPr>
        <p:spPr>
          <a:xfrm>
            <a:off x="676770" y="3402703"/>
            <a:ext cx="1963999" cy="400110"/>
          </a:xfrm>
          <a:prstGeom prst="rect">
            <a:avLst/>
          </a:prstGeom>
          <a:noFill/>
        </p:spPr>
        <p:txBody>
          <a:bodyPr wrap="none" rtlCol="0">
            <a:spAutoFit/>
          </a:bodyPr>
          <a:lstStyle/>
          <a:p>
            <a:r>
              <a:rPr lang="fr-FR" sz="2000" u="sng" dirty="0">
                <a:solidFill>
                  <a:schemeClr val="bg1"/>
                </a:solidFill>
              </a:rPr>
              <a:t>Framework de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53" name="Google Shape;453;p42"/>
          <p:cNvSpPr/>
          <p:nvPr/>
        </p:nvSpPr>
        <p:spPr>
          <a:xfrm>
            <a:off x="475188" y="108050"/>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42"/>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Presenation d’application</a:t>
            </a:r>
            <a:endParaRPr dirty="0">
              <a:solidFill>
                <a:schemeClr val="dk1"/>
              </a:solidFill>
            </a:endParaRPr>
          </a:p>
        </p:txBody>
      </p:sp>
      <p:sp>
        <p:nvSpPr>
          <p:cNvPr id="33" name="Google Shape;441;p41">
            <a:extLst>
              <a:ext uri="{FF2B5EF4-FFF2-40B4-BE49-F238E27FC236}">
                <a16:creationId xmlns:a16="http://schemas.microsoft.com/office/drawing/2014/main" id="{42E187E9-A34F-A218-4632-07F4C3C337B9}"/>
              </a:ext>
            </a:extLst>
          </p:cNvPr>
          <p:cNvSpPr txBox="1">
            <a:spLocks/>
          </p:cNvSpPr>
          <p:nvPr/>
        </p:nvSpPr>
        <p:spPr>
          <a:xfrm>
            <a:off x="475188" y="1258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1pPr>
            <a:lvl2pPr marR="0" lvl="1"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2pPr>
            <a:lvl3pPr marR="0" lvl="2"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3pPr>
            <a:lvl4pPr marR="0" lvl="3"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4pPr>
            <a:lvl5pPr marR="0" lvl="4"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5pPr>
            <a:lvl6pPr marR="0" lvl="5"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6pPr>
            <a:lvl7pPr marR="0" lvl="6"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7pPr>
            <a:lvl8pPr marR="0" lvl="7"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8pPr>
            <a:lvl9pPr marR="0" lvl="8"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9pPr>
          </a:lstStyle>
          <a:p>
            <a:r>
              <a:rPr lang="fr-FR">
                <a:solidFill>
                  <a:schemeClr val="dk1"/>
                </a:solidFill>
              </a:rPr>
              <a:t>Présentation d’application</a:t>
            </a:r>
            <a:endParaRPr lang="fr-FR" dirty="0">
              <a:solidFill>
                <a:schemeClr val="dk1"/>
              </a:solidFill>
            </a:endParaRPr>
          </a:p>
        </p:txBody>
      </p:sp>
      <p:pic>
        <p:nvPicPr>
          <p:cNvPr id="25" name="Image 24">
            <a:extLst>
              <a:ext uri="{FF2B5EF4-FFF2-40B4-BE49-F238E27FC236}">
                <a16:creationId xmlns:a16="http://schemas.microsoft.com/office/drawing/2014/main" id="{AF698D04-D952-1567-B2A2-5B9A7DC78B23}"/>
              </a:ext>
            </a:extLst>
          </p:cNvPr>
          <p:cNvPicPr>
            <a:picLocks noChangeAspect="1"/>
          </p:cNvPicPr>
          <p:nvPr/>
        </p:nvPicPr>
        <p:blipFill>
          <a:blip r:embed="rId3"/>
          <a:stretch>
            <a:fillRect/>
          </a:stretch>
        </p:blipFill>
        <p:spPr>
          <a:xfrm>
            <a:off x="176645" y="680750"/>
            <a:ext cx="8790709" cy="3923350"/>
          </a:xfrm>
          <a:prstGeom prst="rect">
            <a:avLst/>
          </a:prstGeom>
        </p:spPr>
      </p:pic>
    </p:spTree>
  </p:cSld>
  <p:clrMapOvr>
    <a:masterClrMapping/>
  </p:clrMapOvr>
</p:sld>
</file>

<file path=ppt/theme/theme1.xml><?xml version="1.0" encoding="utf-8"?>
<a:theme xmlns:a="http://schemas.openxmlformats.org/drawingml/2006/main"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403</Words>
  <Application>Microsoft Office PowerPoint</Application>
  <PresentationFormat>Affichage à l'écran (16:9)</PresentationFormat>
  <Paragraphs>63</Paragraphs>
  <Slides>14</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Catamaran</vt:lpstr>
      <vt:lpstr>Roboto Condensed Light</vt:lpstr>
      <vt:lpstr>Fugaz One</vt:lpstr>
      <vt:lpstr>Cloud Engineer CV by Slidesgo</vt:lpstr>
      <vt:lpstr> ACP avec java</vt:lpstr>
      <vt:lpstr>Contenu:</vt:lpstr>
      <vt:lpstr>INTRODUCTION</vt:lpstr>
      <vt:lpstr>Methode generale à suivre pour l’acp</vt:lpstr>
      <vt:lpstr>Nuage de variables /Individus</vt:lpstr>
      <vt:lpstr>Diagramme de Cas d’utilisation:</vt:lpstr>
      <vt:lpstr>Diagramme de classe</vt:lpstr>
      <vt:lpstr>Présentation d’application</vt:lpstr>
      <vt:lpstr>Presenation d’application</vt:lpstr>
      <vt:lpstr>Quelques Executions</vt:lpstr>
      <vt:lpstr>Quelques Executions</vt:lpstr>
      <vt:lpstr>Comment trouver le nuage des variables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ACP avec java</dc:title>
  <cp:lastModifiedBy>ZAKARIAE SGHIOURI</cp:lastModifiedBy>
  <cp:revision>9</cp:revision>
  <dcterms:modified xsi:type="dcterms:W3CDTF">2023-03-21T00:25:41Z</dcterms:modified>
</cp:coreProperties>
</file>