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 клиентов </a:t>
            </a:r>
            <a:r>
              <a:rPr lang="ru-RU" dirty="0" err="1"/>
              <a:t>Мосбиржи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клиентов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Лист1!$B$2:$B$6</c:f>
              <c:numCache>
                <c:formatCode>#,##0</c:formatCode>
                <c:ptCount val="5"/>
                <c:pt idx="0">
                  <c:v>1575691</c:v>
                </c:pt>
                <c:pt idx="1">
                  <c:v>1973666</c:v>
                </c:pt>
                <c:pt idx="2">
                  <c:v>3037654</c:v>
                </c:pt>
                <c:pt idx="3">
                  <c:v>6248902</c:v>
                </c:pt>
                <c:pt idx="4">
                  <c:v>14800411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B9-46F0-8A29-53F003504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4548847"/>
        <c:axId val="534560079"/>
      </c:lineChart>
      <c:catAx>
        <c:axId val="53454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4560079"/>
        <c:crosses val="autoZero"/>
        <c:auto val="1"/>
        <c:lblAlgn val="ctr"/>
        <c:lblOffset val="100"/>
        <c:noMultiLvlLbl val="0"/>
      </c:catAx>
      <c:valAx>
        <c:axId val="53456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454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6E0B-0655-471D-B617-E28097354609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5E2D4-C5AA-4DFB-9EAF-DC632ADF3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4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Спрос растет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E2D4-C5AA-4DFB-9EAF-DC632ADF37C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4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Проблема – низкое качество аналитики даже в лучших российских изданиях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E2D4-C5AA-4DFB-9EAF-DC632ADF37C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10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– использовать технологии </a:t>
            </a:r>
            <a:r>
              <a:rPr lang="en-US" dirty="0"/>
              <a:t>Data Science </a:t>
            </a:r>
            <a:r>
              <a:rPr lang="ru-RU" dirty="0"/>
              <a:t>и </a:t>
            </a:r>
            <a:r>
              <a:rPr lang="en-US" dirty="0"/>
              <a:t>Machine Learning </a:t>
            </a:r>
            <a:r>
              <a:rPr lang="ru-RU" dirty="0"/>
              <a:t>для автоматизации построения финансовых прогностических моделей. Так мы уйдет от человеческой субъективности, склонности к когнитивным искажениям и эмоциям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5E2D4-C5AA-4DFB-9EAF-DC632ADF37C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14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8AC49-9E1E-4633-B34B-1ABD759D1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293592-7245-4F7B-8ECC-5CF74CC88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A2926-45CD-4366-9546-F60A33CC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B0C797-F81C-42EB-A468-0EB3D239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4977F-1EB2-44EF-AC14-AF412270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7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8420E-C550-4DA3-A293-41F35071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9D2521-CC93-4D29-9B57-537B7784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A9F53-2E1D-4DB9-A054-0C93242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44E91-0D8E-40F6-AFF9-4A1EFA2B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3796C-C222-4BC0-B109-4815CBC3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4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13A6FB-A9BB-45B3-BDB9-6C5DC7B76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A4CA67-94CE-4B09-A9F0-4859006B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4EF4CC-E301-4849-B827-CB36F814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FD5E7-9D1E-4FEF-BC09-1BA22438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48EDF0-D764-4565-870C-F8B5A007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99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3E846-0BEB-42C2-B96A-0E023B59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0BA64-C408-4F5F-9778-E47B3405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3C508E-55A9-4885-86AB-60DAB5D1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14258-587B-470A-873C-4CECD31E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095E0-3026-4E47-82F4-AA2C0C83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96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1F3A5-E85D-4BF9-AEA3-8CAFB1C6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D76254-7C19-436A-8C2E-FB7D27AF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63E38-B23A-4183-A9E8-8B54B174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47C22B-A8B8-48A7-8313-BE21E0D2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F6F452-3E74-42C6-B135-93627E76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5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3616F-8991-4B20-B58F-1AFFAB1D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166E3-BA1F-431A-85CB-4986B50F4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CEB8AC-1D62-4429-BF2A-7FF9ED7B7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49062E-61B7-4B1D-ACB7-E93F3286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95DC5-A91D-4FAC-A99A-49896821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46EACB-A2DE-4D2B-8469-92264F2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86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6009E-F6B8-43B1-84A2-FC68738E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5ECB57-D228-4A18-92AF-7810CD3E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CB8902-8BFD-436A-80EF-2BC9BC686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4C9FEE-05C9-4CC0-A424-BE20A2278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5B42A9-87EF-4F4D-9D10-3913A8E95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FA7E97-9230-49E0-AF82-2E93176A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C8D1BD-9D19-48A9-8E2B-EB6A3F19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E8541B-366A-460C-B48C-BA36446D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563E9-2921-44D5-B716-F989ACFA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6A0F2B-0504-4A5D-AEB1-FDD4D97C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FD132A-4A33-46D5-B111-94CE83FE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A4FC02-B676-4BB7-B85D-5957410A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94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6BA799-0311-4107-9A7F-A1D470A2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454D61-3B32-4208-BE0B-B39655C1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696A2A-AB0C-4F74-81F6-F0D74399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6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67F25-3209-4CAE-BF16-0C186603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D15DE-164D-4CBC-84FF-DC28A607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EA0438-9972-4F49-8B98-C607C500E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2D50C-C8CE-4ECE-AB21-E307E46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686C54-D151-4DE8-BB4D-763183F1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FDF931-B8E6-4800-886D-EF04B0CD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8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F7F48-C078-4FC3-849C-6954D997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D7ED13-06D4-4717-A7E7-5CE8F8015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C7EE33-B481-4535-986A-DF8D9D1F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FDD804-13FF-4473-BBF2-33927B8F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774239-4107-4FB0-A468-DE37A922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624D04-91DC-4D7B-BD0E-965E9C73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1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BAFD1-479A-40CB-A56D-AF1A8E2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714CB2-90E8-4F0F-A8AE-BD11E9F7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122AF-801A-4319-98B7-6D3B8D752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E53C-5D5E-4B2D-8FC7-2CB95FA0F4A3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D0A741-E01E-42CF-AB4B-8733C1BA0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5092BA-F92F-4379-8172-2483ADCD0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8A-84B1-4CCE-9639-082F3B5FB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7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EB70-7A37-49EC-87E7-CFAFF004A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Автоматизация прогнозирования финансовых показателей компаний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A2C410-0378-466A-8E20-44E6568AB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16517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БГПУ</a:t>
            </a:r>
          </a:p>
          <a:p>
            <a:endParaRPr lang="ru-RU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Алутина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Елена Федоровна, БГПУ, доцент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Матевосян Артур Сергеевич, БГПУ, старший преподаватель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Рокосей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Вероника Александровна, БГПУ, доцент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Федченко Галина Михайловна, БГПУ, доцент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Ягелло Андрей Александрович, БГПУ, старший преподаватель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11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70BF6-3D80-403B-9B35-9615A060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Ближайшие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C49D84-A74D-48FA-988B-EAC04275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числа доступных моделей для прогноза целевого показателя</a:t>
            </a:r>
          </a:p>
          <a:p>
            <a:r>
              <a:rPr lang="ru-RU" dirty="0"/>
              <a:t>Выбор типа модели для прогноза финансовых показателей (сейчас только линейная регрессия)</a:t>
            </a:r>
          </a:p>
          <a:p>
            <a:r>
              <a:rPr lang="ru-RU" dirty="0"/>
              <a:t>Реализация генетического (другого оптимизационного) алгоритма для выбора типа модели и ее параметров для прогноза целевого показателя и рядовых показателей</a:t>
            </a:r>
          </a:p>
          <a:p>
            <a:r>
              <a:rPr lang="ru-RU" dirty="0"/>
              <a:t>Форма создания компании и редактирования ее финансовых показателей пользователем (сейчас делается программистом)</a:t>
            </a:r>
          </a:p>
        </p:txBody>
      </p:sp>
    </p:spTree>
    <p:extLst>
      <p:ext uri="{BB962C8B-B14F-4D97-AF65-F5344CB8AC3E}">
        <p14:creationId xmlns:p14="http://schemas.microsoft.com/office/powerpoint/2010/main" val="281194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9171F-E80C-463E-BB82-06472400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5FEC4C-BB68-4174-A262-BDFE5F1A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Разработан прототип ПО для прогнозирования ключевых финансовых показателей компании на основе моделей машинного обучения. Намечены ближайшие цели для развития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03999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EBAF081-51CF-4166-A08C-232853914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9626"/>
              </p:ext>
            </p:extLst>
          </p:nvPr>
        </p:nvGraphicFramePr>
        <p:xfrm>
          <a:off x="9522782" y="2181860"/>
          <a:ext cx="243050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4">
                  <a:extLst>
                    <a:ext uri="{9D8B030D-6E8A-4147-A177-3AD203B41FA5}">
                      <a16:colId xmlns:a16="http://schemas.microsoft.com/office/drawing/2014/main" val="1693046502"/>
                    </a:ext>
                  </a:extLst>
                </a:gridCol>
                <a:gridCol w="1652313">
                  <a:extLst>
                    <a:ext uri="{9D8B030D-6E8A-4147-A177-3AD203B41FA5}">
                      <a16:colId xmlns:a16="http://schemas.microsoft.com/office/drawing/2014/main" val="1777018917"/>
                    </a:ext>
                  </a:extLst>
                </a:gridCol>
              </a:tblGrid>
              <a:tr h="37141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клиентов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1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1 575 691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1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1 973 666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4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3 037 654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9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6 248 902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115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14 800 411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09278"/>
                  </a:ext>
                </a:extLst>
              </a:tr>
            </a:tbl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9C09FF2C-E430-4BBA-A6EB-2BE428188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075192"/>
              </p:ext>
            </p:extLst>
          </p:nvPr>
        </p:nvGraphicFramePr>
        <p:xfrm>
          <a:off x="337351" y="204185"/>
          <a:ext cx="8691239" cy="6267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45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D85DA4-D802-45BC-A3D3-12770C3F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143" y="995666"/>
            <a:ext cx="7085714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5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072D9D-B6EE-4167-BC32-6D65A6355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9" y="1352232"/>
            <a:ext cx="11599961" cy="41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6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280FA5-8704-431F-B847-7E4F7A2FF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4" y="0"/>
            <a:ext cx="9907832" cy="68580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38918CE-FD3A-48F4-8907-7CCA7A274695}"/>
              </a:ext>
            </a:extLst>
          </p:cNvPr>
          <p:cNvCxnSpPr>
            <a:cxnSpLocks/>
          </p:cNvCxnSpPr>
          <p:nvPr/>
        </p:nvCxnSpPr>
        <p:spPr>
          <a:xfrm flipH="1" flipV="1">
            <a:off x="4745255" y="3320716"/>
            <a:ext cx="3936733" cy="2030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7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7DAACC-EE77-4CCE-BD82-60B5D01A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4" y="0"/>
            <a:ext cx="9907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24A7F9-BE7C-4EC1-832D-74850150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4" y="0"/>
            <a:ext cx="9907832" cy="68580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238BBECE-9E6F-4DD0-8E46-5633CD67D0FF}"/>
              </a:ext>
            </a:extLst>
          </p:cNvPr>
          <p:cNvCxnSpPr/>
          <p:nvPr/>
        </p:nvCxnSpPr>
        <p:spPr>
          <a:xfrm flipH="1" flipV="1">
            <a:off x="7267074" y="3429000"/>
            <a:ext cx="2184934" cy="3270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7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A16E46-EADA-4A28-96B1-A3808C08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4" y="0"/>
            <a:ext cx="9907832" cy="68580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B9DB92C-C5AB-4536-A57A-0CEDA9D67E05}"/>
              </a:ext>
            </a:extLst>
          </p:cNvPr>
          <p:cNvCxnSpPr>
            <a:cxnSpLocks/>
          </p:cNvCxnSpPr>
          <p:nvPr/>
        </p:nvCxnSpPr>
        <p:spPr>
          <a:xfrm flipH="1" flipV="1">
            <a:off x="5178392" y="4841508"/>
            <a:ext cx="3301465" cy="1819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3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B9348A5-A3A5-4C4F-8985-B63B5F18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Реализованы модели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E17707-86C8-4862-A9D1-027899F6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Multi-Layer Perceptron Regressor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021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204</Words>
  <Application>Microsoft Office PowerPoint</Application>
  <PresentationFormat>Широкоэкранный</PresentationFormat>
  <Paragraphs>40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Тема Office</vt:lpstr>
      <vt:lpstr>Автоматизация прогнозирования финансовых показателей компаний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Реализованы модели</vt:lpstr>
      <vt:lpstr>Ближайшие цели</vt:lpstr>
      <vt:lpstr>Резюме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прогнозирования финансовых показателей компаний</dc:title>
  <dc:creator>Andy Jagello</dc:creator>
  <cp:lastModifiedBy>Andy Jagello</cp:lastModifiedBy>
  <cp:revision>8</cp:revision>
  <dcterms:created xsi:type="dcterms:W3CDTF">2021-05-12T02:21:36Z</dcterms:created>
  <dcterms:modified xsi:type="dcterms:W3CDTF">2021-05-12T04:55:03Z</dcterms:modified>
</cp:coreProperties>
</file>