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1" r:id="rId7"/>
    <p:sldId id="268" r:id="rId8"/>
    <p:sldId id="262" r:id="rId9"/>
    <p:sldId id="269" r:id="rId10"/>
    <p:sldId id="264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6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1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1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0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0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0E13-F828-4561-9585-3DEA95ADC561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BFF6-3BE5-42CC-90DB-B7C9B8B75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Условие: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061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Результаты работы эмулятора</a:t>
            </a:r>
            <a:endParaRPr lang="ru-RU" sz="32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841691"/>
            <a:ext cx="32385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16417"/>
            <a:ext cx="2407915" cy="36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6051773"/>
            <a:ext cx="14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Config.yaml</a:t>
            </a:r>
            <a:endParaRPr lang="ru-RU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6053226"/>
            <a:ext cx="15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/>
              <a:t>Solution.yaml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Умерла кошка — героиня мема «Кричащий, плачущий кот» - Афиша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54738"/>
            <a:ext cx="3528392" cy="1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4551"/>
            <a:ext cx="6629549" cy="502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692696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Результаты работы эмулятора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89022" y="6207985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Сформированный </a:t>
            </a:r>
            <a:r>
              <a:rPr lang="en-US" i="1" dirty="0" smtClean="0"/>
              <a:t>pdf-</a:t>
            </a:r>
            <a:r>
              <a:rPr lang="ru-RU" i="1" dirty="0" smtClean="0"/>
              <a:t>файл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25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1152383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Итоги решения Задания 2: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276872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 решения аналитическим методом на </a:t>
            </a:r>
            <a:r>
              <a:rPr lang="en-US" sz="2000" dirty="0" smtClean="0"/>
              <a:t>Python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Время выполнения: 3,5 сек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Высокая достоверность определения пограничных состояний ионов (при визуальной </a:t>
            </a:r>
            <a:r>
              <a:rPr lang="ru-RU" sz="2000" dirty="0" err="1" smtClean="0"/>
              <a:t>валидации</a:t>
            </a:r>
            <a:r>
              <a:rPr lang="ru-R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 просмотренных вручную 100 отобранных картинок с наименее заметными ионами обнаружено 0 ложных срабатываний и всего 4 отказа срабатывания (4%)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Решение с помощью </a:t>
            </a:r>
            <a:r>
              <a:rPr lang="en-US" sz="2000" dirty="0" smtClean="0"/>
              <a:t>QUBO</a:t>
            </a:r>
            <a:r>
              <a:rPr lang="ru-RU" sz="2000" dirty="0" smtClean="0"/>
              <a:t> ни к чему не привело (но мы пытались…)</a:t>
            </a:r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2780928"/>
            <a:ext cx="432048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0" y="465138"/>
            <a:ext cx="9144000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Аналитическое решение. Вариант 1</a:t>
            </a:r>
            <a:r>
              <a:rPr lang="ru-RU" sz="3200" dirty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RGB</a:t>
            </a:r>
            <a:r>
              <a:rPr lang="ru-RU" sz="3200" dirty="0" smtClean="0"/>
              <a:t> анализ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2856"/>
            <a:ext cx="1274812" cy="373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975" y="2132856"/>
            <a:ext cx="383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Принцип: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При анализе исходных файлов было обнаружено, что в </a:t>
            </a:r>
            <a:r>
              <a:rPr lang="en-US" dirty="0" smtClean="0"/>
              <a:t>RGB</a:t>
            </a:r>
            <a:r>
              <a:rPr lang="ru-RU" dirty="0" smtClean="0"/>
              <a:t> коде пикселей ярко светящихся ионов составляющая </a:t>
            </a:r>
            <a:r>
              <a:rPr lang="en-US" dirty="0" smtClean="0"/>
              <a:t>R!=0</a:t>
            </a:r>
          </a:p>
          <a:p>
            <a:pPr marL="342900" indent="-342900">
              <a:buAutoNum type="arabicPeriod"/>
            </a:pPr>
            <a:r>
              <a:rPr lang="ru-RU" dirty="0" smtClean="0"/>
              <a:t>Для слабо светящихся ионов эмпирическим путём было установлено пороговое значение </a:t>
            </a:r>
            <a:r>
              <a:rPr lang="en-US" dirty="0" smtClean="0"/>
              <a:t>G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Определены области примерного нахождения «сердца» ионов (5 строк * 4 =</a:t>
            </a:r>
            <a:r>
              <a:rPr lang="en-US" dirty="0" smtClean="0"/>
              <a:t>&gt;</a:t>
            </a:r>
            <a:r>
              <a:rPr lang="ru-RU" dirty="0" smtClean="0"/>
              <a:t> анализируем 20 строк)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Аналитическое решение. Вариант 2: </a:t>
            </a:r>
            <a:r>
              <a:rPr lang="en-US" sz="3200" dirty="0" smtClean="0"/>
              <a:t>Grayscale Max</a:t>
            </a:r>
            <a:endParaRPr lang="ru-RU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2856"/>
            <a:ext cx="1274812" cy="373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7975" y="2132856"/>
            <a:ext cx="383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Принцип: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Преобразуем пиксели изображения в оттенки серого с помощью встроенной функции библиотеки </a:t>
            </a:r>
            <a:r>
              <a:rPr lang="en-US" dirty="0" smtClean="0"/>
              <a:t>Pillow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Область анализа остаётся неизменной</a:t>
            </a:r>
          </a:p>
          <a:p>
            <a:pPr marL="342900" indent="-342900">
              <a:buAutoNum type="arabicPeriod"/>
            </a:pPr>
            <a:r>
              <a:rPr lang="ru-RU" dirty="0" smtClean="0"/>
              <a:t>Эмпирическим путём определяем пороговое значение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Определяем максимум в каждой строке</a:t>
            </a:r>
          </a:p>
          <a:p>
            <a:pPr marL="342900" indent="-342900">
              <a:buAutoNum type="arabicPeriod"/>
            </a:pPr>
            <a:r>
              <a:rPr lang="ru-RU" dirty="0" smtClean="0"/>
              <a:t>Сравниваем с пороговым значением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35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Разница в эффективности двух подходов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98777" y="2039937"/>
            <a:ext cx="2841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Вероятность ложных </a:t>
            </a:r>
            <a:br>
              <a:rPr lang="ru-RU" dirty="0" smtClean="0"/>
            </a:br>
            <a:r>
              <a:rPr lang="ru-RU" dirty="0" smtClean="0"/>
              <a:t>срабатываний при</a:t>
            </a:r>
            <a:br>
              <a:rPr lang="ru-RU" dirty="0" smtClean="0"/>
            </a:br>
            <a:r>
              <a:rPr lang="ru-RU" dirty="0" smtClean="0"/>
              <a:t>отсутствии свечения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Вероятность несрабатывания</a:t>
            </a:r>
            <a:br>
              <a:rPr lang="ru-RU" dirty="0" smtClean="0"/>
            </a:br>
            <a:r>
              <a:rPr lang="ru-RU" dirty="0" smtClean="0"/>
              <a:t>при пограничном свечении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Сложность с формированием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QUBO</a:t>
            </a:r>
            <a:r>
              <a:rPr lang="ru-RU" dirty="0" smtClean="0"/>
              <a:t> модели в силу </a:t>
            </a:r>
            <a:br>
              <a:rPr lang="ru-RU" dirty="0" smtClean="0"/>
            </a:br>
            <a:r>
              <a:rPr lang="ru-RU" dirty="0" err="1" smtClean="0"/>
              <a:t>трёхкомпонентности</a:t>
            </a:r>
            <a:r>
              <a:rPr lang="ru-RU" dirty="0" smtClean="0"/>
              <a:t> цвета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5" y="1700808"/>
            <a:ext cx="3024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 коэффициент цвета вместо 3х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Существенно повышена частота определения пограничных ионов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Практическое отсутствие ложных срабатываний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Меньше условий для определения иона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Сложность с формированием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QUBO</a:t>
            </a:r>
            <a:r>
              <a:rPr lang="ru-RU" dirty="0" smtClean="0"/>
              <a:t> модели в силу </a:t>
            </a:r>
            <a:br>
              <a:rPr lang="ru-RU" dirty="0" smtClean="0"/>
            </a:br>
            <a:r>
              <a:rPr lang="ru-RU" dirty="0" err="1" smtClean="0"/>
              <a:t>трёхкомпонентности</a:t>
            </a:r>
            <a:r>
              <a:rPr lang="ru-RU" dirty="0" smtClean="0"/>
              <a:t> цвета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AutoShape 2" descr="blob:https://web.telegram.org/354dcc7d-3413-41d8-97fb-8090e819b85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1" name="Picture 3" descr="D:\task-2\mentor\0c123e60-88a6-4fed-b6a0-73580e7c1b6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9" y="2132856"/>
            <a:ext cx="1134790" cy="332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task-2\mentor\0c123e60-88a6-4fed-b6a0-73580e7c1b6c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00" y="2065314"/>
            <a:ext cx="1134790" cy="332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7975" y="5467519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Результат: 1011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90019" y="5435253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Результат: 1111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78933" y="6170185"/>
            <a:ext cx="617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ВЫВОД:  целесообразно использовать второй подход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Реализация на </a:t>
            </a:r>
            <a:r>
              <a:rPr lang="en-US" sz="3200" dirty="0" smtClean="0"/>
              <a:t>Python</a:t>
            </a:r>
            <a:endParaRPr lang="ru-RU" sz="32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3" y="1596969"/>
            <a:ext cx="1924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52936"/>
            <a:ext cx="2438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81128"/>
            <a:ext cx="2914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73169"/>
            <a:ext cx="3024335" cy="12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21000" y="2917344"/>
            <a:ext cx="337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Считываем названия файлов и формируем относительные пути</a:t>
            </a:r>
            <a:endParaRPr lang="en-US" dirty="0" smtClean="0"/>
          </a:p>
          <a:p>
            <a:r>
              <a:rPr lang="ru-RU" dirty="0" smtClean="0"/>
              <a:t>Задаём номер строки, с которой начинается поиск i-</a:t>
            </a:r>
            <a:r>
              <a:rPr lang="ru-RU" dirty="0" err="1" smtClean="0"/>
              <a:t>го</a:t>
            </a:r>
            <a:r>
              <a:rPr lang="ru-RU" dirty="0" smtClean="0"/>
              <a:t> иона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422787" y="1668704"/>
            <a:ext cx="308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Импорт необходимых библиотек:</a:t>
            </a:r>
          </a:p>
          <a:p>
            <a:r>
              <a:rPr lang="en-US" b="1" i="1" dirty="0" err="1" smtClean="0"/>
              <a:t>NumPy</a:t>
            </a:r>
            <a:r>
              <a:rPr lang="en-US" b="1" i="1" dirty="0" smtClean="0"/>
              <a:t>, PIL, </a:t>
            </a:r>
            <a:r>
              <a:rPr lang="en-US" b="1" i="1" dirty="0" err="1" smtClean="0"/>
              <a:t>os</a:t>
            </a:r>
            <a:r>
              <a:rPr lang="en-US" b="1" i="1" dirty="0" smtClean="0"/>
              <a:t>, csv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2917344"/>
            <a:ext cx="313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результатов в </a:t>
            </a:r>
            <a:r>
              <a:rPr lang="ru-RU" dirty="0" err="1" smtClean="0"/>
              <a:t>csv</a:t>
            </a:r>
            <a:r>
              <a:rPr lang="ru-RU" dirty="0" smtClean="0"/>
              <a:t> файл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479124" y="4581128"/>
            <a:ext cx="5951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Инициализируем вектор ионов</a:t>
            </a:r>
          </a:p>
          <a:p>
            <a:r>
              <a:rPr lang="ru-RU" dirty="0" smtClean="0"/>
              <a:t>Открываем картинку, преобразуем её пиксели в оттенки серого и считываем её как массив</a:t>
            </a:r>
          </a:p>
          <a:p>
            <a:r>
              <a:rPr lang="ru-RU" dirty="0" smtClean="0"/>
              <a:t>Поиск иона</a:t>
            </a:r>
          </a:p>
          <a:p>
            <a:r>
              <a:rPr lang="ru-RU" dirty="0" smtClean="0"/>
              <a:t>Находим пиксель с наибольшим значением оттенка серого</a:t>
            </a:r>
          </a:p>
          <a:p>
            <a:r>
              <a:rPr lang="ru-RU" dirty="0" smtClean="0"/>
              <a:t>Проверка превышения порогового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Полученные результаты</a:t>
            </a:r>
            <a:endParaRPr lang="ru-RU" sz="32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71" y="1673169"/>
            <a:ext cx="5810250" cy="428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4991" y="6052646"/>
            <a:ext cx="270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Полученный </a:t>
            </a:r>
            <a:r>
              <a:rPr lang="en-US" i="1" dirty="0" smtClean="0"/>
              <a:t>csv-</a:t>
            </a:r>
            <a:r>
              <a:rPr lang="ru-RU" i="1" dirty="0" smtClean="0"/>
              <a:t>таблица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25079"/>
            <a:ext cx="5976664" cy="51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Определение параметров для квантового вычисления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963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Перевод в </a:t>
            </a:r>
            <a:r>
              <a:rPr lang="en-US" sz="3200" dirty="0" smtClean="0"/>
              <a:t>QUBO</a:t>
            </a:r>
            <a:r>
              <a:rPr lang="ru-RU" sz="3200" dirty="0" smtClean="0"/>
              <a:t> матрицу</a:t>
            </a:r>
            <a:endParaRPr lang="ru-RU" sz="32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2123487"/>
            <a:ext cx="2405897" cy="59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8" y="3072420"/>
            <a:ext cx="5776473" cy="86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03764"/>
            <a:ext cx="5183717" cy="43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304834"/>
            <a:ext cx="2940540" cy="59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25741" y="2069913"/>
            <a:ext cx="427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Импорт </a:t>
            </a:r>
            <a:r>
              <a:rPr lang="ru-RU" dirty="0" err="1" smtClean="0"/>
              <a:t>неоходимых</a:t>
            </a:r>
            <a:r>
              <a:rPr lang="ru-RU" dirty="0" smtClean="0"/>
              <a:t> библиотек: </a:t>
            </a:r>
            <a:r>
              <a:rPr lang="en-US" dirty="0" err="1" smtClean="0"/>
              <a:t>PyQubo</a:t>
            </a:r>
            <a:r>
              <a:rPr lang="en-US" dirty="0" smtClean="0"/>
              <a:t>, Pickle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44527" y="3247168"/>
            <a:ext cx="221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Инициализация спинов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808043" y="4260998"/>
            <a:ext cx="291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Инициализация гамильтониана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50186" y="5251260"/>
            <a:ext cx="385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коэффициентов </a:t>
            </a:r>
            <a:r>
              <a:rPr lang="en-US" dirty="0" err="1" smtClean="0"/>
              <a:t>qubo</a:t>
            </a:r>
            <a:r>
              <a:rPr lang="en-US" dirty="0" smtClean="0"/>
              <a:t>-</a:t>
            </a:r>
            <a:r>
              <a:rPr lang="ru-RU" dirty="0" smtClean="0"/>
              <a:t>матрицы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4054" y="-106362"/>
            <a:ext cx="7092280" cy="1143000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Задание 2: классификация ионов</a:t>
            </a:r>
            <a:endParaRPr lang="ru-RU" sz="2800" i="1" dirty="0"/>
          </a:p>
        </p:txBody>
      </p:sp>
      <p:sp>
        <p:nvSpPr>
          <p:cNvPr id="4" name="AutoShape 2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blob:https://web.telegram.org/0e692091-61f8-4b59-8438-5ab5db5225b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75" y="33090"/>
            <a:ext cx="216024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-32100" y="908720"/>
            <a:ext cx="9144000" cy="76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Перевод в </a:t>
            </a:r>
            <a:r>
              <a:rPr lang="en-US" sz="3200" dirty="0" smtClean="0"/>
              <a:t>QUBO</a:t>
            </a:r>
            <a:r>
              <a:rPr lang="ru-RU" sz="3200" dirty="0" smtClean="0"/>
              <a:t> матрицу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4340" y="1673169"/>
            <a:ext cx="7992887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{('x8', 'x8'): -1216.0, ('x8', 'x4'): 128.0, ('x6', 'x5'): 256.0, ('x4', 'x2'): 8192.0, ('x3', 'x2'): 16384.0, ('x3', 'x1'): 32768.0, ('x7', 'x1'): 2048.0, ('x7', 'x6'): 64.0, ('x7', 'x2'): 1024.0, ('x5', 'x4'): 1024.0, ('x4', 'x4'): -18496.0, ('x8', 'x1'): 1024.0, ('x5', 'x3'): 2048.0, ('x2', 'x2'): -61696.0, ('x5', 'x2'): 4096.0, ('x7', 'x7'): -2424.0, ('x8', 'x6'): 32.0, ('x7', 'x4'): 256.0, ('x4', 'x3'): 4096.0, ('x8', 'x7'): 16.0, ('x8', 'x5'): 64.0, ('x5', 'x5'): -9504.0, ('x6', 'x2'): 2048.0, ('x7', 'x3'): 512.0, ('x6', 'x3'): 1024.0, ('x3', 'x3'): -34944.0, ('x8', 'x3'): 256.0, ('x1', 'x1'): -90624.0, ('x5', 'x1'): 8192.0, ('x6', 'x1'): 4096.0, ('x6', 'x4'): 512.0, ('x4', 'x1'): 16384.0, ('x1', 'x2'): 65536.0, ('x8', 'x2'): 512.0, ('x7', 'x5'): 128.0, ('x6', 'x6'): -4816.0}</a:t>
            </a:r>
            <a:endParaRPr lang="ru-RU" sz="1600" dirty="0">
              <a:solidFill>
                <a:srgbClr val="FFFF00"/>
              </a:solidFill>
            </a:endParaRPr>
          </a:p>
          <a:p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3981493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Полученный вывод консоли</a:t>
            </a:r>
            <a:endParaRPr lang="ru-RU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312896"/>
            <a:ext cx="2553840" cy="1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0675" y="6006487"/>
            <a:ext cx="367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Индексная модель </a:t>
            </a:r>
            <a:r>
              <a:rPr lang="en-US" i="1" dirty="0" smtClean="0"/>
              <a:t>QUBO</a:t>
            </a:r>
            <a:r>
              <a:rPr lang="ru-RU" i="1" dirty="0" smtClean="0"/>
              <a:t> матрицы</a:t>
            </a:r>
            <a:endParaRPr lang="ru-RU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44008" y="5867987"/>
            <a:ext cx="429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Запись </a:t>
            </a:r>
            <a:r>
              <a:rPr lang="en-US" i="1" dirty="0" smtClean="0"/>
              <a:t>QUBO-</a:t>
            </a:r>
            <a:r>
              <a:rPr lang="ru-RU" i="1" dirty="0" smtClean="0"/>
              <a:t>матрицы (</a:t>
            </a:r>
            <a:r>
              <a:rPr lang="en-US" i="1" dirty="0" err="1" smtClean="0"/>
              <a:t>NumPy</a:t>
            </a:r>
            <a:r>
              <a:rPr lang="en-US" i="1" dirty="0" smtClean="0"/>
              <a:t> </a:t>
            </a:r>
            <a:r>
              <a:rPr lang="ru-RU" i="1" dirty="0" smtClean="0"/>
              <a:t>массива) в </a:t>
            </a:r>
            <a:r>
              <a:rPr lang="en-US" i="1" dirty="0" smtClean="0"/>
              <a:t>.</a:t>
            </a:r>
            <a:r>
              <a:rPr lang="en-US" i="1" dirty="0" err="1" smtClean="0"/>
              <a:t>pkl</a:t>
            </a:r>
            <a:r>
              <a:rPr lang="en-US" i="1" dirty="0" smtClean="0"/>
              <a:t> </a:t>
            </a:r>
            <a:r>
              <a:rPr lang="ru-RU" i="1" dirty="0" smtClean="0"/>
              <a:t>файл</a:t>
            </a:r>
            <a:endParaRPr lang="ru-RU" i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09" y="4725145"/>
            <a:ext cx="3739767" cy="7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099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426</Words>
  <Application>Microsoft Office PowerPoint</Application>
  <PresentationFormat>Экран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Задание 2: классификация ионов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2: классификация ионов</dc:title>
  <dc:creator>Шамберов.В.Н</dc:creator>
  <cp:lastModifiedBy>Шамберов.В.Н</cp:lastModifiedBy>
  <cp:revision>23</cp:revision>
  <dcterms:created xsi:type="dcterms:W3CDTF">2023-11-24T00:55:48Z</dcterms:created>
  <dcterms:modified xsi:type="dcterms:W3CDTF">2023-11-24T02:05:50Z</dcterms:modified>
</cp:coreProperties>
</file>