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9"/>
  </p:notesMasterIdLst>
  <p:sldIdLst>
    <p:sldId id="298" r:id="rId2"/>
    <p:sldId id="383" r:id="rId3"/>
    <p:sldId id="384" r:id="rId4"/>
    <p:sldId id="315" r:id="rId5"/>
    <p:sldId id="368" r:id="rId6"/>
    <p:sldId id="373" r:id="rId7"/>
    <p:sldId id="374" r:id="rId8"/>
    <p:sldId id="375" r:id="rId9"/>
    <p:sldId id="341" r:id="rId10"/>
    <p:sldId id="371" r:id="rId11"/>
    <p:sldId id="370" r:id="rId12"/>
    <p:sldId id="369" r:id="rId13"/>
    <p:sldId id="372" r:id="rId14"/>
    <p:sldId id="316" r:id="rId15"/>
    <p:sldId id="349" r:id="rId16"/>
    <p:sldId id="351" r:id="rId17"/>
    <p:sldId id="350" r:id="rId18"/>
    <p:sldId id="358" r:id="rId19"/>
    <p:sldId id="340" r:id="rId20"/>
    <p:sldId id="359" r:id="rId21"/>
    <p:sldId id="360" r:id="rId22"/>
    <p:sldId id="361" r:id="rId23"/>
    <p:sldId id="314" r:id="rId24"/>
    <p:sldId id="352" r:id="rId25"/>
    <p:sldId id="353" r:id="rId26"/>
    <p:sldId id="354" r:id="rId27"/>
    <p:sldId id="355" r:id="rId28"/>
    <p:sldId id="356" r:id="rId29"/>
    <p:sldId id="357" r:id="rId30"/>
    <p:sldId id="376" r:id="rId31"/>
    <p:sldId id="377" r:id="rId32"/>
    <p:sldId id="378" r:id="rId33"/>
    <p:sldId id="379" r:id="rId34"/>
    <p:sldId id="381" r:id="rId35"/>
    <p:sldId id="382" r:id="rId36"/>
    <p:sldId id="380" r:id="rId37"/>
    <p:sldId id="3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954" autoAdjust="0"/>
  </p:normalViewPr>
  <p:slideViewPr>
    <p:cSldViewPr>
      <p:cViewPr varScale="1">
        <p:scale>
          <a:sx n="102" d="100"/>
          <a:sy n="102" d="100"/>
        </p:scale>
        <p:origin x="91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C949C-34DD-4BFD-BD13-49519415CE9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C578-EA31-4173-B7FA-F1C3A1E8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89B4-6BFC-4C41-A64E-649B7F0629E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Plasma...Energy equivalent==&gt;Electrons fast... thus if only ion and electron currents then the spacecraft charges negative.</a:t>
            </a:r>
          </a:p>
          <a:p>
            <a:r>
              <a:rPr lang="en-US" altLang="en-US"/>
              <a:t>PE important at GS high altitudes...</a:t>
            </a:r>
          </a:p>
          <a:p>
            <a:r>
              <a:rPr lang="en-US" altLang="en-US"/>
              <a:t>Also talk about sheath at this point… how sheath shield the plasma from any fields…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45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C578-EA31-4173-B7FA-F1C3A1E873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6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C578-EA31-4173-B7FA-F1C3A1E873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6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248403"/>
            <a:ext cx="11777472" cy="45281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200" b="1" cap="all" spc="188" baseline="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8A0B-1068-4FE7-BF2F-99B529DDE9CF}" type="datetime1">
              <a:rPr lang="en-US" smtClean="0"/>
              <a:t>10/2/2021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5/13/2019 ASEC 2019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3"/>
            <a:ext cx="6096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315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0DBD-583A-48C5-BB0B-914ED5CC4453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5/13/2019 ASEC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914403"/>
            <a:ext cx="609600" cy="441325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9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4"/>
            <a:ext cx="609600" cy="441325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5A6D-0677-49D0-A92B-8A5C1A3FAE8F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5/13/2019 ASEC 2019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4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8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00A90EC-C8F9-43DC-A1DC-8D13604EC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78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1A6E-201D-433B-A25B-6DC27ADC9A2B}" type="datetime1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5/13/2019 ASEC 2019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1E51BAB-DBD0-4228-A156-DA6BCF1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200" b="1" cap="all" spc="188" baseline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9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5/13/2019 ASEC 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47E4-8138-4E47-BF6B-E700C2CC7E7B}" type="datetime1">
              <a:rPr lang="en-US" smtClean="0"/>
              <a:t>10/2/2021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3"/>
            <a:ext cx="6096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315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5D84CF1-3571-4553-B492-0836E7D4A07B}" type="datetime1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5/13/2019 ASEC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91200" y="914403"/>
            <a:ext cx="609600" cy="441325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9" y="1575654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1875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1875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1650" b="1" dirty="0" smtClean="0">
                <a:solidFill>
                  <a:srgbClr val="FFFFFF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2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1650" b="1"/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7EC-71EE-4B86-B470-592BCFEEE28A}" type="datetime1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r>
              <a:rPr kumimoji="0" lang="en-US"/>
              <a:t>5/13/2019 ASEC 2019</a:t>
            </a: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9"/>
            <a:ext cx="6096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4D05-B67D-459B-8E34-A49A90EC16D0}" type="datetime1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5/13/2019 ASEC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914403"/>
            <a:ext cx="609600" cy="441325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9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966B-DF0F-4610-814C-4DF88C074D63}" type="datetime1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5/13/2019 ASEC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165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3"/>
            <a:ext cx="3149600" cy="4144963"/>
          </a:xfrm>
        </p:spPr>
        <p:txBody>
          <a:bodyPr/>
          <a:lstStyle>
            <a:lvl1pPr marL="0" indent="0">
              <a:spcAft>
                <a:spcPts val="750"/>
              </a:spcAft>
              <a:buNone/>
              <a:defRPr sz="1200">
                <a:solidFill>
                  <a:srgbClr val="FFFFFF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1"/>
            <a:ext cx="6096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8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F014-879C-40CF-844D-19C5534ACE1B}" type="datetime1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r>
              <a:rPr kumimoji="0" lang="en-US"/>
              <a:t>5/13/2019 ASEC 2019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1"/>
            <a:ext cx="609600" cy="441325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750"/>
              </a:spcAft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8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835A713E-A76A-492F-92F6-B50DC015C924}" type="datetime1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r>
              <a:rPr kumimoji="0" lang="en-US"/>
              <a:t>5/13/2019 ASEC 2019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3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254064"/>
            <a:ext cx="11777472" cy="52773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7106B6AA-443F-4C21-9B81-03651B7415B2}" type="datetime1">
              <a:rPr lang="en-US" smtClean="0"/>
              <a:t>10/2/2021</a:t>
            </a:fld>
            <a:endParaRPr lang="en-US" sz="9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rgbClr val="FFFFFF"/>
                </a:solidFill>
              </a:defRPr>
            </a:lvl1pPr>
          </a:lstStyle>
          <a:p>
            <a:r>
              <a:rPr kumimoji="0" lang="en-US" sz="900">
                <a:solidFill>
                  <a:schemeClr val="bg2">
                    <a:shade val="50000"/>
                  </a:schemeClr>
                </a:solidFill>
                <a:effectLst/>
              </a:rPr>
              <a:t>5/13/2019 ASEC 2019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76200"/>
            <a:ext cx="11777472" cy="670560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143000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5" name="Oval 14"/>
          <p:cNvSpPr/>
          <p:nvPr/>
        </p:nvSpPr>
        <p:spPr>
          <a:xfrm>
            <a:off x="5891784" y="914400"/>
            <a:ext cx="432816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762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A535543-6609-43A1-9F52-60CABAA10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89600" y="6324600"/>
            <a:ext cx="8128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2475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2057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3716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05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.gif"/><Relationship Id="rId4" Type="http://schemas.openxmlformats.org/officeDocument/2006/relationships/image" Target="../media/image8.emf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2.png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gi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6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6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.gi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5" Type="http://schemas.openxmlformats.org/officeDocument/2006/relationships/image" Target="../media/image12.e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5.gi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5.gi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emf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5.gi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emf"/><Relationship Id="rId4" Type="http://schemas.openxmlformats.org/officeDocument/2006/relationships/image" Target="../media/image77.emf"/><Relationship Id="rId9" Type="http://schemas.openxmlformats.org/officeDocument/2006/relationships/image" Target="../media/image5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090F-4B8D-4009-9AF7-3FD9B96A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81000"/>
            <a:ext cx="11734800" cy="1752600"/>
          </a:xfrm>
        </p:spPr>
        <p:txBody>
          <a:bodyPr>
            <a:normAutofit/>
          </a:bodyPr>
          <a:lstStyle/>
          <a:p>
            <a:r>
              <a:rPr lang="en-US" sz="3600" dirty="0"/>
              <a:t>SPICE modeling for Langmuir probe simulation </a:t>
            </a:r>
            <a:br>
              <a:rPr lang="en-US" sz="3600" dirty="0"/>
            </a:br>
            <a:r>
              <a:rPr lang="en-US" sz="3600" dirty="0"/>
              <a:t>and </a:t>
            </a:r>
            <a:br>
              <a:rPr lang="en-US" sz="3600" dirty="0"/>
            </a:br>
            <a:r>
              <a:rPr lang="en-US" sz="3600" dirty="0"/>
              <a:t>estimating spacecraft charging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451CD-2D91-4BB4-A673-31F1659FFF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0333" y="5391605"/>
            <a:ext cx="3505200" cy="795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67356-19E3-4482-BDFC-F2C61EA078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724402"/>
            <a:ext cx="1980874" cy="114525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EC565A7-B010-4104-9409-1AD2B66C2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0" y="3127444"/>
            <a:ext cx="5143500" cy="876300"/>
          </a:xfrm>
        </p:spPr>
        <p:txBody>
          <a:bodyPr>
            <a:noAutofit/>
          </a:bodyPr>
          <a:lstStyle/>
          <a:p>
            <a:pPr lvl="1"/>
            <a:r>
              <a:rPr lang="en-US" sz="2800" b="1" dirty="0"/>
              <a:t>Aroh Barjatya</a:t>
            </a:r>
          </a:p>
          <a:p>
            <a:pPr lvl="1"/>
            <a:r>
              <a:rPr lang="en-US" sz="1200" dirty="0"/>
              <a:t>Space and Atmospheric Instrumentation Laboratory</a:t>
            </a:r>
          </a:p>
          <a:p>
            <a:pPr lvl="1"/>
            <a:r>
              <a:rPr lang="en-US" sz="1200" dirty="0"/>
              <a:t>Embry-Riddle Aeronautical University</a:t>
            </a:r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DECF97-D906-4FC6-9F48-F94504D450C0}"/>
              </a:ext>
            </a:extLst>
          </p:cNvPr>
          <p:cNvSpPr txBox="1">
            <a:spLocks/>
          </p:cNvSpPr>
          <p:nvPr/>
        </p:nvSpPr>
        <p:spPr>
          <a:xfrm>
            <a:off x="7696200" y="5873889"/>
            <a:ext cx="2781300" cy="37676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200" b="1" kern="1200" cap="all" spc="188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05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sail.erau.edu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5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CCA5-B8E2-46A7-A1C3-CB39CC7C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plasma parameters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9BD34-9823-4307-B0EE-8B381394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10</a:t>
            </a:fld>
            <a:endParaRPr kumimoji="0" lang="en-US" dirty="0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2F937290-3726-4F3F-8D1C-470ADF59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4" y="1905000"/>
            <a:ext cx="5334000" cy="40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E5FFC01F-706A-4381-BBA4-3A34459C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5000"/>
            <a:ext cx="50196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Doing multiple subcircuits with different geometries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E70F7C-4966-425C-AB4D-228DE77D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11</a:t>
            </a:fld>
            <a:endParaRPr kumimoji="0"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1AFC9B-AE54-4EB4-9F2E-C4B3697B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86863"/>
            <a:ext cx="5791200" cy="3567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66513F-E023-4328-A196-00F95BE66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3"/>
          <a:stretch/>
        </p:blipFill>
        <p:spPr>
          <a:xfrm>
            <a:off x="7924800" y="1226683"/>
            <a:ext cx="2819400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386FA7-9495-4DD0-B998-D6BE6753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573" y="3264628"/>
            <a:ext cx="4607627" cy="289622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2FFF297-B2F0-435D-99CB-3981D77C2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259109"/>
            <a:ext cx="2395095" cy="1328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CD7DF-3725-44DE-ADA1-19FC8654E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32" y="1193567"/>
            <a:ext cx="6953159" cy="50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Simulating Various Geometries of Langmuir Probes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A54C-31F6-4380-B11A-F992E4CB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12</a:t>
            </a:fld>
            <a:endParaRPr kumimoji="0"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D09C0-92AC-46FB-88BE-248C254B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404" y="1632013"/>
            <a:ext cx="6343650" cy="39338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DF24CE-A9DC-469D-9E68-CCBD4D02A97A}"/>
              </a:ext>
            </a:extLst>
          </p:cNvPr>
          <p:cNvGrpSpPr/>
          <p:nvPr/>
        </p:nvGrpSpPr>
        <p:grpSpPr>
          <a:xfrm>
            <a:off x="715621" y="1887160"/>
            <a:ext cx="4465979" cy="3323856"/>
            <a:chOff x="715621" y="1887160"/>
            <a:chExt cx="4465979" cy="33238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5419E8-87C1-47F2-994A-63D4B7EEFD6A}"/>
                </a:ext>
              </a:extLst>
            </p:cNvPr>
            <p:cNvGrpSpPr/>
            <p:nvPr/>
          </p:nvGrpSpPr>
          <p:grpSpPr>
            <a:xfrm>
              <a:off x="715621" y="2099000"/>
              <a:ext cx="4465979" cy="3048000"/>
              <a:chOff x="715621" y="2099000"/>
              <a:chExt cx="4465979" cy="3048000"/>
            </a:xfrm>
          </p:grpSpPr>
          <p:sp>
            <p:nvSpPr>
              <p:cNvPr id="63" name="AutoShape 57">
                <a:extLst>
                  <a:ext uri="{FF2B5EF4-FFF2-40B4-BE49-F238E27FC236}">
                    <a16:creationId xmlns:a16="http://schemas.microsoft.com/office/drawing/2014/main" id="{7F57555F-5F9E-43CA-8FF4-F2FA4ACAA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200" y="2861000"/>
                <a:ext cx="609600" cy="1066800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4" name="AutoShape 58">
                <a:extLst>
                  <a:ext uri="{FF2B5EF4-FFF2-40B4-BE49-F238E27FC236}">
                    <a16:creationId xmlns:a16="http://schemas.microsoft.com/office/drawing/2014/main" id="{DEA622E8-D86F-43FD-989F-B112D2ED1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2861000"/>
                <a:ext cx="609600" cy="1066800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59">
                <a:extLst>
                  <a:ext uri="{FF2B5EF4-FFF2-40B4-BE49-F238E27FC236}">
                    <a16:creationId xmlns:a16="http://schemas.microsoft.com/office/drawing/2014/main" id="{DF1AEC63-4E9D-4537-85EF-97176C478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21752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0">
                <a:extLst>
                  <a:ext uri="{FF2B5EF4-FFF2-40B4-BE49-F238E27FC236}">
                    <a16:creationId xmlns:a16="http://schemas.microsoft.com/office/drawing/2014/main" id="{3504F886-074E-411B-9207-9BF7CCA6D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2400" y="24038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61">
                <a:extLst>
                  <a:ext uri="{FF2B5EF4-FFF2-40B4-BE49-F238E27FC236}">
                    <a16:creationId xmlns:a16="http://schemas.microsoft.com/office/drawing/2014/main" id="{58EC7AB2-44BF-4306-B2F8-A842E5F9B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24038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62">
                <a:extLst>
                  <a:ext uri="{FF2B5EF4-FFF2-40B4-BE49-F238E27FC236}">
                    <a16:creationId xmlns:a16="http://schemas.microsoft.com/office/drawing/2014/main" id="{F1A7365D-DFB5-4E02-A31A-8EBA64A18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7000" y="24038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63">
                <a:extLst>
                  <a:ext uri="{FF2B5EF4-FFF2-40B4-BE49-F238E27FC236}">
                    <a16:creationId xmlns:a16="http://schemas.microsoft.com/office/drawing/2014/main" id="{F0554F1D-B44B-4408-81C4-7785021EB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7000" y="24038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64">
                <a:extLst>
                  <a:ext uri="{FF2B5EF4-FFF2-40B4-BE49-F238E27FC236}">
                    <a16:creationId xmlns:a16="http://schemas.microsoft.com/office/drawing/2014/main" id="{BA34789E-4CD8-4F54-A791-CBC3BC055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0" y="2251400"/>
                <a:ext cx="60960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/>
                  <a:t>V</a:t>
                </a:r>
                <a:r>
                  <a:rPr lang="en-US" altLang="en-US" sz="1600" baseline="-25000" dirty="0"/>
                  <a:t>lp</a:t>
                </a:r>
              </a:p>
            </p:txBody>
          </p:sp>
          <p:sp>
            <p:nvSpPr>
              <p:cNvPr id="71" name="Text Box 65">
                <a:extLst>
                  <a:ext uri="{FF2B5EF4-FFF2-40B4-BE49-F238E27FC236}">
                    <a16:creationId xmlns:a16="http://schemas.microsoft.com/office/drawing/2014/main" id="{8D670E77-2C3E-41B8-8841-36141AF49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2099000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+</a:t>
                </a:r>
              </a:p>
            </p:txBody>
          </p:sp>
          <p:sp>
            <p:nvSpPr>
              <p:cNvPr id="72" name="Text Box 66">
                <a:extLst>
                  <a:ext uri="{FF2B5EF4-FFF2-40B4-BE49-F238E27FC236}">
                    <a16:creationId xmlns:a16="http://schemas.microsoft.com/office/drawing/2014/main" id="{9FF3C35C-9D3E-4A49-862D-27C232B9F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0" y="2099000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-</a:t>
                </a:r>
              </a:p>
            </p:txBody>
          </p:sp>
          <p:sp>
            <p:nvSpPr>
              <p:cNvPr id="73" name="Text Box 67">
                <a:extLst>
                  <a:ext uri="{FF2B5EF4-FFF2-40B4-BE49-F238E27FC236}">
                    <a16:creationId xmlns:a16="http://schemas.microsoft.com/office/drawing/2014/main" id="{B385F6AD-AA65-4CC7-84F5-976B6C311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0869" y="3814194"/>
                <a:ext cx="863887" cy="7848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dirty="0"/>
                  <a:t>Cyl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 dirty="0"/>
                  <a:t>Probe</a:t>
                </a:r>
              </a:p>
            </p:txBody>
          </p:sp>
          <p:sp>
            <p:nvSpPr>
              <p:cNvPr id="74" name="Text Box 68">
                <a:extLst>
                  <a:ext uri="{FF2B5EF4-FFF2-40B4-BE49-F238E27FC236}">
                    <a16:creationId xmlns:a16="http://schemas.microsoft.com/office/drawing/2014/main" id="{07510247-210C-40A4-B796-69FD5EAAD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0" y="2784800"/>
                <a:ext cx="9906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Surface</a:t>
                </a:r>
              </a:p>
            </p:txBody>
          </p:sp>
          <p:sp>
            <p:nvSpPr>
              <p:cNvPr id="75" name="Line 70">
                <a:extLst>
                  <a:ext uri="{FF2B5EF4-FFF2-40B4-BE49-F238E27FC236}">
                    <a16:creationId xmlns:a16="http://schemas.microsoft.com/office/drawing/2014/main" id="{B8E92806-7AE7-4DBB-8F52-D9FFC5993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7000" y="39278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71">
                <a:extLst>
                  <a:ext uri="{FF2B5EF4-FFF2-40B4-BE49-F238E27FC236}">
                    <a16:creationId xmlns:a16="http://schemas.microsoft.com/office/drawing/2014/main" id="{BE7F18FF-CFDF-4FE4-8D8F-1A350E963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421" y="4689799"/>
                <a:ext cx="385637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72">
                <a:extLst>
                  <a:ext uri="{FF2B5EF4-FFF2-40B4-BE49-F238E27FC236}">
                    <a16:creationId xmlns:a16="http://schemas.microsoft.com/office/drawing/2014/main" id="{1D0B67E8-9D02-4829-AC92-D51150235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9278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73">
                <a:extLst>
                  <a:ext uri="{FF2B5EF4-FFF2-40B4-BE49-F238E27FC236}">
                    <a16:creationId xmlns:a16="http://schemas.microsoft.com/office/drawing/2014/main" id="{5B19813C-0AEE-4996-A8C0-93A1E0FBB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689800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74">
                <a:extLst>
                  <a:ext uri="{FF2B5EF4-FFF2-40B4-BE49-F238E27FC236}">
                    <a16:creationId xmlns:a16="http://schemas.microsoft.com/office/drawing/2014/main" id="{00CFCCDB-3BD4-4837-A028-2A9237A36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49184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75">
                <a:extLst>
                  <a:ext uri="{FF2B5EF4-FFF2-40B4-BE49-F238E27FC236}">
                    <a16:creationId xmlns:a16="http://schemas.microsoft.com/office/drawing/2014/main" id="{F7377111-AA54-4DD4-AD38-5C9B7D103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400" y="4994600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76">
                <a:extLst>
                  <a:ext uri="{FF2B5EF4-FFF2-40B4-BE49-F238E27FC236}">
                    <a16:creationId xmlns:a16="http://schemas.microsoft.com/office/drawing/2014/main" id="{13BE7EA8-286C-4AC3-B628-3F8D615DA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50708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77">
                <a:extLst>
                  <a:ext uri="{FF2B5EF4-FFF2-40B4-BE49-F238E27FC236}">
                    <a16:creationId xmlns:a16="http://schemas.microsoft.com/office/drawing/2014/main" id="{BF6A4408-CBC7-4D03-B1E6-54DA5E151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3800" y="514700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78">
                <a:extLst>
                  <a:ext uri="{FF2B5EF4-FFF2-40B4-BE49-F238E27FC236}">
                    <a16:creationId xmlns:a16="http://schemas.microsoft.com/office/drawing/2014/main" id="{657E62C4-2BC2-4D53-80AB-7C96714B8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7000" y="31658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9">
                <a:extLst>
                  <a:ext uri="{FF2B5EF4-FFF2-40B4-BE49-F238E27FC236}">
                    <a16:creationId xmlns:a16="http://schemas.microsoft.com/office/drawing/2014/main" id="{1D18C373-C7E9-4AED-A18B-02EA271E8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1658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64">
                <a:extLst>
                  <a:ext uri="{FF2B5EF4-FFF2-40B4-BE49-F238E27FC236}">
                    <a16:creationId xmlns:a16="http://schemas.microsoft.com/office/drawing/2014/main" id="{0B3E7BE8-5746-41ED-A3C9-B2F656465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928" y="4689800"/>
                <a:ext cx="60960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/>
                  <a:t>V</a:t>
                </a:r>
                <a:r>
                  <a:rPr lang="en-US" altLang="en-US" sz="1600" baseline="-25000" dirty="0"/>
                  <a:t>p</a:t>
                </a:r>
              </a:p>
            </p:txBody>
          </p:sp>
          <p:sp>
            <p:nvSpPr>
              <p:cNvPr id="86" name="AutoShape 57">
                <a:extLst>
                  <a:ext uri="{FF2B5EF4-FFF2-40B4-BE49-F238E27FC236}">
                    <a16:creationId xmlns:a16="http://schemas.microsoft.com/office/drawing/2014/main" id="{A75848EC-06FF-4367-8B18-099CC6308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552" y="2860999"/>
                <a:ext cx="609600" cy="1066800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7" name="Line 62">
                <a:extLst>
                  <a:ext uri="{FF2B5EF4-FFF2-40B4-BE49-F238E27FC236}">
                    <a16:creationId xmlns:a16="http://schemas.microsoft.com/office/drawing/2014/main" id="{9B1D1F40-5AB7-4363-ADA1-4AABF2B65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6352" y="2403799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63">
                <a:extLst>
                  <a:ext uri="{FF2B5EF4-FFF2-40B4-BE49-F238E27FC236}">
                    <a16:creationId xmlns:a16="http://schemas.microsoft.com/office/drawing/2014/main" id="{A553FCC0-D226-4AF6-9CC5-CAF50A9F4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6352" y="2403799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70">
                <a:extLst>
                  <a:ext uri="{FF2B5EF4-FFF2-40B4-BE49-F238E27FC236}">
                    <a16:creationId xmlns:a16="http://schemas.microsoft.com/office/drawing/2014/main" id="{12BE2940-6EF8-4080-9916-BC73C1D44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6352" y="3927799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FDF17A14-AEBB-42F8-943D-7E9614D0B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6352" y="3165799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57">
                <a:extLst>
                  <a:ext uri="{FF2B5EF4-FFF2-40B4-BE49-F238E27FC236}">
                    <a16:creationId xmlns:a16="http://schemas.microsoft.com/office/drawing/2014/main" id="{97F1220E-D693-4DA8-90EB-BC306D5C7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621" y="2860999"/>
                <a:ext cx="609600" cy="1066800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3" name="Line 62">
                <a:extLst>
                  <a:ext uri="{FF2B5EF4-FFF2-40B4-BE49-F238E27FC236}">
                    <a16:creationId xmlns:a16="http://schemas.microsoft.com/office/drawing/2014/main" id="{246785ED-460D-4509-97F7-23ABCA735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421" y="2403799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63">
                <a:extLst>
                  <a:ext uri="{FF2B5EF4-FFF2-40B4-BE49-F238E27FC236}">
                    <a16:creationId xmlns:a16="http://schemas.microsoft.com/office/drawing/2014/main" id="{744323A5-CB9E-4F93-BB27-FAAD1666B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421" y="2403799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70">
                <a:extLst>
                  <a:ext uri="{FF2B5EF4-FFF2-40B4-BE49-F238E27FC236}">
                    <a16:creationId xmlns:a16="http://schemas.microsoft.com/office/drawing/2014/main" id="{5E961EAE-71E5-4CDD-90EE-9CF633C30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421" y="3927799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78">
                <a:extLst>
                  <a:ext uri="{FF2B5EF4-FFF2-40B4-BE49-F238E27FC236}">
                    <a16:creationId xmlns:a16="http://schemas.microsoft.com/office/drawing/2014/main" id="{2EF81CE5-6AA1-4839-81BB-96BBEC06E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421" y="3165799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67">
                <a:extLst>
                  <a:ext uri="{FF2B5EF4-FFF2-40B4-BE49-F238E27FC236}">
                    <a16:creationId xmlns:a16="http://schemas.microsoft.com/office/drawing/2014/main" id="{C3170D01-B64C-45CC-B476-343F06B58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7008" y="3853082"/>
                <a:ext cx="863887" cy="7848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dirty="0" err="1"/>
                  <a:t>Pla</a:t>
                </a:r>
                <a:endParaRPr lang="en-US" altLang="en-US" dirty="0"/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 dirty="0"/>
                  <a:t>Probe</a:t>
                </a:r>
              </a:p>
            </p:txBody>
          </p:sp>
          <p:sp>
            <p:nvSpPr>
              <p:cNvPr id="99" name="Text Box 67">
                <a:extLst>
                  <a:ext uri="{FF2B5EF4-FFF2-40B4-BE49-F238E27FC236}">
                    <a16:creationId xmlns:a16="http://schemas.microsoft.com/office/drawing/2014/main" id="{CC51D934-9FE4-4009-A423-998F1BA30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522" y="3853082"/>
                <a:ext cx="863887" cy="7848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dirty="0" err="1"/>
                  <a:t>Sph</a:t>
                </a:r>
                <a:endParaRPr lang="en-US" altLang="en-US" dirty="0"/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 dirty="0"/>
                  <a:t>Probe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B058DF-F740-447E-843F-961FD273CC71}"/>
                </a:ext>
              </a:extLst>
            </p:cNvPr>
            <p:cNvSpPr txBox="1"/>
            <p:nvPr/>
          </p:nvSpPr>
          <p:spPr>
            <a:xfrm>
              <a:off x="4468528" y="1905000"/>
              <a:ext cx="400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A7F5004-C3FD-43DB-9712-F8D2F7816336}"/>
                </a:ext>
              </a:extLst>
            </p:cNvPr>
            <p:cNvSpPr txBox="1"/>
            <p:nvPr/>
          </p:nvSpPr>
          <p:spPr>
            <a:xfrm>
              <a:off x="1635992" y="1887160"/>
              <a:ext cx="400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59EBF6D-905C-491F-A16F-9A0EF6E8D675}"/>
                </a:ext>
              </a:extLst>
            </p:cNvPr>
            <p:cNvSpPr txBox="1"/>
            <p:nvPr/>
          </p:nvSpPr>
          <p:spPr>
            <a:xfrm>
              <a:off x="2922872" y="4841684"/>
              <a:ext cx="400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87F5-1A65-4512-B67B-D0DBBF4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Floating Potential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DE24E-3FA5-4DD7-BD68-143DFDFC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13</a:t>
            </a:fld>
            <a:endParaRPr kumimoji="0" lang="en-US" dirty="0"/>
          </a:p>
        </p:txBody>
      </p:sp>
      <p:graphicFrame>
        <p:nvGraphicFramePr>
          <p:cNvPr id="6" name="Object 234">
            <a:extLst>
              <a:ext uri="{FF2B5EF4-FFF2-40B4-BE49-F238E27FC236}">
                <a16:creationId xmlns:a16="http://schemas.microsoft.com/office/drawing/2014/main" id="{A80352F5-2C56-4008-B691-151870B8F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2216"/>
              </p:ext>
            </p:extLst>
          </p:nvPr>
        </p:nvGraphicFramePr>
        <p:xfrm>
          <a:off x="402336" y="1371600"/>
          <a:ext cx="2403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3468624" imgH="4070909" progId="Visio.Drawing.11">
                  <p:embed/>
                </p:oleObj>
              </mc:Choice>
              <mc:Fallback>
                <p:oleObj name="Visio" r:id="rId3" imgW="3468624" imgH="4070909" progId="Visio.Drawing.11">
                  <p:embed/>
                  <p:pic>
                    <p:nvPicPr>
                      <p:cNvPr id="83178" name="Object 234">
                        <a:extLst>
                          <a:ext uri="{FF2B5EF4-FFF2-40B4-BE49-F238E27FC236}">
                            <a16:creationId xmlns:a16="http://schemas.microsoft.com/office/drawing/2014/main" id="{D7E68A9E-9C3E-4D44-8845-FE4D26109C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36" y="1371600"/>
                        <a:ext cx="24034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37">
            <a:extLst>
              <a:ext uri="{FF2B5EF4-FFF2-40B4-BE49-F238E27FC236}">
                <a16:creationId xmlns:a16="http://schemas.microsoft.com/office/drawing/2014/main" id="{49780CD8-1557-4561-A5CB-406D638C3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5337"/>
              </p:ext>
            </p:extLst>
          </p:nvPr>
        </p:nvGraphicFramePr>
        <p:xfrm>
          <a:off x="3155061" y="1371600"/>
          <a:ext cx="2403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5" imgW="3468624" imgH="4070909" progId="Visio.Drawing.11">
                  <p:embed/>
                </p:oleObj>
              </mc:Choice>
              <mc:Fallback>
                <p:oleObj name="Visio" r:id="rId5" imgW="3468624" imgH="4070909" progId="Visio.Drawing.11">
                  <p:embed/>
                  <p:pic>
                    <p:nvPicPr>
                      <p:cNvPr id="83181" name="Object 237">
                        <a:extLst>
                          <a:ext uri="{FF2B5EF4-FFF2-40B4-BE49-F238E27FC236}">
                            <a16:creationId xmlns:a16="http://schemas.microsoft.com/office/drawing/2014/main" id="{CF4B426D-C6A2-4164-ADFC-62E85E8DB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061" y="1371600"/>
                        <a:ext cx="24034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A39E2AD-978C-4B24-A77F-AAC4492CB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969" y="1752600"/>
            <a:ext cx="5898213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F43F33-401F-4D04-8404-264DCBB6FC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853"/>
          <a:stretch/>
        </p:blipFill>
        <p:spPr>
          <a:xfrm>
            <a:off x="3155061" y="4371737"/>
            <a:ext cx="2347068" cy="1712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4DDD9E-5A78-43E2-BEC6-ADA1477186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743" y="4371736"/>
            <a:ext cx="2696310" cy="1495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Simulating Area Ratio 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A54C-31F6-4380-B11A-F992E4CB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14</a:t>
            </a:fld>
            <a:endParaRPr kumimoji="0" lang="en-US" dirty="0"/>
          </a:p>
        </p:txBody>
      </p:sp>
      <p:sp>
        <p:nvSpPr>
          <p:cNvPr id="172" name="Text Box 64">
            <a:extLst>
              <a:ext uri="{FF2B5EF4-FFF2-40B4-BE49-F238E27FC236}">
                <a16:creationId xmlns:a16="http://schemas.microsoft.com/office/drawing/2014/main" id="{32D49ABC-2EA7-47E6-9214-266D4DA0F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805" y="3602037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/>
              <a:t>V</a:t>
            </a:r>
            <a:r>
              <a:rPr lang="en-US" altLang="en-US" sz="1600" baseline="-25000" dirty="0"/>
              <a:t>lp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8B5E2FB-EA53-4596-8B57-838F26B377A1}"/>
              </a:ext>
            </a:extLst>
          </p:cNvPr>
          <p:cNvGrpSpPr/>
          <p:nvPr/>
        </p:nvGrpSpPr>
        <p:grpSpPr>
          <a:xfrm>
            <a:off x="3022305" y="1690687"/>
            <a:ext cx="2514600" cy="3795713"/>
            <a:chOff x="1498305" y="1258093"/>
            <a:chExt cx="2514600" cy="3795713"/>
          </a:xfrm>
        </p:grpSpPr>
        <p:sp>
          <p:nvSpPr>
            <p:cNvPr id="130" name="Oval 5">
              <a:extLst>
                <a:ext uri="{FF2B5EF4-FFF2-40B4-BE49-F238E27FC236}">
                  <a16:creationId xmlns:a16="http://schemas.microsoft.com/office/drawing/2014/main" id="{48B3A1C5-E9AF-412C-A8F4-510F8D435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305" y="1867693"/>
              <a:ext cx="1600200" cy="2667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Text Box 6">
              <a:extLst>
                <a:ext uri="{FF2B5EF4-FFF2-40B4-BE49-F238E27FC236}">
                  <a16:creationId xmlns:a16="http://schemas.microsoft.com/office/drawing/2014/main" id="{FF82159F-4FBA-4685-8152-BC245BE36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430" y="23248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32" name="Text Box 7">
              <a:extLst>
                <a:ext uri="{FF2B5EF4-FFF2-40B4-BE49-F238E27FC236}">
                  <a16:creationId xmlns:a16="http://schemas.microsoft.com/office/drawing/2014/main" id="{DAD50138-B025-46AB-B879-D27A03410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105" y="27058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33" name="Text Box 8">
              <a:extLst>
                <a:ext uri="{FF2B5EF4-FFF2-40B4-BE49-F238E27FC236}">
                  <a16:creationId xmlns:a16="http://schemas.microsoft.com/office/drawing/2014/main" id="{2F0DFF7C-3019-46B2-BA85-E8AEA2285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9305" y="30868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34" name="Text Box 9">
              <a:extLst>
                <a:ext uri="{FF2B5EF4-FFF2-40B4-BE49-F238E27FC236}">
                  <a16:creationId xmlns:a16="http://schemas.microsoft.com/office/drawing/2014/main" id="{4DD2E963-B04F-493A-84BB-8D231B719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905" y="30868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35" name="Text Box 12">
              <a:extLst>
                <a:ext uri="{FF2B5EF4-FFF2-40B4-BE49-F238E27FC236}">
                  <a16:creationId xmlns:a16="http://schemas.microsoft.com/office/drawing/2014/main" id="{0A9072F5-39C6-41C0-AE78-C8101655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105" y="33154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36" name="Text Box 13">
              <a:extLst>
                <a:ext uri="{FF2B5EF4-FFF2-40B4-BE49-F238E27FC236}">
                  <a16:creationId xmlns:a16="http://schemas.microsoft.com/office/drawing/2014/main" id="{EE9CF6FB-0487-40C4-B679-45ABBDEF7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905" y="37726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37" name="Text Box 14">
              <a:extLst>
                <a:ext uri="{FF2B5EF4-FFF2-40B4-BE49-F238E27FC236}">
                  <a16:creationId xmlns:a16="http://schemas.microsoft.com/office/drawing/2014/main" id="{61DB172A-37F1-4D93-A0BA-7B3B52A11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505" y="22486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38" name="Text Box 15">
              <a:extLst>
                <a:ext uri="{FF2B5EF4-FFF2-40B4-BE49-F238E27FC236}">
                  <a16:creationId xmlns:a16="http://schemas.microsoft.com/office/drawing/2014/main" id="{0A129B16-E98D-4E2E-BD96-4A8FF5AB5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905" y="28582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39" name="Text Box 16">
              <a:extLst>
                <a:ext uri="{FF2B5EF4-FFF2-40B4-BE49-F238E27FC236}">
                  <a16:creationId xmlns:a16="http://schemas.microsoft.com/office/drawing/2014/main" id="{1E498339-3E6B-4411-B0AA-90707C0D7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105" y="32392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40" name="Text Box 17">
              <a:extLst>
                <a:ext uri="{FF2B5EF4-FFF2-40B4-BE49-F238E27FC236}">
                  <a16:creationId xmlns:a16="http://schemas.microsoft.com/office/drawing/2014/main" id="{375BF5A2-9A16-4170-8F89-D7FF0EF41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105" y="36964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41" name="Text Box 19">
              <a:extLst>
                <a:ext uri="{FF2B5EF4-FFF2-40B4-BE49-F238E27FC236}">
                  <a16:creationId xmlns:a16="http://schemas.microsoft.com/office/drawing/2014/main" id="{A4E21295-F636-4788-B93D-957EB3B36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505" y="33154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42" name="Text Box 20">
              <a:extLst>
                <a:ext uri="{FF2B5EF4-FFF2-40B4-BE49-F238E27FC236}">
                  <a16:creationId xmlns:a16="http://schemas.microsoft.com/office/drawing/2014/main" id="{04A9057B-F7B4-49B0-83DA-1493EDA37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705" y="4077493"/>
              <a:ext cx="3206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e- </a:t>
              </a:r>
            </a:p>
          </p:txBody>
        </p:sp>
        <p:sp>
          <p:nvSpPr>
            <p:cNvPr id="143" name="Text Box 21">
              <a:extLst>
                <a:ext uri="{FF2B5EF4-FFF2-40B4-BE49-F238E27FC236}">
                  <a16:creationId xmlns:a16="http://schemas.microsoft.com/office/drawing/2014/main" id="{E5B8B50A-4406-41BA-A109-5669140AF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305" y="40774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421D709F-5170-4C37-B545-6350FC43A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305" y="39250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45" name="Text Box 25">
              <a:extLst>
                <a:ext uri="{FF2B5EF4-FFF2-40B4-BE49-F238E27FC236}">
                  <a16:creationId xmlns:a16="http://schemas.microsoft.com/office/drawing/2014/main" id="{A1CD6FE7-E838-40FE-A762-683C38FF4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505" y="32392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46" name="Text Box 26">
              <a:extLst>
                <a:ext uri="{FF2B5EF4-FFF2-40B4-BE49-F238E27FC236}">
                  <a16:creationId xmlns:a16="http://schemas.microsoft.com/office/drawing/2014/main" id="{E0ABC550-80D2-41AA-A1DF-E5FF0DD9A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905" y="34678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47" name="Text Box 27">
              <a:extLst>
                <a:ext uri="{FF2B5EF4-FFF2-40B4-BE49-F238E27FC236}">
                  <a16:creationId xmlns:a16="http://schemas.microsoft.com/office/drawing/2014/main" id="{4F3446DE-C7A4-4967-B6B4-3F5039BAF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505" y="29344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48" name="Text Box 29">
              <a:extLst>
                <a:ext uri="{FF2B5EF4-FFF2-40B4-BE49-F238E27FC236}">
                  <a16:creationId xmlns:a16="http://schemas.microsoft.com/office/drawing/2014/main" id="{737144D6-A5D0-4364-B890-40D725094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905" y="22486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49" name="Text Box 30">
              <a:extLst>
                <a:ext uri="{FF2B5EF4-FFF2-40B4-BE49-F238E27FC236}">
                  <a16:creationId xmlns:a16="http://schemas.microsoft.com/office/drawing/2014/main" id="{BCC0C849-5380-494F-87F6-EE2CEC74B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9305" y="21724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50" name="Text Box 31">
              <a:extLst>
                <a:ext uri="{FF2B5EF4-FFF2-40B4-BE49-F238E27FC236}">
                  <a16:creationId xmlns:a16="http://schemas.microsoft.com/office/drawing/2014/main" id="{51906AAA-40E2-49DA-ADCC-070B5FED5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905" y="24010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51" name="Text Box 33">
              <a:extLst>
                <a:ext uri="{FF2B5EF4-FFF2-40B4-BE49-F238E27FC236}">
                  <a16:creationId xmlns:a16="http://schemas.microsoft.com/office/drawing/2014/main" id="{CE4D8E7F-D35C-4FAE-8289-F6ED4DA3A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905" y="26296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52" name="Text Box 34">
              <a:extLst>
                <a:ext uri="{FF2B5EF4-FFF2-40B4-BE49-F238E27FC236}">
                  <a16:creationId xmlns:a16="http://schemas.microsoft.com/office/drawing/2014/main" id="{C6AAC581-9A08-4896-8459-E444621EF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705" y="36964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53" name="Text Box 35">
              <a:extLst>
                <a:ext uri="{FF2B5EF4-FFF2-40B4-BE49-F238E27FC236}">
                  <a16:creationId xmlns:a16="http://schemas.microsoft.com/office/drawing/2014/main" id="{CD5AAA7A-EF0A-4122-8C1C-B61685FAF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305" y="30868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54" name="Text Box 38">
              <a:extLst>
                <a:ext uri="{FF2B5EF4-FFF2-40B4-BE49-F238E27FC236}">
                  <a16:creationId xmlns:a16="http://schemas.microsoft.com/office/drawing/2014/main" id="{CDB248B1-2631-4CA0-AB89-8F7BA7855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905" y="400129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E+ </a:t>
              </a:r>
            </a:p>
          </p:txBody>
        </p:sp>
        <p:sp>
          <p:nvSpPr>
            <p:cNvPr id="155" name="Rectangle 39">
              <a:extLst>
                <a:ext uri="{FF2B5EF4-FFF2-40B4-BE49-F238E27FC236}">
                  <a16:creationId xmlns:a16="http://schemas.microsoft.com/office/drawing/2014/main" id="{6FB65695-E70C-48B6-BD48-A3442372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905" y="2782093"/>
              <a:ext cx="3810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40">
              <a:extLst>
                <a:ext uri="{FF2B5EF4-FFF2-40B4-BE49-F238E27FC236}">
                  <a16:creationId xmlns:a16="http://schemas.microsoft.com/office/drawing/2014/main" id="{DFFE9EA9-9B8D-4E7A-BB6C-CFE78B0A6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904" y="2858293"/>
              <a:ext cx="1016295" cy="9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41">
              <a:extLst>
                <a:ext uri="{FF2B5EF4-FFF2-40B4-BE49-F238E27FC236}">
                  <a16:creationId xmlns:a16="http://schemas.microsoft.com/office/drawing/2014/main" id="{B5E8F1D3-5B61-411F-A2B8-A110C3987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505" y="3467893"/>
              <a:ext cx="609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42">
              <a:extLst>
                <a:ext uri="{FF2B5EF4-FFF2-40B4-BE49-F238E27FC236}">
                  <a16:creationId xmlns:a16="http://schemas.microsoft.com/office/drawing/2014/main" id="{83D0C0DC-1471-4BE0-A418-F6F1755E4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105" y="3696493"/>
              <a:ext cx="914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43">
              <a:extLst>
                <a:ext uri="{FF2B5EF4-FFF2-40B4-BE49-F238E27FC236}">
                  <a16:creationId xmlns:a16="http://schemas.microsoft.com/office/drawing/2014/main" id="{86DB0221-9BF4-4DBB-9B30-1FF7F3E7B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2858293"/>
              <a:ext cx="0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44">
              <a:extLst>
                <a:ext uri="{FF2B5EF4-FFF2-40B4-BE49-F238E27FC236}">
                  <a16:creationId xmlns:a16="http://schemas.microsoft.com/office/drawing/2014/main" id="{1373DBCD-8DCF-4439-B6AF-D8215B001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505" y="3544093"/>
              <a:ext cx="1588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46">
              <a:extLst>
                <a:ext uri="{FF2B5EF4-FFF2-40B4-BE49-F238E27FC236}">
                  <a16:creationId xmlns:a16="http://schemas.microsoft.com/office/drawing/2014/main" id="{DDFFA91A-8893-4F4A-8BDE-2F35283B4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505" y="2895600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/>
                <a:t>+</a:t>
              </a:r>
            </a:p>
          </p:txBody>
        </p:sp>
        <p:sp>
          <p:nvSpPr>
            <p:cNvPr id="162" name="Text Box 47">
              <a:extLst>
                <a:ext uri="{FF2B5EF4-FFF2-40B4-BE49-F238E27FC236}">
                  <a16:creationId xmlns:a16="http://schemas.microsoft.com/office/drawing/2014/main" id="{945D15FC-0353-49CA-9AED-9D6004AF9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505" y="34591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dirty="0"/>
                <a:t>-</a:t>
              </a:r>
            </a:p>
          </p:txBody>
        </p:sp>
        <p:sp>
          <p:nvSpPr>
            <p:cNvPr id="163" name="Text Box 48">
              <a:extLst>
                <a:ext uri="{FF2B5EF4-FFF2-40B4-BE49-F238E27FC236}">
                  <a16:creationId xmlns:a16="http://schemas.microsoft.com/office/drawing/2014/main" id="{ADB6BCFF-81C2-4FF6-A50C-ED712453B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905" y="1258093"/>
              <a:ext cx="1143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Probe</a:t>
              </a:r>
            </a:p>
          </p:txBody>
        </p:sp>
        <p:sp>
          <p:nvSpPr>
            <p:cNvPr id="164" name="Text Box 49">
              <a:extLst>
                <a:ext uri="{FF2B5EF4-FFF2-40B4-BE49-F238E27FC236}">
                  <a16:creationId xmlns:a16="http://schemas.microsoft.com/office/drawing/2014/main" id="{9352BFC9-79DE-4AA7-B649-F881B6C6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905" y="4687093"/>
              <a:ext cx="1143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Surface</a:t>
              </a:r>
            </a:p>
          </p:txBody>
        </p:sp>
        <p:sp>
          <p:nvSpPr>
            <p:cNvPr id="165" name="Line 50">
              <a:extLst>
                <a:ext uri="{FF2B5EF4-FFF2-40B4-BE49-F238E27FC236}">
                  <a16:creationId xmlns:a16="http://schemas.microsoft.com/office/drawing/2014/main" id="{9036FE6C-138D-413C-8825-4BDCADDF3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4705" y="2705893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51">
              <a:extLst>
                <a:ext uri="{FF2B5EF4-FFF2-40B4-BE49-F238E27FC236}">
                  <a16:creationId xmlns:a16="http://schemas.microsoft.com/office/drawing/2014/main" id="{E3DA5CCB-C677-450F-9B12-768173AE1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705" y="3848893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52">
              <a:extLst>
                <a:ext uri="{FF2B5EF4-FFF2-40B4-BE49-F238E27FC236}">
                  <a16:creationId xmlns:a16="http://schemas.microsoft.com/office/drawing/2014/main" id="{6922DB7A-B498-4747-8205-B5312A575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305" y="1562893"/>
              <a:ext cx="1588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53">
              <a:extLst>
                <a:ext uri="{FF2B5EF4-FFF2-40B4-BE49-F238E27FC236}">
                  <a16:creationId xmlns:a16="http://schemas.microsoft.com/office/drawing/2014/main" id="{28C8A4F4-96BC-4EFA-A026-88287F805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305" y="3848893"/>
              <a:ext cx="1588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54">
              <a:extLst>
                <a:ext uri="{FF2B5EF4-FFF2-40B4-BE49-F238E27FC236}">
                  <a16:creationId xmlns:a16="http://schemas.microsoft.com/office/drawing/2014/main" id="{51011177-03C2-41D8-84C5-3F4C087F1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305" y="2401093"/>
              <a:ext cx="609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/>
                <a:t>Ip</a:t>
              </a:r>
            </a:p>
          </p:txBody>
        </p:sp>
        <p:sp>
          <p:nvSpPr>
            <p:cNvPr id="170" name="Text Box 55">
              <a:extLst>
                <a:ext uri="{FF2B5EF4-FFF2-40B4-BE49-F238E27FC236}">
                  <a16:creationId xmlns:a16="http://schemas.microsoft.com/office/drawing/2014/main" id="{16F8AB3E-2422-479C-8945-3F865C3F5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305" y="3848893"/>
              <a:ext cx="609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/>
                <a:t>Ir</a:t>
              </a:r>
            </a:p>
          </p:txBody>
        </p:sp>
        <p:sp>
          <p:nvSpPr>
            <p:cNvPr id="171" name="Oval 56">
              <a:extLst>
                <a:ext uri="{FF2B5EF4-FFF2-40B4-BE49-F238E27FC236}">
                  <a16:creationId xmlns:a16="http://schemas.microsoft.com/office/drawing/2014/main" id="{01E4C43C-73EC-4B0F-9EF3-5F3208B77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872" y="3126581"/>
              <a:ext cx="429928" cy="4175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F43410B8-0665-4457-AE84-DD76B7904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3"/>
          <a:stretch/>
        </p:blipFill>
        <p:spPr>
          <a:xfrm>
            <a:off x="6197599" y="1842340"/>
            <a:ext cx="4722803" cy="344636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29D7B4B-F982-40EF-A1E2-4A1CEE3BBF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6983" y="4206196"/>
            <a:ext cx="9573768" cy="1959295"/>
          </a:xfrm>
        </p:spPr>
        <p:txBody>
          <a:bodyPr>
            <a:noAutofit/>
          </a:bodyPr>
          <a:lstStyle/>
          <a:p>
            <a:r>
              <a:rPr lang="en-US" sz="2200" dirty="0"/>
              <a:t>S/C charges to -0.25 V </a:t>
            </a:r>
          </a:p>
          <a:p>
            <a:r>
              <a:rPr lang="en-US" sz="2200" dirty="0"/>
              <a:t>i.e. more positive than otherwise !</a:t>
            </a:r>
          </a:p>
          <a:p>
            <a:r>
              <a:rPr lang="en-US" sz="2200" dirty="0"/>
              <a:t>LP is applied voltage w.r.t the S/C chassis ground.</a:t>
            </a:r>
          </a:p>
          <a:p>
            <a:r>
              <a:rPr lang="en-US" sz="2200" dirty="0"/>
              <a:t>As LP sweeps positive and collects more electron current, the S/C chassis charges more negative… LP never makes it past Vp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Simulating Area Ratio Effects… </a:t>
            </a:r>
            <a:r>
              <a:rPr lang="en-US" sz="2000" dirty="0" err="1"/>
              <a:t>contd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A54C-31F6-4380-B11A-F992E4CB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15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B3F27EA8-4C52-4CE5-99E6-6E1A4A3935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2168" y="3049523"/>
                <a:ext cx="2950818" cy="75895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05740" indent="-20574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0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1480" indent="-20574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16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17220" indent="-17145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17145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indent="-17145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34440" indent="-13716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40180" indent="-13716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77340" indent="-13716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83080" indent="-13716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05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Probe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Area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B3F27EA8-4C52-4CE5-99E6-6E1A4A393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168" y="3049523"/>
                <a:ext cx="2950818" cy="7589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46DC52-A731-4DEB-AE17-9D5C467A8ABD}"/>
              </a:ext>
            </a:extLst>
          </p:cNvPr>
          <p:cNvGrpSpPr/>
          <p:nvPr/>
        </p:nvGrpSpPr>
        <p:grpSpPr>
          <a:xfrm>
            <a:off x="6492987" y="1245212"/>
            <a:ext cx="5313376" cy="3783988"/>
            <a:chOff x="3673587" y="1315260"/>
            <a:chExt cx="5313376" cy="378398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EE062F-3108-4239-8C1C-5074FB911478}"/>
                </a:ext>
              </a:extLst>
            </p:cNvPr>
            <p:cNvSpPr txBox="1"/>
            <p:nvPr/>
          </p:nvSpPr>
          <p:spPr>
            <a:xfrm>
              <a:off x="5296782" y="4760694"/>
              <a:ext cx="342595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Applied Voltage </a:t>
              </a:r>
              <a:r>
                <a:rPr lang="en-US" sz="1600" dirty="0" err="1"/>
                <a:t>w.r.t.</a:t>
              </a:r>
              <a:r>
                <a:rPr lang="en-US" sz="1600" dirty="0"/>
                <a:t> Vs/c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7FF38D9-EA40-495B-AD7A-FA7C70A1A129}"/>
                </a:ext>
              </a:extLst>
            </p:cNvPr>
            <p:cNvSpPr txBox="1"/>
            <p:nvPr/>
          </p:nvSpPr>
          <p:spPr>
            <a:xfrm rot="16200000">
              <a:off x="2633190" y="2355659"/>
              <a:ext cx="2419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Voltage </a:t>
              </a:r>
              <a:r>
                <a:rPr lang="en-US" sz="1600" dirty="0" err="1"/>
                <a:t>w.r.t.</a:t>
              </a:r>
              <a:r>
                <a:rPr lang="en-US" sz="1600" dirty="0"/>
                <a:t> Vp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6FE5D8-B3D7-47E8-B1AF-40E8622DC9BA}"/>
                </a:ext>
              </a:extLst>
            </p:cNvPr>
            <p:cNvSpPr/>
            <p:nvPr/>
          </p:nvSpPr>
          <p:spPr>
            <a:xfrm>
              <a:off x="3673587" y="1315260"/>
              <a:ext cx="5313376" cy="37839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7D78FF-B87B-487F-9BE9-E00500AB8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542" y="1430200"/>
            <a:ext cx="4917798" cy="3075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DB0FFF-FBB6-4FE2-9B3A-759A956C4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1295400"/>
            <a:ext cx="3460285" cy="1874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29D7B4B-F982-40EF-A1E2-4A1CEE3BBF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2335" y="4939647"/>
            <a:ext cx="11379199" cy="1765953"/>
          </a:xfrm>
        </p:spPr>
        <p:txBody>
          <a:bodyPr>
            <a:noAutofit/>
          </a:bodyPr>
          <a:lstStyle/>
          <a:p>
            <a:r>
              <a:rPr lang="en-US" sz="2200" dirty="0"/>
              <a:t>S/C now charges to nominal -0.3 V</a:t>
            </a:r>
          </a:p>
          <a:p>
            <a:r>
              <a:rPr lang="en-US" sz="2200" dirty="0"/>
              <a:t>LP sweeps still charges the spacecraft surface, but this time LP does make it past </a:t>
            </a:r>
            <a:r>
              <a:rPr lang="en-US" sz="2200" dirty="0" err="1"/>
              <a:t>Vp</a:t>
            </a:r>
            <a:r>
              <a:rPr lang="en-US" sz="22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Simulating Area Ratio Effects… </a:t>
            </a:r>
            <a:r>
              <a:rPr lang="en-US" sz="2000" dirty="0" err="1"/>
              <a:t>contd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A54C-31F6-4380-B11A-F992E4CB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16</a:t>
            </a:fld>
            <a:endParaRPr kumimoji="0"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5FF-853D-48EE-B6FF-1B53AD438C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0751" y="6362700"/>
            <a:ext cx="588079" cy="34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B3F27EA8-4C52-4CE5-99E6-6E1A4A3935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7639" y="2912933"/>
                <a:ext cx="3289754" cy="75895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05740" indent="-20574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0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1480" indent="-20574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16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17220" indent="-17145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17145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indent="-17145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34440" indent="-13716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40180" indent="-13716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77340" indent="-13716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83080" indent="-13716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05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Probe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Area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B3F27EA8-4C52-4CE5-99E6-6E1A4A393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39" y="2912933"/>
                <a:ext cx="3289754" cy="7589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59CE55A-3C22-44D8-8B88-EE0433EC08AF}"/>
              </a:ext>
            </a:extLst>
          </p:cNvPr>
          <p:cNvGrpSpPr/>
          <p:nvPr/>
        </p:nvGrpSpPr>
        <p:grpSpPr>
          <a:xfrm>
            <a:off x="6492986" y="1252536"/>
            <a:ext cx="5313376" cy="3846712"/>
            <a:chOff x="5197587" y="1252536"/>
            <a:chExt cx="5313376" cy="384671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EE062F-3108-4239-8C1C-5074FB911478}"/>
                </a:ext>
              </a:extLst>
            </p:cNvPr>
            <p:cNvSpPr txBox="1"/>
            <p:nvPr/>
          </p:nvSpPr>
          <p:spPr>
            <a:xfrm>
              <a:off x="6820782" y="4760694"/>
              <a:ext cx="342595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Applied Voltage </a:t>
              </a:r>
              <a:r>
                <a:rPr lang="en-US" sz="1600" dirty="0" err="1"/>
                <a:t>w.r.t.</a:t>
              </a:r>
              <a:r>
                <a:rPr lang="en-US" sz="1600" dirty="0"/>
                <a:t> Vs/c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7FF38D9-EA40-495B-AD7A-FA7C70A1A129}"/>
                </a:ext>
              </a:extLst>
            </p:cNvPr>
            <p:cNvSpPr txBox="1"/>
            <p:nvPr/>
          </p:nvSpPr>
          <p:spPr>
            <a:xfrm rot="16200000">
              <a:off x="4157190" y="2355659"/>
              <a:ext cx="2419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Voltage </a:t>
              </a:r>
              <a:r>
                <a:rPr lang="en-US" sz="1600" dirty="0" err="1"/>
                <a:t>w.r.t.</a:t>
              </a:r>
              <a:r>
                <a:rPr lang="en-US" sz="1600" dirty="0"/>
                <a:t> Vp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6FE5D8-B3D7-47E8-B1AF-40E8622DC9BA}"/>
                </a:ext>
              </a:extLst>
            </p:cNvPr>
            <p:cNvSpPr/>
            <p:nvPr/>
          </p:nvSpPr>
          <p:spPr>
            <a:xfrm>
              <a:off x="5197587" y="1252536"/>
              <a:ext cx="5313376" cy="384671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2CF694F-E9E9-43CF-8110-4678051B0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541" y="1516388"/>
            <a:ext cx="4866795" cy="3048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694858-8759-4FB6-A80B-C7DB82CF7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281581"/>
            <a:ext cx="3429000" cy="1918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329D7B4B-F982-40EF-A1E2-4A1CEE3BBF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5424" y="4352830"/>
            <a:ext cx="11201400" cy="1959295"/>
          </a:xfrm>
        </p:spPr>
        <p:txBody>
          <a:bodyPr>
            <a:noAutofit/>
          </a:bodyPr>
          <a:lstStyle/>
          <a:p>
            <a:r>
              <a:rPr lang="en-US" sz="2200" dirty="0"/>
              <a:t>Note the parametric sweep above</a:t>
            </a:r>
          </a:p>
          <a:p>
            <a:r>
              <a:rPr lang="en-US" sz="2200" dirty="0"/>
              <a:t>S/C charges to -0.3 V</a:t>
            </a:r>
          </a:p>
          <a:p>
            <a:r>
              <a:rPr lang="en-US" sz="2200" dirty="0"/>
              <a:t>As the S/C to probe ratio increases beyond 10</a:t>
            </a:r>
            <a:r>
              <a:rPr lang="en-US" sz="2200" baseline="30000" dirty="0"/>
              <a:t>3</a:t>
            </a:r>
            <a:r>
              <a:rPr lang="en-US" sz="2200" dirty="0"/>
              <a:t> the charging effect becomes negligible, and approaches zero at 10</a:t>
            </a:r>
            <a:r>
              <a:rPr lang="en-US" sz="2200" baseline="30000" dirty="0"/>
              <a:t>4</a:t>
            </a:r>
            <a:r>
              <a:rPr lang="en-US" sz="2200" dirty="0"/>
              <a:t>.</a:t>
            </a:r>
          </a:p>
          <a:p>
            <a:r>
              <a:rPr lang="en-US" sz="2200" dirty="0"/>
              <a:t>This was also analytically shown by </a:t>
            </a:r>
            <a:r>
              <a:rPr lang="en-US" sz="2200" dirty="0" err="1"/>
              <a:t>Szuszczewicz</a:t>
            </a:r>
            <a:r>
              <a:rPr lang="en-US" sz="2200" dirty="0"/>
              <a:t> [1972].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Simulating Area Ratio Effects… </a:t>
            </a:r>
            <a:r>
              <a:rPr lang="en-US" sz="2000" dirty="0" err="1"/>
              <a:t>contd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A54C-31F6-4380-B11A-F992E4CB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17</a:t>
            </a:fld>
            <a:endParaRPr kumimoji="0"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FE5D8-B3D7-47E8-B1AF-40E8622DC9BA}"/>
              </a:ext>
            </a:extLst>
          </p:cNvPr>
          <p:cNvSpPr/>
          <p:nvPr/>
        </p:nvSpPr>
        <p:spPr>
          <a:xfrm>
            <a:off x="6553200" y="1371600"/>
            <a:ext cx="5313376" cy="3727648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3289E-84B5-47BC-AD4D-592DDB67C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99" t="93423" r="43137" b="548"/>
          <a:stretch/>
        </p:blipFill>
        <p:spPr>
          <a:xfrm>
            <a:off x="9220199" y="4724401"/>
            <a:ext cx="533401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1CB341-C740-4409-BEE4-C7FB4E2CD96D}"/>
              </a:ext>
            </a:extLst>
          </p:cNvPr>
          <p:cNvSpPr txBox="1"/>
          <p:nvPr/>
        </p:nvSpPr>
        <p:spPr>
          <a:xfrm rot="16200000">
            <a:off x="5628459" y="2598676"/>
            <a:ext cx="241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Voltage </a:t>
            </a:r>
            <a:r>
              <a:rPr lang="en-US" sz="1600" dirty="0" err="1"/>
              <a:t>w.r.t.</a:t>
            </a:r>
            <a:r>
              <a:rPr lang="en-US" sz="1600" dirty="0"/>
              <a:t> Vp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108A89-2C14-4CEF-B294-1FC6CDE1D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49" y="1471220"/>
            <a:ext cx="4580743" cy="31988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5A2FD6-BABD-4166-AA42-55B1F2480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08" y="1369839"/>
            <a:ext cx="3788856" cy="2897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0B5B7F-4C1D-46E0-A11C-5EEF02340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30" y="1309221"/>
            <a:ext cx="5344271" cy="3000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B3F27EA8-4C52-4CE5-99E6-6E1A4A3935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1452" y="2855947"/>
                <a:ext cx="3034698" cy="75895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05740" indent="-20574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0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1480" indent="-20574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16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17220" indent="-17145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17145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indent="-17145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34440" indent="-13716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40180" indent="-13716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77340" indent="-13716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83080" indent="-13716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05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Probe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Area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B3F27EA8-4C52-4CE5-99E6-6E1A4A393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52" y="2855947"/>
                <a:ext cx="3034698" cy="7589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– EQUIS II Rocket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9056-D3A7-4AEC-9BFA-1AB987D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18</a:t>
            </a:fld>
            <a:endParaRPr kumimoji="0" lang="en-US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B76C76C-6AF9-4DEF-96CD-9ED8C5FE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162573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Blip>
                <a:blip r:embed="rId2"/>
              </a:buBlip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pic>
        <p:nvPicPr>
          <p:cNvPr id="12" name="Picture 7" descr="MODIFIED_MIC_OVERVIEW_THESIS">
            <a:extLst>
              <a:ext uri="{FF2B5EF4-FFF2-40B4-BE49-F238E27FC236}">
                <a16:creationId xmlns:a16="http://schemas.microsoft.com/office/drawing/2014/main" id="{0E37D605-CD26-4E08-9887-9ACB8AD2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371600"/>
            <a:ext cx="7996237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004ECB87-DDD7-42EF-9AF6-F00F1E54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7" y="4819127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900" dirty="0">
                <a:latin typeface="Times New Roman" panose="02020603050405020304" pitchFamily="18" charset="0"/>
              </a:rPr>
              <a:t>Rocket Launched from Kwajalein, Aug 2004</a:t>
            </a:r>
          </a:p>
          <a:p>
            <a:pPr algn="ctr">
              <a:buFontTx/>
              <a:buNone/>
            </a:pPr>
            <a:r>
              <a:rPr lang="en-US" altLang="en-US" sz="2900" dirty="0">
                <a:latin typeface="Times New Roman" panose="02020603050405020304" pitchFamily="18" charset="0"/>
              </a:rPr>
              <a:t>Ratio of payload surface area to that of combined SLP probe + guard surface area was about ~120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Spacecraft Charging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E70F7C-4966-425C-AB4D-228DE77D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19</a:t>
            </a:fld>
            <a:endParaRPr kumimoji="0" lang="en-US" dirty="0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18989DA9-E9C4-4096-B4DF-EF653FF8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9369"/>
            <a:ext cx="5178552" cy="386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73799DD3-3F43-4A20-8F7B-A72F405C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86776"/>
            <a:ext cx="3886200" cy="421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/>
              <a:t>    	I</a:t>
            </a:r>
            <a:r>
              <a:rPr lang="en-US" altLang="en-US" sz="2000" baseline="-25000" dirty="0"/>
              <a:t>E</a:t>
            </a:r>
            <a:r>
              <a:rPr lang="en-US" altLang="en-US" sz="2000" dirty="0"/>
              <a:t> = Electron Current</a:t>
            </a:r>
          </a:p>
          <a:p>
            <a:pPr>
              <a:spcBef>
                <a:spcPct val="20000"/>
              </a:spcBef>
            </a:pPr>
            <a:r>
              <a:rPr lang="en-US" altLang="en-US" sz="2000" dirty="0"/>
              <a:t>    	I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= Ion Current</a:t>
            </a:r>
          </a:p>
          <a:p>
            <a:pPr>
              <a:spcBef>
                <a:spcPct val="20000"/>
              </a:spcBef>
            </a:pP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/>
              <a:t>	I</a:t>
            </a:r>
            <a:r>
              <a:rPr lang="en-US" altLang="en-US" sz="2000" baseline="-25000" dirty="0"/>
              <a:t>RAM</a:t>
            </a:r>
            <a:r>
              <a:rPr lang="en-US" altLang="en-US" sz="2000" dirty="0"/>
              <a:t>=Ram Current    </a:t>
            </a:r>
          </a:p>
          <a:p>
            <a:pPr>
              <a:spcBef>
                <a:spcPct val="20000"/>
              </a:spcBef>
            </a:pPr>
            <a:r>
              <a:rPr lang="en-US" altLang="en-US" sz="2000" dirty="0"/>
              <a:t> 	I</a:t>
            </a:r>
            <a:r>
              <a:rPr lang="en-US" altLang="en-US" sz="2000" baseline="-25000" dirty="0"/>
              <a:t>PH</a:t>
            </a:r>
            <a:r>
              <a:rPr lang="en-US" altLang="en-US" sz="2000" dirty="0"/>
              <a:t>=Photoelectron</a:t>
            </a:r>
          </a:p>
          <a:p>
            <a:pPr>
              <a:spcBef>
                <a:spcPct val="20000"/>
              </a:spcBef>
            </a:pPr>
            <a:r>
              <a:rPr lang="en-US" altLang="en-US" sz="2000" dirty="0"/>
              <a:t> 	I</a:t>
            </a:r>
            <a:r>
              <a:rPr lang="en-US" altLang="en-US" sz="2000" baseline="-25000" dirty="0"/>
              <a:t>SE</a:t>
            </a:r>
            <a:r>
              <a:rPr lang="en-US" altLang="en-US" sz="2000" dirty="0"/>
              <a:t>=Secondary Electron</a:t>
            </a:r>
          </a:p>
          <a:p>
            <a:pPr>
              <a:spcBef>
                <a:spcPct val="20000"/>
              </a:spcBef>
            </a:pPr>
            <a:r>
              <a:rPr lang="en-US" altLang="en-US" sz="2000" dirty="0"/>
              <a:t>    	I</a:t>
            </a:r>
            <a:r>
              <a:rPr lang="en-US" altLang="en-US" sz="2000" baseline="-25000" dirty="0"/>
              <a:t>BSE</a:t>
            </a:r>
            <a:r>
              <a:rPr lang="en-US" altLang="en-US" sz="2000" dirty="0"/>
              <a:t>=Back Scatter</a:t>
            </a:r>
          </a:p>
          <a:p>
            <a:pPr>
              <a:spcBef>
                <a:spcPct val="20000"/>
              </a:spcBef>
            </a:pPr>
            <a:r>
              <a:rPr lang="en-US" altLang="en-US" sz="2000" dirty="0"/>
              <a:t>	I</a:t>
            </a:r>
            <a:r>
              <a:rPr lang="en-US" altLang="en-US" sz="2000" baseline="-25000" dirty="0"/>
              <a:t>B</a:t>
            </a:r>
            <a:r>
              <a:rPr lang="en-US" altLang="en-US" sz="2000" dirty="0"/>
              <a:t>=Beam/Ion thruster</a:t>
            </a:r>
          </a:p>
          <a:p>
            <a:pPr>
              <a:spcBef>
                <a:spcPct val="20000"/>
              </a:spcBef>
            </a:pPr>
            <a:endParaRPr lang="en-US" altLang="en-US" sz="2000" dirty="0"/>
          </a:p>
          <a:p>
            <a:pPr>
              <a:spcBef>
                <a:spcPct val="20000"/>
              </a:spcBef>
            </a:pPr>
            <a:r>
              <a:rPr lang="en-US" altLang="en-US" sz="2000" dirty="0"/>
              <a:t>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p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Floating Potential / Charging</a:t>
            </a:r>
          </a:p>
          <a:p>
            <a:pPr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F8239C95-DEC7-4BF7-8FBA-804205529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540" y="5463137"/>
            <a:ext cx="8424822" cy="61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/>
              <a:t>    	[I</a:t>
            </a:r>
            <a:r>
              <a:rPr lang="en-US" altLang="en-US" sz="2000" baseline="-25000" dirty="0"/>
              <a:t>E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) + I</a:t>
            </a:r>
            <a:r>
              <a:rPr lang="en-US" altLang="en-US" sz="2000" baseline="-25000" dirty="0"/>
              <a:t>B</a:t>
            </a:r>
            <a:r>
              <a:rPr lang="en-US" altLang="en-US" sz="2000" dirty="0"/>
              <a:t>(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)]   -    [ I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) + I</a:t>
            </a:r>
            <a:r>
              <a:rPr lang="en-US" altLang="en-US" sz="2000" baseline="-25000" dirty="0"/>
              <a:t>RAM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) + I</a:t>
            </a:r>
            <a:r>
              <a:rPr lang="en-US" altLang="en-US" sz="2000" baseline="-25000" dirty="0"/>
              <a:t>PH</a:t>
            </a:r>
            <a:r>
              <a:rPr lang="en-US" altLang="en-US" sz="2000" dirty="0"/>
              <a:t>(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) +I</a:t>
            </a:r>
            <a:r>
              <a:rPr lang="en-US" altLang="en-US" sz="2000" baseline="-25000" dirty="0"/>
              <a:t>SE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) + I</a:t>
            </a:r>
            <a:r>
              <a:rPr lang="en-US" altLang="en-US" sz="2000" baseline="-25000" dirty="0"/>
              <a:t>BSE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p</a:t>
            </a:r>
            <a:r>
              <a:rPr lang="en-US" altLang="en-US" sz="2000" dirty="0"/>
              <a:t>)] = 0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606A9CC2-491F-4E27-8149-66306981C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08" y="5848992"/>
            <a:ext cx="8237889" cy="61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/>
              <a:t>    [Outgoing current  -     Incoming current]  @ floating potential = 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Langmuir Probe Basic Theory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5943600"/>
            <a:ext cx="88392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800"/>
              <a:t>Typical Op-Amp based Langmuir probe circuit and an I-V curve</a:t>
            </a:r>
          </a:p>
        </p:txBody>
      </p:sp>
      <p:pic>
        <p:nvPicPr>
          <p:cNvPr id="136200" name="Picture 8" descr="TypicalIV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5257800" cy="39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198" name="Picture 6" descr="BasicLP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851025"/>
            <a:ext cx="393700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C2C576A-5707-48B6-866C-E3C8A41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682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– EQUIS II Rocket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9056-D3A7-4AEC-9BFA-1AB987D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20</a:t>
            </a:fld>
            <a:endParaRPr kumimoji="0" lang="en-US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B76C76C-6AF9-4DEF-96CD-9ED8C5FE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162573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Blip>
                <a:blip r:embed="rId2"/>
              </a:buBlip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04ECB87-DDD7-42EF-9AF6-F00F1E54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29" y="1290069"/>
            <a:ext cx="289864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900" dirty="0">
                <a:latin typeface="Times New Roman" panose="02020603050405020304" pitchFamily="18" charset="0"/>
              </a:rPr>
              <a:t>SPICE Model</a:t>
            </a:r>
          </a:p>
          <a:p>
            <a:pPr>
              <a:buFontTx/>
              <a:buNone/>
            </a:pPr>
            <a:endParaRPr lang="en-US" altLang="en-US" sz="2900" dirty="0">
              <a:latin typeface="Times New Roman" panose="02020603050405020304" pitchFamily="18" charset="0"/>
            </a:endParaRPr>
          </a:p>
        </p:txBody>
      </p:sp>
      <p:pic>
        <p:nvPicPr>
          <p:cNvPr id="16" name="Picture 4" descr="EQUIS_SPICEModelThesis">
            <a:extLst>
              <a:ext uri="{FF2B5EF4-FFF2-40B4-BE49-F238E27FC236}">
                <a16:creationId xmlns:a16="http://schemas.microsoft.com/office/drawing/2014/main" id="{7A68C868-9B71-4681-9483-089EFE16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799"/>
            <a:ext cx="6116402" cy="459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E8E8CE-CBDF-46BB-AEB4-3A560C45EAD7}"/>
              </a:ext>
            </a:extLst>
          </p:cNvPr>
          <p:cNvSpPr/>
          <p:nvPr/>
        </p:nvSpPr>
        <p:spPr>
          <a:xfrm>
            <a:off x="6421203" y="1226839"/>
            <a:ext cx="5518612" cy="49453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C2B07-D8B6-4DAE-9F51-4A3B4DD8F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76" y="1277099"/>
            <a:ext cx="3454515" cy="34095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C3FD6-F95C-433C-A99A-E758029D8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99" y="4852037"/>
            <a:ext cx="5159667" cy="1243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– EQUIS II Rocket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9056-D3A7-4AEC-9BFA-1AB987D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21</a:t>
            </a:fld>
            <a:endParaRPr kumimoji="0" lang="en-US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B76C76C-6AF9-4DEF-96CD-9ED8C5FE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162573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Blip>
                <a:blip r:embed="rId2"/>
              </a:buBlip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pic>
        <p:nvPicPr>
          <p:cNvPr id="9" name="Picture 4" descr="VoltageSim">
            <a:extLst>
              <a:ext uri="{FF2B5EF4-FFF2-40B4-BE49-F238E27FC236}">
                <a16:creationId xmlns:a16="http://schemas.microsoft.com/office/drawing/2014/main" id="{247E1895-EA34-416C-A034-EC08F75A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r="6350"/>
          <a:stretch/>
        </p:blipFill>
        <p:spPr bwMode="auto">
          <a:xfrm>
            <a:off x="1174398" y="2218783"/>
            <a:ext cx="4769202" cy="395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urrentSim">
            <a:extLst>
              <a:ext uri="{FF2B5EF4-FFF2-40B4-BE49-F238E27FC236}">
                <a16:creationId xmlns:a16="http://schemas.microsoft.com/office/drawing/2014/main" id="{CF42C5E1-FCB5-4E4B-8BB1-DE8D71664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r="6154"/>
          <a:stretch/>
        </p:blipFill>
        <p:spPr bwMode="auto">
          <a:xfrm>
            <a:off x="6117771" y="2218780"/>
            <a:ext cx="4876873" cy="40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79C9BCD0-206A-4385-B9EE-B3793763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423726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buBlip>
                <a:blip r:embed="rId2"/>
              </a:buBlip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914400" indent="-457200"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295400" indent="-381000"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714500" indent="-342900"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171700" indent="-342900"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en-US" altLang="en-US" dirty="0"/>
              <a:t>Model Results: Sweep </a:t>
            </a:r>
            <a:r>
              <a:rPr lang="en-US" altLang="en-US" dirty="0">
                <a:latin typeface="Times New Roman" panose="02020603050405020304" pitchFamily="18" charset="0"/>
              </a:rPr>
              <a:t>‘</a:t>
            </a:r>
            <a:r>
              <a:rPr lang="en-US" altLang="en-US" dirty="0"/>
              <a:t>warping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 due to small area ratio.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– EQUIS II Rocket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9056-D3A7-4AEC-9BFA-1AB987D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22</a:t>
            </a:fld>
            <a:endParaRPr kumimoji="0" lang="en-US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B76C76C-6AF9-4DEF-96CD-9ED8C5FE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162573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Blip>
                <a:blip r:embed="rId2"/>
              </a:buBlip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pic>
        <p:nvPicPr>
          <p:cNvPr id="10" name="Picture 5" descr="CurrentSim">
            <a:extLst>
              <a:ext uri="{FF2B5EF4-FFF2-40B4-BE49-F238E27FC236}">
                <a16:creationId xmlns:a16="http://schemas.microsoft.com/office/drawing/2014/main" id="{CF42C5E1-FCB5-4E4B-8BB1-DE8D71664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r="6154"/>
          <a:stretch/>
        </p:blipFill>
        <p:spPr bwMode="auto">
          <a:xfrm>
            <a:off x="1600200" y="1200673"/>
            <a:ext cx="3026229" cy="25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CPsnippet">
            <a:extLst>
              <a:ext uri="{FF2B5EF4-FFF2-40B4-BE49-F238E27FC236}">
                <a16:creationId xmlns:a16="http://schemas.microsoft.com/office/drawing/2014/main" id="{92AA474E-DA4B-4913-8510-5658E77DB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3"/>
          <a:stretch/>
        </p:blipFill>
        <p:spPr bwMode="auto">
          <a:xfrm>
            <a:off x="6053836" y="1976699"/>
            <a:ext cx="5233097" cy="41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82870CF0-AE22-4AD9-999E-301643D46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00673"/>
            <a:ext cx="6096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buBlip>
                <a:blip r:embed="rId2"/>
              </a:buBlip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914400" indent="-457200"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295400" indent="-381000"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714500" indent="-342900"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171700" indent="-342900"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en-US" altLang="en-US" dirty="0"/>
              <a:t>                     Observed Data</a:t>
            </a:r>
          </a:p>
          <a:p>
            <a:pPr lvl="1">
              <a:buFontTx/>
              <a:buNone/>
            </a:pPr>
            <a:r>
              <a:rPr lang="en-US" altLang="en-US" dirty="0"/>
              <a:t>Affected by SLP sweeps as well as PSP sweeps. </a:t>
            </a:r>
          </a:p>
        </p:txBody>
      </p:sp>
      <p:pic>
        <p:nvPicPr>
          <p:cNvPr id="11" name="Picture 7" descr="MODIFIED_MIC_OVERVIEW_THESIS">
            <a:extLst>
              <a:ext uri="{FF2B5EF4-FFF2-40B4-BE49-F238E27FC236}">
                <a16:creationId xmlns:a16="http://schemas.microsoft.com/office/drawing/2014/main" id="{2F70CD26-8923-4E69-B6FC-F16B6C54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1" y="3980616"/>
            <a:ext cx="5712046" cy="19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– Sudden Atom Layer Rocket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F74F-E548-4F23-8F7C-A24E9EDE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23</a:t>
            </a:fld>
            <a:endParaRPr kumimoji="0" lang="en-US" dirty="0"/>
          </a:p>
        </p:txBody>
      </p:sp>
      <p:pic>
        <p:nvPicPr>
          <p:cNvPr id="9" name="Picture 31" descr="SALPayloadSMALL">
            <a:extLst>
              <a:ext uri="{FF2B5EF4-FFF2-40B4-BE49-F238E27FC236}">
                <a16:creationId xmlns:a16="http://schemas.microsoft.com/office/drawing/2014/main" id="{B46FC7A4-0597-4AEE-B984-F61A804E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1"/>
            <a:ext cx="4343400" cy="504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3">
            <a:extLst>
              <a:ext uri="{FF2B5EF4-FFF2-40B4-BE49-F238E27FC236}">
                <a16:creationId xmlns:a16="http://schemas.microsoft.com/office/drawing/2014/main" id="{15EC56F8-AE3B-4AA6-91D8-95C3FBD219A0}"/>
              </a:ext>
            </a:extLst>
          </p:cNvPr>
          <p:cNvSpPr txBox="1">
            <a:spLocks noChangeArrowheads="1"/>
          </p:cNvSpPr>
          <p:nvPr/>
        </p:nvSpPr>
        <p:spPr>
          <a:xfrm>
            <a:off x="6324600" y="1447800"/>
            <a:ext cx="4038600" cy="1600200"/>
          </a:xfrm>
          <a:prstGeom prst="rect">
            <a:avLst/>
          </a:prstGeom>
          <a:noFill/>
          <a:ln/>
        </p:spPr>
        <p:txBody>
          <a:bodyPr vert="horz">
            <a:normAutofit lnSpcReduction="10000"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6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3716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05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Flight: 19th Feb 1998, Puerto Rico 2009 LT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Investigation of sporadic sodium layers</a:t>
            </a:r>
          </a:p>
        </p:txBody>
      </p:sp>
      <p:grpSp>
        <p:nvGrpSpPr>
          <p:cNvPr id="11" name="Group 34">
            <a:extLst>
              <a:ext uri="{FF2B5EF4-FFF2-40B4-BE49-F238E27FC236}">
                <a16:creationId xmlns:a16="http://schemas.microsoft.com/office/drawing/2014/main" id="{24E26656-72B4-48D5-994D-CB9667B2A82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676401"/>
            <a:ext cx="5746750" cy="2441575"/>
            <a:chOff x="1872" y="1392"/>
            <a:chExt cx="3620" cy="1538"/>
          </a:xfrm>
        </p:grpSpPr>
        <p:sp>
          <p:nvSpPr>
            <p:cNvPr id="12" name="Text Box 35">
              <a:extLst>
                <a:ext uri="{FF2B5EF4-FFF2-40B4-BE49-F238E27FC236}">
                  <a16:creationId xmlns:a16="http://schemas.microsoft.com/office/drawing/2014/main" id="{500C076E-C28D-4736-B716-A12CDA2E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" y="2642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en-US" sz="2400" dirty="0"/>
                <a:t> Dust Detector</a:t>
              </a:r>
            </a:p>
          </p:txBody>
        </p:sp>
        <p:sp>
          <p:nvSpPr>
            <p:cNvPr id="13" name="Line 36">
              <a:extLst>
                <a:ext uri="{FF2B5EF4-FFF2-40B4-BE49-F238E27FC236}">
                  <a16:creationId xmlns:a16="http://schemas.microsoft.com/office/drawing/2014/main" id="{581A205E-8AFC-4D47-8A85-C2F68A3FD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392"/>
              <a:ext cx="120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40">
            <a:extLst>
              <a:ext uri="{FF2B5EF4-FFF2-40B4-BE49-F238E27FC236}">
                <a16:creationId xmlns:a16="http://schemas.microsoft.com/office/drawing/2014/main" id="{533E18F5-BF95-45F5-82AF-6E438C7C0B4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419600"/>
            <a:ext cx="7696200" cy="1066800"/>
            <a:chOff x="624" y="3120"/>
            <a:chExt cx="4848" cy="672"/>
          </a:xfrm>
        </p:grpSpPr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FBE91BF0-C9CF-4D52-9DD2-AD47AA5CA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120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en-US" sz="2400"/>
                <a:t> Floating Potential Probes</a:t>
              </a:r>
            </a:p>
          </p:txBody>
        </p:sp>
        <p:sp>
          <p:nvSpPr>
            <p:cNvPr id="19" name="Line 42">
              <a:extLst>
                <a:ext uri="{FF2B5EF4-FFF2-40B4-BE49-F238E27FC236}">
                  <a16:creationId xmlns:a16="http://schemas.microsoft.com/office/drawing/2014/main" id="{75580E7D-7506-4607-A2D2-E2FDD0D0F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3312"/>
              <a:ext cx="2496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43">
            <a:extLst>
              <a:ext uri="{FF2B5EF4-FFF2-40B4-BE49-F238E27FC236}">
                <a16:creationId xmlns:a16="http://schemas.microsoft.com/office/drawing/2014/main" id="{73413E94-C557-4DA6-8498-65297D93412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953000"/>
            <a:ext cx="5791200" cy="533400"/>
            <a:chOff x="1824" y="3456"/>
            <a:chExt cx="3648" cy="336"/>
          </a:xfrm>
        </p:grpSpPr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id="{71A2C5A1-D39E-4C67-B83F-AF049E60B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504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en-US" sz="2400"/>
                <a:t> Swept Impedance Probe</a:t>
              </a:r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C57D0256-75B9-454C-BA8A-67AE59ABF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3456"/>
              <a:ext cx="1296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46">
            <a:extLst>
              <a:ext uri="{FF2B5EF4-FFF2-40B4-BE49-F238E27FC236}">
                <a16:creationId xmlns:a16="http://schemas.microsoft.com/office/drawing/2014/main" id="{1D88EDE8-FE4F-4C08-987A-27A849B3157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6248400" cy="1524000"/>
            <a:chOff x="1728" y="3216"/>
            <a:chExt cx="3840" cy="960"/>
          </a:xfrm>
        </p:grpSpPr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E4718045-85FF-4EF4-884E-0785A6B9E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888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en-US" sz="2400" dirty="0"/>
                <a:t> DC Langmuir Probe (DCP)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7248FD6D-F76B-407E-9235-D6E4D276E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3216"/>
              <a:ext cx="1344" cy="7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– Sudden Atom Layer Rocket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F74F-E548-4F23-8F7C-A24E9EDE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 </a:t>
            </a:r>
            <a:fld id="{6294C92D-0306-4E69-9CD3-20855E849650}" type="slidenum">
              <a:rPr lang="en-US" smtClean="0"/>
              <a:pPr/>
              <a:t>24</a:t>
            </a:fld>
            <a:endParaRPr kumimoji="0" lang="en-US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01F79E2B-3462-40FF-83D6-D7461502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962400" y="1143001"/>
            <a:ext cx="6477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5">
            <a:extLst>
              <a:ext uri="{FF2B5EF4-FFF2-40B4-BE49-F238E27FC236}">
                <a16:creationId xmlns:a16="http://schemas.microsoft.com/office/drawing/2014/main" id="{998CDB28-8EE0-4A49-8FBB-A148FE41EBB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105400"/>
            <a:ext cx="5410200" cy="373268"/>
            <a:chOff x="1632" y="3600"/>
            <a:chExt cx="3408" cy="240"/>
          </a:xfrm>
        </p:grpSpPr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DE1175CE-C03D-43E5-ADCA-1BB97D258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00"/>
              <a:ext cx="1152" cy="2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1F5DF153-7C4E-4270-8E4E-483494236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600"/>
              <a:ext cx="1104" cy="2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69E506E1-A6AD-4D50-AF16-FC0888B13DF8}"/>
                </a:ext>
              </a:extLst>
            </p:cNvPr>
            <p:cNvSpPr txBox="1">
              <a:spLocks noChangeArrowheads="1"/>
            </p:cNvSpPr>
            <p:nvPr/>
          </p:nvSpPr>
          <p:spPr bwMode="ltGray">
            <a:xfrm>
              <a:off x="2640" y="3600"/>
              <a:ext cx="139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Charged Dust Layer</a:t>
              </a:r>
            </a:p>
          </p:txBody>
        </p:sp>
      </p:grpSp>
      <p:pic>
        <p:nvPicPr>
          <p:cNvPr id="31" name="Picture 4" descr="SALPayloadSMALL">
            <a:extLst>
              <a:ext uri="{FF2B5EF4-FFF2-40B4-BE49-F238E27FC236}">
                <a16:creationId xmlns:a16="http://schemas.microsoft.com/office/drawing/2014/main" id="{86C06287-C875-4A30-BEC8-E34F9AE094E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057400"/>
            <a:ext cx="2336034" cy="2895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– Sudden Atom Layer Rocket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F74F-E548-4F23-8F7C-A24E9EDE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25</a:t>
            </a:fld>
            <a:endParaRPr kumimoji="0" lang="en-US" dirty="0"/>
          </a:p>
        </p:txBody>
      </p:sp>
      <p:pic>
        <p:nvPicPr>
          <p:cNvPr id="31" name="Picture 4" descr="SALPayloadSMALL">
            <a:extLst>
              <a:ext uri="{FF2B5EF4-FFF2-40B4-BE49-F238E27FC236}">
                <a16:creationId xmlns:a16="http://schemas.microsoft.com/office/drawing/2014/main" id="{86C06287-C875-4A30-BEC8-E34F9AE094E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057400"/>
            <a:ext cx="2336034" cy="2895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24339F8-A183-457E-AC82-468932C9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410200" y="1190626"/>
            <a:ext cx="4191000" cy="246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8">
            <a:extLst>
              <a:ext uri="{FF2B5EF4-FFF2-40B4-BE49-F238E27FC236}">
                <a16:creationId xmlns:a16="http://schemas.microsoft.com/office/drawing/2014/main" id="{E7523497-2507-4EEE-BB82-71AE90F2784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495426"/>
            <a:ext cx="4419600" cy="4752975"/>
            <a:chOff x="2880" y="1248"/>
            <a:chExt cx="2784" cy="3072"/>
          </a:xfrm>
        </p:grpSpPr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D675D14B-8CCB-45DE-B3B1-D7CF3CB9F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976" y="2688"/>
              <a:ext cx="2688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id="{80635A06-447D-46CC-8968-CA572E10E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248"/>
              <a:ext cx="768" cy="1824"/>
              <a:chOff x="2880" y="1248"/>
              <a:chExt cx="768" cy="1824"/>
            </a:xfrm>
          </p:grpSpPr>
          <p:sp>
            <p:nvSpPr>
              <p:cNvPr id="19" name="Oval 11">
                <a:extLst>
                  <a:ext uri="{FF2B5EF4-FFF2-40B4-BE49-F238E27FC236}">
                    <a16:creationId xmlns:a16="http://schemas.microsoft.com/office/drawing/2014/main" id="{9F8BBD46-8F52-4DD0-BBE4-57F57FCB4988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3168" y="1248"/>
                <a:ext cx="480" cy="528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D87BFDA8-BF42-4F37-AAC6-B68FD14BC3F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2880" y="1488"/>
                <a:ext cx="288" cy="1584"/>
              </a:xfrm>
              <a:custGeom>
                <a:avLst/>
                <a:gdLst>
                  <a:gd name="T0" fmla="*/ 336 w 336"/>
                  <a:gd name="T1" fmla="*/ 0 h 1584"/>
                  <a:gd name="T2" fmla="*/ 0 w 336"/>
                  <a:gd name="T3" fmla="*/ 864 h 1584"/>
                  <a:gd name="T4" fmla="*/ 336 w 336"/>
                  <a:gd name="T5" fmla="*/ 1584 h 1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1584">
                    <a:moveTo>
                      <a:pt x="336" y="0"/>
                    </a:moveTo>
                    <a:cubicBezTo>
                      <a:pt x="168" y="300"/>
                      <a:pt x="0" y="600"/>
                      <a:pt x="0" y="864"/>
                    </a:cubicBezTo>
                    <a:cubicBezTo>
                      <a:pt x="0" y="1128"/>
                      <a:pt x="280" y="1464"/>
                      <a:pt x="336" y="158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F6EFE76C-8011-4A6C-9A37-AFD3A5F1F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2064"/>
              <a:ext cx="624" cy="1776"/>
              <a:chOff x="4992" y="2064"/>
              <a:chExt cx="624" cy="1776"/>
            </a:xfrm>
          </p:grpSpPr>
          <p:sp>
            <p:nvSpPr>
              <p:cNvPr id="17" name="Oval 14">
                <a:extLst>
                  <a:ext uri="{FF2B5EF4-FFF2-40B4-BE49-F238E27FC236}">
                    <a16:creationId xmlns:a16="http://schemas.microsoft.com/office/drawing/2014/main" id="{DC869A32-4945-4E46-B5E1-113165A632B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4992" y="2064"/>
                <a:ext cx="432" cy="528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F6D23369-5E7D-477B-B576-551DC5AADCC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24" y="2304"/>
                <a:ext cx="192" cy="1536"/>
              </a:xfrm>
              <a:custGeom>
                <a:avLst/>
                <a:gdLst>
                  <a:gd name="T0" fmla="*/ 0 w 192"/>
                  <a:gd name="T1" fmla="*/ 0 h 1536"/>
                  <a:gd name="T2" fmla="*/ 192 w 192"/>
                  <a:gd name="T3" fmla="*/ 960 h 1536"/>
                  <a:gd name="T4" fmla="*/ 0 w 192"/>
                  <a:gd name="T5" fmla="*/ 1536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536">
                    <a:moveTo>
                      <a:pt x="0" y="0"/>
                    </a:moveTo>
                    <a:cubicBezTo>
                      <a:pt x="96" y="352"/>
                      <a:pt x="192" y="704"/>
                      <a:pt x="192" y="960"/>
                    </a:cubicBezTo>
                    <a:cubicBezTo>
                      <a:pt x="192" y="1216"/>
                      <a:pt x="96" y="1376"/>
                      <a:pt x="0" y="153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5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– Sudden Atom Layer Rocket</a:t>
            </a:r>
          </a:p>
        </p:txBody>
      </p:sp>
      <p:pic>
        <p:nvPicPr>
          <p:cNvPr id="31" name="Picture 4" descr="SALPayloadSMALL">
            <a:extLst>
              <a:ext uri="{FF2B5EF4-FFF2-40B4-BE49-F238E27FC236}">
                <a16:creationId xmlns:a16="http://schemas.microsoft.com/office/drawing/2014/main" id="{86C06287-C875-4A30-BEC8-E34F9AE094E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057400"/>
            <a:ext cx="2336034" cy="2895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B745DE96-799D-4904-9048-16D9CA47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4572000" y="1524000"/>
            <a:ext cx="555342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71821-41ED-43A8-BB04-2E36EB05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26</a:t>
            </a:fld>
            <a:endParaRPr kumimoji="0"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 – Sudden Atom Layer Rocket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6A90625-CEAD-4A0A-816E-61355084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527" y="1143000"/>
            <a:ext cx="416547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latin typeface="Arial Narrow" panose="020B0606020202030204" pitchFamily="34" charset="0"/>
              </a:rPr>
              <a:t>Circuit model in SPICE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 Narrow" panose="020B0606020202030204" pitchFamily="34" charset="0"/>
              </a:rPr>
              <a:t>	Using Cylindrical OML equations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 Narrow" panose="020B0606020202030204" pitchFamily="34" charset="0"/>
              </a:rPr>
              <a:t>	With correct probe to skin area ratios</a:t>
            </a:r>
          </a:p>
        </p:txBody>
      </p:sp>
      <p:pic>
        <p:nvPicPr>
          <p:cNvPr id="10" name="Picture 12" descr="SALcircuit">
            <a:extLst>
              <a:ext uri="{FF2B5EF4-FFF2-40B4-BE49-F238E27FC236}">
                <a16:creationId xmlns:a16="http://schemas.microsoft.com/office/drawing/2014/main" id="{8226FA2F-A0D5-4D39-BBA2-DE5A8EC5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85775"/>
            <a:ext cx="4876800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5D450702-91EB-49BE-8805-0E065DFD07B6}"/>
              </a:ext>
            </a:extLst>
          </p:cNvPr>
          <p:cNvGrpSpPr>
            <a:grpSpLocks/>
          </p:cNvGrpSpPr>
          <p:nvPr/>
        </p:nvGrpSpPr>
        <p:grpSpPr bwMode="auto">
          <a:xfrm>
            <a:off x="1778127" y="2286325"/>
            <a:ext cx="4318000" cy="3886200"/>
            <a:chOff x="240" y="1852"/>
            <a:chExt cx="2720" cy="2448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567C1169-3021-43BD-8F34-B1E2DAEC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852"/>
              <a:ext cx="2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 dirty="0"/>
                <a:t>S/C Charging Potential = -1.3 Volts</a:t>
              </a:r>
            </a:p>
          </p:txBody>
        </p: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7D26DC4A-98FB-4FCB-AD7F-8688D462B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40" y="2144"/>
              <a:ext cx="2496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69">
            <a:extLst>
              <a:ext uri="{FF2B5EF4-FFF2-40B4-BE49-F238E27FC236}">
                <a16:creationId xmlns:a16="http://schemas.microsoft.com/office/drawing/2014/main" id="{F093D36F-4151-4308-A974-0CD55BF12DDD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251275"/>
            <a:ext cx="2983040" cy="2209800"/>
            <a:chOff x="3792" y="2832"/>
            <a:chExt cx="1767" cy="1233"/>
          </a:xfrm>
        </p:grpSpPr>
        <p:pic>
          <p:nvPicPr>
            <p:cNvPr id="15" name="Picture 70">
              <a:extLst>
                <a:ext uri="{FF2B5EF4-FFF2-40B4-BE49-F238E27FC236}">
                  <a16:creationId xmlns:a16="http://schemas.microsoft.com/office/drawing/2014/main" id="{AF33F48A-CDF4-41AD-B672-F8977E7B1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3792" y="2832"/>
              <a:ext cx="1087" cy="1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71">
              <a:extLst>
                <a:ext uri="{FF2B5EF4-FFF2-40B4-BE49-F238E27FC236}">
                  <a16:creationId xmlns:a16="http://schemas.microsoft.com/office/drawing/2014/main" id="{AD4C243E-13DE-45DB-A976-B2DB28F05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4848" y="3024"/>
              <a:ext cx="711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9056-D3A7-4AEC-9BFA-1AB987D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27</a:t>
            </a:fld>
            <a:endParaRPr kumimoji="0"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6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 – Sudden Atom Layer Rocket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9056-D3A7-4AEC-9BFA-1AB987D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28</a:t>
            </a:fld>
            <a:endParaRPr kumimoji="0" lang="en-US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B76C76C-6AF9-4DEF-96CD-9ED8C5FE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162573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Blip>
                <a:blip r:embed="rId2"/>
              </a:buBlip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5035F93-BEEB-4205-BD2E-7B5B5678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162573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b="1"/>
              <a:t>Triboelectric Charging: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	When two metal surfaces come in contact with each other and then separate, the metal surface with lower work function gets charged positive and the other surface gets charged negative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6CDCC1EE-7E21-413B-9B72-B639F068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534173"/>
            <a:ext cx="5943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Work function: Aluminium: 4.2eV  Sodium: 2.36eV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30059268-A1DC-4CDC-B8C4-C5E66186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915173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/>
              <a:t>Dust current: modeled as RAM current</a:t>
            </a:r>
          </a:p>
        </p:txBody>
      </p:sp>
      <p:sp>
        <p:nvSpPr>
          <p:cNvPr id="22" name="Rectangle 47">
            <a:extLst>
              <a:ext uri="{FF2B5EF4-FFF2-40B4-BE49-F238E27FC236}">
                <a16:creationId xmlns:a16="http://schemas.microsoft.com/office/drawing/2014/main" id="{CE74B819-0473-48D2-BE8B-3A6A2B9BC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2534173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ym typeface="Wingdings" panose="05000000000000000000" pitchFamily="2" charset="2"/>
              </a:rPr>
              <a:t> </a:t>
            </a:r>
            <a:r>
              <a:rPr lang="en-US" altLang="en-US" sz="2000" u="sng">
                <a:sym typeface="Wingdings" panose="05000000000000000000" pitchFamily="2" charset="2"/>
              </a:rPr>
              <a:t>Dust source of electron current</a:t>
            </a:r>
          </a:p>
        </p:txBody>
      </p:sp>
      <p:grpSp>
        <p:nvGrpSpPr>
          <p:cNvPr id="23" name="Group 51">
            <a:extLst>
              <a:ext uri="{FF2B5EF4-FFF2-40B4-BE49-F238E27FC236}">
                <a16:creationId xmlns:a16="http://schemas.microsoft.com/office/drawing/2014/main" id="{4B8C165C-6C6C-4EA0-B343-AAFB94EDCEEF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3291682"/>
            <a:ext cx="8915400" cy="3027362"/>
            <a:chOff x="144" y="2413"/>
            <a:chExt cx="5616" cy="1907"/>
          </a:xfrm>
        </p:grpSpPr>
        <p:pic>
          <p:nvPicPr>
            <p:cNvPr id="24" name="Picture 48" descr="SALcircuit">
              <a:extLst>
                <a:ext uri="{FF2B5EF4-FFF2-40B4-BE49-F238E27FC236}">
                  <a16:creationId xmlns:a16="http://schemas.microsoft.com/office/drawing/2014/main" id="{605A97EF-5D13-4DDD-8001-BF3EBED80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416"/>
              <a:ext cx="2688" cy="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0" descr="SalSubCircuit">
              <a:extLst>
                <a:ext uri="{FF2B5EF4-FFF2-40B4-BE49-F238E27FC236}">
                  <a16:creationId xmlns:a16="http://schemas.microsoft.com/office/drawing/2014/main" id="{72C2FFAE-E191-499E-8CA0-5269CA4C4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413"/>
              <a:ext cx="2736" cy="1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 – Sudden Atom Layer Rocket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9056-D3A7-4AEC-9BFA-1AB987D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29</a:t>
            </a:fld>
            <a:endParaRPr kumimoji="0" lang="en-US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B76C76C-6AF9-4DEF-96CD-9ED8C5FE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162573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Blip>
                <a:blip r:embed="rId2"/>
              </a:buBlip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 sz="2400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28E9A275-50F4-4A0D-9203-8EB6469223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286500" y="1372458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35C7BBA-6A18-4731-9F5F-2C7DBD63B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1372457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ym typeface="Wingdings" panose="05000000000000000000" pitchFamily="2" charset="2"/>
              </a:rPr>
              <a:t>Observed Dataset</a:t>
            </a:r>
            <a:endParaRPr lang="en-US" altLang="en-US" sz="2000" u="sng">
              <a:sym typeface="Wingdings" panose="05000000000000000000" pitchFamily="2" charset="2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D91F726-A91F-4BC3-8E76-999F30A3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1372457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ym typeface="Wingdings" panose="05000000000000000000" pitchFamily="2" charset="2"/>
              </a:rPr>
              <a:t>Triboelectric Charging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>
                <a:sym typeface="Wingdings" panose="05000000000000000000" pitchFamily="2" charset="2"/>
              </a:rPr>
              <a:t>    Simulation Results</a:t>
            </a:r>
            <a:endParaRPr lang="en-US" altLang="en-US" sz="2000" u="sng">
              <a:sym typeface="Wingdings" panose="05000000000000000000" pitchFamily="2" charset="2"/>
            </a:endParaRPr>
          </a:p>
        </p:txBody>
      </p:sp>
      <p:pic>
        <p:nvPicPr>
          <p:cNvPr id="26" name="Picture 10" descr="SimResults">
            <a:extLst>
              <a:ext uri="{FF2B5EF4-FFF2-40B4-BE49-F238E27FC236}">
                <a16:creationId xmlns:a16="http://schemas.microsoft.com/office/drawing/2014/main" id="{2A0BF53A-C229-4E70-A8A5-2417C219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058257"/>
            <a:ext cx="4468892" cy="388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 descr="ObservedAnomaly">
            <a:extLst>
              <a:ext uri="{FF2B5EF4-FFF2-40B4-BE49-F238E27FC236}">
                <a16:creationId xmlns:a16="http://schemas.microsoft.com/office/drawing/2014/main" id="{F782E696-0125-4F7C-A038-6167FAF7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04" y="2058257"/>
            <a:ext cx="4652296" cy="388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78" name="Object 23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20190379"/>
              </p:ext>
            </p:extLst>
          </p:nvPr>
        </p:nvGraphicFramePr>
        <p:xfrm>
          <a:off x="1594191" y="3398045"/>
          <a:ext cx="2403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4" imgW="3468624" imgH="4070909" progId="Visio.Drawing.11">
                  <p:embed/>
                </p:oleObj>
              </mc:Choice>
              <mc:Fallback>
                <p:oleObj name="Visio" r:id="rId4" imgW="3468624" imgH="4070909" progId="Visio.Drawing.11">
                  <p:embed/>
                  <p:pic>
                    <p:nvPicPr>
                      <p:cNvPr id="83178" name="Object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191" y="3398045"/>
                        <a:ext cx="24034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082303"/>
              </p:ext>
            </p:extLst>
          </p:nvPr>
        </p:nvGraphicFramePr>
        <p:xfrm>
          <a:off x="1961015" y="1219200"/>
          <a:ext cx="19002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825480" imgH="444240" progId="Equation.3">
                  <p:embed/>
                </p:oleObj>
              </mc:Choice>
              <mc:Fallback>
                <p:oleObj name="Equation" r:id="rId6" imgW="825480" imgH="444240" progId="Equation.3">
                  <p:embed/>
                  <p:pic>
                    <p:nvPicPr>
                      <p:cNvPr id="83047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015" y="1219200"/>
                        <a:ext cx="1900237" cy="912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281121"/>
              </p:ext>
            </p:extLst>
          </p:nvPr>
        </p:nvGraphicFramePr>
        <p:xfrm>
          <a:off x="1383165" y="2351087"/>
          <a:ext cx="3849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imgW="1866600" imgH="228600" progId="Equation.3">
                  <p:embed/>
                </p:oleObj>
              </mc:Choice>
              <mc:Fallback>
                <p:oleObj name="Equation" r:id="rId8" imgW="1866600" imgH="228600" progId="Equation.3">
                  <p:embed/>
                  <p:pic>
                    <p:nvPicPr>
                      <p:cNvPr id="83048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165" y="2351087"/>
                        <a:ext cx="3849687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53" name="Rectangle 209"/>
          <p:cNvSpPr>
            <a:spLocks noChangeArrowheads="1"/>
          </p:cNvSpPr>
          <p:nvPr/>
        </p:nvSpPr>
        <p:spPr bwMode="auto">
          <a:xfrm>
            <a:off x="22860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Blip>
                <a:blip r:embed="rId10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3177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595537"/>
              </p:ext>
            </p:extLst>
          </p:nvPr>
        </p:nvGraphicFramePr>
        <p:xfrm>
          <a:off x="4572000" y="3840848"/>
          <a:ext cx="22987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1" imgW="1218960" imgH="914400" progId="Equation.3">
                  <p:embed/>
                </p:oleObj>
              </mc:Choice>
              <mc:Fallback>
                <p:oleObj name="Equation" r:id="rId11" imgW="1218960" imgH="914400" progId="Equation.3">
                  <p:embed/>
                  <p:pic>
                    <p:nvPicPr>
                      <p:cNvPr id="83177" name="Objec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40848"/>
                        <a:ext cx="229870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180" name="Picture 236" descr="TypicalIVCurve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"/>
          <a:stretch/>
        </p:blipFill>
        <p:spPr bwMode="auto">
          <a:xfrm>
            <a:off x="7160990" y="1256122"/>
            <a:ext cx="3222395" cy="180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3181" name="Object 23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03065734"/>
              </p:ext>
            </p:extLst>
          </p:nvPr>
        </p:nvGraphicFramePr>
        <p:xfrm>
          <a:off x="7654925" y="3387833"/>
          <a:ext cx="2403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14" imgW="3468624" imgH="4070909" progId="Visio.Drawing.11">
                  <p:embed/>
                </p:oleObj>
              </mc:Choice>
              <mc:Fallback>
                <p:oleObj name="Visio" r:id="rId14" imgW="3468624" imgH="4070909" progId="Visio.Drawing.11">
                  <p:embed/>
                  <p:pic>
                    <p:nvPicPr>
                      <p:cNvPr id="83181" name="Object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3387833"/>
                        <a:ext cx="24034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85" name="Rectangle 241"/>
          <p:cNvSpPr>
            <a:spLocks noGrp="1" noChangeArrowheads="1"/>
          </p:cNvSpPr>
          <p:nvPr>
            <p:ph type="title"/>
          </p:nvPr>
        </p:nvSpPr>
        <p:spPr>
          <a:xfrm>
            <a:off x="2438400" y="312167"/>
            <a:ext cx="7772400" cy="5334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200" dirty="0"/>
              <a:t>Langmuir Probe Basic Theory </a:t>
            </a:r>
            <a:r>
              <a:rPr lang="en-US" altLang="en-US" sz="3200" dirty="0">
                <a:latin typeface="Times New Roman" panose="02020603050405020304" pitchFamily="18" charset="0"/>
              </a:rPr>
              <a:t>…</a:t>
            </a:r>
            <a:r>
              <a:rPr lang="en-US" altLang="en-US" sz="3200" dirty="0"/>
              <a:t>Contd.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C2C576A-5707-48B6-866C-E3C8A41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790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1C0-1BEA-4D1B-8C9B-682150A7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Floating Potential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F45BA-5436-43E2-BEAA-BF8D26054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1696" y="1524000"/>
            <a:ext cx="11338560" cy="4572000"/>
          </a:xfrm>
        </p:spPr>
        <p:txBody>
          <a:bodyPr/>
          <a:lstStyle/>
          <a:p>
            <a:r>
              <a:rPr lang="en-US" dirty="0"/>
              <a:t>First… Lets look at detailed Floating Potential of Probe and Surface when area ratio is 10,000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DEDD9-A278-4950-96DA-80B697A0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30</a:t>
            </a:fld>
            <a:endParaRPr kumimoji="0"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75A4A7-F5E1-4E92-A84A-0BB2FEC0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3734321" cy="152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D343C0-0D7D-4D1C-80CC-5FB9C400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51" y="1981200"/>
            <a:ext cx="2724530" cy="1171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778627-EE2D-4F45-A1BE-465C64BB2D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490"/>
          <a:stretch/>
        </p:blipFill>
        <p:spPr>
          <a:xfrm>
            <a:off x="7933669" y="1981201"/>
            <a:ext cx="272453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9EAC02-506D-4D17-9564-9CBB19880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011" y="2269870"/>
            <a:ext cx="2657846" cy="1028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BF0336-B223-44E1-9187-97F6434A0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3" y="4396337"/>
            <a:ext cx="3715268" cy="1533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F78AC-0EAA-42FF-BD70-ED131D532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877" y="4638456"/>
            <a:ext cx="2715004" cy="1047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9F9F78-40C0-4CC4-9B5E-647825BD22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8185"/>
          <a:stretch/>
        </p:blipFill>
        <p:spPr>
          <a:xfrm>
            <a:off x="7919909" y="4648200"/>
            <a:ext cx="2715004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935882-2B43-4185-BCDF-0C37713C8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909" y="4949704"/>
            <a:ext cx="2715004" cy="752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6878" y="2269871"/>
            <a:ext cx="2715004" cy="1685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67010" y="3112459"/>
            <a:ext cx="2715004" cy="1685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7351" y="3298714"/>
            <a:ext cx="69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V(1) (i.e. surface) charges by 0.8mV when ratio is 10K. Negligible, but not zero.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30268" y="5692190"/>
            <a:ext cx="69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ratio is 20K. Charging is in </a:t>
            </a:r>
            <a:r>
              <a:rPr lang="en-US" dirty="0" err="1" smtClean="0"/>
              <a:t>uV</a:t>
            </a:r>
            <a:r>
              <a:rPr lang="en-US" dirty="0"/>
              <a:t> </a:t>
            </a:r>
            <a:r>
              <a:rPr lang="en-US" dirty="0" smtClean="0"/>
              <a:t>and not discernible.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589" y="4900084"/>
            <a:ext cx="2715004" cy="1685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38432" y="5517823"/>
            <a:ext cx="2715004" cy="1685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" y="4178132"/>
            <a:ext cx="11256078" cy="1977937"/>
          </a:xfrm>
          <a:prstGeom prst="rect">
            <a:avLst/>
          </a:prstGeom>
          <a:noFill/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6607" y="1990673"/>
            <a:ext cx="11319071" cy="1977937"/>
          </a:xfrm>
          <a:prstGeom prst="rect">
            <a:avLst/>
          </a:prstGeom>
          <a:noFill/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1C0-1BEA-4D1B-8C9B-682150A7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Floating Potential…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F45BA-5436-43E2-BEAA-BF8D26054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1696" y="1524000"/>
            <a:ext cx="11338560" cy="4572000"/>
          </a:xfrm>
        </p:spPr>
        <p:txBody>
          <a:bodyPr/>
          <a:lstStyle/>
          <a:p>
            <a:r>
              <a:rPr lang="en-US" dirty="0"/>
              <a:t>Second… Lets look at detailed current and potentials of surface and Langmuir probe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essentially, the “Zero current” is at 0 applied potential. Because Langmuir probe is now at same potential as the surface which is floating!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F8351-CE5C-44E6-B517-EA807D93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09" y="2070370"/>
            <a:ext cx="5010849" cy="22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71942-DE0A-4A98-A847-C8609A31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26" y="2371906"/>
            <a:ext cx="4572638" cy="134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76794A-4001-4AEA-994B-CE8672890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4" y="2184686"/>
            <a:ext cx="3801005" cy="1514686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96CCB3D-8FBF-4579-8B74-855A60CB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31</a:t>
            </a:fld>
            <a:endParaRPr kumimoji="0"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91006" y="2971800"/>
            <a:ext cx="4549857" cy="24065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1C0-1BEA-4D1B-8C9B-682150A7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Floating Potential…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F45BA-5436-43E2-BEAA-BF8D26054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1696" y="1524000"/>
            <a:ext cx="1133856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Third… Lets look at detailed current and potentials when extraneous charging is there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Langmuir probe reaches *its* Floating Potential at same -0.297V </a:t>
            </a:r>
            <a:r>
              <a:rPr lang="en-US" dirty="0" err="1"/>
              <a:t>w.r.t.</a:t>
            </a:r>
            <a:r>
              <a:rPr lang="en-US" dirty="0"/>
              <a:t> plasma, but the Payload is charged a bit more negative (-1.13V to be exact) in order to balance the current coming from </a:t>
            </a:r>
            <a:r>
              <a:rPr lang="en-US" dirty="0" err="1"/>
              <a:t>Xerr</a:t>
            </a:r>
            <a:r>
              <a:rPr lang="en-US" dirty="0"/>
              <a:t> extraneously biased surface.</a:t>
            </a:r>
          </a:p>
          <a:p>
            <a:r>
              <a:rPr lang="en-US" dirty="0"/>
              <a:t>Thus, now the Langmuir probe has to bias +1.13 V to reach its Zero current value which makes it reach its floating potential of -.297 </a:t>
            </a:r>
            <a:r>
              <a:rPr lang="en-US" dirty="0" err="1"/>
              <a:t>w.r.t.</a:t>
            </a:r>
            <a:r>
              <a:rPr lang="en-US" dirty="0"/>
              <a:t> plasma.</a:t>
            </a:r>
          </a:p>
          <a:p>
            <a:r>
              <a:rPr lang="en-US" dirty="0"/>
              <a:t>This implies that the applied </a:t>
            </a:r>
            <a:r>
              <a:rPr lang="en-US" dirty="0" err="1"/>
              <a:t>Vslp</a:t>
            </a:r>
            <a:r>
              <a:rPr lang="en-US" dirty="0"/>
              <a:t> that results in </a:t>
            </a:r>
            <a:r>
              <a:rPr lang="en-US" dirty="0" err="1"/>
              <a:t>Islp</a:t>
            </a:r>
            <a:r>
              <a:rPr lang="en-US" dirty="0"/>
              <a:t>=0 is the additional charging of the payload and *not* the true floating potential of the payload.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FE6DA-5D22-4535-93BF-62723798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4" y="2057400"/>
            <a:ext cx="4080256" cy="1722239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2ABFFE4-151F-4DBF-9D22-513FCC06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32</a:t>
            </a:fld>
            <a:endParaRPr kumimoji="0"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A04B19-8161-43A6-B284-5A166DE0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50" y="1937323"/>
            <a:ext cx="5830114" cy="86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B74D71-34E1-4518-A7DA-D6E900D00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2113" y="1928189"/>
            <a:ext cx="819264" cy="895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F06F5B-5B61-4ECA-B8D9-6E671087F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895600"/>
            <a:ext cx="5382376" cy="6287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97B5CE-8385-401B-B5B4-2782F59885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977"/>
          <a:stretch/>
        </p:blipFill>
        <p:spPr>
          <a:xfrm>
            <a:off x="10972800" y="2860249"/>
            <a:ext cx="819264" cy="644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91006" y="3007151"/>
            <a:ext cx="6701058" cy="27337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1C0-1BEA-4D1B-8C9B-682150A7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Floating Potential…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F45BA-5436-43E2-BEAA-BF8D26054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1696" y="1524000"/>
            <a:ext cx="1133856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Fourth… How bad does it get with contamination and hysteresis… Lets look at Dynamo2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significant charging</a:t>
            </a:r>
            <a:r>
              <a:rPr lang="en-US" dirty="0" smtClean="0"/>
              <a:t>!</a:t>
            </a:r>
          </a:p>
          <a:p>
            <a:r>
              <a:rPr lang="en-US" dirty="0" smtClean="0"/>
              <a:t>Note that </a:t>
            </a:r>
            <a:r>
              <a:rPr lang="en-US" dirty="0" err="1" smtClean="0"/>
              <a:t>Vslp</a:t>
            </a:r>
            <a:r>
              <a:rPr lang="en-US" dirty="0" smtClean="0"/>
              <a:t> = V(3)-V(1).</a:t>
            </a:r>
          </a:p>
          <a:p>
            <a:r>
              <a:rPr lang="en-US" dirty="0" smtClean="0"/>
              <a:t>So the current zero crossing is </a:t>
            </a:r>
          </a:p>
          <a:p>
            <a:pPr marL="0" indent="0">
              <a:buNone/>
            </a:pPr>
            <a:r>
              <a:rPr lang="en-US" dirty="0" smtClean="0"/>
              <a:t>at essentially zero applied </a:t>
            </a:r>
            <a:r>
              <a:rPr lang="en-US" dirty="0" err="1" smtClean="0"/>
              <a:t>Vslp</a:t>
            </a:r>
            <a:r>
              <a:rPr lang="en-US" dirty="0" smtClean="0"/>
              <a:t> voltage.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F94DF-188A-4CF2-9B4E-0879CF7F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3" y="2286000"/>
            <a:ext cx="4093464" cy="1810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7B98EB-5DB1-4747-8350-E9EDE7F2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3" y="1846703"/>
            <a:ext cx="4256028" cy="3192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363CE-BEC6-4A93-8267-DBADAC7F6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1819275"/>
            <a:ext cx="4368800" cy="327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308F45-1FFA-4E77-BDB1-41226F3B7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916" y="5062592"/>
            <a:ext cx="6868484" cy="333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E47930-478A-4E8D-9A69-C71892149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46" y="5338864"/>
            <a:ext cx="6735115" cy="638264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46E3E4FA-E213-47BF-B3BA-AB6C46B9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33</a:t>
            </a:fld>
            <a:endParaRPr kumimoji="0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00800" y="5486400"/>
            <a:ext cx="5416261" cy="24065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6D951-4024-45A1-832B-FC5C8167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6" y="2166761"/>
            <a:ext cx="4297513" cy="231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531C0-1BEA-4D1B-8C9B-682150A7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Floating Potential…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F45BA-5436-43E2-BEAA-BF8D26054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1696" y="1524000"/>
            <a:ext cx="11338560" cy="4572000"/>
          </a:xfrm>
        </p:spPr>
        <p:txBody>
          <a:bodyPr>
            <a:normAutofit/>
          </a:bodyPr>
          <a:lstStyle/>
          <a:p>
            <a:r>
              <a:rPr lang="en-US" dirty="0"/>
              <a:t>Fourth (</a:t>
            </a:r>
            <a:r>
              <a:rPr lang="en-US" dirty="0" err="1"/>
              <a:t>contd</a:t>
            </a:r>
            <a:r>
              <a:rPr lang="en-US" dirty="0"/>
              <a:t>)… Lets add charging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charging to -0.44V as seen by</a:t>
            </a:r>
          </a:p>
          <a:p>
            <a:pPr marL="0" indent="0">
              <a:buNone/>
            </a:pPr>
            <a:r>
              <a:rPr lang="en-US" dirty="0"/>
              <a:t>SLP, but no hysteresis and the real</a:t>
            </a:r>
          </a:p>
          <a:p>
            <a:pPr marL="0" indent="0">
              <a:buNone/>
            </a:pPr>
            <a:r>
              <a:rPr lang="en-US" dirty="0"/>
              <a:t>charging relative to plasma is -.75V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7B98EB-5DB1-4747-8350-E9EDE7F2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3" y="1846703"/>
            <a:ext cx="4256028" cy="3192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308F45-1FFA-4E77-BDB1-41226F3B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316" y="5062592"/>
            <a:ext cx="6868484" cy="33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CE7EF-F3E6-4154-B2C4-A2BE16DE3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450" y="1833379"/>
            <a:ext cx="4273793" cy="3205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30649-C5BD-435F-BDF1-40CF16354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316" y="5367288"/>
            <a:ext cx="6716062" cy="75258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201BE6C-20F0-42BD-BFCD-E849EC60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34</a:t>
            </a:fld>
            <a:endParaRPr kumimoji="0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F45BA-5436-43E2-BEAA-BF8D26054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1696" y="1524000"/>
            <a:ext cx="11338560" cy="4572000"/>
          </a:xfrm>
        </p:spPr>
        <p:txBody>
          <a:bodyPr>
            <a:normAutofit/>
          </a:bodyPr>
          <a:lstStyle/>
          <a:p>
            <a:r>
              <a:rPr lang="en-US" dirty="0"/>
              <a:t>Fourth (</a:t>
            </a:r>
            <a:r>
              <a:rPr lang="en-US" dirty="0" err="1"/>
              <a:t>contd</a:t>
            </a:r>
            <a:r>
              <a:rPr lang="en-US" dirty="0"/>
              <a:t>)… Lets add reasonable RC on probe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meaningful hysteresis. </a:t>
            </a:r>
          </a:p>
          <a:p>
            <a:r>
              <a:rPr lang="en-US" dirty="0"/>
              <a:t>No matter what reasonable RC </a:t>
            </a:r>
          </a:p>
          <a:p>
            <a:pPr marL="0" indent="0">
              <a:buNone/>
            </a:pPr>
            <a:r>
              <a:rPr lang="en-US" dirty="0"/>
              <a:t>values we give.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531C0-1BEA-4D1B-8C9B-682150A7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Floating Potential… </a:t>
            </a:r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7B98EB-5DB1-4747-8350-E9EDE7F2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73" y="1846703"/>
            <a:ext cx="4256028" cy="3192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308F45-1FFA-4E77-BDB1-41226F3B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316" y="5062592"/>
            <a:ext cx="6868484" cy="333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2743B-C8B8-4800-B430-10B7768BA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354" y="1870570"/>
            <a:ext cx="4256029" cy="3192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24FAB-7B61-42E6-BDD4-EC028F17B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260" y="5399365"/>
            <a:ext cx="7354326" cy="762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7DFFF0-0698-4138-BFB7-2EEA4F61F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52" y="2100626"/>
            <a:ext cx="4092924" cy="2078946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0A0C282A-3F88-4475-99CC-97E24A80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35</a:t>
            </a:fld>
            <a:endParaRPr kumimoji="0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F45BA-5436-43E2-BEAA-BF8D26054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11338560" cy="5373722"/>
          </a:xfrm>
        </p:spPr>
        <p:txBody>
          <a:bodyPr>
            <a:normAutofit/>
          </a:bodyPr>
          <a:lstStyle/>
          <a:p>
            <a:r>
              <a:rPr lang="en-US" dirty="0"/>
              <a:t>Fourth (</a:t>
            </a:r>
            <a:r>
              <a:rPr lang="en-US" dirty="0" err="1"/>
              <a:t>contd</a:t>
            </a:r>
            <a:r>
              <a:rPr lang="en-US" dirty="0"/>
              <a:t>)… Lets add RC on the payload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V(3)-V(9) = </a:t>
            </a:r>
          </a:p>
          <a:p>
            <a:pPr marL="0" indent="0">
              <a:buNone/>
            </a:pPr>
            <a:r>
              <a:rPr lang="en-US" sz="1400" dirty="0" err="1"/>
              <a:t>UpSweep</a:t>
            </a:r>
            <a:r>
              <a:rPr lang="en-US" sz="1400" dirty="0"/>
              <a:t> = +.</a:t>
            </a:r>
            <a:r>
              <a:rPr lang="en-US" sz="1400" dirty="0" smtClean="0"/>
              <a:t>78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DownSweep</a:t>
            </a:r>
            <a:r>
              <a:rPr lang="en-US" sz="1400" dirty="0"/>
              <a:t> = +1.177</a:t>
            </a:r>
          </a:p>
          <a:p>
            <a:pPr marL="0" indent="0">
              <a:buNone/>
            </a:pPr>
            <a:r>
              <a:rPr lang="en-US" sz="1400" dirty="0" smtClean="0"/>
              <a:t>True </a:t>
            </a:r>
            <a:r>
              <a:rPr lang="en-US" sz="1400" dirty="0"/>
              <a:t>surface potential is V(1) which is  about -.69V w.r.t. plasma during upsweep and -.62 V during </a:t>
            </a:r>
            <a:r>
              <a:rPr lang="en-US" sz="1400" dirty="0" err="1"/>
              <a:t>downsweep</a:t>
            </a:r>
            <a:r>
              <a:rPr lang="en-US" sz="14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C26D90-F0F7-4CC9-93E3-C9337485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19" y="1868521"/>
            <a:ext cx="4546879" cy="2641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531C0-1BEA-4D1B-8C9B-682150A7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Floating Potential… </a:t>
            </a:r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16E4B-51B0-4801-B8A9-8C35995DB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0" y="1524000"/>
            <a:ext cx="4165600" cy="312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B4AABD-0DD8-47E1-B56E-50D3F1B2C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360" y="1524000"/>
            <a:ext cx="4265040" cy="31987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112A33-955D-4C08-9D4C-7640D1DDD2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708" b="35561"/>
          <a:stretch/>
        </p:blipFill>
        <p:spPr>
          <a:xfrm>
            <a:off x="2958560" y="5060363"/>
            <a:ext cx="8888065" cy="299006"/>
          </a:xfrm>
          <a:prstGeom prst="rect">
            <a:avLst/>
          </a:prstGeom>
        </p:spPr>
      </p:pic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F6472C94-4E6C-48EA-8E5B-F424442B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36</a:t>
            </a:fld>
            <a:endParaRPr kumimoji="0"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F59D4A-0417-45B5-9386-304BBBD66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7612" y="4771989"/>
            <a:ext cx="8849960" cy="2572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8D78E3-A86B-469E-A55C-A4364FC51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6164" y="5516504"/>
            <a:ext cx="8992855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828800" y="525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96560" y="5791200"/>
            <a:ext cx="622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2F17-0828-4475-BFCF-E7DC3463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F0C4E-CA2A-4B90-BD42-66F1E0B64F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47800" y="1447800"/>
            <a:ext cx="9884286" cy="4572000"/>
          </a:xfrm>
        </p:spPr>
        <p:txBody>
          <a:bodyPr>
            <a:normAutofit/>
          </a:bodyPr>
          <a:lstStyle/>
          <a:p>
            <a:r>
              <a:rPr lang="en-US" sz="2400" dirty="0"/>
              <a:t>Several SPICE programs are commercially available either as freeware or for minimal costs. </a:t>
            </a:r>
          </a:p>
          <a:p>
            <a:r>
              <a:rPr lang="en-US" sz="2400" dirty="0"/>
              <a:t>The numerical solvers available within SPICE can be used to </a:t>
            </a:r>
            <a:r>
              <a:rPr lang="en-US" sz="2400" b="1" i="1" dirty="0"/>
              <a:t>rapidly and  simultaneously</a:t>
            </a:r>
            <a:r>
              <a:rPr lang="en-US" sz="2400" dirty="0"/>
              <a:t> calculate spacecraft floating potential, as well as instrument response, including all the transient capacitive effects… </a:t>
            </a:r>
            <a:r>
              <a:rPr lang="en-US" sz="2400" b="1" i="1" dirty="0"/>
              <a:t>correct within the order of magnitude</a:t>
            </a:r>
            <a:r>
              <a:rPr lang="en-US" sz="2400" i="1" dirty="0"/>
              <a:t>.</a:t>
            </a:r>
          </a:p>
          <a:p>
            <a:r>
              <a:rPr lang="en-US" sz="2400" dirty="0"/>
              <a:t>Such modelling is relatively easy to do and should be done for every mission where Langmuir probes are part of the mission.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D4C59-9BCB-4A6C-ACFF-9EE59A7F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37</a:t>
            </a:fld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319700"/>
            <a:ext cx="9319976" cy="661873"/>
          </a:xfrm>
        </p:spPr>
        <p:txBody>
          <a:bodyPr>
            <a:normAutofit/>
          </a:bodyPr>
          <a:lstStyle/>
          <a:p>
            <a:r>
              <a:rPr lang="en-US" sz="2400" dirty="0"/>
              <a:t>SPICE</a:t>
            </a:r>
            <a:r>
              <a:rPr lang="en-US" sz="2200" dirty="0"/>
              <a:t> - </a:t>
            </a:r>
            <a:r>
              <a:rPr lang="en-US" altLang="en-US" sz="2300" b="1" i="1" dirty="0">
                <a:cs typeface="Times New Roman" panose="02020603050405020304" pitchFamily="18" charset="0"/>
              </a:rPr>
              <a:t>S</a:t>
            </a:r>
            <a:r>
              <a:rPr lang="en-US" altLang="en-US" sz="2300" i="1" dirty="0">
                <a:cs typeface="Times New Roman" panose="02020603050405020304" pitchFamily="18" charset="0"/>
              </a:rPr>
              <a:t>imulation </a:t>
            </a:r>
            <a:r>
              <a:rPr lang="en-US" altLang="en-US" sz="2300" b="1" i="1" dirty="0">
                <a:cs typeface="Times New Roman" panose="02020603050405020304" pitchFamily="18" charset="0"/>
              </a:rPr>
              <a:t>P</a:t>
            </a:r>
            <a:r>
              <a:rPr lang="en-US" altLang="en-US" sz="2300" i="1" dirty="0">
                <a:cs typeface="Times New Roman" panose="02020603050405020304" pitchFamily="18" charset="0"/>
              </a:rPr>
              <a:t>rogram with </a:t>
            </a:r>
            <a:r>
              <a:rPr lang="en-US" altLang="en-US" sz="2300" b="1" i="1" dirty="0">
                <a:cs typeface="Times New Roman" panose="02020603050405020304" pitchFamily="18" charset="0"/>
              </a:rPr>
              <a:t>I</a:t>
            </a:r>
            <a:r>
              <a:rPr lang="en-US" altLang="en-US" sz="2300" i="1" dirty="0">
                <a:cs typeface="Times New Roman" panose="02020603050405020304" pitchFamily="18" charset="0"/>
              </a:rPr>
              <a:t>ntegrated </a:t>
            </a:r>
            <a:r>
              <a:rPr lang="en-US" altLang="en-US" sz="2300" b="1" i="1" dirty="0">
                <a:cs typeface="Times New Roman" panose="02020603050405020304" pitchFamily="18" charset="0"/>
              </a:rPr>
              <a:t>C</a:t>
            </a:r>
            <a:r>
              <a:rPr lang="en-US" altLang="en-US" sz="2300" i="1" dirty="0">
                <a:cs typeface="Times New Roman" panose="02020603050405020304" pitchFamily="18" charset="0"/>
              </a:rPr>
              <a:t>ircuit </a:t>
            </a:r>
            <a:r>
              <a:rPr lang="en-US" altLang="en-US" sz="2300" b="1" i="1" dirty="0">
                <a:cs typeface="Times New Roman" panose="02020603050405020304" pitchFamily="18" charset="0"/>
              </a:rPr>
              <a:t>E</a:t>
            </a:r>
            <a:r>
              <a:rPr lang="en-US" altLang="en-US" sz="2300" i="1" dirty="0">
                <a:cs typeface="Times New Roman" panose="02020603050405020304" pitchFamily="18" charset="0"/>
              </a:rPr>
              <a:t>mphasis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2BD400-BC42-4701-A60F-A6BC36ADF48A}"/>
              </a:ext>
            </a:extLst>
          </p:cNvPr>
          <p:cNvSpPr/>
          <p:nvPr/>
        </p:nvSpPr>
        <p:spPr>
          <a:xfrm>
            <a:off x="7036067" y="2438401"/>
            <a:ext cx="85725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22C2B-3382-480C-8FD6-E589EEBF137F}"/>
              </a:ext>
            </a:extLst>
          </p:cNvPr>
          <p:cNvSpPr/>
          <p:nvPr/>
        </p:nvSpPr>
        <p:spPr>
          <a:xfrm>
            <a:off x="5436283" y="3200400"/>
            <a:ext cx="399635" cy="79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E70F7C-4966-425C-AB4D-228DE77D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4</a:t>
            </a:fld>
            <a:endParaRPr kumimoji="0"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A83D82-0587-4A6A-A11E-EE2FE2A46FC8}"/>
              </a:ext>
            </a:extLst>
          </p:cNvPr>
          <p:cNvSpPr txBox="1">
            <a:spLocks/>
          </p:cNvSpPr>
          <p:nvPr/>
        </p:nvSpPr>
        <p:spPr>
          <a:xfrm>
            <a:off x="678307" y="1933670"/>
            <a:ext cx="5386210" cy="35527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6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3716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05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n-US" sz="2200" dirty="0">
                <a:cs typeface="Times New Roman" panose="02020603050405020304" pitchFamily="18" charset="0"/>
              </a:rPr>
              <a:t>An industry standard simulation program used by electrical engineers for simulating networks of linear and non-linear circuit elements. [Keown, 2001] </a:t>
            </a:r>
          </a:p>
          <a:p>
            <a:pPr>
              <a:buFontTx/>
              <a:buChar char="•"/>
            </a:pPr>
            <a:r>
              <a:rPr lang="en-US" altLang="en-US" sz="2200" dirty="0">
                <a:cs typeface="Times New Roman" panose="02020603050405020304" pitchFamily="18" charset="0"/>
              </a:rPr>
              <a:t> Uses numerical methods to solve non-linear equations</a:t>
            </a:r>
          </a:p>
          <a:p>
            <a:pPr>
              <a:buFontTx/>
              <a:buChar char="•"/>
            </a:pPr>
            <a:r>
              <a:rPr lang="en-US" altLang="en-US" sz="2200" dirty="0">
                <a:cs typeface="Times New Roman" panose="02020603050405020304" pitchFamily="18" charset="0"/>
              </a:rPr>
              <a:t> 70+ years of heritage</a:t>
            </a:r>
          </a:p>
        </p:txBody>
      </p:sp>
      <p:pic>
        <p:nvPicPr>
          <p:cNvPr id="18" name="Picture 140" descr="C:\aroh\Research\SAL\SPICEblack.bmp">
            <a:extLst>
              <a:ext uri="{FF2B5EF4-FFF2-40B4-BE49-F238E27FC236}">
                <a16:creationId xmlns:a16="http://schemas.microsoft.com/office/drawing/2014/main" id="{8B0F2DD4-E00C-485F-9F36-B2A05841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12" y="1920114"/>
            <a:ext cx="4583788" cy="343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F02294-9A6D-44AC-AB63-99E663F27E31}"/>
              </a:ext>
            </a:extLst>
          </p:cNvPr>
          <p:cNvSpPr txBox="1">
            <a:spLocks/>
          </p:cNvSpPr>
          <p:nvPr/>
        </p:nvSpPr>
        <p:spPr>
          <a:xfrm>
            <a:off x="709790" y="5486400"/>
            <a:ext cx="1056781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6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3716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05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Multiple commercial options: Cadence PSPICE, Analog Device’s </a:t>
            </a:r>
            <a:r>
              <a:rPr lang="en-US" altLang="en-US" sz="2400" b="1" u="sng" dirty="0">
                <a:cs typeface="Times New Roman" panose="02020603050405020304" pitchFamily="18" charset="0"/>
              </a:rPr>
              <a:t>LT Spice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ngSpice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gnuCAP</a:t>
            </a:r>
            <a:r>
              <a:rPr lang="en-US" altLang="en-US" sz="2400" dirty="0">
                <a:cs typeface="Times New Roman" panose="02020603050405020304" pitchFamily="18" charset="0"/>
              </a:rPr>
              <a:t>, and many more. All use similar programming syntax.</a:t>
            </a:r>
          </a:p>
          <a:p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65341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Sample SPICE Program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26840"/>
            <a:ext cx="6455664" cy="5097759"/>
          </a:xfrm>
        </p:spPr>
        <p:txBody>
          <a:bodyPr>
            <a:normAutofit/>
          </a:bodyPr>
          <a:lstStyle/>
          <a:p>
            <a:r>
              <a:rPr lang="en-US" sz="1800" dirty="0"/>
              <a:t>The SPICE programming file extension is *.</a:t>
            </a:r>
            <a:r>
              <a:rPr lang="en-US" sz="1800" dirty="0" err="1"/>
              <a:t>cir</a:t>
            </a:r>
            <a:endParaRPr lang="en-US" sz="1800" dirty="0"/>
          </a:p>
          <a:p>
            <a:r>
              <a:rPr lang="en-US" sz="1800" dirty="0"/>
              <a:t>All comments begin with a semicolon ( ; )</a:t>
            </a:r>
          </a:p>
          <a:p>
            <a:r>
              <a:rPr lang="en-US" sz="1800" dirty="0"/>
              <a:t>“.PARAM” sets global variables/constants</a:t>
            </a:r>
          </a:p>
          <a:p>
            <a:r>
              <a:rPr lang="en-US" sz="1800" dirty="0"/>
              <a:t>R, C, L, V, </a:t>
            </a:r>
            <a:r>
              <a:rPr lang="en-US" sz="1800" dirty="0" err="1"/>
              <a:t>etc</a:t>
            </a:r>
            <a:r>
              <a:rPr lang="en-US" sz="1800" dirty="0"/>
              <a:t> have their regular meaning</a:t>
            </a:r>
          </a:p>
          <a:p>
            <a:r>
              <a:rPr lang="en-US" sz="1800" dirty="0"/>
              <a:t>You specify </a:t>
            </a:r>
            <a:r>
              <a:rPr lang="en-US" sz="1800" dirty="0" err="1"/>
              <a:t>Rxx</a:t>
            </a:r>
            <a:r>
              <a:rPr lang="en-US" sz="1800" dirty="0"/>
              <a:t>, </a:t>
            </a:r>
            <a:r>
              <a:rPr lang="en-US" sz="1800" dirty="0" err="1"/>
              <a:t>Cxx</a:t>
            </a:r>
            <a:r>
              <a:rPr lang="en-US" sz="1800" dirty="0"/>
              <a:t>, </a:t>
            </a:r>
            <a:r>
              <a:rPr lang="en-US" sz="1800" dirty="0" err="1"/>
              <a:t>Lxx</a:t>
            </a:r>
            <a:r>
              <a:rPr lang="en-US" sz="1800" dirty="0"/>
              <a:t>, </a:t>
            </a:r>
            <a:r>
              <a:rPr lang="en-US" sz="1800" dirty="0" err="1"/>
              <a:t>Vxx</a:t>
            </a:r>
            <a:r>
              <a:rPr lang="en-US" sz="1800" dirty="0"/>
              <a:t> for specific devices</a:t>
            </a:r>
          </a:p>
          <a:p>
            <a:r>
              <a:rPr lang="en-US" sz="1800" dirty="0"/>
              <a:t>The .</a:t>
            </a:r>
            <a:r>
              <a:rPr lang="en-US" sz="1800" dirty="0" err="1"/>
              <a:t>cir</a:t>
            </a:r>
            <a:r>
              <a:rPr lang="en-US" sz="1800" dirty="0"/>
              <a:t> file should always end with “.END”</a:t>
            </a:r>
          </a:p>
          <a:p>
            <a:r>
              <a:rPr lang="en-US" sz="1800" dirty="0"/>
              <a:t>Node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/>
              <a:t> is always the circuit Ground and each device needs to be connected between two nodes… just like on a breadboard. If not specified its assumed to be node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/>
              <a:t>, i.e. GND. You cannot have floating nodes.</a:t>
            </a:r>
          </a:p>
          <a:p>
            <a:r>
              <a:rPr lang="en-US" sz="1800" dirty="0"/>
              <a:t>Typically nodes are numbered and specified immediately after the device type and the third number is the value assigned to the device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3 2 100    or   R 3 2 1meg  or   C 3 2 5u   or L 3 2 1m</a:t>
            </a:r>
          </a:p>
          <a:p>
            <a:r>
              <a:rPr lang="en-US" sz="1800" dirty="0"/>
              <a:t>X is a special device used for “.</a:t>
            </a:r>
            <a:r>
              <a:rPr lang="en-US" sz="1800" dirty="0" err="1"/>
              <a:t>subckt</a:t>
            </a:r>
            <a:r>
              <a:rPr lang="en-US" sz="1800" dirty="0"/>
              <a:t>” i.e.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5</a:t>
            </a:fld>
            <a:endParaRPr kumimoji="0"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54DA-72AA-41E6-B496-B6034A6E4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04"/>
          <a:stretch/>
        </p:blipFill>
        <p:spPr>
          <a:xfrm>
            <a:off x="6576092" y="1371601"/>
            <a:ext cx="5332185" cy="381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4D70D5-8477-4BA1-BA0D-764D4B134D43}"/>
              </a:ext>
            </a:extLst>
          </p:cNvPr>
          <p:cNvSpPr/>
          <p:nvPr/>
        </p:nvSpPr>
        <p:spPr>
          <a:xfrm>
            <a:off x="6555015" y="1226839"/>
            <a:ext cx="5384800" cy="49453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2C5A2B-ABE4-466E-8C70-5388E7F8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62" y="5181601"/>
            <a:ext cx="3039700" cy="830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1A59-3D91-4E95-A09E-BE2534E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 scaling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C576A-5707-48B6-866C-E3C8A41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6</a:t>
            </a:fld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77BC2-1EC2-4421-BD5B-17E53970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79" b="94720"/>
          <a:stretch/>
        </p:blipFill>
        <p:spPr>
          <a:xfrm>
            <a:off x="4860506" y="1754576"/>
            <a:ext cx="2747264" cy="15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D2A3B-10EB-4C63-B313-EB4C467E3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2" t="5280" r="10954" b="18163"/>
          <a:stretch/>
        </p:blipFill>
        <p:spPr>
          <a:xfrm>
            <a:off x="4419600" y="1981200"/>
            <a:ext cx="3629076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80C7F-3993-4AB2-BC37-57ACE8083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1" t="95359" r="18110" b="-2261"/>
          <a:stretch/>
        </p:blipFill>
        <p:spPr>
          <a:xfrm>
            <a:off x="4291038" y="5279567"/>
            <a:ext cx="3886200" cy="199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A02FC3-6CF5-455B-BB23-E2FC332570EF}"/>
              </a:ext>
            </a:extLst>
          </p:cNvPr>
          <p:cNvSpPr txBox="1"/>
          <p:nvPr/>
        </p:nvSpPr>
        <p:spPr>
          <a:xfrm>
            <a:off x="4419600" y="4231177"/>
            <a:ext cx="3836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can specify the same value in many different ways although be careful with CASE as different spice compilers handle them differently.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1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1A59-3D91-4E95-A09E-BE2534E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C576A-5707-48B6-866C-E3C8A41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7</a:t>
            </a:fld>
            <a:endParaRPr kumimoji="0"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CF9C98-0193-4E3B-A722-CC2F5B93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35"/>
          <a:stretch/>
        </p:blipFill>
        <p:spPr>
          <a:xfrm>
            <a:off x="228600" y="1592062"/>
            <a:ext cx="3048000" cy="7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FE26AE-54DB-4CE5-B9B3-D1915A7B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1592062"/>
            <a:ext cx="3343742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109F2C-12FE-4525-8AE8-3CC5D75C9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534269"/>
            <a:ext cx="5611008" cy="2991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A2AE2-AD3A-4576-A263-615A9281D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624768"/>
            <a:ext cx="5525271" cy="2810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1A59-3D91-4E95-A09E-BE2534E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Control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C576A-5707-48B6-866C-E3C8A41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6294C92D-0306-4E69-9CD3-20855E849650}" type="slidenum">
              <a:rPr lang="en-US" smtClean="0"/>
              <a:pPr/>
              <a:t>8</a:t>
            </a:fld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A0E06-1C5F-4788-B7F0-0F0B4969E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3" t="20592"/>
          <a:stretch/>
        </p:blipFill>
        <p:spPr>
          <a:xfrm>
            <a:off x="416927" y="1676400"/>
            <a:ext cx="4000813" cy="1028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5AEEC-506C-43AB-B495-4C6EC3369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85" b="82341"/>
          <a:stretch/>
        </p:blipFill>
        <p:spPr>
          <a:xfrm>
            <a:off x="374774" y="1371600"/>
            <a:ext cx="1219200" cy="228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7A569-45E0-4C1B-9C16-FB6AEEDD5F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634" b="68043"/>
          <a:stretch/>
        </p:blipFill>
        <p:spPr>
          <a:xfrm>
            <a:off x="343970" y="3174974"/>
            <a:ext cx="1333867" cy="404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F8D40C-1482-46EE-9FE9-9805B3773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2" t="32390"/>
          <a:stretch/>
        </p:blipFill>
        <p:spPr>
          <a:xfrm>
            <a:off x="369910" y="3651115"/>
            <a:ext cx="4788807" cy="856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462D71-6F6B-471C-BDD8-C7B12E89B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68" t="25685"/>
          <a:stretch/>
        </p:blipFill>
        <p:spPr>
          <a:xfrm>
            <a:off x="339819" y="5334000"/>
            <a:ext cx="4848987" cy="8566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1049A0-6394-4CC6-A220-068BC0BE7E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578" b="73461"/>
          <a:stretch/>
        </p:blipFill>
        <p:spPr>
          <a:xfrm>
            <a:off x="228600" y="4911328"/>
            <a:ext cx="1660632" cy="3059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46610A-B15C-4693-A701-71227D7B87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7899"/>
          <a:stretch/>
        </p:blipFill>
        <p:spPr>
          <a:xfrm>
            <a:off x="6555015" y="1345661"/>
            <a:ext cx="5332185" cy="38715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9A4277-6214-46F7-A182-D84C22EF8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015" y="5181600"/>
            <a:ext cx="2873083" cy="7850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6DEFAA7-4C2B-4097-97E4-98A1AAC4B6A6}"/>
              </a:ext>
            </a:extLst>
          </p:cNvPr>
          <p:cNvSpPr/>
          <p:nvPr/>
        </p:nvSpPr>
        <p:spPr>
          <a:xfrm>
            <a:off x="6555015" y="1226839"/>
            <a:ext cx="5384800" cy="49453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9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Introducing Sub-Circuits in 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3194" y="1219673"/>
            <a:ext cx="10833005" cy="824551"/>
          </a:xfrm>
        </p:spPr>
        <p:txBody>
          <a:bodyPr>
            <a:noAutofit/>
          </a:bodyPr>
          <a:lstStyle/>
          <a:p>
            <a:r>
              <a:rPr lang="en-US" sz="2200" dirty="0"/>
              <a:t>Create a Voltage-Dependent-Current-Source, specified with element “G” </a:t>
            </a:r>
          </a:p>
          <a:p>
            <a:r>
              <a:rPr lang="en-US" sz="2200" dirty="0"/>
              <a:t>Use Langmuir Probe Current Collection Equations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E70F7C-4966-425C-AB4D-228DE77D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  </a:t>
            </a:r>
            <a:fld id="{6294C92D-0306-4E69-9CD3-20855E849650}" type="slidenum">
              <a:rPr lang="en-US" smtClean="0"/>
              <a:pPr/>
              <a:t>9</a:t>
            </a:fld>
            <a:endParaRPr kumimoji="0"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FC2BDD-D292-467F-A361-BFB8F353F78F}"/>
              </a:ext>
            </a:extLst>
          </p:cNvPr>
          <p:cNvGrpSpPr/>
          <p:nvPr/>
        </p:nvGrpSpPr>
        <p:grpSpPr>
          <a:xfrm>
            <a:off x="815137" y="2132603"/>
            <a:ext cx="4566253" cy="1570630"/>
            <a:chOff x="1728337" y="2227620"/>
            <a:chExt cx="4566253" cy="1570630"/>
          </a:xfrm>
        </p:grpSpPr>
        <p:sp>
          <p:nvSpPr>
            <p:cNvPr id="19" name="Rectangle 191">
              <a:extLst>
                <a:ext uri="{FF2B5EF4-FFF2-40B4-BE49-F238E27FC236}">
                  <a16:creationId xmlns:a16="http://schemas.microsoft.com/office/drawing/2014/main" id="{71A77BDD-52EE-42A8-93ED-BB0241DE2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750" y="2758635"/>
              <a:ext cx="3477006" cy="849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lnSpc>
                  <a:spcPct val="90000"/>
                </a:lnSpc>
                <a:spcBef>
                  <a:spcPct val="20000"/>
                </a:spcBef>
              </a:pPr>
              <a:endParaRPr lang="en-US" altLang="en-US" sz="3200" dirty="0"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193">
                  <a:extLst>
                    <a:ext uri="{FF2B5EF4-FFF2-40B4-BE49-F238E27FC236}">
                      <a16:creationId xmlns:a16="http://schemas.microsoft.com/office/drawing/2014/main" id="{3E6C8E5E-BE24-457B-828B-58265161311D}"/>
                    </a:ext>
                  </a:extLst>
                </p:cNvPr>
                <p:cNvSpPr txBox="1"/>
                <p:nvPr/>
              </p:nvSpPr>
              <p:spPr bwMode="auto">
                <a:xfrm>
                  <a:off x="1728337" y="2227621"/>
                  <a:ext cx="4566253" cy="13858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>
                  <a:normAutofit lnSpcReduction="10000"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a14:m>
                  <a:r>
                    <a: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𝑉𝑝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a14:m>
                  <a:r>
                    <a: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a:t/>
                  </a:r>
                  <a:br>
                    <a: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func>
                          <m:func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bject 193">
                  <a:extLst>
                    <a:ext uri="{FF2B5EF4-FFF2-40B4-BE49-F238E27FC236}">
                      <a16:creationId xmlns:a16="http://schemas.microsoft.com/office/drawing/2014/main" id="{3E6C8E5E-BE24-457B-828B-582651613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337" y="2227621"/>
                  <a:ext cx="4566253" cy="13858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bject 194">
                  <a:extLst>
                    <a:ext uri="{FF2B5EF4-FFF2-40B4-BE49-F238E27FC236}">
                      <a16:creationId xmlns:a16="http://schemas.microsoft.com/office/drawing/2014/main" id="{EA24F173-7AF9-4E4B-9132-39068D33FB41}"/>
                    </a:ext>
                  </a:extLst>
                </p:cNvPr>
                <p:cNvSpPr txBox="1"/>
                <p:nvPr/>
              </p:nvSpPr>
              <p:spPr bwMode="auto">
                <a:xfrm>
                  <a:off x="5248009" y="2260365"/>
                  <a:ext cx="1046580" cy="1537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𝑉𝑝</m:t>
                        </m:r>
                      </m:oMath>
                    </m:oMathPara>
                  </a14:m>
                  <a:r>
                    <a: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a:t/>
                  </a:r>
                  <a:br>
                    <a: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a:br>
                  <a:r>
                    <a: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a:t/>
                  </a:r>
                  <a:br>
                    <a: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bject 194">
                  <a:extLst>
                    <a:ext uri="{FF2B5EF4-FFF2-40B4-BE49-F238E27FC236}">
                      <a16:creationId xmlns:a16="http://schemas.microsoft.com/office/drawing/2014/main" id="{EA24F173-7AF9-4E4B-9132-39068D33F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009" y="2260365"/>
                  <a:ext cx="1046580" cy="15378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7C36CB3-7D2B-408A-8301-A2E82AEA7F6F}"/>
                </a:ext>
              </a:extLst>
            </p:cNvPr>
            <p:cNvSpPr/>
            <p:nvPr/>
          </p:nvSpPr>
          <p:spPr>
            <a:xfrm>
              <a:off x="1797398" y="2227620"/>
              <a:ext cx="4298602" cy="13446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193">
                <a:extLst>
                  <a:ext uri="{FF2B5EF4-FFF2-40B4-BE49-F238E27FC236}">
                    <a16:creationId xmlns:a16="http://schemas.microsoft.com/office/drawing/2014/main" id="{17D0EDB3-1C4F-4C9F-9F34-6D93D4A0736B}"/>
                  </a:ext>
                </a:extLst>
              </p:cNvPr>
              <p:cNvSpPr txBox="1"/>
              <p:nvPr/>
            </p:nvSpPr>
            <p:spPr bwMode="auto">
              <a:xfrm>
                <a:off x="8672904" y="1823559"/>
                <a:ext cx="2242860" cy="441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𝑐𝑦𝑙𝑖𝑛𝑑𝑒𝑟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bject 193">
                <a:extLst>
                  <a:ext uri="{FF2B5EF4-FFF2-40B4-BE49-F238E27FC236}">
                    <a16:creationId xmlns:a16="http://schemas.microsoft.com/office/drawing/2014/main" id="{17D0EDB3-1C4F-4C9F-9F34-6D93D4A0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2904" y="1823559"/>
                <a:ext cx="2242860" cy="441329"/>
              </a:xfrm>
              <a:prstGeom prst="rect">
                <a:avLst/>
              </a:prstGeom>
              <a:blipFill>
                <a:blip r:embed="rId6"/>
                <a:stretch>
                  <a:fillRect l="-8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3E99A92-5646-4A1A-A008-37DE1CD8E38A}"/>
              </a:ext>
            </a:extLst>
          </p:cNvPr>
          <p:cNvGrpSpPr/>
          <p:nvPr/>
        </p:nvGrpSpPr>
        <p:grpSpPr>
          <a:xfrm>
            <a:off x="895547" y="3779791"/>
            <a:ext cx="4548007" cy="2554498"/>
            <a:chOff x="1436368" y="3712709"/>
            <a:chExt cx="4548007" cy="2554498"/>
          </a:xfrm>
        </p:grpSpPr>
        <p:sp>
          <p:nvSpPr>
            <p:cNvPr id="26" name="Text Box 170">
              <a:extLst>
                <a:ext uri="{FF2B5EF4-FFF2-40B4-BE49-F238E27FC236}">
                  <a16:creationId xmlns:a16="http://schemas.microsoft.com/office/drawing/2014/main" id="{1484534A-CD44-4EC5-A087-E45BC83CA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68" y="3712709"/>
              <a:ext cx="376854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dirty="0">
                  <a:cs typeface="Times New Roman" panose="02020603050405020304" pitchFamily="18" charset="0"/>
                </a:rPr>
                <a:t>Spacecraft Conducting Surface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600" dirty="0" err="1">
                  <a:cs typeface="Times New Roman" panose="02020603050405020304" pitchFamily="18" charset="0"/>
                </a:rPr>
                <a:t>V</a:t>
              </a:r>
              <a:r>
                <a:rPr lang="en-US" altLang="en-US" sz="1600" baseline="-25000" dirty="0" err="1">
                  <a:cs typeface="Times New Roman" panose="02020603050405020304" pitchFamily="18" charset="0"/>
                </a:rPr>
                <a:t>f</a:t>
              </a:r>
              <a:endParaRPr lang="en-US" altLang="en-US" sz="16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AutoShape 156">
              <a:extLst>
                <a:ext uri="{FF2B5EF4-FFF2-40B4-BE49-F238E27FC236}">
                  <a16:creationId xmlns:a16="http://schemas.microsoft.com/office/drawing/2014/main" id="{6F879E96-67EA-4B25-B187-B3A29DFA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037" y="4500041"/>
              <a:ext cx="669963" cy="64601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57">
              <a:extLst>
                <a:ext uri="{FF2B5EF4-FFF2-40B4-BE49-F238E27FC236}">
                  <a16:creationId xmlns:a16="http://schemas.microsoft.com/office/drawing/2014/main" id="{69301CF7-D68A-4969-8AB4-ED354A713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6017" y="4123198"/>
              <a:ext cx="0" cy="376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58">
              <a:extLst>
                <a:ext uri="{FF2B5EF4-FFF2-40B4-BE49-F238E27FC236}">
                  <a16:creationId xmlns:a16="http://schemas.microsoft.com/office/drawing/2014/main" id="{1E34D757-E7C8-4C3C-9A47-C52BEDDDE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017" y="5146056"/>
              <a:ext cx="0" cy="430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59">
              <a:extLst>
                <a:ext uri="{FF2B5EF4-FFF2-40B4-BE49-F238E27FC236}">
                  <a16:creationId xmlns:a16="http://schemas.microsoft.com/office/drawing/2014/main" id="{89C543B4-BE32-44C3-AFB0-250CA9549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198" y="4500041"/>
              <a:ext cx="669963" cy="64601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0">
              <a:extLst>
                <a:ext uri="{FF2B5EF4-FFF2-40B4-BE49-F238E27FC236}">
                  <a16:creationId xmlns:a16="http://schemas.microsoft.com/office/drawing/2014/main" id="{5F751D75-F11B-42A0-AED4-6D8CD740D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7179" y="4123198"/>
              <a:ext cx="0" cy="376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61">
              <a:extLst>
                <a:ext uri="{FF2B5EF4-FFF2-40B4-BE49-F238E27FC236}">
                  <a16:creationId xmlns:a16="http://schemas.microsoft.com/office/drawing/2014/main" id="{D97F3B12-36A4-4B5E-B6B7-89D4EA521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179" y="5146056"/>
              <a:ext cx="0" cy="430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62">
              <a:extLst>
                <a:ext uri="{FF2B5EF4-FFF2-40B4-BE49-F238E27FC236}">
                  <a16:creationId xmlns:a16="http://schemas.microsoft.com/office/drawing/2014/main" id="{5C5F3244-6BC3-475F-8074-D4BAEB5EC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018" y="4123198"/>
              <a:ext cx="1591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63">
              <a:extLst>
                <a:ext uri="{FF2B5EF4-FFF2-40B4-BE49-F238E27FC236}">
                  <a16:creationId xmlns:a16="http://schemas.microsoft.com/office/drawing/2014/main" id="{1FCC6673-4B7E-4ABA-9B12-9FDD84A50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018" y="5576731"/>
              <a:ext cx="1591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64">
              <a:extLst>
                <a:ext uri="{FF2B5EF4-FFF2-40B4-BE49-F238E27FC236}">
                  <a16:creationId xmlns:a16="http://schemas.microsoft.com/office/drawing/2014/main" id="{1AB3E6AB-A24A-40A7-BAE8-BE7669A61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017" y="4661545"/>
              <a:ext cx="0" cy="3230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65">
              <a:extLst>
                <a:ext uri="{FF2B5EF4-FFF2-40B4-BE49-F238E27FC236}">
                  <a16:creationId xmlns:a16="http://schemas.microsoft.com/office/drawing/2014/main" id="{982EEAC1-1927-4C82-85D2-953F52C36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179" y="4607709"/>
              <a:ext cx="0" cy="376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6">
              <a:extLst>
                <a:ext uri="{FF2B5EF4-FFF2-40B4-BE49-F238E27FC236}">
                  <a16:creationId xmlns:a16="http://schemas.microsoft.com/office/drawing/2014/main" id="{1490D239-4CF0-4A13-B98D-A9817C351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725" y="5576731"/>
              <a:ext cx="0" cy="16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67">
              <a:extLst>
                <a:ext uri="{FF2B5EF4-FFF2-40B4-BE49-F238E27FC236}">
                  <a16:creationId xmlns:a16="http://schemas.microsoft.com/office/drawing/2014/main" id="{739C0429-A623-43B9-9301-83E08F92D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2236" y="5738235"/>
              <a:ext cx="3349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68">
              <a:extLst>
                <a:ext uri="{FF2B5EF4-FFF2-40B4-BE49-F238E27FC236}">
                  <a16:creationId xmlns:a16="http://schemas.microsoft.com/office/drawing/2014/main" id="{BCBC7820-FE18-4538-A5A8-37538B322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981" y="5792069"/>
              <a:ext cx="167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69">
              <a:extLst>
                <a:ext uri="{FF2B5EF4-FFF2-40B4-BE49-F238E27FC236}">
                  <a16:creationId xmlns:a16="http://schemas.microsoft.com/office/drawing/2014/main" id="{0EFD4CC5-0195-4E61-944F-956803633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725" y="584590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71">
              <a:extLst>
                <a:ext uri="{FF2B5EF4-FFF2-40B4-BE49-F238E27FC236}">
                  <a16:creationId xmlns:a16="http://schemas.microsoft.com/office/drawing/2014/main" id="{AD11EDE8-2691-42A2-9937-97A19E782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805" y="5559321"/>
              <a:ext cx="267985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 err="1">
                  <a:cs typeface="Times New Roman" panose="02020603050405020304" pitchFamily="18" charset="0"/>
                </a:rPr>
                <a:t>V</a:t>
              </a:r>
              <a:r>
                <a:rPr lang="en-US" altLang="en-US" sz="1600" baseline="-25000" dirty="0" err="1">
                  <a:cs typeface="Times New Roman" panose="02020603050405020304" pitchFamily="18" charset="0"/>
                </a:rPr>
                <a:t>p</a:t>
              </a:r>
              <a:endParaRPr lang="en-US" altLang="en-US" sz="1600" baseline="-25000" dirty="0">
                <a:cs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cs typeface="Times New Roman" panose="02020603050405020304" pitchFamily="18" charset="0"/>
                </a:rPr>
                <a:t>Plasma</a:t>
              </a:r>
            </a:p>
          </p:txBody>
        </p:sp>
        <p:sp>
          <p:nvSpPr>
            <p:cNvPr id="28" name="Text Box 172">
              <a:extLst>
                <a:ext uri="{FF2B5EF4-FFF2-40B4-BE49-F238E27FC236}">
                  <a16:creationId xmlns:a16="http://schemas.microsoft.com/office/drawing/2014/main" id="{97AD2941-91E4-4BC9-A89A-E954E87DB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974" y="4229503"/>
              <a:ext cx="50247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cs typeface="Times New Roman" panose="02020603050405020304" pitchFamily="18" charset="0"/>
                </a:rPr>
                <a:t>G</a:t>
              </a:r>
              <a:r>
                <a:rPr lang="en-US" altLang="en-US" sz="2000" baseline="-25000" dirty="0"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9" name="Text Box 173">
              <a:extLst>
                <a:ext uri="{FF2B5EF4-FFF2-40B4-BE49-F238E27FC236}">
                  <a16:creationId xmlns:a16="http://schemas.microsoft.com/office/drawing/2014/main" id="{05C9894F-C12A-47BC-A7F4-FFC6D4CCC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701" y="4269293"/>
              <a:ext cx="910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cs typeface="Times New Roman" panose="02020603050405020304" pitchFamily="18" charset="0"/>
                </a:rPr>
                <a:t>G</a:t>
              </a:r>
              <a:r>
                <a:rPr lang="en-US" altLang="en-US" sz="2000" baseline="-25000" dirty="0"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" name="AutoShape 57">
              <a:extLst>
                <a:ext uri="{FF2B5EF4-FFF2-40B4-BE49-F238E27FC236}">
                  <a16:creationId xmlns:a16="http://schemas.microsoft.com/office/drawing/2014/main" id="{E3F5C094-37CE-4261-8F5D-43024CF7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650" y="4254057"/>
              <a:ext cx="609600" cy="10668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7208CABC-7221-47EE-9123-35EAACC00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7450" y="379685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0">
              <a:extLst>
                <a:ext uri="{FF2B5EF4-FFF2-40B4-BE49-F238E27FC236}">
                  <a16:creationId xmlns:a16="http://schemas.microsoft.com/office/drawing/2014/main" id="{E1119928-4BE7-475B-BF0B-086BCF692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7450" y="5320857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78">
              <a:extLst>
                <a:ext uri="{FF2B5EF4-FFF2-40B4-BE49-F238E27FC236}">
                  <a16:creationId xmlns:a16="http://schemas.microsoft.com/office/drawing/2014/main" id="{B8056812-C480-40D4-9315-79CF3D00D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7450" y="455885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171">
              <a:extLst>
                <a:ext uri="{FF2B5EF4-FFF2-40B4-BE49-F238E27FC236}">
                  <a16:creationId xmlns:a16="http://schemas.microsoft.com/office/drawing/2014/main" id="{F54998D4-62BB-4B07-8C6A-2C45958A8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524" y="4667349"/>
              <a:ext cx="267985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cs typeface="Times New Roman" panose="02020603050405020304" pitchFamily="18" charset="0"/>
                </a:rPr>
                <a:t>=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31AFC9B-AE54-4EB4-9F2E-C4B3697B30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42"/>
          <a:stretch/>
        </p:blipFill>
        <p:spPr>
          <a:xfrm>
            <a:off x="5311725" y="2145983"/>
            <a:ext cx="6455860" cy="12830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DDE45B-4436-4255-A92D-AB03C2A65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475" y="3296648"/>
            <a:ext cx="3943067" cy="2951752"/>
          </a:xfrm>
          <a:prstGeom prst="rect">
            <a:avLst/>
          </a:prstGeom>
        </p:spPr>
      </p:pic>
      <p:sp>
        <p:nvSpPr>
          <p:cNvPr id="55" name="Text Box 173">
            <a:extLst>
              <a:ext uri="{FF2B5EF4-FFF2-40B4-BE49-F238E27FC236}">
                <a16:creationId xmlns:a16="http://schemas.microsoft.com/office/drawing/2014/main" id="{EE726449-8FD8-432C-860C-4090DA08B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418" y="3905108"/>
            <a:ext cx="1156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err="1">
                <a:cs typeface="Times New Roman" panose="02020603050405020304" pitchFamily="18" charset="0"/>
              </a:rPr>
              <a:t>subckt</a:t>
            </a:r>
            <a:endParaRPr lang="en-US" altLang="en-US" sz="2000" baseline="-25000" dirty="0">
              <a:cs typeface="Times New Roman" panose="0202060305040502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62F3340-CA59-4F0E-A0F9-207E13E7CD0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600" y="6381750"/>
            <a:ext cx="58807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23651</TotalTime>
  <Words>1668</Words>
  <Application>Microsoft Office PowerPoint</Application>
  <PresentationFormat>Widescreen</PresentationFormat>
  <Paragraphs>290</Paragraphs>
  <Slides>37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 Narrow</vt:lpstr>
      <vt:lpstr>Calibri</vt:lpstr>
      <vt:lpstr>Cambria Math</vt:lpstr>
      <vt:lpstr>Georgia</vt:lpstr>
      <vt:lpstr>Times New Roman</vt:lpstr>
      <vt:lpstr>Wingdings</vt:lpstr>
      <vt:lpstr>Wingdings 2</vt:lpstr>
      <vt:lpstr>Civic</vt:lpstr>
      <vt:lpstr>Visio</vt:lpstr>
      <vt:lpstr>Equation</vt:lpstr>
      <vt:lpstr>SPICE modeling for Langmuir probe simulation  and  estimating spacecraft charging</vt:lpstr>
      <vt:lpstr>Langmuir Probe Basic Theory</vt:lpstr>
      <vt:lpstr>Langmuir Probe Basic Theory …Contd.</vt:lpstr>
      <vt:lpstr>SPICE</vt:lpstr>
      <vt:lpstr>Sample SPICE Program</vt:lpstr>
      <vt:lpstr>SPICE scaling factors</vt:lpstr>
      <vt:lpstr>Types of sources</vt:lpstr>
      <vt:lpstr>Types of Control Statements</vt:lpstr>
      <vt:lpstr>Introducing Sub-Circuits in SPICE</vt:lpstr>
      <vt:lpstr>Variation of plasma parameters</vt:lpstr>
      <vt:lpstr>Doing multiple subcircuits with different geometries</vt:lpstr>
      <vt:lpstr>Simulating Various Geometries of Langmuir Probes</vt:lpstr>
      <vt:lpstr>Understanding Floating Potential</vt:lpstr>
      <vt:lpstr>Simulating Area Ratio Effects</vt:lpstr>
      <vt:lpstr>Simulating Area Ratio Effects… contd</vt:lpstr>
      <vt:lpstr>Simulating Area Ratio Effects… contd</vt:lpstr>
      <vt:lpstr>Simulating Area Ratio Effects… contd</vt:lpstr>
      <vt:lpstr>Case Study – EQUIS II Rocket</vt:lpstr>
      <vt:lpstr>Spacecraft Charging</vt:lpstr>
      <vt:lpstr>Case Study – EQUIS II Rocket</vt:lpstr>
      <vt:lpstr>Case Study – EQUIS II Rocket</vt:lpstr>
      <vt:lpstr>Case Study – EQUIS II Rocket</vt:lpstr>
      <vt:lpstr>Case Study – Sudden Atom Layer Rocket</vt:lpstr>
      <vt:lpstr>Case Study – Sudden Atom Layer Rocket</vt:lpstr>
      <vt:lpstr>Case Study – Sudden Atom Layer Rocket</vt:lpstr>
      <vt:lpstr>Case Study – Sudden Atom Layer Rocket</vt:lpstr>
      <vt:lpstr>Case Study  – Sudden Atom Layer Rocket</vt:lpstr>
      <vt:lpstr>Case Study  – Sudden Atom Layer Rocket</vt:lpstr>
      <vt:lpstr>Case Study – Sudden Atom Layer Rocket</vt:lpstr>
      <vt:lpstr>Understanding Floating Potential</vt:lpstr>
      <vt:lpstr>Understanding Floating Potential… contd</vt:lpstr>
      <vt:lpstr>Understanding Floating Potential… contd</vt:lpstr>
      <vt:lpstr>Understanding Floating Potential… contd</vt:lpstr>
      <vt:lpstr>Understanding Floating Potential… contd</vt:lpstr>
      <vt:lpstr>Understanding Floating Potential… contd</vt:lpstr>
      <vt:lpstr>Understanding Floating Potential… contd</vt:lpstr>
      <vt:lpstr>Summary</vt:lpstr>
    </vt:vector>
  </TitlesOfParts>
  <Company>ERAU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Langmuir Probes in the Ionosphere and Mesosphere-Lower Thermosphere</dc:title>
  <dc:creator>Barjatya, Aroh</dc:creator>
  <cp:lastModifiedBy>Barjatya, Aroh</cp:lastModifiedBy>
  <cp:revision>382</cp:revision>
  <dcterms:created xsi:type="dcterms:W3CDTF">2015-04-02T19:17:07Z</dcterms:created>
  <dcterms:modified xsi:type="dcterms:W3CDTF">2021-10-02T15:29:10Z</dcterms:modified>
</cp:coreProperties>
</file>