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91" d="100"/>
          <a:sy n="91" d="100"/>
        </p:scale>
        <p:origin x="2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8F2FB-0EBC-4455-851B-5D5836008EAE}" type="datetimeFigureOut">
              <a:rPr lang="en-CA" smtClean="0"/>
              <a:t>2021-05-04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5B6E0-FE14-44AF-BE34-8C557DD645E6}" type="slidenum">
              <a:rPr lang="en-CA" smtClean="0"/>
              <a:t>‹#›</a:t>
            </a:fld>
            <a:endParaRPr lang="en-CA"/>
          </a:p>
        </p:txBody>
      </p:sp>
    </p:spTree>
    <p:extLst>
      <p:ext uri="{BB962C8B-B14F-4D97-AF65-F5344CB8AC3E}">
        <p14:creationId xmlns:p14="http://schemas.microsoft.com/office/powerpoint/2010/main" val="175957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FC5B6E0-FE14-44AF-BE34-8C557DD645E6}" type="slidenum">
              <a:rPr lang="en-CA" smtClean="0"/>
              <a:t>8</a:t>
            </a:fld>
            <a:endParaRPr lang="en-CA"/>
          </a:p>
        </p:txBody>
      </p:sp>
    </p:spTree>
    <p:extLst>
      <p:ext uri="{BB962C8B-B14F-4D97-AF65-F5344CB8AC3E}">
        <p14:creationId xmlns:p14="http://schemas.microsoft.com/office/powerpoint/2010/main" val="424320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329068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26870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146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2860769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26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84942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1229645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43204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366010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95A88-CF20-4B8E-972C-1D67EE962003}"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289122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95A88-CF20-4B8E-972C-1D67EE962003}" type="datetimeFigureOut">
              <a:rPr lang="en-CA" smtClean="0"/>
              <a:t>2021-05-04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6634582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95A88-CF20-4B8E-972C-1D67EE962003}" type="datetimeFigureOut">
              <a:rPr lang="en-CA" smtClean="0"/>
              <a:t>2021-05-04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204832123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95A88-CF20-4B8E-972C-1D67EE962003}" type="datetimeFigureOut">
              <a:rPr lang="en-CA" smtClean="0"/>
              <a:t>2021-05-04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372144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95A88-CF20-4B8E-972C-1D67EE962003}" type="datetimeFigureOut">
              <a:rPr lang="en-CA" smtClean="0"/>
              <a:t>2021-05-04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31791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D95A88-CF20-4B8E-972C-1D67EE962003}" type="datetimeFigureOut">
              <a:rPr lang="en-CA" smtClean="0"/>
              <a:t>2021-05-04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4C3D06-351F-4A19-AF0F-144F6EE9EFE3}" type="slidenum">
              <a:rPr lang="en-CA" smtClean="0"/>
              <a:t>‹#›</a:t>
            </a:fld>
            <a:endParaRPr lang="en-CA"/>
          </a:p>
        </p:txBody>
      </p:sp>
    </p:spTree>
    <p:extLst>
      <p:ext uri="{BB962C8B-B14F-4D97-AF65-F5344CB8AC3E}">
        <p14:creationId xmlns:p14="http://schemas.microsoft.com/office/powerpoint/2010/main" val="9584996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4C3D06-351F-4A19-AF0F-144F6EE9EFE3}" type="slidenum">
              <a:rPr lang="en-CA" smtClean="0"/>
              <a:t>‹#›</a:t>
            </a:fld>
            <a:endParaRPr lang="en-CA"/>
          </a:p>
        </p:txBody>
      </p:sp>
      <p:sp>
        <p:nvSpPr>
          <p:cNvPr id="5" name="Date Placeholder 4"/>
          <p:cNvSpPr>
            <a:spLocks noGrp="1"/>
          </p:cNvSpPr>
          <p:nvPr>
            <p:ph type="dt" sz="half" idx="10"/>
          </p:nvPr>
        </p:nvSpPr>
        <p:spPr/>
        <p:txBody>
          <a:bodyPr/>
          <a:lstStyle/>
          <a:p>
            <a:fld id="{5CD95A88-CF20-4B8E-972C-1D67EE962003}" type="datetimeFigureOut">
              <a:rPr lang="en-CA" smtClean="0"/>
              <a:t>2021-05-04</a:t>
            </a:fld>
            <a:endParaRPr lang="en-CA"/>
          </a:p>
        </p:txBody>
      </p:sp>
    </p:spTree>
    <p:extLst>
      <p:ext uri="{BB962C8B-B14F-4D97-AF65-F5344CB8AC3E}">
        <p14:creationId xmlns:p14="http://schemas.microsoft.com/office/powerpoint/2010/main" val="240933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D95A88-CF20-4B8E-972C-1D67EE962003}" type="datetimeFigureOut">
              <a:rPr lang="en-CA" smtClean="0"/>
              <a:t>2021-05-04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4C3D06-351F-4A19-AF0F-144F6EE9EFE3}" type="slidenum">
              <a:rPr lang="en-CA" smtClean="0"/>
              <a:t>‹#›</a:t>
            </a:fld>
            <a:endParaRPr lang="en-CA"/>
          </a:p>
        </p:txBody>
      </p:sp>
    </p:spTree>
    <p:extLst>
      <p:ext uri="{BB962C8B-B14F-4D97-AF65-F5344CB8AC3E}">
        <p14:creationId xmlns:p14="http://schemas.microsoft.com/office/powerpoint/2010/main" val="37055231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DBBC-968A-418B-A793-BAFC910EFF70}"/>
              </a:ext>
            </a:extLst>
          </p:cNvPr>
          <p:cNvSpPr>
            <a:spLocks noGrp="1"/>
          </p:cNvSpPr>
          <p:nvPr>
            <p:ph type="ctrTitle"/>
          </p:nvPr>
        </p:nvSpPr>
        <p:spPr>
          <a:xfrm>
            <a:off x="1507067" y="3733249"/>
            <a:ext cx="7766936" cy="1646302"/>
          </a:xfrm>
        </p:spPr>
        <p:txBody>
          <a:bodyPr/>
          <a:lstStyle/>
          <a:p>
            <a:pPr algn="ctr"/>
            <a:r>
              <a:rPr lang="en-CA" dirty="0"/>
              <a:t>Beaver Dash</a:t>
            </a:r>
          </a:p>
        </p:txBody>
      </p:sp>
      <p:sp>
        <p:nvSpPr>
          <p:cNvPr id="3" name="Subtitle 2">
            <a:extLst>
              <a:ext uri="{FF2B5EF4-FFF2-40B4-BE49-F238E27FC236}">
                <a16:creationId xmlns:a16="http://schemas.microsoft.com/office/drawing/2014/main" id="{845A2762-698C-4D00-BAF5-AAD4F5E15DEC}"/>
              </a:ext>
            </a:extLst>
          </p:cNvPr>
          <p:cNvSpPr>
            <a:spLocks noGrp="1"/>
          </p:cNvSpPr>
          <p:nvPr>
            <p:ph type="subTitle" idx="1"/>
          </p:nvPr>
        </p:nvSpPr>
        <p:spPr>
          <a:xfrm>
            <a:off x="1507067" y="5534847"/>
            <a:ext cx="7766936" cy="1096899"/>
          </a:xfrm>
        </p:spPr>
        <p:txBody>
          <a:bodyPr/>
          <a:lstStyle/>
          <a:p>
            <a:pPr algn="ctr"/>
            <a:r>
              <a:rPr lang="en-CA" dirty="0">
                <a:solidFill>
                  <a:schemeClr val="bg1"/>
                </a:solidFill>
              </a:rPr>
              <a:t>Nathaniel Bridgman, Natan Lellouche, Kyle Husbands</a:t>
            </a:r>
          </a:p>
        </p:txBody>
      </p:sp>
      <p:pic>
        <p:nvPicPr>
          <p:cNvPr id="4" name="Picture 3">
            <a:extLst>
              <a:ext uri="{FF2B5EF4-FFF2-40B4-BE49-F238E27FC236}">
                <a16:creationId xmlns:a16="http://schemas.microsoft.com/office/drawing/2014/main" id="{1CEDB43F-B2A4-46D0-A5A8-C97DB429BF3B}"/>
              </a:ext>
            </a:extLst>
          </p:cNvPr>
          <p:cNvPicPr>
            <a:picLocks noChangeAspect="1"/>
          </p:cNvPicPr>
          <p:nvPr/>
        </p:nvPicPr>
        <p:blipFill>
          <a:blip r:embed="rId2"/>
          <a:stretch>
            <a:fillRect/>
          </a:stretch>
        </p:blipFill>
        <p:spPr>
          <a:xfrm>
            <a:off x="2777302" y="226254"/>
            <a:ext cx="6094439" cy="3429347"/>
          </a:xfrm>
          <a:prstGeom prst="rect">
            <a:avLst/>
          </a:prstGeom>
        </p:spPr>
      </p:pic>
    </p:spTree>
    <p:extLst>
      <p:ext uri="{BB962C8B-B14F-4D97-AF65-F5344CB8AC3E}">
        <p14:creationId xmlns:p14="http://schemas.microsoft.com/office/powerpoint/2010/main" val="3193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FDC4-160A-4F20-8F73-AFFE56828933}"/>
              </a:ext>
            </a:extLst>
          </p:cNvPr>
          <p:cNvSpPr>
            <a:spLocks noGrp="1"/>
          </p:cNvSpPr>
          <p:nvPr>
            <p:ph type="title"/>
          </p:nvPr>
        </p:nvSpPr>
        <p:spPr/>
        <p:txBody>
          <a:bodyPr>
            <a:normAutofit/>
          </a:bodyPr>
          <a:lstStyle/>
          <a:p>
            <a:r>
              <a:rPr lang="en-CA"/>
              <a:t>References</a:t>
            </a:r>
          </a:p>
        </p:txBody>
      </p:sp>
      <p:sp>
        <p:nvSpPr>
          <p:cNvPr id="69" name="Content Placeholder 2">
            <a:extLst>
              <a:ext uri="{FF2B5EF4-FFF2-40B4-BE49-F238E27FC236}">
                <a16:creationId xmlns:a16="http://schemas.microsoft.com/office/drawing/2014/main" id="{B6855EBE-C66F-4EF3-9F53-304DBD53DC11}"/>
              </a:ext>
            </a:extLst>
          </p:cNvPr>
          <p:cNvSpPr>
            <a:spLocks noGrp="1"/>
          </p:cNvSpPr>
          <p:nvPr>
            <p:ph idx="1"/>
          </p:nvPr>
        </p:nvSpPr>
        <p:spPr/>
        <p:txBody>
          <a:bodyPr numCol="2" spcCol="180000">
            <a:normAutofit/>
          </a:bodyPr>
          <a:lstStyle/>
          <a:p>
            <a:pPr>
              <a:buFont typeface="Wingdings" panose="05000000000000000000" pitchFamily="2" charset="2"/>
              <a:buChar char="§"/>
            </a:pPr>
            <a:r>
              <a:rPr lang="en-CA" u="sng" dirty="0"/>
              <a:t>Pictures:</a:t>
            </a:r>
          </a:p>
          <a:p>
            <a:pPr lvl="1">
              <a:buFont typeface="Wingdings" panose="05000000000000000000" pitchFamily="2" charset="2"/>
              <a:buChar char="§"/>
            </a:pPr>
            <a:r>
              <a:rPr lang="en-CA" dirty="0"/>
              <a:t>Pixabay.com</a:t>
            </a:r>
          </a:p>
          <a:p>
            <a:pPr lvl="1">
              <a:buFont typeface="Wingdings" panose="05000000000000000000" pitchFamily="2" charset="2"/>
              <a:buChar char="§"/>
            </a:pPr>
            <a:r>
              <a:rPr lang="en-CA" dirty="0"/>
              <a:t>Unsplash.com</a:t>
            </a:r>
          </a:p>
          <a:p>
            <a:pPr lvl="1">
              <a:buFont typeface="Wingdings" panose="05000000000000000000" pitchFamily="2" charset="2"/>
              <a:buChar char="§"/>
            </a:pPr>
            <a:r>
              <a:rPr lang="en-CA" dirty="0"/>
              <a:t>iconmonstr.com</a:t>
            </a:r>
          </a:p>
          <a:p>
            <a:pPr lvl="1">
              <a:buFont typeface="Wingdings" panose="05000000000000000000" pitchFamily="2" charset="2"/>
              <a:buChar char="§"/>
            </a:pPr>
            <a:r>
              <a:rPr lang="en-CA" dirty="0"/>
              <a:t>Pexels.com</a:t>
            </a:r>
          </a:p>
          <a:p>
            <a:pPr lvl="1">
              <a:buFont typeface="Wingdings" panose="05000000000000000000" pitchFamily="2" charset="2"/>
              <a:buChar char="§"/>
            </a:pPr>
            <a:r>
              <a:rPr lang="en-CA" dirty="0"/>
              <a:t>Dreamstime.com</a:t>
            </a:r>
          </a:p>
          <a:p>
            <a:pPr>
              <a:buFont typeface="Wingdings" panose="05000000000000000000" pitchFamily="2" charset="2"/>
              <a:buChar char="§"/>
            </a:pPr>
            <a:endParaRPr lang="en-CA" u="sng" dirty="0"/>
          </a:p>
          <a:p>
            <a:pPr>
              <a:buFont typeface="Wingdings" panose="05000000000000000000" pitchFamily="2" charset="2"/>
              <a:buChar char="§"/>
            </a:pPr>
            <a:endParaRPr lang="en-CA" u="sng" dirty="0"/>
          </a:p>
          <a:p>
            <a:pPr>
              <a:buFont typeface="Wingdings" panose="05000000000000000000" pitchFamily="2" charset="2"/>
              <a:buChar char="§"/>
            </a:pPr>
            <a:endParaRPr lang="en-CA" u="sng" dirty="0"/>
          </a:p>
          <a:p>
            <a:pPr>
              <a:buFont typeface="Wingdings" panose="05000000000000000000" pitchFamily="2" charset="2"/>
              <a:buChar char="§"/>
            </a:pPr>
            <a:endParaRPr lang="en-CA" u="sng" dirty="0"/>
          </a:p>
          <a:p>
            <a:pPr>
              <a:buFont typeface="Wingdings" panose="05000000000000000000" pitchFamily="2" charset="2"/>
              <a:buChar char="§"/>
            </a:pPr>
            <a:r>
              <a:rPr lang="en-CA" u="sng" dirty="0"/>
              <a:t>Inspiration:</a:t>
            </a:r>
          </a:p>
          <a:p>
            <a:pPr lvl="1">
              <a:buFont typeface="Wingdings" panose="05000000000000000000" pitchFamily="2" charset="2"/>
              <a:buChar char="§"/>
            </a:pPr>
            <a:r>
              <a:rPr lang="en-CA" dirty="0"/>
              <a:t>The World’s Hardest Game</a:t>
            </a:r>
          </a:p>
          <a:p>
            <a:pPr lvl="1">
              <a:buFont typeface="Wingdings" panose="05000000000000000000" pitchFamily="2" charset="2"/>
              <a:buChar char="§"/>
            </a:pPr>
            <a:r>
              <a:rPr lang="en-CA" dirty="0"/>
              <a:t>Temple Run</a:t>
            </a:r>
          </a:p>
          <a:p>
            <a:pPr>
              <a:buFont typeface="Wingdings" panose="05000000000000000000" pitchFamily="2" charset="2"/>
              <a:buChar char="§"/>
            </a:pPr>
            <a:endParaRPr lang="en-CA" dirty="0"/>
          </a:p>
          <a:p>
            <a:pPr>
              <a:buFont typeface="Wingdings" panose="05000000000000000000" pitchFamily="2" charset="2"/>
              <a:buChar char="§"/>
            </a:pPr>
            <a:r>
              <a:rPr lang="en-CA" u="sng" dirty="0"/>
              <a:t>Music and Sounds:</a:t>
            </a:r>
          </a:p>
          <a:p>
            <a:pPr lvl="1">
              <a:buFont typeface="Wingdings" panose="05000000000000000000" pitchFamily="2" charset="2"/>
              <a:buChar char="§"/>
            </a:pPr>
            <a:r>
              <a:rPr lang="en-CA" dirty="0"/>
              <a:t>Opengameart.org</a:t>
            </a:r>
          </a:p>
          <a:p>
            <a:pPr lvl="1">
              <a:buFont typeface="Wingdings" panose="05000000000000000000" pitchFamily="2" charset="2"/>
              <a:buChar char="§"/>
            </a:pPr>
            <a:r>
              <a:rPr lang="en-CA"/>
              <a:t>zapsplat.com</a:t>
            </a:r>
            <a:endParaRPr lang="en-CA" dirty="0"/>
          </a:p>
        </p:txBody>
      </p:sp>
    </p:spTree>
    <p:extLst>
      <p:ext uri="{BB962C8B-B14F-4D97-AF65-F5344CB8AC3E}">
        <p14:creationId xmlns:p14="http://schemas.microsoft.com/office/powerpoint/2010/main" val="100154163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EF898AB-35C1-4756-B4AC-69B8F4B2EFFE}"/>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THANK YOU</a:t>
            </a:r>
          </a:p>
        </p:txBody>
      </p:sp>
      <p:pic>
        <p:nvPicPr>
          <p:cNvPr id="4" name="Content Placeholder 3" descr="A yellow toy with a white background&#10;&#10;Description automatically generated with low confidence">
            <a:extLst>
              <a:ext uri="{FF2B5EF4-FFF2-40B4-BE49-F238E27FC236}">
                <a16:creationId xmlns:a16="http://schemas.microsoft.com/office/drawing/2014/main" id="{3DD4E33C-43C8-4E6A-9A33-E3DE346A90E2}"/>
              </a:ext>
            </a:extLst>
          </p:cNvPr>
          <p:cNvPicPr>
            <a:picLocks noGrp="1" noChangeAspect="1"/>
          </p:cNvPicPr>
          <p:nvPr>
            <p:ph idx="1"/>
          </p:nvPr>
        </p:nvPicPr>
        <p:blipFill rotWithShape="1">
          <a:blip r:embed="rId2"/>
          <a:srcRect t="12455" r="2" b="9450"/>
          <a:stretch/>
        </p:blipFill>
        <p:spPr>
          <a:xfrm>
            <a:off x="677334" y="468621"/>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92257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E964-EE89-4611-9DFA-77D338562BDF}"/>
              </a:ext>
            </a:extLst>
          </p:cNvPr>
          <p:cNvSpPr>
            <a:spLocks noGrp="1"/>
          </p:cNvSpPr>
          <p:nvPr>
            <p:ph type="title"/>
          </p:nvPr>
        </p:nvSpPr>
        <p:spPr/>
        <p:txBody>
          <a:bodyPr/>
          <a:lstStyle/>
          <a:p>
            <a:r>
              <a:rPr lang="en-CA" dirty="0"/>
              <a:t>Game Description</a:t>
            </a:r>
          </a:p>
        </p:txBody>
      </p:sp>
      <p:sp>
        <p:nvSpPr>
          <p:cNvPr id="3" name="Content Placeholder 2">
            <a:extLst>
              <a:ext uri="{FF2B5EF4-FFF2-40B4-BE49-F238E27FC236}">
                <a16:creationId xmlns:a16="http://schemas.microsoft.com/office/drawing/2014/main" id="{0AB1F5DF-1F12-4FED-B88C-8B33A94D9651}"/>
              </a:ext>
            </a:extLst>
          </p:cNvPr>
          <p:cNvSpPr>
            <a:spLocks noGrp="1"/>
          </p:cNvSpPr>
          <p:nvPr>
            <p:ph idx="1"/>
          </p:nvPr>
        </p:nvSpPr>
        <p:spPr/>
        <p:txBody>
          <a:bodyPr>
            <a:normAutofit lnSpcReduction="10000"/>
          </a:bodyPr>
          <a:lstStyle/>
          <a:p>
            <a:pPr>
              <a:buFont typeface="Wingdings" panose="05000000000000000000" pitchFamily="2" charset="2"/>
              <a:buChar char="§"/>
            </a:pPr>
            <a:r>
              <a:rPr lang="en-CA" dirty="0">
                <a:solidFill>
                  <a:schemeClr val="bg1"/>
                </a:solidFill>
              </a:rPr>
              <a:t>The world is in a forest. There is a 2D river winding around the screen. The river’s edges are lined with stones. </a:t>
            </a:r>
          </a:p>
          <a:p>
            <a:pPr>
              <a:buFont typeface="Wingdings" panose="05000000000000000000" pitchFamily="2" charset="2"/>
              <a:buChar char="§"/>
            </a:pPr>
            <a:r>
              <a:rPr lang="en-CA" dirty="0">
                <a:solidFill>
                  <a:schemeClr val="bg1"/>
                </a:solidFill>
              </a:rPr>
              <a:t>The game is a beaver swimming down a river, dodging obstacles along the path. The obstacles include wooden logs, piranhas, and whirlpools blocking the path. </a:t>
            </a:r>
          </a:p>
          <a:p>
            <a:pPr>
              <a:buFont typeface="Wingdings" panose="05000000000000000000" pitchFamily="2" charset="2"/>
              <a:buChar char="§"/>
            </a:pPr>
            <a:r>
              <a:rPr lang="en-CA" dirty="0">
                <a:solidFill>
                  <a:schemeClr val="bg1"/>
                </a:solidFill>
              </a:rPr>
              <a:t>The beaver is moving in the river at a constant velocity. The user uses the arrow keys to move.</a:t>
            </a:r>
          </a:p>
          <a:p>
            <a:pPr>
              <a:buFont typeface="Wingdings" panose="05000000000000000000" pitchFamily="2" charset="2"/>
              <a:buChar char="§"/>
            </a:pPr>
            <a:r>
              <a:rPr lang="en-CA" dirty="0">
                <a:solidFill>
                  <a:schemeClr val="bg1"/>
                </a:solidFill>
              </a:rPr>
              <a:t>Along the way there will be berries that the user can collect. The berries will be worth points, and will contribute towards the player’s high score, The high score will accumulate over the 3 levels. </a:t>
            </a:r>
          </a:p>
          <a:p>
            <a:pPr>
              <a:buFont typeface="Wingdings" panose="05000000000000000000" pitchFamily="2" charset="2"/>
              <a:buChar char="§"/>
            </a:pPr>
            <a:r>
              <a:rPr lang="en-CA" dirty="0">
                <a:solidFill>
                  <a:schemeClr val="bg1"/>
                </a:solidFill>
              </a:rPr>
              <a:t>The goal of the game is to reach the end of the river without dying, where there is the beaver’s home, a dam. </a:t>
            </a:r>
          </a:p>
          <a:p>
            <a:endParaRPr lang="en-CA" dirty="0">
              <a:solidFill>
                <a:schemeClr val="bg1"/>
              </a:solidFill>
            </a:endParaRPr>
          </a:p>
        </p:txBody>
      </p:sp>
      <p:pic>
        <p:nvPicPr>
          <p:cNvPr id="5" name="Picture 4">
            <a:extLst>
              <a:ext uri="{FF2B5EF4-FFF2-40B4-BE49-F238E27FC236}">
                <a16:creationId xmlns:a16="http://schemas.microsoft.com/office/drawing/2014/main" id="{21909508-ECF3-4E25-9602-F4EECBDE9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191210">
            <a:off x="7396293" y="914400"/>
            <a:ext cx="974672" cy="670087"/>
          </a:xfrm>
          <a:prstGeom prst="rect">
            <a:avLst/>
          </a:prstGeom>
        </p:spPr>
      </p:pic>
    </p:spTree>
    <p:extLst>
      <p:ext uri="{BB962C8B-B14F-4D97-AF65-F5344CB8AC3E}">
        <p14:creationId xmlns:p14="http://schemas.microsoft.com/office/powerpoint/2010/main" val="310558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43BF-3857-48B3-B03C-A8B826262282}"/>
              </a:ext>
            </a:extLst>
          </p:cNvPr>
          <p:cNvSpPr>
            <a:spLocks noGrp="1"/>
          </p:cNvSpPr>
          <p:nvPr>
            <p:ph type="title"/>
          </p:nvPr>
        </p:nvSpPr>
        <p:spPr/>
        <p:txBody>
          <a:bodyPr/>
          <a:lstStyle/>
          <a:p>
            <a:r>
              <a:rPr lang="en-CA" dirty="0"/>
              <a:t>Tutorial</a:t>
            </a:r>
          </a:p>
        </p:txBody>
      </p:sp>
      <p:sp>
        <p:nvSpPr>
          <p:cNvPr id="3" name="Content Placeholder 2">
            <a:extLst>
              <a:ext uri="{FF2B5EF4-FFF2-40B4-BE49-F238E27FC236}">
                <a16:creationId xmlns:a16="http://schemas.microsoft.com/office/drawing/2014/main" id="{33A8A630-EAA8-45F1-AEE2-B38BAE46E41C}"/>
              </a:ext>
            </a:extLst>
          </p:cNvPr>
          <p:cNvSpPr>
            <a:spLocks noGrp="1"/>
          </p:cNvSpPr>
          <p:nvPr>
            <p:ph idx="1"/>
          </p:nvPr>
        </p:nvSpPr>
        <p:spPr/>
        <p:txBody>
          <a:bodyPr/>
          <a:lstStyle/>
          <a:p>
            <a:pPr>
              <a:buFont typeface="Wingdings" panose="05000000000000000000" pitchFamily="2" charset="2"/>
              <a:buChar char="§"/>
            </a:pPr>
            <a:r>
              <a:rPr lang="en-CA" dirty="0">
                <a:solidFill>
                  <a:schemeClr val="bg1"/>
                </a:solidFill>
              </a:rPr>
              <a:t>First we created a background image that consists of a green layer, a couple trees, and then we drew the river.</a:t>
            </a:r>
          </a:p>
          <a:p>
            <a:pPr>
              <a:buFont typeface="Wingdings" panose="05000000000000000000" pitchFamily="2" charset="2"/>
              <a:buChar char="§"/>
            </a:pPr>
            <a:r>
              <a:rPr lang="en-CA" dirty="0">
                <a:solidFill>
                  <a:schemeClr val="bg1"/>
                </a:solidFill>
              </a:rPr>
              <a:t>We then lined the river with stones and rocks, placed the beaver, the log, the piranha, the whirlpool, and the finish line.</a:t>
            </a:r>
          </a:p>
        </p:txBody>
      </p:sp>
      <p:pic>
        <p:nvPicPr>
          <p:cNvPr id="5" name="Picture 4">
            <a:extLst>
              <a:ext uri="{FF2B5EF4-FFF2-40B4-BE49-F238E27FC236}">
                <a16:creationId xmlns:a16="http://schemas.microsoft.com/office/drawing/2014/main" id="{1B76CFD6-BACA-429F-B1DE-19E151F9D650}"/>
              </a:ext>
            </a:extLst>
          </p:cNvPr>
          <p:cNvPicPr>
            <a:picLocks noChangeAspect="1"/>
          </p:cNvPicPr>
          <p:nvPr/>
        </p:nvPicPr>
        <p:blipFill>
          <a:blip r:embed="rId2"/>
          <a:stretch>
            <a:fillRect/>
          </a:stretch>
        </p:blipFill>
        <p:spPr>
          <a:xfrm>
            <a:off x="6096000" y="3745409"/>
            <a:ext cx="3676261" cy="2765119"/>
          </a:xfrm>
          <a:prstGeom prst="rect">
            <a:avLst/>
          </a:prstGeom>
        </p:spPr>
      </p:pic>
    </p:spTree>
    <p:extLst>
      <p:ext uri="{BB962C8B-B14F-4D97-AF65-F5344CB8AC3E}">
        <p14:creationId xmlns:p14="http://schemas.microsoft.com/office/powerpoint/2010/main" val="382454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DF86-55B3-435F-9ED3-70E6679ABEE2}"/>
              </a:ext>
            </a:extLst>
          </p:cNvPr>
          <p:cNvSpPr>
            <a:spLocks noGrp="1"/>
          </p:cNvSpPr>
          <p:nvPr>
            <p:ph type="title"/>
          </p:nvPr>
        </p:nvSpPr>
        <p:spPr/>
        <p:txBody>
          <a:bodyPr/>
          <a:lstStyle/>
          <a:p>
            <a:r>
              <a:rPr lang="en-CA" dirty="0"/>
              <a:t>Level One</a:t>
            </a:r>
          </a:p>
        </p:txBody>
      </p:sp>
      <p:sp>
        <p:nvSpPr>
          <p:cNvPr id="3" name="Content Placeholder 2">
            <a:extLst>
              <a:ext uri="{FF2B5EF4-FFF2-40B4-BE49-F238E27FC236}">
                <a16:creationId xmlns:a16="http://schemas.microsoft.com/office/drawing/2014/main" id="{8A524939-195C-473E-BB31-091109C6E929}"/>
              </a:ext>
            </a:extLst>
          </p:cNvPr>
          <p:cNvSpPr>
            <a:spLocks noGrp="1"/>
          </p:cNvSpPr>
          <p:nvPr>
            <p:ph idx="1"/>
          </p:nvPr>
        </p:nvSpPr>
        <p:spPr/>
        <p:txBody>
          <a:bodyPr>
            <a:normAutofit/>
          </a:bodyPr>
          <a:lstStyle/>
          <a:p>
            <a:pPr>
              <a:buFont typeface="Wingdings" panose="05000000000000000000" pitchFamily="2" charset="2"/>
              <a:buChar char="§"/>
            </a:pPr>
            <a:r>
              <a:rPr lang="en-CA" dirty="0">
                <a:solidFill>
                  <a:schemeClr val="bg1"/>
                </a:solidFill>
              </a:rPr>
              <a:t>We created a second background image with a different river on it.</a:t>
            </a:r>
          </a:p>
          <a:p>
            <a:pPr>
              <a:buFont typeface="Wingdings" panose="05000000000000000000" pitchFamily="2" charset="2"/>
              <a:buChar char="§"/>
            </a:pPr>
            <a:r>
              <a:rPr lang="en-CA" dirty="0">
                <a:solidFill>
                  <a:schemeClr val="bg1"/>
                </a:solidFill>
              </a:rPr>
              <a:t>We then lined the new river with stones and rocks, and then placed the beaver and the finish line.</a:t>
            </a:r>
          </a:p>
          <a:p>
            <a:pPr>
              <a:buFont typeface="Wingdings" panose="05000000000000000000" pitchFamily="2" charset="2"/>
              <a:buChar char="§"/>
            </a:pPr>
            <a:r>
              <a:rPr lang="en-CA" dirty="0">
                <a:solidFill>
                  <a:schemeClr val="bg1"/>
                </a:solidFill>
              </a:rPr>
              <a:t>In the first level, we wanted there to only be logs as obstacles, and as the levels progressed we would introduce more obstacles.</a:t>
            </a:r>
          </a:p>
          <a:p>
            <a:pPr>
              <a:buFont typeface="Wingdings" panose="05000000000000000000" pitchFamily="2" charset="2"/>
              <a:buChar char="§"/>
            </a:pPr>
            <a:r>
              <a:rPr lang="en-CA" dirty="0">
                <a:solidFill>
                  <a:schemeClr val="bg1"/>
                </a:solidFill>
              </a:rPr>
              <a:t>If a beaver touches a log that is floating on the river, the player will have to restart from the beginning of the level that they are currently on</a:t>
            </a:r>
          </a:p>
          <a:p>
            <a:pPr>
              <a:buFont typeface="Wingdings" panose="05000000000000000000" pitchFamily="2" charset="2"/>
              <a:buChar char="§"/>
            </a:pPr>
            <a:r>
              <a:rPr lang="en-CA" dirty="0">
                <a:solidFill>
                  <a:schemeClr val="bg1"/>
                </a:solidFill>
              </a:rPr>
              <a:t>We also included a red cherry and a golden cherry in two different hard-to-get locations, to entice the user to play a little more dangerously.</a:t>
            </a:r>
          </a:p>
        </p:txBody>
      </p:sp>
      <p:pic>
        <p:nvPicPr>
          <p:cNvPr id="5" name="Picture 4">
            <a:extLst>
              <a:ext uri="{FF2B5EF4-FFF2-40B4-BE49-F238E27FC236}">
                <a16:creationId xmlns:a16="http://schemas.microsoft.com/office/drawing/2014/main" id="{29801B2B-D1F2-433A-9BCB-AD3DF90FA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15585">
            <a:off x="5609731" y="1117646"/>
            <a:ext cx="1739026" cy="434756"/>
          </a:xfrm>
          <a:prstGeom prst="rect">
            <a:avLst/>
          </a:prstGeom>
        </p:spPr>
      </p:pic>
    </p:spTree>
    <p:extLst>
      <p:ext uri="{BB962C8B-B14F-4D97-AF65-F5344CB8AC3E}">
        <p14:creationId xmlns:p14="http://schemas.microsoft.com/office/powerpoint/2010/main" val="354337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437B-1AFF-4640-8187-D79FB724F2A4}"/>
              </a:ext>
            </a:extLst>
          </p:cNvPr>
          <p:cNvSpPr>
            <a:spLocks noGrp="1"/>
          </p:cNvSpPr>
          <p:nvPr>
            <p:ph type="title"/>
          </p:nvPr>
        </p:nvSpPr>
        <p:spPr/>
        <p:txBody>
          <a:bodyPr/>
          <a:lstStyle/>
          <a:p>
            <a:r>
              <a:rPr lang="en-CA" dirty="0"/>
              <a:t>Level Two</a:t>
            </a:r>
          </a:p>
        </p:txBody>
      </p:sp>
      <p:sp>
        <p:nvSpPr>
          <p:cNvPr id="3" name="Content Placeholder 2">
            <a:extLst>
              <a:ext uri="{FF2B5EF4-FFF2-40B4-BE49-F238E27FC236}">
                <a16:creationId xmlns:a16="http://schemas.microsoft.com/office/drawing/2014/main" id="{A404F5DA-CBE8-4FDF-B31D-706FCEC851D4}"/>
              </a:ext>
            </a:extLst>
          </p:cNvPr>
          <p:cNvSpPr>
            <a:spLocks noGrp="1"/>
          </p:cNvSpPr>
          <p:nvPr>
            <p:ph idx="1"/>
          </p:nvPr>
        </p:nvSpPr>
        <p:spPr/>
        <p:txBody>
          <a:bodyPr/>
          <a:lstStyle/>
          <a:p>
            <a:pPr>
              <a:buFont typeface="Wingdings" panose="05000000000000000000" pitchFamily="2" charset="2"/>
              <a:buChar char="§"/>
            </a:pPr>
            <a:r>
              <a:rPr lang="en-CA" dirty="0">
                <a:solidFill>
                  <a:schemeClr val="bg1"/>
                </a:solidFill>
              </a:rPr>
              <a:t>We created a new river for Level Two.</a:t>
            </a:r>
          </a:p>
          <a:p>
            <a:pPr>
              <a:buFont typeface="Wingdings" panose="05000000000000000000" pitchFamily="2" charset="2"/>
              <a:buChar char="§"/>
            </a:pPr>
            <a:r>
              <a:rPr lang="en-CA" dirty="0">
                <a:solidFill>
                  <a:schemeClr val="bg1"/>
                </a:solidFill>
              </a:rPr>
              <a:t>Again, we put rocks and stones at the edges of the river, but this time we included logs and piranhas as the obstacles for Level Two.</a:t>
            </a:r>
          </a:p>
          <a:p>
            <a:pPr>
              <a:buFont typeface="Wingdings" panose="05000000000000000000" pitchFamily="2" charset="2"/>
              <a:buChar char="§"/>
            </a:pPr>
            <a:r>
              <a:rPr lang="en-CA" dirty="0">
                <a:solidFill>
                  <a:schemeClr val="bg1"/>
                </a:solidFill>
              </a:rPr>
              <a:t>Piranhas move along the width of the river, waiting to eat the beaver. If the beaver touches the piranha, the user will restart from the beginning of the level they are currently playing on.</a:t>
            </a:r>
          </a:p>
          <a:p>
            <a:pPr>
              <a:buFont typeface="Wingdings" panose="05000000000000000000" pitchFamily="2" charset="2"/>
              <a:buChar char="§"/>
            </a:pPr>
            <a:r>
              <a:rPr lang="en-CA" dirty="0">
                <a:solidFill>
                  <a:schemeClr val="bg1"/>
                </a:solidFill>
              </a:rPr>
              <a:t>Finally, we placed three cherries, one red cherry and one gold cherry, in different spots to contribute to the player’s high score.</a:t>
            </a:r>
          </a:p>
        </p:txBody>
      </p:sp>
      <p:pic>
        <p:nvPicPr>
          <p:cNvPr id="5" name="Picture 4">
            <a:extLst>
              <a:ext uri="{FF2B5EF4-FFF2-40B4-BE49-F238E27FC236}">
                <a16:creationId xmlns:a16="http://schemas.microsoft.com/office/drawing/2014/main" id="{B5603CFE-E78C-4DA6-96D4-608E4C5C3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345856" y="873629"/>
            <a:ext cx="1076613" cy="922789"/>
          </a:xfrm>
          <a:prstGeom prst="rect">
            <a:avLst/>
          </a:prstGeom>
        </p:spPr>
      </p:pic>
    </p:spTree>
    <p:extLst>
      <p:ext uri="{BB962C8B-B14F-4D97-AF65-F5344CB8AC3E}">
        <p14:creationId xmlns:p14="http://schemas.microsoft.com/office/powerpoint/2010/main" val="392306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4D22-AD95-452A-BACB-1885AB1AF78A}"/>
              </a:ext>
            </a:extLst>
          </p:cNvPr>
          <p:cNvSpPr>
            <a:spLocks noGrp="1"/>
          </p:cNvSpPr>
          <p:nvPr>
            <p:ph type="title"/>
          </p:nvPr>
        </p:nvSpPr>
        <p:spPr/>
        <p:txBody>
          <a:bodyPr/>
          <a:lstStyle/>
          <a:p>
            <a:r>
              <a:rPr lang="en-CA" dirty="0"/>
              <a:t>Level Three</a:t>
            </a:r>
          </a:p>
        </p:txBody>
      </p:sp>
      <p:sp>
        <p:nvSpPr>
          <p:cNvPr id="3" name="Content Placeholder 2">
            <a:extLst>
              <a:ext uri="{FF2B5EF4-FFF2-40B4-BE49-F238E27FC236}">
                <a16:creationId xmlns:a16="http://schemas.microsoft.com/office/drawing/2014/main" id="{785E07DF-FAB1-4E80-A394-4911D874FA80}"/>
              </a:ext>
            </a:extLst>
          </p:cNvPr>
          <p:cNvSpPr>
            <a:spLocks noGrp="1"/>
          </p:cNvSpPr>
          <p:nvPr>
            <p:ph idx="1"/>
          </p:nvPr>
        </p:nvSpPr>
        <p:spPr/>
        <p:txBody>
          <a:bodyPr/>
          <a:lstStyle/>
          <a:p>
            <a:pPr>
              <a:buFont typeface="Wingdings" panose="05000000000000000000" pitchFamily="2" charset="2"/>
              <a:buChar char="§"/>
            </a:pPr>
            <a:r>
              <a:rPr lang="en-CA" dirty="0">
                <a:solidFill>
                  <a:schemeClr val="bg1"/>
                </a:solidFill>
              </a:rPr>
              <a:t>For the last level, we included all 3 kinds of obstacles along the beaver’s path; Logs, Piranhas and Whirlpools.</a:t>
            </a:r>
          </a:p>
          <a:p>
            <a:pPr>
              <a:buFont typeface="Wingdings" panose="05000000000000000000" pitchFamily="2" charset="2"/>
              <a:buChar char="§"/>
            </a:pPr>
            <a:r>
              <a:rPr lang="en-CA" dirty="0">
                <a:solidFill>
                  <a:schemeClr val="bg1"/>
                </a:solidFill>
              </a:rPr>
              <a:t>While the beaver is on a Whirlpool, the right and left arrow keys are inverted, making it harder for the beaver to maneuver and travel around bends in the river.</a:t>
            </a:r>
          </a:p>
          <a:p>
            <a:pPr>
              <a:buFont typeface="Wingdings" panose="05000000000000000000" pitchFamily="2" charset="2"/>
              <a:buChar char="§"/>
            </a:pPr>
            <a:r>
              <a:rPr lang="en-CA" dirty="0">
                <a:solidFill>
                  <a:schemeClr val="bg1"/>
                </a:solidFill>
              </a:rPr>
              <a:t>There are two cherries on level 3, one of each kind, to give the player a secondary goal of getting a high score.</a:t>
            </a:r>
          </a:p>
        </p:txBody>
      </p:sp>
      <p:pic>
        <p:nvPicPr>
          <p:cNvPr id="5" name="Picture 4" descr="A white circle with a black circle&#10;&#10;Description automatically generated with low confidence">
            <a:extLst>
              <a:ext uri="{FF2B5EF4-FFF2-40B4-BE49-F238E27FC236}">
                <a16:creationId xmlns:a16="http://schemas.microsoft.com/office/drawing/2014/main" id="{5339964B-FC29-4934-9E7B-17866B9D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242" y="700103"/>
            <a:ext cx="1269841" cy="1269841"/>
          </a:xfrm>
          <a:prstGeom prst="rect">
            <a:avLst/>
          </a:prstGeom>
        </p:spPr>
      </p:pic>
    </p:spTree>
    <p:extLst>
      <p:ext uri="{BB962C8B-B14F-4D97-AF65-F5344CB8AC3E}">
        <p14:creationId xmlns:p14="http://schemas.microsoft.com/office/powerpoint/2010/main" val="303310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7B44-F9A9-4005-B38B-D9085A9B10F7}"/>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9671356E-B8CD-4B0A-9104-21FC43D4FCE7}"/>
              </a:ext>
            </a:extLst>
          </p:cNvPr>
          <p:cNvSpPr>
            <a:spLocks noGrp="1"/>
          </p:cNvSpPr>
          <p:nvPr>
            <p:ph idx="1"/>
          </p:nvPr>
        </p:nvSpPr>
        <p:spPr/>
        <p:txBody>
          <a:bodyPr>
            <a:normAutofit fontScale="77500" lnSpcReduction="20000"/>
          </a:bodyPr>
          <a:lstStyle/>
          <a:p>
            <a:pPr>
              <a:buFont typeface="Wingdings" panose="05000000000000000000" pitchFamily="2" charset="2"/>
              <a:buChar char="§"/>
            </a:pPr>
            <a:r>
              <a:rPr lang="en-CA" u="sng" dirty="0">
                <a:solidFill>
                  <a:schemeClr val="bg1"/>
                </a:solidFill>
              </a:rPr>
              <a:t>The Physics: </a:t>
            </a:r>
          </a:p>
          <a:p>
            <a:pPr lvl="1">
              <a:buFont typeface="Wingdings" panose="05000000000000000000" pitchFamily="2" charset="2"/>
              <a:buChar char="§"/>
            </a:pPr>
            <a:r>
              <a:rPr lang="en-CA" dirty="0">
                <a:solidFill>
                  <a:schemeClr val="bg1"/>
                </a:solidFill>
              </a:rPr>
              <a:t>Adjusting the speed of the beaver</a:t>
            </a:r>
          </a:p>
          <a:p>
            <a:pPr lvl="1">
              <a:buFont typeface="Wingdings" panose="05000000000000000000" pitchFamily="2" charset="2"/>
              <a:buChar char="§"/>
            </a:pPr>
            <a:r>
              <a:rPr lang="en-CA" dirty="0">
                <a:solidFill>
                  <a:schemeClr val="bg1"/>
                </a:solidFill>
              </a:rPr>
              <a:t>Adjusting the speed of the piranha</a:t>
            </a:r>
          </a:p>
          <a:p>
            <a:pPr lvl="1">
              <a:buFont typeface="Wingdings" panose="05000000000000000000" pitchFamily="2" charset="2"/>
              <a:buChar char="§"/>
            </a:pPr>
            <a:r>
              <a:rPr lang="en-CA" dirty="0">
                <a:solidFill>
                  <a:schemeClr val="bg1"/>
                </a:solidFill>
              </a:rPr>
              <a:t>The degree at which the beaver turns</a:t>
            </a:r>
          </a:p>
          <a:p>
            <a:pPr lvl="1">
              <a:buFont typeface="Wingdings" panose="05000000000000000000" pitchFamily="2" charset="2"/>
              <a:buChar char="§"/>
            </a:pPr>
            <a:r>
              <a:rPr lang="en-CA" dirty="0">
                <a:solidFill>
                  <a:schemeClr val="bg1"/>
                </a:solidFill>
              </a:rPr>
              <a:t>Placing the whirlpool so as to not make the game too hard but also challenging</a:t>
            </a:r>
          </a:p>
          <a:p>
            <a:pPr lvl="1">
              <a:buFont typeface="Wingdings" panose="05000000000000000000" pitchFamily="2" charset="2"/>
              <a:buChar char="§"/>
            </a:pPr>
            <a:r>
              <a:rPr lang="en-CA" dirty="0">
                <a:solidFill>
                  <a:schemeClr val="bg1"/>
                </a:solidFill>
              </a:rPr>
              <a:t>Adjusting the width of the river to allow room for movement</a:t>
            </a:r>
          </a:p>
          <a:p>
            <a:pPr>
              <a:buFont typeface="Wingdings" panose="05000000000000000000" pitchFamily="2" charset="2"/>
              <a:buChar char="§"/>
            </a:pPr>
            <a:r>
              <a:rPr lang="en-CA" u="sng" dirty="0">
                <a:solidFill>
                  <a:schemeClr val="bg1"/>
                </a:solidFill>
              </a:rPr>
              <a:t>Putting the game together:</a:t>
            </a:r>
          </a:p>
          <a:p>
            <a:pPr lvl="1">
              <a:buFont typeface="Wingdings" panose="05000000000000000000" pitchFamily="2" charset="2"/>
              <a:buChar char="§"/>
            </a:pPr>
            <a:r>
              <a:rPr lang="en-CA" dirty="0">
                <a:solidFill>
                  <a:schemeClr val="bg1"/>
                </a:solidFill>
              </a:rPr>
              <a:t>Putting each individual level into one Greenfoot project</a:t>
            </a:r>
          </a:p>
          <a:p>
            <a:pPr lvl="1">
              <a:buFont typeface="Wingdings" panose="05000000000000000000" pitchFamily="2" charset="2"/>
              <a:buChar char="§"/>
            </a:pPr>
            <a:r>
              <a:rPr lang="en-CA" dirty="0">
                <a:solidFill>
                  <a:schemeClr val="bg1"/>
                </a:solidFill>
              </a:rPr>
              <a:t>Readjusting the names of each class (each team member had named their classes and worlds something different)</a:t>
            </a:r>
          </a:p>
          <a:p>
            <a:pPr>
              <a:buFont typeface="Wingdings" panose="05000000000000000000" pitchFamily="2" charset="2"/>
              <a:buChar char="§"/>
            </a:pPr>
            <a:r>
              <a:rPr lang="en-CA" u="sng" dirty="0">
                <a:solidFill>
                  <a:schemeClr val="bg1"/>
                </a:solidFill>
              </a:rPr>
              <a:t>Task and Time Management:</a:t>
            </a:r>
          </a:p>
          <a:p>
            <a:pPr lvl="1">
              <a:buFont typeface="Wingdings" panose="05000000000000000000" pitchFamily="2" charset="2"/>
              <a:buChar char="§"/>
            </a:pPr>
            <a:r>
              <a:rPr lang="en-CA" dirty="0">
                <a:solidFill>
                  <a:schemeClr val="bg1"/>
                </a:solidFill>
              </a:rPr>
              <a:t>Distributing tasks evenly</a:t>
            </a:r>
          </a:p>
          <a:p>
            <a:pPr lvl="1">
              <a:buFont typeface="Wingdings" panose="05000000000000000000" pitchFamily="2" charset="2"/>
              <a:buChar char="§"/>
            </a:pPr>
            <a:r>
              <a:rPr lang="en-CA" dirty="0">
                <a:solidFill>
                  <a:schemeClr val="bg1"/>
                </a:solidFill>
              </a:rPr>
              <a:t>Many tasks that needed completing sometimes needed pieces from other group members in order to continue</a:t>
            </a:r>
          </a:p>
          <a:p>
            <a:pPr lvl="1">
              <a:buFont typeface="Wingdings" panose="05000000000000000000" pitchFamily="2" charset="2"/>
              <a:buChar char="§"/>
            </a:pPr>
            <a:r>
              <a:rPr lang="en-CA" dirty="0">
                <a:solidFill>
                  <a:schemeClr val="bg1"/>
                </a:solidFill>
              </a:rPr>
              <a:t>Staying on schedule</a:t>
            </a:r>
          </a:p>
          <a:p>
            <a:pPr>
              <a:buFont typeface="Wingdings" panose="05000000000000000000" pitchFamily="2" charset="2"/>
              <a:buChar char="§"/>
            </a:pPr>
            <a:endParaRPr lang="en-CA" dirty="0">
              <a:solidFill>
                <a:schemeClr val="bg1"/>
              </a:solidFill>
            </a:endParaRPr>
          </a:p>
        </p:txBody>
      </p:sp>
      <p:pic>
        <p:nvPicPr>
          <p:cNvPr id="5" name="Picture 4">
            <a:extLst>
              <a:ext uri="{FF2B5EF4-FFF2-40B4-BE49-F238E27FC236}">
                <a16:creationId xmlns:a16="http://schemas.microsoft.com/office/drawing/2014/main" id="{10B298B3-6953-453F-9502-1E3EEB0EA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89451">
            <a:off x="5179847" y="835455"/>
            <a:ext cx="964163" cy="850732"/>
          </a:xfrm>
          <a:prstGeom prst="rect">
            <a:avLst/>
          </a:prstGeom>
        </p:spPr>
      </p:pic>
      <p:pic>
        <p:nvPicPr>
          <p:cNvPr id="7" name="Picture 6">
            <a:extLst>
              <a:ext uri="{FF2B5EF4-FFF2-40B4-BE49-F238E27FC236}">
                <a16:creationId xmlns:a16="http://schemas.microsoft.com/office/drawing/2014/main" id="{6D0A3379-A6E8-4E81-83EA-BBB5B4A33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85084">
            <a:off x="7099625" y="1016329"/>
            <a:ext cx="937901" cy="674631"/>
          </a:xfrm>
          <a:prstGeom prst="rect">
            <a:avLst/>
          </a:prstGeom>
        </p:spPr>
      </p:pic>
    </p:spTree>
    <p:extLst>
      <p:ext uri="{BB962C8B-B14F-4D97-AF65-F5344CB8AC3E}">
        <p14:creationId xmlns:p14="http://schemas.microsoft.com/office/powerpoint/2010/main" val="87714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5809-748C-4CCD-AB6E-99144FE7CA36}"/>
              </a:ext>
            </a:extLst>
          </p:cNvPr>
          <p:cNvSpPr>
            <a:spLocks noGrp="1"/>
          </p:cNvSpPr>
          <p:nvPr>
            <p:ph type="title"/>
          </p:nvPr>
        </p:nvSpPr>
        <p:spPr/>
        <p:txBody>
          <a:bodyPr/>
          <a:lstStyle/>
          <a:p>
            <a:r>
              <a:rPr lang="en-CA" dirty="0"/>
              <a:t>Future Enhancements</a:t>
            </a:r>
          </a:p>
        </p:txBody>
      </p:sp>
      <p:sp>
        <p:nvSpPr>
          <p:cNvPr id="3" name="Content Placeholder 2">
            <a:extLst>
              <a:ext uri="{FF2B5EF4-FFF2-40B4-BE49-F238E27FC236}">
                <a16:creationId xmlns:a16="http://schemas.microsoft.com/office/drawing/2014/main" id="{91D1B283-B0C3-4496-AE7F-4E615A0A7904}"/>
              </a:ext>
            </a:extLst>
          </p:cNvPr>
          <p:cNvSpPr>
            <a:spLocks noGrp="1"/>
          </p:cNvSpPr>
          <p:nvPr>
            <p:ph idx="1"/>
          </p:nvPr>
        </p:nvSpPr>
        <p:spPr/>
        <p:txBody>
          <a:bodyPr/>
          <a:lstStyle/>
          <a:p>
            <a:pPr>
              <a:buFont typeface="Wingdings" panose="05000000000000000000" pitchFamily="2" charset="2"/>
              <a:buChar char="§"/>
            </a:pPr>
            <a:r>
              <a:rPr lang="en-CA" u="sng" dirty="0">
                <a:solidFill>
                  <a:schemeClr val="bg1"/>
                </a:solidFill>
              </a:rPr>
              <a:t>More Complex Level Design:</a:t>
            </a:r>
          </a:p>
          <a:p>
            <a:pPr lvl="1">
              <a:buFont typeface="Wingdings" panose="05000000000000000000" pitchFamily="2" charset="2"/>
              <a:buChar char="§"/>
            </a:pPr>
            <a:r>
              <a:rPr lang="en-CA" dirty="0">
                <a:solidFill>
                  <a:schemeClr val="bg1"/>
                </a:solidFill>
              </a:rPr>
              <a:t>Bigger Screen to work with</a:t>
            </a:r>
          </a:p>
          <a:p>
            <a:pPr lvl="1">
              <a:buFont typeface="Wingdings" panose="05000000000000000000" pitchFamily="2" charset="2"/>
              <a:buChar char="§"/>
            </a:pPr>
            <a:r>
              <a:rPr lang="en-CA" dirty="0">
                <a:solidFill>
                  <a:schemeClr val="bg1"/>
                </a:solidFill>
              </a:rPr>
              <a:t>Longer Rivers and Levels</a:t>
            </a:r>
          </a:p>
          <a:p>
            <a:pPr lvl="1">
              <a:buFont typeface="Wingdings" panose="05000000000000000000" pitchFamily="2" charset="2"/>
              <a:buChar char="§"/>
            </a:pPr>
            <a:r>
              <a:rPr lang="en-CA" dirty="0">
                <a:solidFill>
                  <a:schemeClr val="bg1"/>
                </a:solidFill>
              </a:rPr>
              <a:t>Checkpoints</a:t>
            </a:r>
          </a:p>
          <a:p>
            <a:pPr lvl="1">
              <a:buFont typeface="Wingdings" panose="05000000000000000000" pitchFamily="2" charset="2"/>
              <a:buChar char="§"/>
            </a:pPr>
            <a:r>
              <a:rPr lang="en-CA" dirty="0">
                <a:solidFill>
                  <a:schemeClr val="bg1"/>
                </a:solidFill>
              </a:rPr>
              <a:t>New obstacles</a:t>
            </a:r>
          </a:p>
          <a:p>
            <a:pPr lvl="1">
              <a:buFont typeface="Wingdings" panose="05000000000000000000" pitchFamily="2" charset="2"/>
              <a:buChar char="§"/>
            </a:pPr>
            <a:r>
              <a:rPr lang="en-CA" dirty="0">
                <a:solidFill>
                  <a:schemeClr val="bg1"/>
                </a:solidFill>
              </a:rPr>
              <a:t>Screen/view moves as well</a:t>
            </a:r>
          </a:p>
          <a:p>
            <a:pPr>
              <a:buFont typeface="Wingdings" panose="05000000000000000000" pitchFamily="2" charset="2"/>
              <a:buChar char="§"/>
            </a:pPr>
            <a:endParaRPr lang="en-CA" u="sng" dirty="0">
              <a:solidFill>
                <a:schemeClr val="bg1"/>
              </a:solidFill>
            </a:endParaRPr>
          </a:p>
          <a:p>
            <a:pPr>
              <a:buFont typeface="Wingdings" panose="05000000000000000000" pitchFamily="2" charset="2"/>
              <a:buChar char="§"/>
            </a:pPr>
            <a:r>
              <a:rPr lang="en-CA" u="sng" dirty="0">
                <a:solidFill>
                  <a:schemeClr val="bg1"/>
                </a:solidFill>
              </a:rPr>
              <a:t>More Levels</a:t>
            </a:r>
          </a:p>
        </p:txBody>
      </p:sp>
      <p:pic>
        <p:nvPicPr>
          <p:cNvPr id="5" name="Picture 4">
            <a:extLst>
              <a:ext uri="{FF2B5EF4-FFF2-40B4-BE49-F238E27FC236}">
                <a16:creationId xmlns:a16="http://schemas.microsoft.com/office/drawing/2014/main" id="{72690323-B830-4608-B0FB-989A9A3D0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038" y="769111"/>
            <a:ext cx="883923" cy="1001778"/>
          </a:xfrm>
          <a:prstGeom prst="rect">
            <a:avLst/>
          </a:prstGeom>
        </p:spPr>
      </p:pic>
      <p:pic>
        <p:nvPicPr>
          <p:cNvPr id="7" name="Picture 6">
            <a:extLst>
              <a:ext uri="{FF2B5EF4-FFF2-40B4-BE49-F238E27FC236}">
                <a16:creationId xmlns:a16="http://schemas.microsoft.com/office/drawing/2014/main" id="{39AA2D23-4AF9-407E-953C-650BD1A54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002" y="3429000"/>
            <a:ext cx="721735" cy="817966"/>
          </a:xfrm>
          <a:prstGeom prst="rect">
            <a:avLst/>
          </a:prstGeom>
        </p:spPr>
      </p:pic>
      <p:pic>
        <p:nvPicPr>
          <p:cNvPr id="4" name="Picture 3">
            <a:extLst>
              <a:ext uri="{FF2B5EF4-FFF2-40B4-BE49-F238E27FC236}">
                <a16:creationId xmlns:a16="http://schemas.microsoft.com/office/drawing/2014/main" id="{E8FF666B-5FD0-41F1-82A7-1E7F6C4EBD26}"/>
              </a:ext>
            </a:extLst>
          </p:cNvPr>
          <p:cNvPicPr>
            <a:picLocks noChangeAspect="1"/>
          </p:cNvPicPr>
          <p:nvPr/>
        </p:nvPicPr>
        <p:blipFill>
          <a:blip r:embed="rId5"/>
          <a:stretch>
            <a:fillRect/>
          </a:stretch>
        </p:blipFill>
        <p:spPr>
          <a:xfrm rot="20999947">
            <a:off x="6095999" y="3928237"/>
            <a:ext cx="548688" cy="2438611"/>
          </a:xfrm>
          <a:prstGeom prst="rect">
            <a:avLst/>
          </a:prstGeom>
        </p:spPr>
      </p:pic>
    </p:spTree>
    <p:extLst>
      <p:ext uri="{BB962C8B-B14F-4D97-AF65-F5344CB8AC3E}">
        <p14:creationId xmlns:p14="http://schemas.microsoft.com/office/powerpoint/2010/main" val="363453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D5E8-15F9-4809-AE3C-F18526B336D9}"/>
              </a:ext>
            </a:extLst>
          </p:cNvPr>
          <p:cNvSpPr>
            <a:spLocks noGrp="1"/>
          </p:cNvSpPr>
          <p:nvPr>
            <p:ph type="title"/>
          </p:nvPr>
        </p:nvSpPr>
        <p:spPr/>
        <p:txBody>
          <a:bodyPr/>
          <a:lstStyle/>
          <a:p>
            <a:r>
              <a:rPr lang="en-CA" dirty="0"/>
              <a:t>Task Breakdown</a:t>
            </a:r>
          </a:p>
        </p:txBody>
      </p:sp>
      <p:sp>
        <p:nvSpPr>
          <p:cNvPr id="3" name="Content Placeholder 2">
            <a:extLst>
              <a:ext uri="{FF2B5EF4-FFF2-40B4-BE49-F238E27FC236}">
                <a16:creationId xmlns:a16="http://schemas.microsoft.com/office/drawing/2014/main" id="{1CD19A8A-8CD8-4534-B266-7930E849F6DD}"/>
              </a:ext>
            </a:extLst>
          </p:cNvPr>
          <p:cNvSpPr>
            <a:spLocks noGrp="1"/>
          </p:cNvSpPr>
          <p:nvPr>
            <p:ph idx="1"/>
          </p:nvPr>
        </p:nvSpPr>
        <p:spPr/>
        <p:txBody>
          <a:bodyPr numCol="3">
            <a:normAutofit/>
          </a:bodyPr>
          <a:lstStyle/>
          <a:p>
            <a:pPr>
              <a:buFont typeface="Wingdings" panose="05000000000000000000" pitchFamily="2" charset="2"/>
              <a:buChar char="§"/>
            </a:pPr>
            <a:r>
              <a:rPr lang="en-CA" u="sng" dirty="0">
                <a:solidFill>
                  <a:schemeClr val="bg1"/>
                </a:solidFill>
              </a:rPr>
              <a:t>Nathaniel:</a:t>
            </a:r>
          </a:p>
          <a:p>
            <a:pPr lvl="1">
              <a:buFont typeface="Wingdings" panose="05000000000000000000" pitchFamily="2" charset="2"/>
              <a:buChar char="§"/>
            </a:pPr>
            <a:r>
              <a:rPr lang="en-CA" dirty="0">
                <a:solidFill>
                  <a:schemeClr val="bg1"/>
                </a:solidFill>
              </a:rPr>
              <a:t>Tutorial</a:t>
            </a:r>
          </a:p>
          <a:p>
            <a:pPr lvl="1">
              <a:buFont typeface="Wingdings" panose="05000000000000000000" pitchFamily="2" charset="2"/>
              <a:buChar char="§"/>
            </a:pPr>
            <a:r>
              <a:rPr lang="en-CA" dirty="0">
                <a:solidFill>
                  <a:schemeClr val="bg1"/>
                </a:solidFill>
              </a:rPr>
              <a:t>Level 1</a:t>
            </a:r>
          </a:p>
          <a:p>
            <a:pPr lvl="1">
              <a:buFont typeface="Wingdings" panose="05000000000000000000" pitchFamily="2" charset="2"/>
              <a:buChar char="§"/>
            </a:pPr>
            <a:r>
              <a:rPr lang="en-CA" dirty="0">
                <a:solidFill>
                  <a:schemeClr val="bg1"/>
                </a:solidFill>
              </a:rPr>
              <a:t>Beaver Code</a:t>
            </a:r>
          </a:p>
          <a:p>
            <a:pPr lvl="1">
              <a:buFont typeface="Wingdings" panose="05000000000000000000" pitchFamily="2" charset="2"/>
              <a:buChar char="§"/>
            </a:pPr>
            <a:r>
              <a:rPr lang="en-CA" dirty="0">
                <a:solidFill>
                  <a:schemeClr val="bg1"/>
                </a:solidFill>
              </a:rPr>
              <a:t>Rocks, Stones and Logs</a:t>
            </a:r>
          </a:p>
          <a:p>
            <a:pPr lvl="1">
              <a:buFont typeface="Wingdings" panose="05000000000000000000" pitchFamily="2" charset="2"/>
              <a:buChar char="§"/>
            </a:pPr>
            <a:r>
              <a:rPr lang="en-CA" dirty="0">
                <a:solidFill>
                  <a:schemeClr val="bg1"/>
                </a:solidFill>
              </a:rPr>
              <a:t>PowerPoint Slides</a:t>
            </a:r>
          </a:p>
          <a:p>
            <a:pPr>
              <a:buFont typeface="Wingdings" panose="05000000000000000000" pitchFamily="2" charset="2"/>
              <a:buChar char="§"/>
            </a:pPr>
            <a:endParaRPr lang="en-CA" u="sng" dirty="0">
              <a:solidFill>
                <a:schemeClr val="bg1"/>
              </a:solidFill>
            </a:endParaRPr>
          </a:p>
          <a:p>
            <a:pPr>
              <a:buFont typeface="Wingdings" panose="05000000000000000000" pitchFamily="2" charset="2"/>
              <a:buChar char="§"/>
            </a:pPr>
            <a:endParaRPr lang="en-CA" u="sng" dirty="0">
              <a:solidFill>
                <a:schemeClr val="bg1"/>
              </a:solidFill>
            </a:endParaRPr>
          </a:p>
          <a:p>
            <a:pPr>
              <a:buFont typeface="Wingdings" panose="05000000000000000000" pitchFamily="2" charset="2"/>
              <a:buChar char="§"/>
            </a:pPr>
            <a:endParaRPr lang="en-CA" u="sng" dirty="0">
              <a:solidFill>
                <a:schemeClr val="bg1"/>
              </a:solidFill>
            </a:endParaRPr>
          </a:p>
          <a:p>
            <a:pPr>
              <a:buFont typeface="Wingdings" panose="05000000000000000000" pitchFamily="2" charset="2"/>
              <a:buChar char="§"/>
            </a:pPr>
            <a:r>
              <a:rPr lang="en-CA" u="sng" dirty="0">
                <a:solidFill>
                  <a:schemeClr val="bg1"/>
                </a:solidFill>
              </a:rPr>
              <a:t>Kyle:</a:t>
            </a:r>
          </a:p>
          <a:p>
            <a:pPr lvl="1">
              <a:buFont typeface="Wingdings" panose="05000000000000000000" pitchFamily="2" charset="2"/>
              <a:buChar char="§"/>
            </a:pPr>
            <a:r>
              <a:rPr lang="en-CA" dirty="0">
                <a:solidFill>
                  <a:schemeClr val="bg1"/>
                </a:solidFill>
              </a:rPr>
              <a:t>Level 2</a:t>
            </a:r>
          </a:p>
          <a:p>
            <a:pPr lvl="1">
              <a:buFont typeface="Wingdings" panose="05000000000000000000" pitchFamily="2" charset="2"/>
              <a:buChar char="§"/>
            </a:pPr>
            <a:r>
              <a:rPr lang="en-CA" dirty="0">
                <a:solidFill>
                  <a:schemeClr val="bg1"/>
                </a:solidFill>
              </a:rPr>
              <a:t>Piranha code</a:t>
            </a:r>
          </a:p>
          <a:p>
            <a:pPr lvl="1">
              <a:buFont typeface="Wingdings" panose="05000000000000000000" pitchFamily="2" charset="2"/>
              <a:buChar char="§"/>
            </a:pPr>
            <a:r>
              <a:rPr lang="en-CA" dirty="0">
                <a:solidFill>
                  <a:schemeClr val="bg1"/>
                </a:solidFill>
              </a:rPr>
              <a:t>Berries and High Score System</a:t>
            </a:r>
          </a:p>
          <a:p>
            <a:pPr lvl="1">
              <a:buFont typeface="Wingdings" panose="05000000000000000000" pitchFamily="2" charset="2"/>
              <a:buChar char="§"/>
            </a:pPr>
            <a:r>
              <a:rPr lang="en-CA" dirty="0">
                <a:solidFill>
                  <a:schemeClr val="bg1"/>
                </a:solidFill>
              </a:rPr>
              <a:t>Game Won Screen</a:t>
            </a:r>
          </a:p>
          <a:p>
            <a:pPr lvl="1">
              <a:buFont typeface="Wingdings" panose="05000000000000000000" pitchFamily="2" charset="2"/>
              <a:buChar char="§"/>
            </a:pPr>
            <a:r>
              <a:rPr lang="en-CA" dirty="0">
                <a:solidFill>
                  <a:schemeClr val="bg1"/>
                </a:solidFill>
              </a:rPr>
              <a:t>Game Menu</a:t>
            </a:r>
          </a:p>
          <a:p>
            <a:pPr lvl="1">
              <a:buFont typeface="Wingdings" panose="05000000000000000000" pitchFamily="2" charset="2"/>
              <a:buChar char="§"/>
            </a:pPr>
            <a:r>
              <a:rPr lang="en-CA" dirty="0">
                <a:solidFill>
                  <a:schemeClr val="bg1"/>
                </a:solidFill>
              </a:rPr>
              <a:t>Putting the game together</a:t>
            </a:r>
          </a:p>
          <a:p>
            <a:pPr>
              <a:buFont typeface="Wingdings" panose="05000000000000000000" pitchFamily="2" charset="2"/>
              <a:buChar char="§"/>
            </a:pPr>
            <a:endParaRPr lang="en-CA" u="sng" dirty="0">
              <a:solidFill>
                <a:schemeClr val="bg1"/>
              </a:solidFill>
            </a:endParaRPr>
          </a:p>
          <a:p>
            <a:pPr>
              <a:buFont typeface="Wingdings" panose="05000000000000000000" pitchFamily="2" charset="2"/>
              <a:buChar char="§"/>
            </a:pPr>
            <a:r>
              <a:rPr lang="en-CA" u="sng" dirty="0">
                <a:solidFill>
                  <a:schemeClr val="bg1"/>
                </a:solidFill>
              </a:rPr>
              <a:t>Natan:</a:t>
            </a:r>
          </a:p>
          <a:p>
            <a:pPr lvl="1">
              <a:buFont typeface="Wingdings" panose="05000000000000000000" pitchFamily="2" charset="2"/>
              <a:buChar char="§"/>
            </a:pPr>
            <a:r>
              <a:rPr lang="en-CA" dirty="0">
                <a:solidFill>
                  <a:schemeClr val="bg1"/>
                </a:solidFill>
              </a:rPr>
              <a:t>Level 3</a:t>
            </a:r>
          </a:p>
          <a:p>
            <a:pPr lvl="1">
              <a:buFont typeface="Wingdings" panose="05000000000000000000" pitchFamily="2" charset="2"/>
              <a:buChar char="§"/>
            </a:pPr>
            <a:r>
              <a:rPr lang="en-CA" dirty="0">
                <a:solidFill>
                  <a:schemeClr val="bg1"/>
                </a:solidFill>
              </a:rPr>
              <a:t>Whirlpool Code</a:t>
            </a:r>
          </a:p>
          <a:p>
            <a:pPr lvl="1">
              <a:buFont typeface="Wingdings" panose="05000000000000000000" pitchFamily="2" charset="2"/>
              <a:buChar char="§"/>
            </a:pPr>
            <a:r>
              <a:rPr lang="en-CA" dirty="0">
                <a:solidFill>
                  <a:schemeClr val="bg1"/>
                </a:solidFill>
              </a:rPr>
              <a:t>Game Over Screen</a:t>
            </a:r>
          </a:p>
          <a:p>
            <a:pPr lvl="1">
              <a:buFont typeface="Wingdings" panose="05000000000000000000" pitchFamily="2" charset="2"/>
              <a:buChar char="§"/>
            </a:pPr>
            <a:r>
              <a:rPr lang="en-CA" dirty="0">
                <a:solidFill>
                  <a:schemeClr val="bg1"/>
                </a:solidFill>
              </a:rPr>
              <a:t>Music and Sound Editing</a:t>
            </a:r>
          </a:p>
          <a:p>
            <a:endParaRPr lang="en-CA" u="sng" dirty="0">
              <a:solidFill>
                <a:schemeClr val="bg1"/>
              </a:solidFill>
            </a:endParaRPr>
          </a:p>
        </p:txBody>
      </p:sp>
    </p:spTree>
    <p:extLst>
      <p:ext uri="{BB962C8B-B14F-4D97-AF65-F5344CB8AC3E}">
        <p14:creationId xmlns:p14="http://schemas.microsoft.com/office/powerpoint/2010/main" val="36061139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626</TotalTime>
  <Words>736</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Beaver Dash</vt:lpstr>
      <vt:lpstr>Game Description</vt:lpstr>
      <vt:lpstr>Tutorial</vt:lpstr>
      <vt:lpstr>Level One</vt:lpstr>
      <vt:lpstr>Level Two</vt:lpstr>
      <vt:lpstr>Level Three</vt:lpstr>
      <vt:lpstr>Challenges</vt:lpstr>
      <vt:lpstr>Future Enhancements</vt:lpstr>
      <vt:lpstr>Task Breakdown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Beaver Dash</dc:title>
  <dc:creator>Nathaniel Bridgman</dc:creator>
  <cp:lastModifiedBy>Kyle h</cp:lastModifiedBy>
  <cp:revision>23</cp:revision>
  <dcterms:created xsi:type="dcterms:W3CDTF">2021-04-28T18:22:37Z</dcterms:created>
  <dcterms:modified xsi:type="dcterms:W3CDTF">2021-05-04T16:35:46Z</dcterms:modified>
</cp:coreProperties>
</file>