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83" r:id="rId8"/>
    <p:sldId id="284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2" autoAdjust="0"/>
    <p:restoredTop sz="94660"/>
  </p:normalViewPr>
  <p:slideViewPr>
    <p:cSldViewPr snapToGrid="0">
      <p:cViewPr>
        <p:scale>
          <a:sx n="94" d="100"/>
          <a:sy n="94" d="100"/>
        </p:scale>
        <p:origin x="8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D6325-3492-CA1D-FAC2-688C5A7976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AEFCD5-46BF-CEFB-E01D-B8C2444A92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5F4039-44D1-D4FF-D4B8-505FADFE0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DE17C-C988-4570-947B-DDA07D335E51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D292CD-BD90-7C2C-C7A4-F3A444D94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BB8E8E-D71E-BBEC-B1B0-D91B9B709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D6899-6BBF-4770-B0A4-CD6FFF376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252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3056E-5A86-EE7D-5EDA-DF4C84ABA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289671-2EFA-3311-F11B-9808E15769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7DB211-2751-84FE-7AA6-E4477CEC3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DE17C-C988-4570-947B-DDA07D335E51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816274-7B75-3EBA-888D-3CE6BFB4F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5E5DE2-D244-3CFC-E08C-393F86A22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D6899-6BBF-4770-B0A4-CD6FFF376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244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2008A9-46EC-2CF8-FB46-3280A7025B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53CB8F-50F8-E734-23F9-CB9D139E9C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B064D4-5E12-A351-54BF-4437B558D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DE17C-C988-4570-947B-DDA07D335E51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31C80E-4E75-3354-B6F7-CE2F68732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15033B-8E7E-14EC-3BFE-FF8C7C95F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D6899-6BBF-4770-B0A4-CD6FFF376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745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3AD02-81CC-2DFF-62BD-E3622D89F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3207C-BF5E-607D-94D2-4AABB7EC1A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31AB5D-5ACD-7D19-4936-26653EFD9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DE17C-C988-4570-947B-DDA07D335E51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E3D8E1-B523-467A-C9C3-9BB2F1626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2CD0A2-B40F-6387-042A-9193CE1A5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D6899-6BBF-4770-B0A4-CD6FFF376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328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EDF10-1D08-2E8D-97D1-5089D4701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987D5A-CC6F-024B-1079-A7300CF3DB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E23C12-385E-997D-9BE7-B6F0BFCA6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DE17C-C988-4570-947B-DDA07D335E51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3BD4FB-5D19-987D-4E62-E19CB775B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89E640-42B3-662E-CA8C-859E9F290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D6899-6BBF-4770-B0A4-CD6FFF376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189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A0F49-BD86-B494-B021-BA633B2D8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EADD1E-5119-0EF0-952E-F7310D2815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C5B7F4-90C6-2FDA-C394-ED7975A2C3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32D92D-2FEE-57AE-30AC-B0733B949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DE17C-C988-4570-947B-DDA07D335E51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054B44-664B-47E2-6F08-96191C0CC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16E383-0D2F-1E66-C3B2-426B125AE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D6899-6BBF-4770-B0A4-CD6FFF376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616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AE102-07FB-7365-26B6-5E99208B5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F7D183-71A4-4882-A17F-B8BE485CC9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18B87E-79CD-126B-37AA-EED0F43DA2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49F3F6-26E2-5CBF-516F-48D5D7D966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677B87-AA89-A71B-8319-D9A464CAEC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128FBB-2D9C-C57E-51AD-36CFC6EBC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DE17C-C988-4570-947B-DDA07D335E51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C6D319-F1F0-A562-4B01-820BF0359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D1BDC4-5777-C7D5-F7F2-38B92DC6B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D6899-6BBF-4770-B0A4-CD6FFF376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322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B942D-A7DA-6627-BE6C-3070D17F5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40192F-0610-D795-B55F-386B1FEFE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DE17C-C988-4570-947B-DDA07D335E51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D3C1D1-8171-03CB-3137-59655D74A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1B032C-1C55-C9F4-69E1-F6B35334D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D6899-6BBF-4770-B0A4-CD6FFF376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359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5328C8-7958-BC27-84E8-E0A2E4AA2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DE17C-C988-4570-947B-DDA07D335E51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EF2539-024D-8803-D38D-9B917987F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2D4A84-CF3F-E5DC-B75C-74DB2BE5E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D6899-6BBF-4770-B0A4-CD6FFF376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646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40881-30B9-D00B-A355-E73D3EDF4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5104B-30E7-CFB8-A8E7-1F965080D0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513A59-6671-5429-3D44-69468F8A77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71B259-36C5-F44F-6BDF-70C226692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DE17C-C988-4570-947B-DDA07D335E51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084AB2-FCC1-B634-1CE8-C08A550ED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4D74D3-37B2-D0C6-EAD3-A955F89E7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D6899-6BBF-4770-B0A4-CD6FFF376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226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9FBE7-A02C-3980-79DE-EF78B1435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001DF8-65D5-557B-33BE-C19124BC84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8DA35B-1AD7-720C-7A32-FCBD0D95B5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0BE680-5932-87F0-86C6-971C26E4F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DE17C-C988-4570-947B-DDA07D335E51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CA6436-761F-F354-7939-EA27C5256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44DBD-94F5-0F0F-476F-135BE39E0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D6899-6BBF-4770-B0A4-CD6FFF376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338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990AC4-B424-A583-3831-2BF67B65D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B565F5-6D7F-DCA1-398D-04BE6328DE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925046-9E45-12FD-6A70-177137213E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FDE17C-C988-4570-947B-DDA07D335E51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2B3304-233D-EFAB-C3FB-AC20694187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2FC55D-9DA9-7626-0564-49AC933A3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BD6899-6BBF-4770-B0A4-CD6FFF376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09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ctivestate.com/resources/quick-reads/how-to-install-pip-on-windows/" TargetMode="External"/><Relationship Id="rId2" Type="http://schemas.openxmlformats.org/officeDocument/2006/relationships/hyperlink" Target="https://www.python.org/download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geeksforgeeks.org/how-to-install-pip-in-macos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paceCadetShep0727/BiR-intro-to-AI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858E4-4C50-329B-0C07-BDDB470835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BiR</a:t>
            </a:r>
            <a:r>
              <a:rPr lang="en-US" dirty="0"/>
              <a:t> Intro to AI TA Slides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463C98-88BF-B0A5-1232-90356991F9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182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72B488F-E45D-59F0-8B95-C42A93FF3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3A7BCFA-6BA9-0AC4-2317-B9B4ED522F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Expose students to the basics of image processing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0079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CDB25-1C20-9E50-998F-E3AAC48CB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6769D-D5CD-796C-37EF-808D2279FD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7360"/>
            <a:ext cx="8356134" cy="550639"/>
          </a:xfrm>
        </p:spPr>
        <p:txBody>
          <a:bodyPr/>
          <a:lstStyle/>
          <a:p>
            <a:r>
              <a:rPr lang="en-US" dirty="0"/>
              <a:t>First have the students import the necessary modules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1E1B7B-60E6-5CEF-3F67-FC1E27EA78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870" y="1829674"/>
            <a:ext cx="4553585" cy="133368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8A385A6-FCBC-C22D-E1FC-2949E87982A2}"/>
              </a:ext>
            </a:extLst>
          </p:cNvPr>
          <p:cNvSpPr txBox="1"/>
          <p:nvPr/>
        </p:nvSpPr>
        <p:spPr>
          <a:xfrm>
            <a:off x="779198" y="3374763"/>
            <a:ext cx="847413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Next have the students read in the maze image and display it along with the dimensional information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D95D84C-6585-5DEB-480D-3B2F68EDE9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460153"/>
            <a:ext cx="6658904" cy="155279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7410F41-6D09-254A-E9B5-3F758A1888DB}"/>
              </a:ext>
            </a:extLst>
          </p:cNvPr>
          <p:cNvSpPr txBox="1"/>
          <p:nvPr/>
        </p:nvSpPr>
        <p:spPr>
          <a:xfrm>
            <a:off x="7972214" y="4627950"/>
            <a:ext cx="40640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Challenge the students and ask them what w and h represent  </a:t>
            </a:r>
          </a:p>
        </p:txBody>
      </p:sp>
    </p:spTree>
    <p:extLst>
      <p:ext uri="{BB962C8B-B14F-4D97-AF65-F5344CB8AC3E}">
        <p14:creationId xmlns:p14="http://schemas.microsoft.com/office/powerpoint/2010/main" val="35618090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8B4C6-6D83-E1CC-F834-07C5D4629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F5E6A-E840-787D-721A-250AEE0021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2400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Add these next lines to the code and ask the students what the they think of the output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28A77C-013C-D8BB-B3C6-2611464F0E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683" y="2704999"/>
            <a:ext cx="3839111" cy="724001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DCABD2E-90C4-0239-C1AB-45E7959DD95D}"/>
              </a:ext>
            </a:extLst>
          </p:cNvPr>
          <p:cNvSpPr txBox="1">
            <a:spLocks/>
          </p:cNvSpPr>
          <p:nvPr/>
        </p:nvSpPr>
        <p:spPr>
          <a:xfrm>
            <a:off x="838200" y="3946374"/>
            <a:ext cx="10515600" cy="724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students will probably comment on how confusing it is  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66A209A-655A-1EF9-49AC-6FA33B29B9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3259" y="4399320"/>
            <a:ext cx="1881954" cy="1990112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BD60386-2BA9-AFCF-37D8-99B88459E7A5}"/>
              </a:ext>
            </a:extLst>
          </p:cNvPr>
          <p:cNvSpPr txBox="1">
            <a:spLocks/>
          </p:cNvSpPr>
          <p:nvPr/>
        </p:nvSpPr>
        <p:spPr>
          <a:xfrm>
            <a:off x="3186752" y="4825748"/>
            <a:ext cx="10515600" cy="7240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Explain to the student each pixel in a colored image is </a:t>
            </a:r>
          </a:p>
          <a:p>
            <a:pPr marL="0" indent="0">
              <a:buNone/>
            </a:pPr>
            <a:r>
              <a:rPr lang="en-US" dirty="0"/>
              <a:t>    represented by an element of a 3-dimensional array 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5179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555EC-C320-C93F-D34E-AC4AE39C1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2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E6977A-659F-4ACE-357D-397237F47B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Ask the students if all this information is really necessary for our application (it isn’t) then ask them what they can do to make the image easier to process </a:t>
            </a:r>
          </a:p>
          <a:p>
            <a:endParaRPr lang="en-US" dirty="0"/>
          </a:p>
          <a:p>
            <a:r>
              <a:rPr lang="en-US" dirty="0"/>
              <a:t>The answer is to convert the image into black and white </a:t>
            </a:r>
          </a:p>
          <a:p>
            <a:pPr lvl="1"/>
            <a:r>
              <a:rPr lang="en-US" dirty="0"/>
              <a:t>Instead of representing 3 colors now each pixel only represents 1 </a:t>
            </a:r>
          </a:p>
          <a:p>
            <a:pPr lvl="1"/>
            <a:r>
              <a:rPr lang="en-US" dirty="0"/>
              <a:t>Much easier to work with! </a:t>
            </a:r>
          </a:p>
          <a:p>
            <a:pPr lvl="1"/>
            <a:r>
              <a:rPr lang="en-US" dirty="0"/>
              <a:t>Preferred if your AI application doesn’t need to recognize colors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9762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8F273-38F3-731F-6192-E23D80D06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2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B84F5-41ED-CC10-9FAE-848CE4BBB3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589316" cy="540070"/>
          </a:xfrm>
        </p:spPr>
        <p:txBody>
          <a:bodyPr>
            <a:normAutofit fontScale="92500"/>
          </a:bodyPr>
          <a:lstStyle/>
          <a:p>
            <a:r>
              <a:rPr lang="en-US" dirty="0"/>
              <a:t>To convert the image into black and white use the following code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6BF027-2916-92AA-98A3-1CBA6747E9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91016"/>
            <a:ext cx="7430537" cy="236253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34AEA70-EF1F-633D-5AA4-91EB9EB8ABEE}"/>
              </a:ext>
            </a:extLst>
          </p:cNvPr>
          <p:cNvSpPr txBox="1">
            <a:spLocks/>
          </p:cNvSpPr>
          <p:nvPr/>
        </p:nvSpPr>
        <p:spPr>
          <a:xfrm>
            <a:off x="838200" y="5249731"/>
            <a:ext cx="8153399" cy="540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Convert(‘L’) converts the picture to grey scale </a:t>
            </a:r>
          </a:p>
          <a:p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B397576-4C48-7F15-1934-4F08F3D53125}"/>
              </a:ext>
            </a:extLst>
          </p:cNvPr>
          <p:cNvSpPr txBox="1">
            <a:spLocks/>
          </p:cNvSpPr>
          <p:nvPr/>
        </p:nvSpPr>
        <p:spPr>
          <a:xfrm>
            <a:off x="838199" y="5915951"/>
            <a:ext cx="8153399" cy="5400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lambda function biases the pixels to either be black or white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6689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1546B14-4AF2-300F-B3FC-AEF1ED18F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Breakout Session 3: Pathfinding with A * Algorithm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000A5B-19AB-FB64-3543-2AEF893475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15-20 mins </a:t>
            </a:r>
          </a:p>
        </p:txBody>
      </p:sp>
    </p:spTree>
    <p:extLst>
      <p:ext uri="{BB962C8B-B14F-4D97-AF65-F5344CB8AC3E}">
        <p14:creationId xmlns:p14="http://schemas.microsoft.com/office/powerpoint/2010/main" val="4381273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F8538DC-4706-077D-5421-CE4D67C8C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8B436A8-222B-EB35-FFBD-EFFC73A2B0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Familiarize students with instances of the A* pathfinding algorithm </a:t>
            </a:r>
          </a:p>
          <a:p>
            <a:r>
              <a:rPr lang="en-US" dirty="0"/>
              <a:t>Challenge students to recreate the maze that their robot must navigate</a:t>
            </a:r>
          </a:p>
        </p:txBody>
      </p:sp>
    </p:spTree>
    <p:extLst>
      <p:ext uri="{BB962C8B-B14F-4D97-AF65-F5344CB8AC3E}">
        <p14:creationId xmlns:p14="http://schemas.microsoft.com/office/powerpoint/2010/main" val="14070365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185B2-4820-07A1-5F23-0841E13EE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3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EF822-9E58-CB55-A49F-5FDE054136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5653"/>
            <a:ext cx="10515600" cy="41634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This section will not require any code changes !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A836B9E-7859-AFEC-724C-A7D9D5B808AC}"/>
              </a:ext>
            </a:extLst>
          </p:cNvPr>
          <p:cNvSpPr txBox="1">
            <a:spLocks/>
          </p:cNvSpPr>
          <p:nvPr/>
        </p:nvSpPr>
        <p:spPr>
          <a:xfrm>
            <a:off x="838200" y="2194773"/>
            <a:ext cx="10515600" cy="41634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Instead the students will focus on working with an instance of an A* algorithm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86CB327-38C8-850B-AEE3-12C9CFC02442}"/>
              </a:ext>
            </a:extLst>
          </p:cNvPr>
          <p:cNvSpPr txBox="1">
            <a:spLocks/>
          </p:cNvSpPr>
          <p:nvPr/>
        </p:nvSpPr>
        <p:spPr>
          <a:xfrm>
            <a:off x="838200" y="3055092"/>
            <a:ext cx="10515600" cy="416348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Instruct the students to navigate to the Session 3 folder and run the astar_intro.py file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8487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A7129-217D-5A65-DFF4-7812539EA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234A3-B9BB-E030-6CCD-B06739A7E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grid should be visible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2C9E5A-3356-4AC0-95EC-816CE6B7B7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9360" y="1394672"/>
            <a:ext cx="5170854" cy="5316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0168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9FA27-21E3-DD12-6F39-69EE8F089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3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DFAAC8-B377-D788-D02F-66E00355A4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first grid you left click on will become orange </a:t>
            </a:r>
          </a:p>
          <a:p>
            <a:pPr lvl="1"/>
            <a:r>
              <a:rPr lang="en-US" dirty="0"/>
              <a:t>This represents the start point </a:t>
            </a:r>
          </a:p>
          <a:p>
            <a:r>
              <a:rPr lang="en-US" dirty="0"/>
              <a:t>The next grid will become blue </a:t>
            </a:r>
          </a:p>
          <a:p>
            <a:pPr lvl="1"/>
            <a:r>
              <a:rPr lang="en-US" dirty="0"/>
              <a:t>This represents the end point </a:t>
            </a:r>
          </a:p>
          <a:p>
            <a:r>
              <a:rPr lang="en-US" dirty="0"/>
              <a:t>Every click after will turn the grid black </a:t>
            </a:r>
          </a:p>
          <a:p>
            <a:pPr lvl="1"/>
            <a:r>
              <a:rPr lang="en-US" dirty="0"/>
              <a:t>This represents a wall </a:t>
            </a:r>
          </a:p>
          <a:p>
            <a:pPr lvl="1"/>
            <a:r>
              <a:rPr lang="en-US" dirty="0"/>
              <a:t>You can hold and drag to create walls quickly</a:t>
            </a:r>
          </a:p>
          <a:p>
            <a:pPr lvl="1"/>
            <a:endParaRPr lang="en-US" dirty="0"/>
          </a:p>
          <a:p>
            <a:r>
              <a:rPr lang="en-US" dirty="0"/>
              <a:t>A right click undoes the previous click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F405C5-0271-516D-4FC3-54D7CE8EDD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3605" y="2597719"/>
            <a:ext cx="3077004" cy="244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969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1546B14-4AF2-300F-B3FC-AEF1ED18F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Breakout Session 1: Set Up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000A5B-19AB-FB64-3543-2AEF893475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5-10 mins </a:t>
            </a:r>
          </a:p>
        </p:txBody>
      </p:sp>
    </p:spTree>
    <p:extLst>
      <p:ext uri="{BB962C8B-B14F-4D97-AF65-F5344CB8AC3E}">
        <p14:creationId xmlns:p14="http://schemas.microsoft.com/office/powerpoint/2010/main" val="15145163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Slide Background">
            <a:extLst>
              <a:ext uri="{FF2B5EF4-FFF2-40B4-BE49-F238E27FC236}">
                <a16:creationId xmlns:a16="http://schemas.microsoft.com/office/drawing/2014/main" id="{FE1EC756-41E9-4FD6-AD48-EF46A2813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66F6371-9EA5-9354-29DC-1D07B921F7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290"/>
            <a:ext cx="12192000" cy="1733407"/>
          </a:xfrm>
          <a:prstGeom prst="rect">
            <a:avLst/>
          </a:prstGeom>
          <a:ln>
            <a:noFill/>
          </a:ln>
          <a:effectLst>
            <a:outerShdw blurRad="254000" dist="38100" dir="5460000" sx="94000" sy="94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5BDE3D-A6BF-840D-CBD9-DB47CE83B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5" y="307447"/>
            <a:ext cx="10693884" cy="1109932"/>
          </a:xfrm>
        </p:spPr>
        <p:txBody>
          <a:bodyPr>
            <a:normAutofit/>
          </a:bodyPr>
          <a:lstStyle/>
          <a:p>
            <a:r>
              <a:rPr lang="en-US" sz="4000"/>
              <a:t>Session 3 </a:t>
            </a:r>
          </a:p>
        </p:txBody>
      </p:sp>
      <p:pic>
        <p:nvPicPr>
          <p:cNvPr id="5" name="Picture 4" descr="A pixel art of a red and green object&#10;&#10;Description automatically generated">
            <a:extLst>
              <a:ext uri="{FF2B5EF4-FFF2-40B4-BE49-F238E27FC236}">
                <a16:creationId xmlns:a16="http://schemas.microsoft.com/office/drawing/2014/main" id="{E0AC0B9E-5208-7574-00CA-AD3257690D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122" y="2648471"/>
            <a:ext cx="5804955" cy="319432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5A98A7-F336-A8DE-B490-D269737643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0509" y="2357888"/>
            <a:ext cx="4265370" cy="3902635"/>
          </a:xfrm>
        </p:spPr>
        <p:txBody>
          <a:bodyPr anchor="ctr">
            <a:normAutofit/>
          </a:bodyPr>
          <a:lstStyle/>
          <a:p>
            <a:r>
              <a:rPr lang="en-US" sz="2000"/>
              <a:t>Hitting the spacebar starts the algorithm </a:t>
            </a:r>
          </a:p>
          <a:p>
            <a:pPr lvl="1"/>
            <a:r>
              <a:rPr lang="en-US" sz="2000"/>
              <a:t>Green represents an open node</a:t>
            </a:r>
          </a:p>
          <a:p>
            <a:pPr lvl="1"/>
            <a:r>
              <a:rPr lang="en-US" sz="2000"/>
              <a:t>Red represents a closed node </a:t>
            </a:r>
          </a:p>
          <a:p>
            <a:endParaRPr lang="en-US" sz="2000"/>
          </a:p>
          <a:p>
            <a:r>
              <a:rPr lang="en-US" sz="2000"/>
              <a:t>Once the target destination is reached a path is traced back (purple) </a:t>
            </a:r>
          </a:p>
        </p:txBody>
      </p:sp>
    </p:spTree>
    <p:extLst>
      <p:ext uri="{BB962C8B-B14F-4D97-AF65-F5344CB8AC3E}">
        <p14:creationId xmlns:p14="http://schemas.microsoft.com/office/powerpoint/2010/main" val="18266445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25122-1170-7170-BCF7-6CC3628B7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EA13D6-84F3-6CFD-E50B-74D88A5066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Have the students make their own paths to solve (~5mins) </a:t>
            </a:r>
          </a:p>
          <a:p>
            <a:endParaRPr lang="en-US" dirty="0"/>
          </a:p>
          <a:p>
            <a:r>
              <a:rPr lang="en-US" dirty="0"/>
              <a:t>Ask the students to recreate the maze shown in ‘maze.png’ with the start and endpoints in the algorithm grid </a:t>
            </a:r>
          </a:p>
          <a:p>
            <a:endParaRPr lang="en-US" dirty="0"/>
          </a:p>
          <a:p>
            <a:r>
              <a:rPr lang="en-US" dirty="0"/>
              <a:t>Ask if they think there’s a more effective way to recreate the maze </a:t>
            </a:r>
          </a:p>
          <a:p>
            <a:endParaRPr lang="en-US" dirty="0"/>
          </a:p>
          <a:p>
            <a:r>
              <a:rPr lang="en-US" dirty="0"/>
              <a:t>Bonus: Ask them how image processing could be used instead of manually drawing the maze</a:t>
            </a:r>
          </a:p>
        </p:txBody>
      </p:sp>
    </p:spTree>
    <p:extLst>
      <p:ext uri="{BB962C8B-B14F-4D97-AF65-F5344CB8AC3E}">
        <p14:creationId xmlns:p14="http://schemas.microsoft.com/office/powerpoint/2010/main" val="39433872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82303A3-E16A-AA5F-51EB-F8E23D5A8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4: Pathfinding with Computer Vision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669E46-DF63-F48B-C919-1D0FC31612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8747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94C5E84-EE3E-13DD-DED0-EB22AF58A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1A23FC2-37C6-017B-29A4-A9F6F08164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Integrate A* algorithm code with computer vision to create an autonomous maze solver for our robot</a:t>
            </a:r>
          </a:p>
        </p:txBody>
      </p:sp>
    </p:spTree>
    <p:extLst>
      <p:ext uri="{BB962C8B-B14F-4D97-AF65-F5344CB8AC3E}">
        <p14:creationId xmlns:p14="http://schemas.microsoft.com/office/powerpoint/2010/main" val="37878419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61782-59C1-3D3A-2B8D-47A63A5E7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F32B2-2FDC-5973-AD79-F96D063E68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72135"/>
          </a:xfrm>
        </p:spPr>
        <p:txBody>
          <a:bodyPr/>
          <a:lstStyle/>
          <a:p>
            <a:r>
              <a:rPr lang="en-US" dirty="0"/>
              <a:t>In the Cpu_vision.py file replace the marked section of code with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E02518-7369-CAAA-5039-B2234C769F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38992"/>
            <a:ext cx="5908041" cy="2437847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B6B9A3B-6EBD-C711-9B96-DC7D6E3EAE75}"/>
              </a:ext>
            </a:extLst>
          </p:cNvPr>
          <p:cNvSpPr txBox="1">
            <a:spLocks/>
          </p:cNvSpPr>
          <p:nvPr/>
        </p:nvSpPr>
        <p:spPr>
          <a:xfrm>
            <a:off x="838200" y="5143712"/>
            <a:ext cx="10740814" cy="14467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This code breaks our maze picture into grid (just like our algorithm window) and then marks the (row, col) that have black pixels in them (they represent the maze walls)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0905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3F5CA-1DAF-1E5B-48B9-AB2E723C4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28276A-6067-5EE9-C321-3BFBA42A70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6824"/>
            <a:ext cx="10515600" cy="666749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Open the astar.py file</a:t>
            </a:r>
          </a:p>
          <a:p>
            <a:r>
              <a:rPr lang="en-US" dirty="0"/>
              <a:t>At line 209 add this line of code (you will see add image data comment)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5DC680-A1FE-EA84-C22E-2CC3001FA9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886" y="2526070"/>
            <a:ext cx="6001588" cy="952633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0C0102D-AF8B-D7C6-94DB-C6974E2C6D17}"/>
              </a:ext>
            </a:extLst>
          </p:cNvPr>
          <p:cNvSpPr txBox="1">
            <a:spLocks/>
          </p:cNvSpPr>
          <p:nvPr/>
        </p:nvSpPr>
        <p:spPr>
          <a:xfrm>
            <a:off x="699347" y="4181053"/>
            <a:ext cx="10515600" cy="66674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Ask students to run the program  and press the “f” key to fill in the maze data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3488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09F2D-D330-8632-D965-66D0126D6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4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EEA60D-7814-FC92-C25A-131814AD38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62973" cy="44344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It should look something like this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D92F6F-9D0F-EE4D-5B0D-526524290E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79" y="2401605"/>
            <a:ext cx="4157859" cy="43683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4735BDA-E812-8DA5-D201-5CFF8DEB2F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6059" y="2622681"/>
            <a:ext cx="4306279" cy="4351338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E940181-A4E9-8485-93F3-DC7A10133054}"/>
              </a:ext>
            </a:extLst>
          </p:cNvPr>
          <p:cNvSpPr txBox="1">
            <a:spLocks/>
          </p:cNvSpPr>
          <p:nvPr/>
        </p:nvSpPr>
        <p:spPr>
          <a:xfrm>
            <a:off x="6262675" y="1117877"/>
            <a:ext cx="5162973" cy="128372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Notice that the generated maze is rotated from the original maze </a:t>
            </a:r>
          </a:p>
          <a:p>
            <a:r>
              <a:rPr lang="en-US" dirty="0"/>
              <a:t>Ask students why that may be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9284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D1203-A4E7-A780-2EEA-D4638879A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4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D7A09-3ED9-0E94-E895-5C51B0695A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a few minutes tell the students that the maze is rotated because the image processer library we’re using (Pillow) swaps the x and y values</a:t>
            </a:r>
          </a:p>
          <a:p>
            <a:endParaRPr lang="en-US" dirty="0"/>
          </a:p>
          <a:p>
            <a:r>
              <a:rPr lang="en-US" dirty="0"/>
              <a:t>To fix this have the students go back to the Cpu_vision.py file and change the code to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3214D1-D45C-09DA-D87A-3B2AC91E5F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7412" y="4833449"/>
            <a:ext cx="5280391" cy="192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6074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812D7-713C-E096-0F09-38E8DD8D4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4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7F7CF0-AD7C-A1D4-8AA8-77870DD29D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it should look normal </a:t>
            </a:r>
          </a:p>
          <a:p>
            <a:r>
              <a:rPr lang="en-US" dirty="0"/>
              <a:t>Also note that the start and end blocks get marked by our algorithm </a:t>
            </a:r>
          </a:p>
          <a:p>
            <a:r>
              <a:rPr lang="en-US" dirty="0"/>
              <a:t>Students can manually erase those by holding right click and moving the mouse over those areas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1EBA98-CB9C-5EAA-094F-7884F75BE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2382" y="3429000"/>
            <a:ext cx="3331440" cy="3437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3756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717C7-BA63-A4A3-9913-8C9FC933C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4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6CDBF0-47FF-CA45-0E6C-F25F2D08C0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Have students set their start and end points then hit the spacebar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A132B4-6E7B-4992-5008-C416F954B1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1193" y="2309707"/>
            <a:ext cx="4282497" cy="4500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628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1DA8BEA-89F9-245B-568F-9BD920500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Objectives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203C857-4EA2-9C82-5B5E-986A5392C4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Ensure that students have the proper software installed</a:t>
            </a:r>
          </a:p>
        </p:txBody>
      </p:sp>
    </p:spTree>
    <p:extLst>
      <p:ext uri="{BB962C8B-B14F-4D97-AF65-F5344CB8AC3E}">
        <p14:creationId xmlns:p14="http://schemas.microsoft.com/office/powerpoint/2010/main" val="2979418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2D075-59CB-618A-79BA-6C3F691F5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Requirements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B4182F-0DA4-0859-250B-1B5ED56963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students must have Python 3 installed on their computers</a:t>
            </a:r>
          </a:p>
          <a:p>
            <a:pPr lvl="1"/>
            <a:r>
              <a:rPr lang="en-US" dirty="0">
                <a:hlinkClick r:id="rId2"/>
              </a:rPr>
              <a:t>https://www.python.org/downloads/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Students are welcome to use their own IDEs (PyCharm, Spyder, IDLE </a:t>
            </a:r>
            <a:r>
              <a:rPr lang="en-US" dirty="0" err="1"/>
              <a:t>etc</a:t>
            </a:r>
            <a:r>
              <a:rPr lang="en-US" dirty="0"/>
              <a:t>) </a:t>
            </a:r>
          </a:p>
          <a:p>
            <a:endParaRPr lang="en-US" dirty="0"/>
          </a:p>
          <a:p>
            <a:r>
              <a:rPr lang="en-US" dirty="0"/>
              <a:t>All students must have the ability to use the python package installer pip 	</a:t>
            </a:r>
          </a:p>
          <a:p>
            <a:pPr lvl="1"/>
            <a:r>
              <a:rPr lang="en-US" dirty="0"/>
              <a:t>If they do not, please help them install pip and add it to their system paths</a:t>
            </a:r>
          </a:p>
          <a:p>
            <a:pPr lvl="1"/>
            <a:r>
              <a:rPr lang="en-US" dirty="0">
                <a:hlinkClick r:id="rId3"/>
              </a:rPr>
              <a:t>https://www.activestate.com/resources/quick-reads/how-to-install-pip-on-windows/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https://www.geeksforgeeks.org/how-to-install-pip-in-macos/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644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62C5A-9E6E-8769-80D1-C0D95D02E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Requirements 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0F32E-D0D2-DD39-C712-CB26BBF6B4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Please have the students install the follow the following libraries using pip </a:t>
            </a:r>
          </a:p>
          <a:p>
            <a:pPr lvl="1"/>
            <a:r>
              <a:rPr lang="en-US" dirty="0" err="1"/>
              <a:t>Pygame</a:t>
            </a:r>
            <a:r>
              <a:rPr lang="en-US" dirty="0"/>
              <a:t> (	pip install </a:t>
            </a:r>
            <a:r>
              <a:rPr lang="en-US" dirty="0" err="1"/>
              <a:t>pygame</a:t>
            </a:r>
            <a:r>
              <a:rPr lang="en-US" dirty="0"/>
              <a:t>)  - For the Al algorithm</a:t>
            </a:r>
          </a:p>
          <a:p>
            <a:pPr lvl="1"/>
            <a:r>
              <a:rPr lang="en-US" dirty="0"/>
              <a:t>Pillow (pip install Pillow) – for image processing</a:t>
            </a:r>
          </a:p>
        </p:txBody>
      </p:sp>
    </p:spTree>
    <p:extLst>
      <p:ext uri="{BB962C8B-B14F-4D97-AF65-F5344CB8AC3E}">
        <p14:creationId xmlns:p14="http://schemas.microsoft.com/office/powerpoint/2010/main" val="3034114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F914D-98CA-6031-EB84-D832C968D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265ECB-9B0A-C3FE-0734-B1A2652C7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files for the section can be found here: </a:t>
            </a:r>
            <a:r>
              <a:rPr lang="en-US" dirty="0">
                <a:hlinkClick r:id="rId2"/>
              </a:rPr>
              <a:t>https://github.com/SpaceCadetShep0727/BiR-intro-to-AI</a:t>
            </a:r>
            <a:endParaRPr lang="en-US" dirty="0"/>
          </a:p>
          <a:p>
            <a:endParaRPr lang="en-US" dirty="0"/>
          </a:p>
          <a:p>
            <a:r>
              <a:rPr lang="en-US" dirty="0"/>
              <a:t>Instruct students to download the repository zip file and extract it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285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9F416-BED6-B614-6886-40E475E8E5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4A49DD-79CA-7726-7DBB-8AB0EAED8B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4894"/>
            <a:ext cx="12192000" cy="5668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7618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D7205-16D2-A70C-0ED2-744654373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BA0DED-0B7A-CC10-5762-50399D597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Student code for each breakout session is located in the student’s folder </a:t>
            </a:r>
          </a:p>
          <a:p>
            <a:endParaRPr lang="en-US" dirty="0"/>
          </a:p>
          <a:p>
            <a:r>
              <a:rPr lang="en-US" dirty="0"/>
              <a:t>TA master code is available in the master folder</a:t>
            </a:r>
          </a:p>
        </p:txBody>
      </p:sp>
    </p:spTree>
    <p:extLst>
      <p:ext uri="{BB962C8B-B14F-4D97-AF65-F5344CB8AC3E}">
        <p14:creationId xmlns:p14="http://schemas.microsoft.com/office/powerpoint/2010/main" val="41455491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1546B14-4AF2-300F-B3FC-AEF1ED18F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Breakout Session 2: Intro Image Processing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000A5B-19AB-FB64-3543-2AEF893475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15-20 mins </a:t>
            </a:r>
          </a:p>
        </p:txBody>
      </p:sp>
    </p:spTree>
    <p:extLst>
      <p:ext uri="{BB962C8B-B14F-4D97-AF65-F5344CB8AC3E}">
        <p14:creationId xmlns:p14="http://schemas.microsoft.com/office/powerpoint/2010/main" val="24144849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910</Words>
  <Application>Microsoft Office PowerPoint</Application>
  <PresentationFormat>Widescreen</PresentationFormat>
  <Paragraphs>108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Calibri Light</vt:lpstr>
      <vt:lpstr>Office Theme</vt:lpstr>
      <vt:lpstr>BiR Intro to AI TA Slides</vt:lpstr>
      <vt:lpstr>Breakout Session 1: Set Up</vt:lpstr>
      <vt:lpstr>Session Objectives</vt:lpstr>
      <vt:lpstr>Software Requirements </vt:lpstr>
      <vt:lpstr>Software Requirements (Continued)</vt:lpstr>
      <vt:lpstr>GitHub Repository</vt:lpstr>
      <vt:lpstr>PowerPoint Presentation</vt:lpstr>
      <vt:lpstr>PowerPoint Presentation</vt:lpstr>
      <vt:lpstr>Breakout Session 2: Intro Image Processing</vt:lpstr>
      <vt:lpstr>Objectives </vt:lpstr>
      <vt:lpstr>Session 2</vt:lpstr>
      <vt:lpstr>Session 2</vt:lpstr>
      <vt:lpstr>Session 2 </vt:lpstr>
      <vt:lpstr>Session 2 </vt:lpstr>
      <vt:lpstr>Breakout Session 3: Pathfinding with A * Algorithm</vt:lpstr>
      <vt:lpstr>Objectives</vt:lpstr>
      <vt:lpstr>Session 3 </vt:lpstr>
      <vt:lpstr>Session 3</vt:lpstr>
      <vt:lpstr>Session 3 </vt:lpstr>
      <vt:lpstr>Session 3 </vt:lpstr>
      <vt:lpstr>Session 3</vt:lpstr>
      <vt:lpstr>Session 4: Pathfinding with Computer Vision</vt:lpstr>
      <vt:lpstr>Objectives</vt:lpstr>
      <vt:lpstr>Session 4</vt:lpstr>
      <vt:lpstr>Session 4</vt:lpstr>
      <vt:lpstr>Session 4 </vt:lpstr>
      <vt:lpstr>Session 4 </vt:lpstr>
      <vt:lpstr>Session 4 </vt:lpstr>
      <vt:lpstr>Session 4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BiR Intro to AI TA Slides</dc:title>
  <dc:creator>Aaron M Shepard</dc:creator>
  <cp:lastModifiedBy>Aaron M Shepard</cp:lastModifiedBy>
  <cp:revision>1</cp:revision>
  <dcterms:created xsi:type="dcterms:W3CDTF">2023-08-20T10:54:50Z</dcterms:created>
  <dcterms:modified xsi:type="dcterms:W3CDTF">2023-08-20T15:07:10Z</dcterms:modified>
</cp:coreProperties>
</file>