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8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5" r:id="rId31"/>
    <p:sldId id="286" r:id="rId32"/>
    <p:sldId id="287" r:id="rId33"/>
    <p:sldId id="288" r:id="rId34"/>
    <p:sldId id="291" r:id="rId35"/>
    <p:sldId id="289" r:id="rId36"/>
    <p:sldId id="290" r:id="rId37"/>
    <p:sldId id="294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>
        <p:scale>
          <a:sx n="94" d="100"/>
          <a:sy n="94" d="100"/>
        </p:scale>
        <p:origin x="8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17:30:14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17:30:14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  <inkml:trace contextRef="#ctx0" brushRef="#br0" timeOffset="1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6325-3492-CA1D-FAC2-688C5A797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EFCD5-46BF-CEFB-E01D-B8C2444A9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F4039-44D1-D4FF-D4B8-505FADFE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E17C-C988-4570-947B-DDA07D335E5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92CD-BD90-7C2C-C7A4-F3A444D9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B8E8E-D71E-BBEC-B1B0-D91B9B70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5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056E-5A86-EE7D-5EDA-DF4C84AB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89671-2EFA-3311-F11B-9808E1576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B211-2751-84FE-7AA6-E4477CEC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E17C-C988-4570-947B-DDA07D335E5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16274-7B75-3EBA-888D-3CE6BFB4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E5DE2-D244-3CFC-E08C-393F86A2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4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008A9-46EC-2CF8-FB46-3280A7025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3CB8F-50F8-E734-23F9-CB9D139E9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064D4-5E12-A351-54BF-4437B558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E17C-C988-4570-947B-DDA07D335E5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1C80E-4E75-3354-B6F7-CE2F6873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033B-8E7E-14EC-3BFE-FF8C7C95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AD02-81CC-2DFF-62BD-E3622D89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3207C-BF5E-607D-94D2-4AABB7EC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1AB5D-5ACD-7D19-4936-26653EFD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E17C-C988-4570-947B-DDA07D335E5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D8E1-B523-467A-C9C3-9BB2F162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CD0A2-B40F-6387-042A-9193CE1A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DF10-1D08-2E8D-97D1-5089D470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87D5A-CC6F-024B-1079-A7300CF3D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3C12-385E-997D-9BE7-B6F0BFCA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E17C-C988-4570-947B-DDA07D335E5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D4FB-5D19-987D-4E62-E19CB775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9E640-42B3-662E-CA8C-859E9F29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0F49-BD86-B494-B021-BA633B2D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DD1E-5119-0EF0-952E-F7310D281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5B7F4-90C6-2FDA-C394-ED7975A2C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2D92D-2FEE-57AE-30AC-B0733B94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E17C-C988-4570-947B-DDA07D335E5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54B44-664B-47E2-6F08-96191C0C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6E383-0D2F-1E66-C3B2-426B125A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1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E102-07FB-7365-26B6-5E99208B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7D183-71A4-4882-A17F-B8BE485CC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8B87E-79CD-126B-37AA-EED0F43DA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9F3F6-26E2-5CBF-516F-48D5D7D9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77B87-AA89-A71B-8319-D9A464CAE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28FBB-2D9C-C57E-51AD-36CFC6EB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E17C-C988-4570-947B-DDA07D335E5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6D319-F1F0-A562-4B01-820BF035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1BDC4-5777-C7D5-F7F2-38B92DC6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2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942D-A7DA-6627-BE6C-3070D17F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0192F-0610-D795-B55F-386B1FEF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E17C-C988-4570-947B-DDA07D335E5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3C1D1-8171-03CB-3137-59655D74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B032C-1C55-C9F4-69E1-F6B35334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5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328C8-7958-BC27-84E8-E0A2E4AA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E17C-C988-4570-947B-DDA07D335E5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F2539-024D-8803-D38D-9B917987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D4A84-CF3F-E5DC-B75C-74DB2BE5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4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0881-30B9-D00B-A355-E73D3EDF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104B-30E7-CFB8-A8E7-1F965080D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13A59-6671-5429-3D44-69468F8A7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1B259-36C5-F44F-6BDF-70C22669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E17C-C988-4570-947B-DDA07D335E5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84AB2-FCC1-B634-1CE8-C08A550E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D74D3-37B2-D0C6-EAD3-A955F89E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2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FBE7-A02C-3980-79DE-EF78B143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01DF8-65D5-557B-33BE-C19124BC8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DA35B-1AD7-720C-7A32-FCBD0D95B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BE680-5932-87F0-86C6-971C26E4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E17C-C988-4570-947B-DDA07D335E5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A6436-761F-F354-7939-EA27C525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44DBD-94F5-0F0F-476F-135BE39E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3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0AC4-B424-A583-3831-2BF67B65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565F5-6D7F-DCA1-398D-04BE6328D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25046-9E45-12FD-6A70-177137213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DE17C-C988-4570-947B-DDA07D335E51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B3304-233D-EFAB-C3FB-AC2069418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C55D-9DA9-7626-0564-49AC933A3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D6899-6BBF-4770-B0A4-CD6FFF37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9.png"/><Relationship Id="rId4" Type="http://schemas.openxmlformats.org/officeDocument/2006/relationships/customXml" Target="../ink/ink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tivestate.com/resources/quick-reads/how-to-install-pip-on-windows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how-to-install-pip-in-maco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aceCadetShep0727/BiR-intro-to-A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58E4-4C50-329B-0C07-BDDB47083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BiR</a:t>
            </a:r>
            <a:r>
              <a:rPr lang="en-US" dirty="0"/>
              <a:t> Intro to AI TA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63C98-88BF-B0A5-1232-90356991F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2B488F-E45D-59F0-8B95-C42A93FF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A7BCFA-6BA9-0AC4-2317-B9B4ED522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students to the basics of image processing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0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DB25-1C20-9E50-998F-E3AAC48C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769D-D5CD-796C-37EF-808D2279F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360"/>
            <a:ext cx="8356134" cy="550639"/>
          </a:xfrm>
        </p:spPr>
        <p:txBody>
          <a:bodyPr/>
          <a:lstStyle/>
          <a:p>
            <a:r>
              <a:rPr lang="en-US" dirty="0"/>
              <a:t>First have the students import the necessary modules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E1B7B-60E6-5CEF-3F67-FC1E27EA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70" y="1829674"/>
            <a:ext cx="4553585" cy="1333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A385A6-FCBC-C22D-E1FC-2949E87982A2}"/>
              </a:ext>
            </a:extLst>
          </p:cNvPr>
          <p:cNvSpPr txBox="1"/>
          <p:nvPr/>
        </p:nvSpPr>
        <p:spPr>
          <a:xfrm>
            <a:off x="779198" y="3374763"/>
            <a:ext cx="84741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Next have the students read in the maze image and display it along with the dimensional information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95D84C-6585-5DEB-480D-3B2F68EDE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0153"/>
            <a:ext cx="6658904" cy="1552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410F41-6D09-254A-E9B5-3F758A1888DB}"/>
              </a:ext>
            </a:extLst>
          </p:cNvPr>
          <p:cNvSpPr txBox="1"/>
          <p:nvPr/>
        </p:nvSpPr>
        <p:spPr>
          <a:xfrm>
            <a:off x="7972214" y="4627950"/>
            <a:ext cx="4064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Challenge the students and ask them what w and h represent  </a:t>
            </a:r>
          </a:p>
        </p:txBody>
      </p:sp>
    </p:spTree>
    <p:extLst>
      <p:ext uri="{BB962C8B-B14F-4D97-AF65-F5344CB8AC3E}">
        <p14:creationId xmlns:p14="http://schemas.microsoft.com/office/powerpoint/2010/main" val="356180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B4C6-6D83-E1CC-F834-07C5D462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5E6A-E840-787D-721A-250AEE002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40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 these next lines to the code and ask the students what the they think of the output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8A77C-013C-D8BB-B3C6-2611464F0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83" y="2704999"/>
            <a:ext cx="3839111" cy="7240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CABD2E-90C4-0239-C1AB-45E7959DD95D}"/>
              </a:ext>
            </a:extLst>
          </p:cNvPr>
          <p:cNvSpPr txBox="1">
            <a:spLocks/>
          </p:cNvSpPr>
          <p:nvPr/>
        </p:nvSpPr>
        <p:spPr>
          <a:xfrm>
            <a:off x="838200" y="3946374"/>
            <a:ext cx="10515600" cy="72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students will probably comment on how confusing it is 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6A209A-655A-1EF9-49AC-6FA33B29B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59" y="4399320"/>
            <a:ext cx="1881954" cy="199011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D60386-2BA9-AFCF-37D8-99B88459E7A5}"/>
              </a:ext>
            </a:extLst>
          </p:cNvPr>
          <p:cNvSpPr txBox="1">
            <a:spLocks/>
          </p:cNvSpPr>
          <p:nvPr/>
        </p:nvSpPr>
        <p:spPr>
          <a:xfrm>
            <a:off x="3186752" y="4825748"/>
            <a:ext cx="10515600" cy="724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Explain to the student each pixel in a colored image is </a:t>
            </a:r>
          </a:p>
          <a:p>
            <a:pPr marL="0" indent="0">
              <a:buNone/>
            </a:pPr>
            <a:r>
              <a:rPr lang="en-US" dirty="0"/>
              <a:t>    represented by an element of a 3-dimensional array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1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55EC-C320-C93F-D34E-AC4AE39C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977A-659F-4ACE-357D-397237F4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students if all this information is really necessary for our application (it isn’t) then ask them what they can do to make the image easier to process </a:t>
            </a:r>
          </a:p>
          <a:p>
            <a:endParaRPr lang="en-US" dirty="0"/>
          </a:p>
          <a:p>
            <a:r>
              <a:rPr lang="en-US" dirty="0"/>
              <a:t>The answer is to convert the image into black and white </a:t>
            </a:r>
          </a:p>
          <a:p>
            <a:pPr lvl="1"/>
            <a:r>
              <a:rPr lang="en-US" dirty="0"/>
              <a:t>Instead of representing 3 colors now each pixel only represents 1 </a:t>
            </a:r>
          </a:p>
          <a:p>
            <a:pPr lvl="1"/>
            <a:r>
              <a:rPr lang="en-US" dirty="0"/>
              <a:t>Much easier to work with! </a:t>
            </a:r>
          </a:p>
          <a:p>
            <a:pPr lvl="1"/>
            <a:r>
              <a:rPr lang="en-US" dirty="0"/>
              <a:t>Preferred if your AI application doesn’t need to recognize colors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7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F273-38F3-731F-6192-E23D80D0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84F5-41ED-CC10-9FAE-848CE4BB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9316" cy="540070"/>
          </a:xfrm>
        </p:spPr>
        <p:txBody>
          <a:bodyPr>
            <a:normAutofit fontScale="92500"/>
          </a:bodyPr>
          <a:lstStyle/>
          <a:p>
            <a:r>
              <a:rPr lang="en-US" dirty="0"/>
              <a:t>To convert the image into black and white use the following code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BF027-2916-92AA-98A3-1CBA6747E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1016"/>
            <a:ext cx="7430537" cy="23625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AEA70-EF1F-633D-5AA4-91EB9EB8ABEE}"/>
              </a:ext>
            </a:extLst>
          </p:cNvPr>
          <p:cNvSpPr txBox="1">
            <a:spLocks/>
          </p:cNvSpPr>
          <p:nvPr/>
        </p:nvSpPr>
        <p:spPr>
          <a:xfrm>
            <a:off x="838200" y="5249731"/>
            <a:ext cx="8153399" cy="54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Convert(‘L’) converts the picture to grey scale 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397576-4C48-7F15-1934-4F08F3D53125}"/>
              </a:ext>
            </a:extLst>
          </p:cNvPr>
          <p:cNvSpPr txBox="1">
            <a:spLocks/>
          </p:cNvSpPr>
          <p:nvPr/>
        </p:nvSpPr>
        <p:spPr>
          <a:xfrm>
            <a:off x="838199" y="5915951"/>
            <a:ext cx="8153399" cy="540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lambda function biases the pixels to either be black or white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6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546B14-4AF2-300F-B3FC-AEF1ED18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Session 3: Pathfinding with A *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00A5B-19AB-FB64-3543-2AEF89347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15-20 mins </a:t>
            </a:r>
          </a:p>
        </p:txBody>
      </p:sp>
    </p:spTree>
    <p:extLst>
      <p:ext uri="{BB962C8B-B14F-4D97-AF65-F5344CB8AC3E}">
        <p14:creationId xmlns:p14="http://schemas.microsoft.com/office/powerpoint/2010/main" val="43812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8538DC-4706-077D-5421-CE4D67C8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B436A8-222B-EB35-FFBD-EFFC73A2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Familiarize students with instances of the A* pathfinding algorithm </a:t>
            </a:r>
          </a:p>
          <a:p>
            <a:r>
              <a:rPr lang="en-US" dirty="0"/>
              <a:t>Challenge students to recreate the maze that their robot must navigate</a:t>
            </a:r>
          </a:p>
        </p:txBody>
      </p:sp>
    </p:spTree>
    <p:extLst>
      <p:ext uri="{BB962C8B-B14F-4D97-AF65-F5344CB8AC3E}">
        <p14:creationId xmlns:p14="http://schemas.microsoft.com/office/powerpoint/2010/main" val="1407036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85B2-4820-07A1-5F23-0841E13E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EF822-9E58-CB55-A49F-5FDE05413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653"/>
            <a:ext cx="10515600" cy="4163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This section will not require any code changes 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836B9E-7859-AFEC-724C-A7D9D5B808AC}"/>
              </a:ext>
            </a:extLst>
          </p:cNvPr>
          <p:cNvSpPr txBox="1">
            <a:spLocks/>
          </p:cNvSpPr>
          <p:nvPr/>
        </p:nvSpPr>
        <p:spPr>
          <a:xfrm>
            <a:off x="838200" y="2194773"/>
            <a:ext cx="10515600" cy="416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Instead the students will focus on working with an instance of an A* algorithm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6CB327-38C8-850B-AEE3-12C9CFC02442}"/>
              </a:ext>
            </a:extLst>
          </p:cNvPr>
          <p:cNvSpPr txBox="1">
            <a:spLocks/>
          </p:cNvSpPr>
          <p:nvPr/>
        </p:nvSpPr>
        <p:spPr>
          <a:xfrm>
            <a:off x="838200" y="3055092"/>
            <a:ext cx="10515600" cy="416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Instruct the students to navigate to the Session 3 folder and run the astar_intro.py file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4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7129-217D-5A65-DFF4-7812539E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34A3-B9BB-E030-6CCD-B06739A7E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grid should be visible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C9E5A-3356-4AC0-95EC-816CE6B7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360" y="1394672"/>
            <a:ext cx="5170854" cy="53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16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FA27-21E3-DD12-6F39-69EE8F08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AAC8-B377-D788-D02F-66E00355A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grid you left click on will become orange </a:t>
            </a:r>
          </a:p>
          <a:p>
            <a:pPr lvl="1"/>
            <a:r>
              <a:rPr lang="en-US" dirty="0"/>
              <a:t>This represents the start point </a:t>
            </a:r>
          </a:p>
          <a:p>
            <a:r>
              <a:rPr lang="en-US" dirty="0"/>
              <a:t>The next grid will become blue </a:t>
            </a:r>
          </a:p>
          <a:p>
            <a:pPr lvl="1"/>
            <a:r>
              <a:rPr lang="en-US" dirty="0"/>
              <a:t>This represents the end point </a:t>
            </a:r>
          </a:p>
          <a:p>
            <a:r>
              <a:rPr lang="en-US" dirty="0"/>
              <a:t>Every click after will turn the grid black </a:t>
            </a:r>
          </a:p>
          <a:p>
            <a:pPr lvl="1"/>
            <a:r>
              <a:rPr lang="en-US" dirty="0"/>
              <a:t>This represents a wall </a:t>
            </a:r>
          </a:p>
          <a:p>
            <a:pPr lvl="1"/>
            <a:r>
              <a:rPr lang="en-US" dirty="0"/>
              <a:t>You can hold and drag to create walls quickly</a:t>
            </a:r>
          </a:p>
          <a:p>
            <a:pPr lvl="1"/>
            <a:endParaRPr lang="en-US" dirty="0"/>
          </a:p>
          <a:p>
            <a:r>
              <a:rPr lang="en-US" dirty="0"/>
              <a:t>A right click undoes the previous click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405C5-0271-516D-4FC3-54D7CE8E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05" y="2597719"/>
            <a:ext cx="307700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6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546B14-4AF2-300F-B3FC-AEF1ED18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Session 1: Set 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00A5B-19AB-FB64-3543-2AEF89347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5-10 mins </a:t>
            </a:r>
          </a:p>
        </p:txBody>
      </p:sp>
    </p:spTree>
    <p:extLst>
      <p:ext uri="{BB962C8B-B14F-4D97-AF65-F5344CB8AC3E}">
        <p14:creationId xmlns:p14="http://schemas.microsoft.com/office/powerpoint/2010/main" val="151451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BDE3D-A6BF-840D-CBD9-DB47CE83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/>
              <a:t>Session 3 </a:t>
            </a:r>
          </a:p>
        </p:txBody>
      </p:sp>
      <p:pic>
        <p:nvPicPr>
          <p:cNvPr id="5" name="Picture 4" descr="A pixel art of a red and green object&#10;&#10;Description automatically generated">
            <a:extLst>
              <a:ext uri="{FF2B5EF4-FFF2-40B4-BE49-F238E27FC236}">
                <a16:creationId xmlns:a16="http://schemas.microsoft.com/office/drawing/2014/main" id="{E0AC0B9E-5208-7574-00CA-AD3257690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22" y="2648471"/>
            <a:ext cx="5804955" cy="31943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98A7-F336-A8DE-B490-D2697376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09" y="2357888"/>
            <a:ext cx="4265370" cy="3902635"/>
          </a:xfrm>
        </p:spPr>
        <p:txBody>
          <a:bodyPr anchor="ctr">
            <a:normAutofit/>
          </a:bodyPr>
          <a:lstStyle/>
          <a:p>
            <a:r>
              <a:rPr lang="en-US" sz="2000"/>
              <a:t>Hitting the spacebar starts the algorithm </a:t>
            </a:r>
          </a:p>
          <a:p>
            <a:pPr lvl="1"/>
            <a:r>
              <a:rPr lang="en-US" sz="2000"/>
              <a:t>Green represents an open node</a:t>
            </a:r>
          </a:p>
          <a:p>
            <a:pPr lvl="1"/>
            <a:r>
              <a:rPr lang="en-US" sz="2000"/>
              <a:t>Red represents a closed node </a:t>
            </a:r>
          </a:p>
          <a:p>
            <a:endParaRPr lang="en-US" sz="2000"/>
          </a:p>
          <a:p>
            <a:r>
              <a:rPr lang="en-US" sz="2000"/>
              <a:t>Once the target destination is reached a path is traced back (purple) </a:t>
            </a:r>
          </a:p>
        </p:txBody>
      </p:sp>
    </p:spTree>
    <p:extLst>
      <p:ext uri="{BB962C8B-B14F-4D97-AF65-F5344CB8AC3E}">
        <p14:creationId xmlns:p14="http://schemas.microsoft.com/office/powerpoint/2010/main" val="1826644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5122-1170-7170-BCF7-6CC3628B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A13D6-84F3-6CFD-E50B-74D88A506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the students make their own paths to solve (~5mins) </a:t>
            </a:r>
          </a:p>
          <a:p>
            <a:endParaRPr lang="en-US" dirty="0"/>
          </a:p>
          <a:p>
            <a:r>
              <a:rPr lang="en-US" dirty="0"/>
              <a:t>Ask the students to recreate the maze shown in ‘maze.png’ with the start and endpoints in the algorithm grid </a:t>
            </a:r>
          </a:p>
          <a:p>
            <a:endParaRPr lang="en-US" dirty="0"/>
          </a:p>
          <a:p>
            <a:r>
              <a:rPr lang="en-US" dirty="0"/>
              <a:t>Ask if they think there’s a more effective way to recreate the maze </a:t>
            </a:r>
          </a:p>
          <a:p>
            <a:endParaRPr lang="en-US" dirty="0"/>
          </a:p>
          <a:p>
            <a:r>
              <a:rPr lang="en-US" dirty="0"/>
              <a:t>Bonus: Ask them how image processing could be used instead of manually drawing the maze</a:t>
            </a:r>
          </a:p>
        </p:txBody>
      </p:sp>
    </p:spTree>
    <p:extLst>
      <p:ext uri="{BB962C8B-B14F-4D97-AF65-F5344CB8AC3E}">
        <p14:creationId xmlns:p14="http://schemas.microsoft.com/office/powerpoint/2010/main" val="3943387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2303A3-E16A-AA5F-51EB-F8E23D5A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4: Pathfinding with Computer Vision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69E46-DF63-F48B-C919-1D0FC3161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74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4C5E84-EE3E-13DD-DED0-EB22AF58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A23FC2-37C6-017B-29A4-A9F6F0816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A* algorithm code with computer vision to create an autonomous maze solver for our robot</a:t>
            </a:r>
          </a:p>
        </p:txBody>
      </p:sp>
    </p:spTree>
    <p:extLst>
      <p:ext uri="{BB962C8B-B14F-4D97-AF65-F5344CB8AC3E}">
        <p14:creationId xmlns:p14="http://schemas.microsoft.com/office/powerpoint/2010/main" val="3787841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1782-59C1-3D3A-2B8D-47A63A5E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F32B2-2FDC-5973-AD79-F96D063E6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2135"/>
          </a:xfrm>
        </p:spPr>
        <p:txBody>
          <a:bodyPr/>
          <a:lstStyle/>
          <a:p>
            <a:r>
              <a:rPr lang="en-US" dirty="0"/>
              <a:t>In the Cpu_vision.py file replace the marked section of code with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02518-7369-CAAA-5039-B2234C76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8992"/>
            <a:ext cx="5908041" cy="24378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6B9A3B-6EBD-C711-9B96-DC7D6E3EAE75}"/>
              </a:ext>
            </a:extLst>
          </p:cNvPr>
          <p:cNvSpPr txBox="1">
            <a:spLocks/>
          </p:cNvSpPr>
          <p:nvPr/>
        </p:nvSpPr>
        <p:spPr>
          <a:xfrm>
            <a:off x="838200" y="5143712"/>
            <a:ext cx="10740814" cy="144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code breaks our maze picture into grid (just like our algorithm window) and then marks the (row, col) that have black pixels in them (they represent the maze walls)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90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F5CA-1DAF-1E5B-48B9-AB2E723C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276A-6067-5EE9-C321-3BFBA42A7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824"/>
            <a:ext cx="10515600" cy="66674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Open the astar.py file</a:t>
            </a:r>
          </a:p>
          <a:p>
            <a:r>
              <a:rPr lang="en-US" dirty="0"/>
              <a:t>At line 209 add this line of code (you will see add image data comment)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DC680-A1FE-EA84-C22E-2CC3001F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86" y="2526070"/>
            <a:ext cx="6001588" cy="95263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C0102D-AF8B-D7C6-94DB-C6974E2C6D17}"/>
              </a:ext>
            </a:extLst>
          </p:cNvPr>
          <p:cNvSpPr txBox="1">
            <a:spLocks/>
          </p:cNvSpPr>
          <p:nvPr/>
        </p:nvSpPr>
        <p:spPr>
          <a:xfrm>
            <a:off x="699347" y="4181053"/>
            <a:ext cx="10515600" cy="666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Ask students to run the program  and press the “f” key to fill in the maze data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48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9F2D-D330-8632-D965-66D0126D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EA60D-7814-FC92-C25A-131814AD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2973" cy="4434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should look something like this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92F6F-9D0F-EE4D-5B0D-526524290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" y="2401605"/>
            <a:ext cx="4157859" cy="4368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35BDA-E812-8DA5-D201-5CFF8DEB2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059" y="2622681"/>
            <a:ext cx="4306279" cy="43513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940181-A4E9-8485-93F3-DC7A10133054}"/>
              </a:ext>
            </a:extLst>
          </p:cNvPr>
          <p:cNvSpPr txBox="1">
            <a:spLocks/>
          </p:cNvSpPr>
          <p:nvPr/>
        </p:nvSpPr>
        <p:spPr>
          <a:xfrm>
            <a:off x="6262675" y="1117877"/>
            <a:ext cx="5162973" cy="12837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Notice that the generated maze is rotated from the original maze </a:t>
            </a:r>
          </a:p>
          <a:p>
            <a:r>
              <a:rPr lang="en-US" dirty="0"/>
              <a:t>Ask students why that may be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28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1203-A4E7-A780-2EEA-D4638879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7A09-3ED9-0E94-E895-5C51B0695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few minutes tell the students that the maze is rotated because the image processer library we’re using (Pillow) swaps the x and y values</a:t>
            </a:r>
          </a:p>
          <a:p>
            <a:endParaRPr lang="en-US" dirty="0"/>
          </a:p>
          <a:p>
            <a:r>
              <a:rPr lang="en-US" dirty="0"/>
              <a:t>To fix this have the students go back to the Cpu_vision.py file and change the code to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214D1-D45C-09DA-D87A-3B2AC91E5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412" y="4833449"/>
            <a:ext cx="5280391" cy="192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07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12D7-713C-E096-0F09-38E8DD8D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7CF0-AD7C-A1D4-8AA8-77870DD2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it should look normal </a:t>
            </a:r>
          </a:p>
          <a:p>
            <a:r>
              <a:rPr lang="en-US" dirty="0"/>
              <a:t>Also note that the start and end blocks get marked by our algorithm </a:t>
            </a:r>
          </a:p>
          <a:p>
            <a:r>
              <a:rPr lang="en-US" dirty="0"/>
              <a:t>Students can manually erase those by holding right click and moving the mouse over those areas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EBA98-CB9C-5EAA-094F-7884F75BE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382" y="3429000"/>
            <a:ext cx="3331440" cy="343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75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17C7-BA63-A4A3-9913-8C9FC93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DBF0-47FF-CA45-0E6C-F25F2D08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students set their start and end points then hit the spacebar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132B4-6E7B-4992-5008-C416F954B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193" y="2309707"/>
            <a:ext cx="4282497" cy="450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2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A8BEA-89F9-245B-568F-9BD92050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03C857-4EA2-9C82-5B5E-986A5392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students have the proper software installed</a:t>
            </a:r>
          </a:p>
        </p:txBody>
      </p:sp>
    </p:spTree>
    <p:extLst>
      <p:ext uri="{BB962C8B-B14F-4D97-AF65-F5344CB8AC3E}">
        <p14:creationId xmlns:p14="http://schemas.microsoft.com/office/powerpoint/2010/main" val="2979418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8F5F-84E2-B26A-A887-7E70959B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5: Designing a Robot Controller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E986-94ED-7C34-B2A8-131B3D7E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can solve the maze, we must find a way to convert that solution into commands that the robot can understand </a:t>
            </a:r>
          </a:p>
          <a:p>
            <a:endParaRPr lang="en-US" dirty="0"/>
          </a:p>
          <a:p>
            <a:r>
              <a:rPr lang="en-US" dirty="0"/>
              <a:t>Navigate to robot_controller.py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artoon of a robot holding a book&#10;&#10;Description automatically generated">
            <a:extLst>
              <a:ext uri="{FF2B5EF4-FFF2-40B4-BE49-F238E27FC236}">
                <a16:creationId xmlns:a16="http://schemas.microsoft.com/office/drawing/2014/main" id="{90D80416-4C5D-97C3-8503-DF241613E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111" y="3261789"/>
            <a:ext cx="2915174" cy="291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03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B799-BD3C-81F5-79F7-C78D259F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figure 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E6427-E7B1-FD81-4C1A-0CCDDE4D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far does the robot need to travel ? </a:t>
            </a:r>
          </a:p>
          <a:p>
            <a:pPr marL="0" indent="0">
              <a:buNone/>
            </a:pPr>
            <a:r>
              <a:rPr lang="en-US" dirty="0"/>
              <a:t>How to tell the robot to turn ?</a:t>
            </a:r>
          </a:p>
        </p:txBody>
      </p:sp>
    </p:spTree>
    <p:extLst>
      <p:ext uri="{BB962C8B-B14F-4D97-AF65-F5344CB8AC3E}">
        <p14:creationId xmlns:p14="http://schemas.microsoft.com/office/powerpoint/2010/main" val="2502786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616A-F688-A086-CAB1-A9AB81E8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Is Too Far?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FFC73-81E1-58D4-7004-E51A9BC3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35" y="2223347"/>
            <a:ext cx="3331440" cy="3437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7803C7-CCB3-60AA-3620-642006C21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826" y="2187471"/>
            <a:ext cx="5397784" cy="338327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55AA45A-757E-901B-5572-F3E9655BE6AA}"/>
              </a:ext>
            </a:extLst>
          </p:cNvPr>
          <p:cNvGrpSpPr/>
          <p:nvPr/>
        </p:nvGrpSpPr>
        <p:grpSpPr>
          <a:xfrm>
            <a:off x="4754480" y="683693"/>
            <a:ext cx="360" cy="360"/>
            <a:chOff x="4754480" y="68369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9AFBCF1-DE68-0619-07EF-6612ABD7160B}"/>
                    </a:ext>
                  </a:extLst>
                </p14:cNvPr>
                <p14:cNvContentPartPr/>
                <p14:nvPr/>
              </p14:nvContentPartPr>
              <p14:xfrm>
                <a:off x="4754480" y="683693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9AFBCF1-DE68-0619-07EF-6612ABD716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45840" y="67505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740B47-8B0B-3D59-21C7-123D3AF04E0F}"/>
                    </a:ext>
                  </a:extLst>
                </p14:cNvPr>
                <p14:cNvContentPartPr/>
                <p14:nvPr/>
              </p14:nvContentPartPr>
              <p14:xfrm>
                <a:off x="4754480" y="683693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740B47-8B0B-3D59-21C7-123D3AF04E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45840" y="67505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254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E6D8-A191-B108-66BE-9BC4D85B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077F4-0B82-8B89-4194-058847651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872" y="1825625"/>
            <a:ext cx="6942255" cy="4351338"/>
          </a:xfrm>
        </p:spPr>
      </p:pic>
    </p:spTree>
    <p:extLst>
      <p:ext uri="{BB962C8B-B14F-4D97-AF65-F5344CB8AC3E}">
        <p14:creationId xmlns:p14="http://schemas.microsoft.com/office/powerpoint/2010/main" val="871757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DA56-3EDF-5E91-D663-0EF2728A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 This </a:t>
            </a:r>
          </a:p>
        </p:txBody>
      </p:sp>
      <p:pic>
        <p:nvPicPr>
          <p:cNvPr id="5" name="Content Placeholder 4" descr="A dog wearing glasses and a sweatshirt&#10;&#10;Description automatically generated">
            <a:extLst>
              <a:ext uri="{FF2B5EF4-FFF2-40B4-BE49-F238E27FC236}">
                <a16:creationId xmlns:a16="http://schemas.microsoft.com/office/drawing/2014/main" id="{0442EE58-A43A-D7CB-C697-220832295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0" y="1690688"/>
            <a:ext cx="4267200" cy="2846222"/>
          </a:xfrm>
        </p:spPr>
      </p:pic>
    </p:spTree>
    <p:extLst>
      <p:ext uri="{BB962C8B-B14F-4D97-AF65-F5344CB8AC3E}">
        <p14:creationId xmlns:p14="http://schemas.microsoft.com/office/powerpoint/2010/main" val="1411593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9650-3F61-8B18-8908-0F5773B2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Tricky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EE70-1A56-58D6-B165-4A3E9E0FA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Figuring out how the tell the robot to turn is a little challenging </a:t>
            </a:r>
          </a:p>
          <a:p>
            <a:r>
              <a:rPr lang="en-US" dirty="0"/>
              <a:t>Coordinate System rotates as the robot rotates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7790F-D166-6EC1-D8F4-2DF0FAA6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49" y="3739356"/>
            <a:ext cx="1298258" cy="1298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FC45C0-6B90-8C8C-6AB2-E963A943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663209" y="3739356"/>
            <a:ext cx="1298258" cy="1298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58984-47CC-41D8-24CB-F6D8F2E4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016943" y="3739356"/>
            <a:ext cx="1298258" cy="1298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A8D723-3EBC-0AB0-18A3-5A2C871B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370676" y="3739356"/>
            <a:ext cx="1298258" cy="12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33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C196-CB03-5358-8932-EF62B049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7CE8D-4CC3-ADF0-A139-D53B0D8D3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path only changes by 1 square in either of the cardinal directions </a:t>
            </a:r>
          </a:p>
          <a:p>
            <a:pPr lvl="1"/>
            <a:r>
              <a:rPr lang="en-US" dirty="0"/>
              <a:t>No diagonals! </a:t>
            </a:r>
          </a:p>
          <a:p>
            <a:endParaRPr lang="en-US" dirty="0"/>
          </a:p>
          <a:p>
            <a:r>
              <a:rPr lang="en-US" dirty="0"/>
              <a:t>The path only goes forward </a:t>
            </a:r>
          </a:p>
          <a:p>
            <a:r>
              <a:rPr lang="en-US" dirty="0"/>
              <a:t>We assume the robot will start at the same heading </a:t>
            </a:r>
          </a:p>
          <a:p>
            <a:endParaRPr lang="en-US" dirty="0"/>
          </a:p>
          <a:p>
            <a:r>
              <a:rPr lang="en-US" dirty="0"/>
              <a:t>The path is returned to us as a series of squares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9CB35-1A0A-C973-9327-0D28D543C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319" y="3806613"/>
            <a:ext cx="797507" cy="79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63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65A4-036B-B05D-F81B-C4B0CA46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Coordinate System for Rotation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88D9-4F27-468C-C1B6-0B6D6D5D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positive angles are counter-clockwise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to tell robot to turn left x number of degrees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9C939-EB58-39B6-1EBC-EDF70ADE7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56809" y="3258450"/>
            <a:ext cx="1298258" cy="12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21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F8F7-3F83-D9F0-EB7A-67019D39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an IMU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F1FE34-AD6B-48D0-77EB-98BB1E2F2F52}"/>
              </a:ext>
            </a:extLst>
          </p:cNvPr>
          <p:cNvSpPr/>
          <p:nvPr/>
        </p:nvSpPr>
        <p:spPr>
          <a:xfrm>
            <a:off x="4544907" y="3176693"/>
            <a:ext cx="1903307" cy="16391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A2F4A0-98E5-B30B-4AB0-050936FD939D}"/>
              </a:ext>
            </a:extLst>
          </p:cNvPr>
          <p:cNvSpPr/>
          <p:nvPr/>
        </p:nvSpPr>
        <p:spPr>
          <a:xfrm>
            <a:off x="4544907" y="1537546"/>
            <a:ext cx="1903307" cy="16391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84831-301C-F253-0D44-F15AA391A9E1}"/>
              </a:ext>
            </a:extLst>
          </p:cNvPr>
          <p:cNvSpPr/>
          <p:nvPr/>
        </p:nvSpPr>
        <p:spPr>
          <a:xfrm>
            <a:off x="6448214" y="3176693"/>
            <a:ext cx="1903307" cy="16391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EED90-8D0F-6B3E-FC24-A72ACE41AF27}"/>
              </a:ext>
            </a:extLst>
          </p:cNvPr>
          <p:cNvSpPr/>
          <p:nvPr/>
        </p:nvSpPr>
        <p:spPr>
          <a:xfrm>
            <a:off x="2641600" y="3176692"/>
            <a:ext cx="1903307" cy="16391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CF0C-B2EA-7D2E-BD45-96453ED3EBC0}"/>
              </a:ext>
            </a:extLst>
          </p:cNvPr>
          <p:cNvSpPr/>
          <p:nvPr/>
        </p:nvSpPr>
        <p:spPr>
          <a:xfrm>
            <a:off x="4544905" y="4830656"/>
            <a:ext cx="1903307" cy="16391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EB59E7-C3FB-C5F0-C7D2-9FF01B809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807" y="3551607"/>
            <a:ext cx="797507" cy="79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11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DA56-3EDF-5E91-D663-0EF2728A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 This </a:t>
            </a:r>
          </a:p>
        </p:txBody>
      </p:sp>
      <p:pic>
        <p:nvPicPr>
          <p:cNvPr id="5" name="Content Placeholder 4" descr="A dog wearing glasses and a sweatshirt&#10;&#10;Description automatically generated">
            <a:extLst>
              <a:ext uri="{FF2B5EF4-FFF2-40B4-BE49-F238E27FC236}">
                <a16:creationId xmlns:a16="http://schemas.microsoft.com/office/drawing/2014/main" id="{0442EE58-A43A-D7CB-C697-220832295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0" y="1690688"/>
            <a:ext cx="4267200" cy="2846222"/>
          </a:xfrm>
        </p:spPr>
      </p:pic>
    </p:spTree>
    <p:extLst>
      <p:ext uri="{BB962C8B-B14F-4D97-AF65-F5344CB8AC3E}">
        <p14:creationId xmlns:p14="http://schemas.microsoft.com/office/powerpoint/2010/main" val="220253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D075-59CB-618A-79BA-6C3F691F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4182F-0DA4-0859-250B-1B5ED569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students must have Python 3 installed on their computers</a:t>
            </a:r>
          </a:p>
          <a:p>
            <a:pPr lvl="1"/>
            <a:r>
              <a:rPr lang="en-US" dirty="0">
                <a:hlinkClick r:id="rId2"/>
              </a:rPr>
              <a:t>https://www.python.org/downloads/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Students are welcome to use their own IDEs (PyCharm, Spyder, IDLE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All students must have the ability to use the python package installer pip 	</a:t>
            </a:r>
          </a:p>
          <a:p>
            <a:pPr lvl="1"/>
            <a:r>
              <a:rPr lang="en-US" dirty="0"/>
              <a:t>If they do not, please help them install pip and add it to their system paths</a:t>
            </a:r>
          </a:p>
          <a:p>
            <a:pPr lvl="1"/>
            <a:r>
              <a:rPr lang="en-US" dirty="0">
                <a:hlinkClick r:id="rId3"/>
              </a:rPr>
              <a:t>https://www.activestate.com/resources/quick-reads/how-to-install-pip-on-windows/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https://www.geeksforgeeks.org/how-to-install-pip-in-macos/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4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2C5A-9E6E-8769-80D1-C0D95D02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F32E-D0D2-DD39-C712-CB26BBF6B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have the students install the follow the following libraries using pip </a:t>
            </a:r>
          </a:p>
          <a:p>
            <a:pPr lvl="1"/>
            <a:r>
              <a:rPr lang="en-US" dirty="0" err="1"/>
              <a:t>Pygame</a:t>
            </a:r>
            <a:r>
              <a:rPr lang="en-US" dirty="0"/>
              <a:t> (	pip install </a:t>
            </a:r>
            <a:r>
              <a:rPr lang="en-US" dirty="0" err="1"/>
              <a:t>pygame</a:t>
            </a:r>
            <a:r>
              <a:rPr lang="en-US" dirty="0"/>
              <a:t>)  - For the Al algorithm</a:t>
            </a:r>
          </a:p>
          <a:p>
            <a:pPr lvl="1"/>
            <a:r>
              <a:rPr lang="en-US" dirty="0"/>
              <a:t>Pillow (pip install Pillow) – for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03411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914D-98CA-6031-EB84-D832C96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65ECB-9B0A-C3FE-0734-B1A2652C7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files for the section can be found here: </a:t>
            </a:r>
            <a:r>
              <a:rPr lang="en-US" dirty="0">
                <a:hlinkClick r:id="rId2"/>
              </a:rPr>
              <a:t>https://github.com/SpaceCadetShep0727/BiR-intro-to-AI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Instruct students to download the repository zip file and extract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8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F416-BED6-B614-6886-40E475E8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A49DD-79CA-7726-7DBB-8AB0EAED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894"/>
            <a:ext cx="12192000" cy="566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6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7205-16D2-A70C-0ED2-74465437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0DED-0B7A-CC10-5762-50399D597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code for each breakout session is located in the student’s folder </a:t>
            </a:r>
          </a:p>
          <a:p>
            <a:endParaRPr lang="en-US" dirty="0"/>
          </a:p>
          <a:p>
            <a:r>
              <a:rPr lang="en-US" dirty="0"/>
              <a:t>TA master code is available in the master folder</a:t>
            </a:r>
          </a:p>
        </p:txBody>
      </p:sp>
    </p:spTree>
    <p:extLst>
      <p:ext uri="{BB962C8B-B14F-4D97-AF65-F5344CB8AC3E}">
        <p14:creationId xmlns:p14="http://schemas.microsoft.com/office/powerpoint/2010/main" val="414554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546B14-4AF2-300F-B3FC-AEF1ED18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Session 2: Intro Image 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00A5B-19AB-FB64-3543-2AEF89347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15-20 mins </a:t>
            </a:r>
          </a:p>
        </p:txBody>
      </p:sp>
    </p:spTree>
    <p:extLst>
      <p:ext uri="{BB962C8B-B14F-4D97-AF65-F5344CB8AC3E}">
        <p14:creationId xmlns:p14="http://schemas.microsoft.com/office/powerpoint/2010/main" val="241448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1075</Words>
  <Application>Microsoft Office PowerPoint</Application>
  <PresentationFormat>Widescreen</PresentationFormat>
  <Paragraphs>143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BiR Intro to AI TA Slides</vt:lpstr>
      <vt:lpstr>Breakout Session 1: Set Up</vt:lpstr>
      <vt:lpstr>Session Objectives</vt:lpstr>
      <vt:lpstr>Software Requirements </vt:lpstr>
      <vt:lpstr>Software Requirements (Continued)</vt:lpstr>
      <vt:lpstr>GitHub Repository</vt:lpstr>
      <vt:lpstr>PowerPoint Presentation</vt:lpstr>
      <vt:lpstr>PowerPoint Presentation</vt:lpstr>
      <vt:lpstr>Breakout Session 2: Intro Image Processing</vt:lpstr>
      <vt:lpstr>Objectives </vt:lpstr>
      <vt:lpstr>Session 2</vt:lpstr>
      <vt:lpstr>Session 2</vt:lpstr>
      <vt:lpstr>Session 2 </vt:lpstr>
      <vt:lpstr>Session 2 </vt:lpstr>
      <vt:lpstr>Breakout Session 3: Pathfinding with A * Algorithm</vt:lpstr>
      <vt:lpstr>Objectives</vt:lpstr>
      <vt:lpstr>Session 3 </vt:lpstr>
      <vt:lpstr>Session 3</vt:lpstr>
      <vt:lpstr>Session 3 </vt:lpstr>
      <vt:lpstr>Session 3 </vt:lpstr>
      <vt:lpstr>Session 3</vt:lpstr>
      <vt:lpstr>Session 4: Pathfinding with Computer Vision</vt:lpstr>
      <vt:lpstr>Objectives</vt:lpstr>
      <vt:lpstr>Session 4</vt:lpstr>
      <vt:lpstr>Session 4</vt:lpstr>
      <vt:lpstr>Session 4 </vt:lpstr>
      <vt:lpstr>Session 4 </vt:lpstr>
      <vt:lpstr>Session 4 </vt:lpstr>
      <vt:lpstr>Session 4 </vt:lpstr>
      <vt:lpstr>Session 5: Designing a Robot Controller </vt:lpstr>
      <vt:lpstr>What we need to figure out </vt:lpstr>
      <vt:lpstr>How Far Is Too Far?</vt:lpstr>
      <vt:lpstr>PowerPoint Presentation</vt:lpstr>
      <vt:lpstr>Let’s Code This </vt:lpstr>
      <vt:lpstr>Tricky Turns</vt:lpstr>
      <vt:lpstr>What We Know</vt:lpstr>
      <vt:lpstr>Defining a Coordinate System for Rotation </vt:lpstr>
      <vt:lpstr>Simulating an IMU  </vt:lpstr>
      <vt:lpstr>Let’s Code This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 Intro to AI TA Slides</dc:title>
  <dc:creator>Aaron M Shepard</dc:creator>
  <cp:lastModifiedBy>Aaron M Shepard</cp:lastModifiedBy>
  <cp:revision>3</cp:revision>
  <dcterms:created xsi:type="dcterms:W3CDTF">2023-08-20T10:54:50Z</dcterms:created>
  <dcterms:modified xsi:type="dcterms:W3CDTF">2023-11-19T17:56:16Z</dcterms:modified>
</cp:coreProperties>
</file>