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61EED60-D8FE-4114-8713-77E87A742FB9}">
  <a:tblStyle styleName="Table_0" styleId="{761EED60-D8FE-4114-8713-77E87A742FB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C1B7A529-5399-49A9-8AAE-40AFBB958B0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DFFD153A-8948-4960-9E37-D733F57582D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3" styleId="{D4BE724F-4E56-4023-8709-218AAF1F3FF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4" styleId="{3427AB07-184A-4F06-BBBC-A7BACAD0DC3B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5" styleId="{6D18DC24-B350-45F9-8892-7A6B31C60EB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6" styleId="{FC64057F-9440-4261-8E6F-F960907FAF2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7" styleId="{99FF26EF-4BB6-44DE-9425-421FB3C1EFB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8" styleId="{2B7E7679-6701-4588-8F4D-00EEF78C3689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9" styleId="{43B5596C-424E-4D63-BB38-E8D61E649433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0" styleId="{75EADCF6-8F8C-4E11-978D-2F9AD43F5F86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1" styleId="{2C4130C4-8C8A-44CC-86C7-AC67E177E64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2" styleId="{E47AE672-EC86-47A6-9CD5-3D71170B4D74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34.xml" Type="http://schemas.openxmlformats.org/officeDocument/2006/relationships/slide" Id="rId39"/><Relationship Target="slides/slide33.xml" Type="http://schemas.openxmlformats.org/officeDocument/2006/relationships/slide" Id="rId38"/><Relationship Target="slides/slide32.xml" Type="http://schemas.openxmlformats.org/officeDocument/2006/relationships/slide" Id="rId37"/><Relationship Target="slides/slide14.xml" Type="http://schemas.openxmlformats.org/officeDocument/2006/relationships/slide" Id="rId19"/><Relationship Target="slides/slide31.xml" Type="http://schemas.openxmlformats.org/officeDocument/2006/relationships/slide" Id="rId36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25.xml" Type="http://schemas.openxmlformats.org/officeDocument/2006/relationships/slide" Id="rId30"/><Relationship Target="slides/slide7.xml" Type="http://schemas.openxmlformats.org/officeDocument/2006/relationships/slide" Id="rId12"/><Relationship Target="slides/slide26.xml" Type="http://schemas.openxmlformats.org/officeDocument/2006/relationships/slide" Id="rId31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9.xml" Type="http://schemas.openxmlformats.org/officeDocument/2006/relationships/slide" Id="rId34"/><Relationship Target="slides/slide30.xml" Type="http://schemas.openxmlformats.org/officeDocument/2006/relationships/slide" Id="rId35"/><Relationship Target="slides/slide27.xml" Type="http://schemas.openxmlformats.org/officeDocument/2006/relationships/slide" Id="rId32"/><Relationship Target="slides/slide28.xml" Type="http://schemas.openxmlformats.org/officeDocument/2006/relationships/slide" Id="rId33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slides/slide35.xml" Type="http://schemas.openxmlformats.org/officeDocument/2006/relationships/slide" Id="rId40"/><Relationship Target="theme/theme1.xml" Type="http://schemas.openxmlformats.org/officeDocument/2006/relationships/theme" Id="rId1"/><Relationship Target="slides/slide17.xml" Type="http://schemas.openxmlformats.org/officeDocument/2006/relationships/slide" Id="rId22"/><Relationship Target="slides/slide36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slides/slide37.xml" Type="http://schemas.openxmlformats.org/officeDocument/2006/relationships/slide" Id="rId42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38.xml" Type="http://schemas.openxmlformats.org/officeDocument/2006/relationships/slide" Id="rId43"/><Relationship Target="slides/slide39.xml" Type="http://schemas.openxmlformats.org/officeDocument/2006/relationships/slide" Id="rId44"/><Relationship Target="slides/slide40.xml" Type="http://schemas.openxmlformats.org/officeDocument/2006/relationships/slide" Id="rId45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9" name="Shape 1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2" name="Shape 2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9" name="Shape 2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3" name="Shape 2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9" name="Shape 2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7" name="Shape 2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3" name="Shape 2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0" name="Shape 2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5" name="Shape 2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1" name="Shape 2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7" name="Shape 2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3" name="Shape 2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714753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714762"/>
            <a:ext cy="3429000" cx="34293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980100" x="0"/>
            <a:ext cy="28778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3190900" x="0"/>
            <a:ext cy="787336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 rot="10800000" flipH="1">
            <a:off y="3977686" x="0"/>
            <a:ext cy="76238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y="2329190" x="685800"/>
            <a:ext cy="16509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  <a:lvl6pPr algn="ctr">
              <a:defRPr/>
            </a:lvl6pPr>
            <a:lvl7pPr algn="ctr">
              <a:defRPr/>
            </a:lvl7pPr>
            <a:lvl8pPr algn="ctr">
              <a:defRPr/>
            </a:lvl8pPr>
            <a:lvl9pPr algn="ctr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  <a:lvl2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 indent="152400" marL="0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4pPr>
            <a:lvl5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5pPr>
            <a:lvl6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6pPr>
            <a:lvl7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7pPr>
            <a:lvl8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8pPr>
            <a:lvl9pPr algn="ctr" indent="1524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/>
          <p:nvPr/>
        </p:nvSpPr>
        <p:spPr>
          <a:xfrm rot="10800000" flipH="1">
            <a:off y="1550700" x="0"/>
            <a:ext cy="53072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/>
          <p:nvPr/>
        </p:nvSpPr>
        <p:spPr>
          <a:xfrm flipH="1">
            <a:off y="761799" x="4526627"/>
            <a:ext cy="787336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 rot="10800000">
            <a:off y="1548585" x="4526627"/>
            <a:ext cy="76238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buSzPct val="100000"/>
              <a:defRPr sz="36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/>
          <p:nvPr/>
        </p:nvSpPr>
        <p:spPr>
          <a:xfrm rot="10800000" flipH="1">
            <a:off y="1550700" x="0"/>
            <a:ext cy="53072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 rot="10800000">
            <a:off y="1548585" x="4526627"/>
            <a:ext cy="76238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 flipH="1">
            <a:off y="761799" x="4526627"/>
            <a:ext cy="787336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/>
          <p:nvPr/>
        </p:nvSpPr>
        <p:spPr>
          <a:xfrm rot="10800000" flipH="1">
            <a:off y="1550700" x="0"/>
            <a:ext cy="53072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 flipH="1">
            <a:off y="761799" x="4526627"/>
            <a:ext cy="787336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 rot="10800000">
            <a:off y="1548585" x="4526627"/>
            <a:ext cy="76238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 flipH="1">
            <a:off y="5094446" x="4526627"/>
            <a:ext cy="787336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 rot="10800000">
            <a:off y="5881232" x="4526627"/>
            <a:ext cy="762385" cx="4617372"/>
          </a:xfrm>
          <a:custGeom>
            <a:pathLst>
              <a:path w="4617373" extrusionOk="0" h="1108924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5895635" x="457200"/>
            <a:ext cy="673500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dk2"/>
              </a:buClr>
              <a:buSzPct val="100000"/>
              <a:buNone/>
              <a:defRPr sz="2400" i="1">
                <a:solidFill>
                  <a:schemeClr val="dk2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w="9157023" extrusionOk="0" h="67397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marL="0"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5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6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1.png" Type="http://schemas.openxmlformats.org/officeDocument/2006/relationships/image" Id="rId3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8.png" Type="http://schemas.openxmlformats.org/officeDocument/2006/relationships/image" Id="rId3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3.png" Type="http://schemas.openxmlformats.org/officeDocument/2006/relationships/image" Id="rId3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6.png" Type="http://schemas.openxmlformats.org/officeDocument/2006/relationships/image" Id="rId3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y="2329190" x="685800"/>
            <a:ext cy="16509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4800" lang="en"/>
              <a:t>Team B- Space Jockey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Preliminary Design Review</a:t>
            </a:r>
          </a:p>
        </p:txBody>
      </p:sp>
      <p:sp>
        <p:nvSpPr>
          <p:cNvPr id="41" name="Shape 41"/>
          <p:cNvSpPr txBox="1"/>
          <p:nvPr/>
        </p:nvSpPr>
        <p:spPr>
          <a:xfrm>
            <a:off y="6322366" x="7306925"/>
            <a:ext cy="430500" cx="1735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October 28, 2013</a:t>
            </a:r>
          </a:p>
        </p:txBody>
      </p:sp>
      <p:sp>
        <p:nvSpPr>
          <p:cNvPr id="42" name="Shape 42"/>
          <p:cNvSpPr txBox="1"/>
          <p:nvPr/>
        </p:nvSpPr>
        <p:spPr>
          <a:xfrm>
            <a:off y="6480400" x="46100"/>
            <a:ext cy="8699" cx="1027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3" name="Shape 43"/>
          <p:cNvSpPr txBox="1"/>
          <p:nvPr/>
        </p:nvSpPr>
        <p:spPr>
          <a:xfrm>
            <a:off y="5823466" x="888525"/>
            <a:ext cy="609599" cx="7117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Ardya Dipta Nandaviri, Brian Boyle, Nathaniel Chapman, Songjie Zong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Physical Architecture - Fall</a:t>
            </a:r>
          </a:p>
        </p:txBody>
      </p:sp>
      <p:sp>
        <p:nvSpPr>
          <p:cNvPr id="108" name="Shape 108"/>
          <p:cNvSpPr/>
          <p:nvPr/>
        </p:nvSpPr>
        <p:spPr>
          <a:xfrm>
            <a:off y="1417950" x="0"/>
            <a:ext cy="5029199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Physical Architecture - Spring</a:t>
            </a:r>
          </a:p>
        </p:txBody>
      </p:sp>
      <p:sp>
        <p:nvSpPr>
          <p:cNvPr id="114" name="Shape 114"/>
          <p:cNvSpPr/>
          <p:nvPr/>
        </p:nvSpPr>
        <p:spPr>
          <a:xfrm>
            <a:off y="1291600" x="733325"/>
            <a:ext cy="5764900" cx="767732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Subsystem Breakdown</a:t>
            </a:r>
          </a:p>
        </p:txBody>
      </p:sp>
      <p:sp>
        <p:nvSpPr>
          <p:cNvPr id="120" name="Shape 120"/>
          <p:cNvSpPr/>
          <p:nvPr/>
        </p:nvSpPr>
        <p:spPr>
          <a:xfrm>
            <a:off y="1702750" x="721525"/>
            <a:ext cy="943500" cx="2316900"/>
          </a:xfrm>
          <a:prstGeom prst="rect">
            <a:avLst/>
          </a:prstGeom>
          <a:solidFill>
            <a:srgbClr val="6AA84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sz="2400" lang="en">
                <a:solidFill>
                  <a:srgbClr val="FFFFFF"/>
                </a:solidFill>
              </a:rPr>
              <a:t>Space Jockey Robot</a:t>
            </a:r>
          </a:p>
        </p:txBody>
      </p:sp>
      <p:sp>
        <p:nvSpPr>
          <p:cNvPr id="121" name="Shape 121"/>
          <p:cNvSpPr/>
          <p:nvPr/>
        </p:nvSpPr>
        <p:spPr>
          <a:xfrm>
            <a:off y="1722275" x="4975100"/>
            <a:ext cy="943500" cx="2316900"/>
          </a:xfrm>
          <a:prstGeom prst="rect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400" lang="en">
                <a:solidFill>
                  <a:srgbClr val="FFFFFF"/>
                </a:solidFill>
              </a:rPr>
              <a:t>Command Center</a:t>
            </a:r>
          </a:p>
        </p:txBody>
      </p:sp>
      <p:sp>
        <p:nvSpPr>
          <p:cNvPr id="122" name="Shape 122"/>
          <p:cNvSpPr/>
          <p:nvPr/>
        </p:nvSpPr>
        <p:spPr>
          <a:xfrm>
            <a:off y="3943675" x="1440300"/>
            <a:ext cy="471599" cx="24179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Chassis/Mobility</a:t>
            </a:r>
          </a:p>
        </p:txBody>
      </p:sp>
      <p:sp>
        <p:nvSpPr>
          <p:cNvPr id="123" name="Shape 123"/>
          <p:cNvSpPr/>
          <p:nvPr/>
        </p:nvSpPr>
        <p:spPr>
          <a:xfrm>
            <a:off y="5162875" x="1440300"/>
            <a:ext cy="471599" cx="24179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Peripherals</a:t>
            </a:r>
          </a:p>
        </p:txBody>
      </p:sp>
      <p:sp>
        <p:nvSpPr>
          <p:cNvPr id="124" name="Shape 124"/>
          <p:cNvSpPr/>
          <p:nvPr/>
        </p:nvSpPr>
        <p:spPr>
          <a:xfrm>
            <a:off y="5772475" x="1440300"/>
            <a:ext cy="471599" cx="24179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Manipulation</a:t>
            </a:r>
          </a:p>
        </p:txBody>
      </p:sp>
      <p:sp>
        <p:nvSpPr>
          <p:cNvPr id="125" name="Shape 125"/>
          <p:cNvSpPr/>
          <p:nvPr/>
        </p:nvSpPr>
        <p:spPr>
          <a:xfrm>
            <a:off y="2953075" x="5859900"/>
            <a:ext cy="471599" cx="2417999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Communication</a:t>
            </a:r>
          </a:p>
        </p:txBody>
      </p:sp>
      <p:sp>
        <p:nvSpPr>
          <p:cNvPr id="126" name="Shape 126"/>
          <p:cNvSpPr/>
          <p:nvPr/>
        </p:nvSpPr>
        <p:spPr>
          <a:xfrm>
            <a:off y="3562675" x="5859900"/>
            <a:ext cy="471599" cx="2417999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G.U.I</a:t>
            </a:r>
          </a:p>
        </p:txBody>
      </p:sp>
      <p:cxnSp>
        <p:nvCxnSpPr>
          <p:cNvPr id="127" name="Shape 127"/>
          <p:cNvCxnSpPr>
            <a:stCxn id="122" idx="1"/>
          </p:cNvCxnSpPr>
          <p:nvPr/>
        </p:nvCxnSpPr>
        <p:spPr>
          <a:xfrm rot="10800000">
            <a:off y="4179474" x="10349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128" name="Shape 128"/>
          <p:cNvCxnSpPr/>
          <p:nvPr/>
        </p:nvCxnSpPr>
        <p:spPr>
          <a:xfrm rot="10800000">
            <a:off y="5398675" x="10349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129" name="Shape 129"/>
          <p:cNvCxnSpPr/>
          <p:nvPr/>
        </p:nvCxnSpPr>
        <p:spPr>
          <a:xfrm rot="10800000">
            <a:off y="6008275" x="10349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130" name="Shape 130"/>
          <p:cNvCxnSpPr/>
          <p:nvPr/>
        </p:nvCxnSpPr>
        <p:spPr>
          <a:xfrm>
            <a:off y="2643175" x="1009825"/>
            <a:ext cy="3389699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31" name="Shape 131"/>
          <p:cNvCxnSpPr/>
          <p:nvPr/>
        </p:nvCxnSpPr>
        <p:spPr>
          <a:xfrm rot="10800000">
            <a:off y="3188875" x="54545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132" name="Shape 132"/>
          <p:cNvCxnSpPr/>
          <p:nvPr/>
        </p:nvCxnSpPr>
        <p:spPr>
          <a:xfrm rot="10800000">
            <a:off y="3798475" x="54545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y="2678149" x="5417774"/>
            <a:ext cy="2950500" cx="17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34" name="Shape 134"/>
          <p:cNvSpPr/>
          <p:nvPr/>
        </p:nvSpPr>
        <p:spPr>
          <a:xfrm>
            <a:off y="4172275" x="5859900"/>
            <a:ext cy="471599" cx="2417999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Simulation</a:t>
            </a:r>
          </a:p>
        </p:txBody>
      </p:sp>
      <p:cxnSp>
        <p:nvCxnSpPr>
          <p:cNvPr id="135" name="Shape 135"/>
          <p:cNvCxnSpPr/>
          <p:nvPr/>
        </p:nvCxnSpPr>
        <p:spPr>
          <a:xfrm rot="10800000">
            <a:off y="4408075" x="54545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136" name="Shape 136"/>
          <p:cNvSpPr/>
          <p:nvPr/>
        </p:nvSpPr>
        <p:spPr>
          <a:xfrm>
            <a:off y="5369275" x="5859900"/>
            <a:ext cy="471599" cx="2417999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Planning</a:t>
            </a:r>
          </a:p>
        </p:txBody>
      </p:sp>
      <p:cxnSp>
        <p:nvCxnSpPr>
          <p:cNvPr id="137" name="Shape 137"/>
          <p:cNvCxnSpPr/>
          <p:nvPr/>
        </p:nvCxnSpPr>
        <p:spPr>
          <a:xfrm rot="10800000">
            <a:off y="5605075" x="54545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138" name="Shape 138"/>
          <p:cNvSpPr/>
          <p:nvPr/>
        </p:nvSpPr>
        <p:spPr>
          <a:xfrm>
            <a:off y="4553275" x="1440300"/>
            <a:ext cy="471599" cx="24179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Attachment</a:t>
            </a:r>
          </a:p>
        </p:txBody>
      </p:sp>
      <p:cxnSp>
        <p:nvCxnSpPr>
          <p:cNvPr id="139" name="Shape 139"/>
          <p:cNvCxnSpPr>
            <a:stCxn id="138" idx="1"/>
          </p:cNvCxnSpPr>
          <p:nvPr/>
        </p:nvCxnSpPr>
        <p:spPr>
          <a:xfrm rot="10800000">
            <a:off y="4789074" x="10349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140" name="Shape 140"/>
          <p:cNvSpPr/>
          <p:nvPr/>
        </p:nvSpPr>
        <p:spPr>
          <a:xfrm>
            <a:off y="3348550" x="1440300"/>
            <a:ext cy="471599" cx="24179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Computing</a:t>
            </a:r>
          </a:p>
        </p:txBody>
      </p:sp>
      <p:cxnSp>
        <p:nvCxnSpPr>
          <p:cNvPr id="141" name="Shape 141"/>
          <p:cNvCxnSpPr/>
          <p:nvPr/>
        </p:nvCxnSpPr>
        <p:spPr>
          <a:xfrm rot="10800000">
            <a:off y="3584350" x="10349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142" name="Shape 142"/>
          <p:cNvSpPr/>
          <p:nvPr/>
        </p:nvSpPr>
        <p:spPr>
          <a:xfrm>
            <a:off y="2753412" x="1440300"/>
            <a:ext cy="471599" cx="2417999"/>
          </a:xfrm>
          <a:prstGeom prst="rect">
            <a:avLst/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Power</a:t>
            </a:r>
          </a:p>
        </p:txBody>
      </p:sp>
      <p:cxnSp>
        <p:nvCxnSpPr>
          <p:cNvPr id="143" name="Shape 143"/>
          <p:cNvCxnSpPr>
            <a:stCxn id="142" idx="1"/>
          </p:cNvCxnSpPr>
          <p:nvPr/>
        </p:nvCxnSpPr>
        <p:spPr>
          <a:xfrm rot="10800000">
            <a:off y="2989212" x="10349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  <p:sp>
        <p:nvSpPr>
          <p:cNvPr id="144" name="Shape 144"/>
          <p:cNvSpPr/>
          <p:nvPr/>
        </p:nvSpPr>
        <p:spPr>
          <a:xfrm>
            <a:off y="4770775" x="5859900"/>
            <a:ext cy="471599" cx="2417999"/>
          </a:xfrm>
          <a:prstGeom prst="rect">
            <a:avLst/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buNone/>
            </a:pPr>
            <a:r>
              <a:rPr sz="2000" lang="en"/>
              <a:t>Localization</a:t>
            </a:r>
          </a:p>
        </p:txBody>
      </p:sp>
      <p:cxnSp>
        <p:nvCxnSpPr>
          <p:cNvPr id="145" name="Shape 145"/>
          <p:cNvCxnSpPr/>
          <p:nvPr/>
        </p:nvCxnSpPr>
        <p:spPr>
          <a:xfrm rot="10800000">
            <a:off y="5006575" x="5454599"/>
            <a:ext cy="0" cx="405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triangl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Subsystem Descriptions</a:t>
            </a:r>
          </a:p>
        </p:txBody>
      </p:sp>
      <p:graphicFrame>
        <p:nvGraphicFramePr>
          <p:cNvPr id="151" name="Shape 151"/>
          <p:cNvGraphicFramePr/>
          <p:nvPr/>
        </p:nvGraphicFramePr>
        <p:xfrm>
          <a:off y="1769125" x="210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{3427AB07-184A-4F06-BBBC-A7BACAD0DC3B}</a:tableStyleId>
              </a:tblPr>
              <a:tblGrid>
                <a:gridCol w="1672475"/>
                <a:gridCol w="2041275"/>
                <a:gridCol w="5018050"/>
              </a:tblGrid>
              <a:tr h="427575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Subsystem</a:t>
                      </a:r>
                    </a:p>
                  </a:txBody>
                  <a:tcPr marR="91425" marB="91425" marT="91425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Module</a:t>
                      </a:r>
                    </a:p>
                  </a:txBody>
                  <a:tcPr marR="91425" marB="91425" marT="91425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91425" marB="91425" marT="91425" anchor="ctr" marL="91425">
                    <a:solidFill>
                      <a:schemeClr val="accent5"/>
                    </a:solidFill>
                  </a:tcPr>
                </a:tc>
              </a:tr>
              <a:tr h="4275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Power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Robot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Batteries and power distribution system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Computing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Robot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Sensor/Motor Drivers, Communication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Chassis/Mobility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Robot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Mechanical structure &amp; Actuators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Attachment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Robot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“Sticky” Feet or Hardpoint Grasping System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Peripherals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Robot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Sensors, Cameras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Manipulation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Robot</a:t>
                      </a:r>
                    </a:p>
                  </a:txBody>
                  <a:tcPr marR="91425" marB="91425" marT="91425" anchor="ctr" marL="91425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Tool Use (Desired)</a:t>
                      </a:r>
                    </a:p>
                  </a:txBody>
                  <a:tcPr marR="91425" marB="91425" marT="91425" marL="91425">
                    <a:solidFill>
                      <a:srgbClr val="D9EAD3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Communication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Command Center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Serial Communication, later WIFI</a:t>
                      </a:r>
                    </a:p>
                  </a:txBody>
                  <a:tcPr marR="91425" marB="91425" marT="91425" marL="91425">
                    <a:solidFill>
                      <a:srgbClr val="F4CCCC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G.U.I.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Command Center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GUI Control Panel, Sensor Displays</a:t>
                      </a:r>
                    </a:p>
                  </a:txBody>
                  <a:tcPr marR="91425" marB="91425" marT="91425" marL="91425">
                    <a:solidFill>
                      <a:srgbClr val="F4CCCC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Simulation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Command Center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Simulation and Robot Representation</a:t>
                      </a:r>
                    </a:p>
                  </a:txBody>
                  <a:tcPr marR="91425" marB="91425" marT="91425" marL="91425">
                    <a:solidFill>
                      <a:srgbClr val="F4CCCC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Localization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Command Center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Sensor Fusion, Mapping, Localization</a:t>
                      </a:r>
                    </a:p>
                  </a:txBody>
                  <a:tcPr marR="91425" marB="91425" marT="91425" marL="91425">
                    <a:solidFill>
                      <a:srgbClr val="F4CCCC"/>
                    </a:solidFill>
                  </a:tcPr>
                </a:tc>
              </a:tr>
              <a:tr h="4111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Planning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Command Center</a:t>
                      </a:r>
                    </a:p>
                  </a:txBody>
                  <a:tcPr marR="91425" marB="91425" marT="91425" anchor="ctr" marL="91425"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Joint Trajectory Generation, Path Planning</a:t>
                      </a:r>
                    </a:p>
                  </a:txBody>
                  <a:tcPr marR="91425" marB="91425" marT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Status - Power Subsystem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y="1600200" x="457200"/>
            <a:ext cy="1626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400" lang="en"/>
              <a:t>Power Subsystem - Batteries and power distribution system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Power distribution board under development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Battery acquired</a:t>
            </a:r>
          </a:p>
        </p:txBody>
      </p:sp>
      <p:sp>
        <p:nvSpPr>
          <p:cNvPr id="158" name="Shape 158"/>
          <p:cNvSpPr/>
          <p:nvPr/>
        </p:nvSpPr>
        <p:spPr>
          <a:xfrm>
            <a:off y="3188375" x="76200"/>
            <a:ext cy="363930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Status - Computing Subsystem</a:t>
            </a:r>
          </a:p>
        </p:txBody>
      </p:sp>
      <p:sp>
        <p:nvSpPr>
          <p:cNvPr id="164" name="Shape 164"/>
          <p:cNvSpPr/>
          <p:nvPr/>
        </p:nvSpPr>
        <p:spPr>
          <a:xfrm>
            <a:off y="2774050" x="1931987"/>
            <a:ext cy="4004899" cx="52800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474150" x="457200"/>
            <a:ext cy="1626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000" lang="en"/>
              <a:t>Computing Subsystem - Sensor/Motor Drivers, Communication</a:t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Arduino DUE acquired</a:t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Servo driver tested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Status - Chassis/Mobility Subsystem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474150" x="457200"/>
            <a:ext cy="1626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000" lang="en"/>
              <a:t>Computing Subsystem - Mechanical Structures &amp; Actuation</a:t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Servos acquired and tested</a:t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CAD concept and partial design for the chassis</a:t>
            </a:r>
          </a:p>
        </p:txBody>
      </p:sp>
      <p:sp>
        <p:nvSpPr>
          <p:cNvPr id="172" name="Shape 172"/>
          <p:cNvSpPr/>
          <p:nvPr/>
        </p:nvSpPr>
        <p:spPr>
          <a:xfrm>
            <a:off y="2977824" x="3656875"/>
            <a:ext cy="2313874" cx="51135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3" name="Shape 173"/>
          <p:cNvSpPr/>
          <p:nvPr/>
        </p:nvSpPr>
        <p:spPr>
          <a:xfrm>
            <a:off y="4641750" x="457200"/>
            <a:ext cy="2418200" cx="51753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8" name="Shape 178"/>
          <p:cNvSpPr/>
          <p:nvPr/>
        </p:nvSpPr>
        <p:spPr>
          <a:xfrm>
            <a:off y="3297044" x="496619"/>
            <a:ext cy="3369599" cx="4845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79" name="Shape 17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Status - Attachment Subsystem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y="1642050" x="140500"/>
            <a:ext cy="627599" cx="874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1600200" x="457200"/>
            <a:ext cy="1626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000" lang="en"/>
              <a:t>Attachment Subsystem - “Sticky” Feet</a:t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Foot Mechanism Design</a:t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Vytaflex-10 Trial Moldings</a:t>
            </a:r>
          </a:p>
        </p:txBody>
      </p:sp>
      <p:sp>
        <p:nvSpPr>
          <p:cNvPr id="182" name="Shape 182"/>
          <p:cNvSpPr/>
          <p:nvPr/>
        </p:nvSpPr>
        <p:spPr>
          <a:xfrm>
            <a:off y="3820875" x="6221150"/>
            <a:ext cy="2321950" cx="217482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Status - Peripheral &amp; Manipulation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474150" x="457200"/>
            <a:ext cy="4590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2400" lang="en"/>
              <a:t>Peripheral Subsystem - Sensors, Cameras</a:t>
            </a:r>
          </a:p>
          <a:p>
            <a:pPr rtl="0" lvl="0" indent="-3556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Servo encoders implicit in their operation</a:t>
            </a:r>
          </a:p>
          <a:p>
            <a:pPr rtl="0" lvl="0" indent="-3556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Camera &amp; IMU (Spring) options budgeted for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None/>
            </a:pPr>
            <a:r>
              <a:rPr sz="2400" lang="en"/>
              <a:t>Manipulation</a:t>
            </a:r>
          </a:p>
          <a:p>
            <a:pPr rtl="0" lvl="0" indent="-3556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Spring semester desirable</a:t>
            </a:r>
          </a:p>
          <a:p>
            <a:pPr rtl="0" lvl="0" indent="-3556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Mounted to one or more end segments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Status - Command Center Subsystems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y="1743075" x="390525"/>
            <a:ext cy="4962599" cx="8296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sz="3000" lang="en"/>
              <a:t>Software Progress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GUI fleshed out</a:t>
            </a:r>
          </a:p>
          <a:p>
            <a:pPr rtl="0" lvl="1" indent="-381000" marL="9144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Doubles as software functions wishlist</a:t>
            </a:r>
          </a:p>
          <a:p>
            <a:pPr rtl="0" lvl="1" indent="-381000" marL="9144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sz="2400" lang="en"/>
              <a:t>Interface to all other Command Center subsystems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ROS familiarization and partial package list</a:t>
            </a:r>
          </a:p>
          <a:p>
            <a:pPr rtl="0"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Basic servo control</a:t>
            </a:r>
          </a:p>
          <a:p>
            <a:pPr lvl="0" indent="-3810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2400" lang="en"/>
              <a:t>Ready for GUI/ROS/driver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Outline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495033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Project Overview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Functional and System Architectures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Subsystem Breakdowns and Status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Milestone and Test Overview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Work schedule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Revised parts list &amp; budget</a:t>
            </a:r>
          </a:p>
          <a:p>
            <a:pPr rtl="0" lvl="0" indent="-342900" marL="457200">
              <a:lnSpc>
                <a:spcPct val="20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Risk analysis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Status - GUI Subsystem </a:t>
            </a:r>
          </a:p>
        </p:txBody>
      </p:sp>
      <p:sp>
        <p:nvSpPr>
          <p:cNvPr id="200" name="Shape 200"/>
          <p:cNvSpPr/>
          <p:nvPr/>
        </p:nvSpPr>
        <p:spPr>
          <a:xfrm>
            <a:off y="1593525" x="1313723"/>
            <a:ext cy="4634299" cx="62806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201" name="Shape 201"/>
          <p:cNvSpPr txBox="1"/>
          <p:nvPr/>
        </p:nvSpPr>
        <p:spPr>
          <a:xfrm>
            <a:off y="6282625" x="1313725"/>
            <a:ext cy="381000" cx="6280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lang="en" i="1"/>
              <a:t>Sensor Management Pane - Assists Comm. Subsyst. Verification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Status - GUI Subsystem (2)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6410325" x="1190950"/>
            <a:ext cy="381000" cx="6438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 i="1"/>
              <a:t>Configuration Management Pane - Assists Simulation Subsystem</a:t>
            </a:r>
          </a:p>
        </p:txBody>
      </p:sp>
      <p:sp>
        <p:nvSpPr>
          <p:cNvPr id="208" name="Shape 208"/>
          <p:cNvSpPr/>
          <p:nvPr/>
        </p:nvSpPr>
        <p:spPr>
          <a:xfrm>
            <a:off y="1646150" x="1190949"/>
            <a:ext cy="4764174" cx="6438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Status - GUI Subsystem (3)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y="6410325" x="1188250"/>
            <a:ext cy="381000" cx="6443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 i="1"/>
              <a:t>Mission Control Pane - Assists Localization &amp; Planning Subsysts.</a:t>
            </a:r>
          </a:p>
        </p:txBody>
      </p:sp>
      <p:sp>
        <p:nvSpPr>
          <p:cNvPr id="215" name="Shape 215"/>
          <p:cNvSpPr/>
          <p:nvPr/>
        </p:nvSpPr>
        <p:spPr>
          <a:xfrm>
            <a:off y="1657300" x="1188350"/>
            <a:ext cy="4753025" cx="6443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Status - GUI Subsystem (4)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6410325" x="1436800"/>
            <a:ext cy="381000" cx="62703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lang="en" i="1"/>
              <a:t>Log Management Pane - Assists Comm. Subsyst. General Integration</a:t>
            </a:r>
          </a:p>
        </p:txBody>
      </p:sp>
      <p:sp>
        <p:nvSpPr>
          <p:cNvPr id="222" name="Shape 222"/>
          <p:cNvSpPr/>
          <p:nvPr/>
        </p:nvSpPr>
        <p:spPr>
          <a:xfrm>
            <a:off y="1653624" x="1436812"/>
            <a:ext cy="4656675" cx="62703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Fall Capability Milestones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y="209402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{6D18DC24-B350-45F9-8892-7A6B31C60EB3}</a:tableStyleId>
              </a:tblPr>
              <a:tblGrid>
                <a:gridCol w="650625"/>
                <a:gridCol w="738500"/>
                <a:gridCol w="1844850"/>
                <a:gridCol w="4154300"/>
              </a:tblGrid>
              <a:tr h="5001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Date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Summary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Test Description</a:t>
                      </a:r>
                    </a:p>
                  </a:txBody>
                  <a:tcPr marR="91425" marB="91425" marT="91425" anchor="ctr" marL="91425"/>
                </a:tc>
              </a:tr>
              <a:tr h="129952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PR 3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11/6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Prototype Precursors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ROS Integration, Simulation Started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1st Prototype Designed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Power Distro Board complete</a:t>
                      </a:r>
                    </a:p>
                    <a:p>
                      <a:pPr algn="ctr" rtl="0" lvl="0">
                        <a:lnSpc>
                          <a:spcPct val="115000"/>
                        </a:lnSpc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Foot Material Cast</a:t>
                      </a:r>
                    </a:p>
                  </a:txBody>
                  <a:tcPr marR="91425" marB="91425" marT="91425" anchor="ctr" marL="91425"/>
                </a:tc>
              </a:tr>
              <a:tr h="1357975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PR 4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11/20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1st Prototype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Fully fabricated, assembled chassis with power distribution board</a:t>
                      </a:r>
                    </a:p>
                    <a:p>
                      <a:pPr algn="ctr" rtl="0" lvl="0">
                        <a:buNone/>
                      </a:pPr>
                      <a:r>
                        <a:rPr lang="en"/>
                        <a:t>Stance commands and basic gait</a:t>
                      </a:r>
                    </a:p>
                    <a:p>
                      <a:pPr algn="ctr" rtl="0" lvl="0">
                        <a:buNone/>
                      </a:pPr>
                      <a:r>
                        <a:rPr lang="en"/>
                        <a:t>Foot prototyped &amp; tested</a:t>
                      </a:r>
                    </a:p>
                  </a:txBody>
                  <a:tcPr marR="91425" marB="91425" marT="91425" anchor="ctr" marL="91425"/>
                </a:tc>
              </a:tr>
              <a:tr h="8953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PR 5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11/25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Fall Validation </a:t>
                      </a:r>
                    </a:p>
                    <a:p>
                      <a:pPr algn="ctr">
                        <a:buNone/>
                      </a:pPr>
                      <a:r>
                        <a:rPr lang="en"/>
                        <a:t>Experiment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 i="1"/>
                        <a:t>See Next Slide</a:t>
                      </a:r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Fall Validation Test - Setting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1600200" x="457200"/>
            <a:ext cy="5002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"/>
              <a:t>Demo  Setup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Location: NSH Level B 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Equipment: </a:t>
            </a:r>
          </a:p>
          <a:p>
            <a:pPr rtl="0" lvl="1" indent="-3810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Robot</a:t>
            </a:r>
          </a:p>
          <a:p>
            <a:pPr rtl="0" lvl="1" indent="-3810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Command Center</a:t>
            </a:r>
          </a:p>
          <a:p>
            <a:pPr rtl="0" lvl="1" indent="-3810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Table</a:t>
            </a:r>
            <a:r>
              <a:rPr lang="en"/>
              <a:t> or whiteboard</a:t>
            </a:r>
            <a:r>
              <a:rPr sz="2400" lang="en"/>
              <a:t> as a surface</a:t>
            </a:r>
          </a:p>
          <a:p>
            <a:pPr rtl="0" lvl="1" indent="-3810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400" lang="en"/>
              <a:t>Safety Tether </a:t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Estimated operating area: 6’x6’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Fall Validation Test - Procedure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1600200" x="457200"/>
            <a:ext cy="52577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Robot shall be powered on and GUI started</a:t>
            </a:r>
          </a:p>
          <a:p>
            <a:pPr rtl="0" lvl="0" indent="-342900" marL="4572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GUI will display sensor data from the robot</a:t>
            </a:r>
          </a:p>
          <a:p>
            <a:pPr rtl="0" lvl="0" indent="-342900" marL="4572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Robot commanded to assume pre-configured stances that collectively demonstrate actuation of all motors</a:t>
            </a:r>
          </a:p>
          <a:p>
            <a:pPr rtl="0" lvl="0" indent="-342900" marL="4572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Robot will maintain or recover its stance in response to external disturbances</a:t>
            </a:r>
          </a:p>
          <a:p>
            <a:pPr rtl="0" lvl="0" indent="-342900" marL="4572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Robot commanded to move forward and backward and demonstrate such motions with reasonable smoothness of motion [TPM: 1 meter in 6 minutes]</a:t>
            </a:r>
          </a:p>
          <a:p>
            <a:pPr lvl="0" indent="-342900" marL="457200">
              <a:lnSpc>
                <a:spcPct val="150000"/>
              </a:lnSpc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Robot commanded to execute a 45 degree turn while moving forward, and will demonstrate such motion [TPM: Turn within 5 degrees]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Spring Capability Milestones</a:t>
            </a:r>
          </a:p>
        </p:txBody>
      </p:sp>
      <p:graphicFrame>
        <p:nvGraphicFramePr>
          <p:cNvPr id="246" name="Shape 246"/>
          <p:cNvGraphicFramePr/>
          <p:nvPr/>
        </p:nvGraphicFramePr>
        <p:xfrm>
          <a:off y="2094025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{FC64057F-9440-4261-8E6F-F960907FAF22}</a:tableStyleId>
              </a:tblPr>
              <a:tblGrid>
                <a:gridCol w="831600"/>
                <a:gridCol w="1712400"/>
                <a:gridCol w="4847775"/>
              </a:tblGrid>
              <a:tr h="45565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Month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Summary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Test Description</a:t>
                      </a:r>
                    </a:p>
                  </a:txBody>
                  <a:tcPr marR="91425" marB="91425" marT="91425" anchor="ctr" marL="91425"/>
                </a:tc>
              </a:tr>
              <a:tr h="7103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Jan.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Spring Preparation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Simulation is complete</a:t>
                      </a:r>
                    </a:p>
                    <a:p>
                      <a:pPr algn="ctr"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Mechanical redesign priorities list</a:t>
                      </a:r>
                    </a:p>
                    <a:p>
                      <a:pPr algn="ctr"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Electrical miniaturization plan</a:t>
                      </a:r>
                    </a:p>
                  </a:txBody>
                  <a:tcPr marR="91425" marB="91425" marT="91425" anchor="ctr" marL="91425"/>
                </a:tc>
              </a:tr>
              <a:tr h="6927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Feb.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1st Prototype Endgame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Camera and IMU integrated</a:t>
                      </a:r>
                    </a:p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 prototype mostly designed</a:t>
                      </a:r>
                    </a:p>
                    <a:p>
                      <a:pPr algn="ctr"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Electrical system redesign finished</a:t>
                      </a:r>
                    </a:p>
                  </a:txBody>
                  <a:tcPr marR="91425" marB="91425" marT="91425" anchor="ctr" marL="91425"/>
                </a:tc>
              </a:tr>
              <a:tr h="6927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March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 Prototype Completion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 prototype assembled </a:t>
                      </a:r>
                    </a:p>
                    <a:p>
                      <a:pPr algn="ctr"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Mapping and localization operational</a:t>
                      </a:r>
                    </a:p>
                    <a:p>
                      <a:pPr algn="ctr" rtl="0" lv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Radio communication</a:t>
                      </a:r>
                    </a:p>
                    <a:p>
                      <a:pPr algn="ctr"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environment constructed</a:t>
                      </a:r>
                    </a:p>
                  </a:txBody>
                  <a:tcPr marR="91425" marB="91425" marT="91425" anchor="ctr" marL="91425"/>
                </a:tc>
              </a:tr>
              <a:tr h="63125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April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Demo Preparation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Software demonstrates all mandatory capabilities, </a:t>
                      </a:r>
                    </a:p>
                    <a:p>
                      <a:pPr algn="ctr" rtl="0">
                        <a:buNone/>
                      </a:pPr>
                      <a:r>
                        <a:rPr lang="en"/>
                        <a:t>Demo procedure rehearsed and finalized</a:t>
                      </a:r>
                    </a:p>
                  </a:txBody>
                  <a:tcPr marR="91425" marB="91425" marT="91425" anchor="ctr" marL="91425"/>
                </a:tc>
              </a:tr>
              <a:tr h="631250"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May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Spring Demo</a:t>
                      </a:r>
                    </a:p>
                  </a:txBody>
                  <a:tcPr marR="91425" marB="91425" marT="91425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 i="1"/>
                        <a:t>See Next Slide...</a:t>
                      </a:r>
                    </a:p>
                  </a:txBody>
                  <a:tcPr marR="91425" marB="91425" marT="91425" anchor="ctr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Spring Demo - Setting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y="1600200" x="457200"/>
            <a:ext cy="50028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buNone/>
            </a:pPr>
            <a:r>
              <a:rPr lang="en"/>
              <a:t>Demo  Setup</a:t>
            </a:r>
          </a:p>
          <a:p>
            <a:pPr rtl="0" lvl="0" indent="-3556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Rehearsals in NSH Level B, Demo in Atrium</a:t>
            </a:r>
          </a:p>
          <a:p>
            <a:pPr rtl="0" lvl="0" indent="-3556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Equipment: </a:t>
            </a:r>
          </a:p>
          <a:p>
            <a:pPr rtl="0" lvl="1" indent="-3556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Robot</a:t>
            </a:r>
          </a:p>
          <a:p>
            <a:pPr rtl="0" lvl="1" indent="-3556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Command Center</a:t>
            </a:r>
          </a:p>
          <a:p>
            <a:pPr rtl="0" lvl="1" indent="-3556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Spacecraft Analogue Structure with plane changes</a:t>
            </a:r>
          </a:p>
          <a:p>
            <a:pPr rtl="0" lvl="1" indent="-3556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Scaffolding</a:t>
            </a:r>
          </a:p>
          <a:p>
            <a:pPr rtl="0" lvl="1" indent="-355600" marL="914400">
              <a:lnSpc>
                <a:spcPct val="150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Safety Tether </a:t>
            </a:r>
          </a:p>
          <a:p>
            <a:pPr rtl="0" lvl="0" indent="-3556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Spacecraft analogue suspended from floor 4 if possible</a:t>
            </a:r>
          </a:p>
          <a:p>
            <a:pPr rtl="0" lvl="0" indent="-3556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Estimated operating area: 12’x12’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Spring Demo - Procedure</a:t>
            </a:r>
          </a:p>
        </p:txBody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y="1600200" x="457200"/>
            <a:ext cy="3031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Demo Procedure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Robot is powered on and GUI indicates communication 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Robot is commanded to move by teleoperation and begins inspection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Waypoints are set using GUI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Path planning generates a motion plan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Robot will autonomously travel between the waypoints while updating sensor map [TPM: 10m/hr]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At least one waypoint shall require a plane transition [TPM: 60 degrees]</a:t>
            </a:r>
          </a:p>
          <a:p>
            <a:r>
              <a:t/>
            </a:r>
          </a:p>
        </p:txBody>
      </p:sp>
      <p:sp>
        <p:nvSpPr>
          <p:cNvPr id="259" name="Shape 259"/>
          <p:cNvSpPr txBox="1"/>
          <p:nvPr>
            <p:ph idx="2" type="body"/>
          </p:nvPr>
        </p:nvSpPr>
        <p:spPr>
          <a:xfrm>
            <a:off y="4536200" x="457200"/>
            <a:ext cy="2280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Desirable Extras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During teleoperation, the robot will be moved to and tighten a fastener using a rotary tool [TPM: Done in &lt;10 min]</a:t>
            </a:r>
          </a:p>
          <a:p>
            <a:pPr rtl="0" lvl="0" indent="-342900" marL="4572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sz="1800" lang="en"/>
              <a:t>In the course of mapping, the command console will identify and alert the user to a flaw in the hull [TPM: 80% Success]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Motivation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600200" x="84000"/>
            <a:ext cy="4967700" cx="8976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Spacecraft surfaces degrade in space</a:t>
            </a:r>
          </a:p>
          <a:p>
            <a:r>
              <a:t/>
            </a:r>
          </a:p>
          <a:p>
            <a:pPr rtl="0"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The results can be </a:t>
            </a:r>
          </a:p>
          <a:p>
            <a:pPr rtl="0" lvl="0">
              <a:lnSpc>
                <a:spcPct val="150000"/>
              </a:lnSpc>
              <a:buNone/>
            </a:pPr>
            <a:r>
              <a:rPr sz="2400" lang="en"/>
              <a:t>      catastrophic</a:t>
            </a:r>
          </a:p>
          <a:p>
            <a:r>
              <a:t/>
            </a:r>
          </a:p>
          <a:p>
            <a:pPr lvl="0" indent="-381000" marL="457200">
              <a:lnSpc>
                <a:spcPct val="150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Repair by astronauts is dangerous, expensive, and time-consuming</a:t>
            </a:r>
          </a:p>
        </p:txBody>
      </p:sp>
      <p:sp>
        <p:nvSpPr>
          <p:cNvPr id="56" name="Shape 56"/>
          <p:cNvSpPr/>
          <p:nvPr/>
        </p:nvSpPr>
        <p:spPr>
          <a:xfrm>
            <a:off y="2312525" x="3873225"/>
            <a:ext cy="2404250" cx="447612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4" name="Shape 264"/>
          <p:cNvSpPr/>
          <p:nvPr/>
        </p:nvSpPr>
        <p:spPr>
          <a:xfrm>
            <a:off y="0" x="683187"/>
            <a:ext cy="6742925" cx="79300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9" name="Shape 269"/>
          <p:cNvSpPr/>
          <p:nvPr/>
        </p:nvSpPr>
        <p:spPr>
          <a:xfrm>
            <a:off y="990900" x="2301260"/>
            <a:ext cy="5714699" cx="474196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70" name="Shape 270"/>
          <p:cNvSpPr txBox="1"/>
          <p:nvPr>
            <p:ph type="title"/>
          </p:nvPr>
        </p:nvSpPr>
        <p:spPr>
          <a:xfrm>
            <a:off y="-12" x="1539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Schedule - Software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5" name="Shape 275"/>
          <p:cNvSpPr/>
          <p:nvPr/>
        </p:nvSpPr>
        <p:spPr>
          <a:xfrm>
            <a:off y="1067101" x="1463542"/>
            <a:ext cy="5582075" cx="647485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76" name="Shape 276"/>
          <p:cNvSpPr txBox="1"/>
          <p:nvPr>
            <p:ph type="title"/>
          </p:nvPr>
        </p:nvSpPr>
        <p:spPr>
          <a:xfrm>
            <a:off y="-12" x="1539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Schedule - Mechanical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1" name="Shape 281"/>
          <p:cNvSpPr/>
          <p:nvPr/>
        </p:nvSpPr>
        <p:spPr>
          <a:xfrm>
            <a:off y="1123000" x="1398248"/>
            <a:ext cy="5591300" cx="642032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82" name="Shape 282"/>
          <p:cNvSpPr txBox="1"/>
          <p:nvPr>
            <p:ph type="title"/>
          </p:nvPr>
        </p:nvSpPr>
        <p:spPr>
          <a:xfrm>
            <a:off y="-12" x="1539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Schedule - Electrical Design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Risk Management - Sources</a:t>
            </a:r>
          </a:p>
        </p:txBody>
      </p:sp>
      <p:graphicFrame>
        <p:nvGraphicFramePr>
          <p:cNvPr id="288" name="Shape 288"/>
          <p:cNvGraphicFramePr/>
          <p:nvPr/>
        </p:nvGraphicFramePr>
        <p:xfrm>
          <a:off y="1531458" x="1244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{99FF26EF-4BB6-44DE-9425-421FB3C1EFBA}</a:tableStyleId>
              </a:tblPr>
              <a:tblGrid>
                <a:gridCol w="1274675"/>
                <a:gridCol w="1283150"/>
                <a:gridCol w="1582725"/>
                <a:gridCol w="900150"/>
                <a:gridCol w="1649225"/>
                <a:gridCol w="906875"/>
                <a:gridCol w="1298275"/>
              </a:tblGrid>
              <a:tr h="25005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Risk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Associated Requirements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Cause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Likelihood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Consequences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Team Member Illness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Timely Project Completion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A team member is severely ill for a significant period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Schedule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Largely Chance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Somewhat Likely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Lost Man-Hours and Expertise</a:t>
                      </a:r>
                    </a:p>
                  </a:txBody>
                  <a:tcPr marR="91425" marB="121900" marT="121900" anchor="ctr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Insufficient Servo Torque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Mobility, Traversal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Unable to lift segments with given motors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Technical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Unexpectedly High Mass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Rather Likely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Reduced or No Mobility</a:t>
                      </a:r>
                    </a:p>
                  </a:txBody>
                  <a:tcPr marR="91425" marB="121900" marT="121900" anchor="ctr" marL="91425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Overweight Linear Actuators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Mobility, Traversal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COTS linear actuators too heavy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Technical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Servo Torque constraints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Extremely Likely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Reduced or No Mobility</a:t>
                      </a:r>
                    </a:p>
                  </a:txBody>
                  <a:tcPr marR="91425" marB="121900" marT="121900" anchor="ctr" marL="91425"/>
                </a:tc>
              </a:tr>
              <a:tr h="7317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Insufficient “Stick” 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Attachment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Adhesive foot material provides Insufficient “Stick” to</a:t>
                      </a:r>
                      <a:r>
                        <a:rPr sz="1000" lang="en"/>
                        <a:t> support robot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Technical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Robot Weight, Foot material properties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Somewhat Likely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Poor attachment on vertical or inverted surfaces</a:t>
                      </a:r>
                    </a:p>
                  </a:txBody>
                  <a:tcPr marR="91425" marB="121900" marT="121900" anchor="ctr" marL="91425"/>
                </a:tc>
              </a:tr>
              <a:tr h="8858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Actuator cost over-budget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Cost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Actuators and associated component cost exceed expectations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Cost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Budget constraints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Somewhat likely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Total project over-budget</a:t>
                      </a:r>
                    </a:p>
                  </a:txBody>
                  <a:tcPr marR="91425" marB="121900" marT="121900" anchor="ctr" marL="91425"/>
                </a:tc>
              </a:tr>
              <a:tr h="8858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ROS Package Incompatibility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Technical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A ROS package we need is not compatible with our ROS version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Technical (Software)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ROS Developers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Likely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Limited software capability</a:t>
                      </a:r>
                    </a:p>
                  </a:txBody>
                  <a:tcPr marR="91425" marB="121900" marT="121900" anchor="ctr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Risk Management - Mitigation</a:t>
            </a:r>
          </a:p>
        </p:txBody>
      </p:sp>
      <p:graphicFrame>
        <p:nvGraphicFramePr>
          <p:cNvPr id="294" name="Shape 294"/>
          <p:cNvGraphicFramePr/>
          <p:nvPr/>
        </p:nvGraphicFramePr>
        <p:xfrm>
          <a:off y="1577333" x="1431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{2B7E7679-6701-4588-8F4D-00EEF78C3689}</a:tableStyleId>
              </a:tblPr>
              <a:tblGrid>
                <a:gridCol w="1435625"/>
                <a:gridCol w="2185075"/>
                <a:gridCol w="1861600"/>
                <a:gridCol w="1349325"/>
                <a:gridCol w="2026175"/>
              </a:tblGrid>
              <a:tr h="844425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Risks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Reduction Plan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Actions Planned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Expected Outcome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sz="1000" lang="en">
                          <a:solidFill>
                            <a:srgbClr val="FFFFFF"/>
                          </a:solidFill>
                        </a:rPr>
                        <a:t>Comments</a:t>
                      </a:r>
                    </a:p>
                  </a:txBody>
                  <a:tcPr marR="91425" marB="121900" marT="121900" anchor="ctr" marL="91425">
                    <a:solidFill>
                      <a:schemeClr val="accent4"/>
                    </a:solidFill>
                  </a:tcPr>
                </a:tc>
              </a:tr>
              <a:tr h="6979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Team Member Illness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Redundant system knowledge between team members. </a:t>
                      </a:r>
                    </a:p>
                    <a:p>
                      <a:pPr rtl="0" lv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Healthy living / Flu shots.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Primary and secondary assignees for all project tasks. 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Minimal loss of expertise.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Nothing can be done about lost man-hours</a:t>
                      </a:r>
                    </a:p>
                  </a:txBody>
                  <a:tcPr marR="91425" marB="121900" marT="121900" marL="91425"/>
                </a:tc>
              </a:tr>
              <a:tr h="10013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Insufficient Servo Torque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Designed with Mid-range servos in mind, larger torques available if needed.</a:t>
                      </a:r>
                    </a:p>
                    <a:p>
                      <a:r>
                        <a:t/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Weight budgeting and motor trade studies.</a:t>
                      </a:r>
                      <a:br>
                        <a:rPr sz="1000" lang="en"/>
                      </a:br>
                      <a:r>
                        <a:rPr sz="1000" lang="en"/>
                        <a:t>Support additional gear/linkage reduction in design.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All torque needs met. Some time lost in redesign/shipping.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marL="91425"/>
                </a:tc>
              </a:tr>
              <a:tr h="6979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Overweight linear actuators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Find workarounds for specialized actuators.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Retrofit and modify hobby servos to suit linear applications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Time lost, but lower weight actuators.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marL="91425"/>
                </a:tc>
              </a:tr>
              <a:tr h="6979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Insufficient “Stick” 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Hardpoint-attachment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1000" lang="en"/>
                        <a:t>Test feet with generous weight</a:t>
                      </a:r>
                    </a:p>
                    <a:p>
                      <a:pPr rtl="0">
                        <a:buNone/>
                      </a:pPr>
                      <a:r>
                        <a:rPr sz="1000" lang="en"/>
                        <a:t>Develop hardpoint attachment backup plan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Smooth transition to hardpoint plan if necessary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Peg-in-hole attachment method</a:t>
                      </a:r>
                    </a:p>
                  </a:txBody>
                  <a:tcPr marR="91425" marB="121900" marT="121900" marL="91425"/>
                </a:tc>
              </a:tr>
              <a:tr h="4751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Actuator cost over-budget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Total project budget significantly less than class limit.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Cut into managerial overhead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Total budget does not exceed $4000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marL="91425"/>
                </a:tc>
              </a:tr>
              <a:tr h="4285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ROS Package Incompatibility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>
                          <a:solidFill>
                            <a:schemeClr val="dk1"/>
                          </a:solidFill>
                        </a:rPr>
                        <a:t>Spec packages early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Attempt upgrade or write package ourselves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sz="1000" lang="en"/>
                        <a:t>Lost Dev. Time</a:t>
                      </a:r>
                    </a:p>
                  </a:txBody>
                  <a:tcPr marR="91425" marB="121900" marT="121900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Parts List - To Date</a:t>
            </a:r>
          </a:p>
        </p:txBody>
      </p:sp>
      <p:graphicFrame>
        <p:nvGraphicFramePr>
          <p:cNvPr id="300" name="Shape 300"/>
          <p:cNvGraphicFramePr/>
          <p:nvPr/>
        </p:nvGraphicFramePr>
        <p:xfrm>
          <a:off y="1552733" x="810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{43B5596C-424E-4D63-BB38-E8D61E649433}</a:tableStyleId>
              </a:tblPr>
              <a:tblGrid>
                <a:gridCol w="2595075"/>
                <a:gridCol w="1464775"/>
                <a:gridCol w="1335600"/>
                <a:gridCol w="592550"/>
                <a:gridCol w="1497000"/>
                <a:gridCol w="1497000"/>
              </a:tblGrid>
              <a:tr h="4862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Part #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Vendor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Qty.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</a:tr>
              <a:tr h="6344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Adafruit 16-Channel 12-bit PWM/Servo Shield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1411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Adafruit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$17.50+5.35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$35.35</a:t>
                      </a:r>
                    </a:p>
                  </a:txBody>
                  <a:tcPr marR="91425" marB="121900" marT="121900" anchor="ctr" marL="91425"/>
                </a:tc>
              </a:tr>
              <a:tr h="433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3x4 Right Angle Male Header 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816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Adafruit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$2.95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$5.90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433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Shield Stacking Headers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85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Adafruit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$1.95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$3.90</a:t>
                      </a:r>
                    </a:p>
                  </a:txBody>
                  <a:tcPr marR="91425" marB="121900" marT="121900" anchor="ctr" marL="91425"/>
                </a:tc>
              </a:tr>
              <a:tr h="433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Arduino Due Board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1050-1049-ND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Digikey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$51.91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$103.83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4339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Std. Size 7.4V Hitec Servo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HS-5496MH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Servo City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$34.99+6.99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$146.95</a:t>
                      </a:r>
                    </a:p>
                  </a:txBody>
                  <a:tcPr marR="91425" marB="121900" marT="121900" anchor="ctr" marL="91425"/>
                </a:tc>
              </a:tr>
              <a:tr h="4339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Vytaflex 10 - Trial Size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Vytaflex-10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Smooth-On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$25.96+8.13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$34.09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4339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XT60 Bullet Connectors x10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XT60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Amazon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$6.82+4.4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$11.22</a:t>
                      </a:r>
                    </a:p>
                  </a:txBody>
                  <a:tcPr marR="91425" marB="121900" marT="121900" anchor="ctr" marL="91425"/>
                </a:tc>
              </a:tr>
              <a:tr h="4339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3’ USB A to Micro B Cable x2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Amazon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$8.99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$17.98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4339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MDF Project Panel ‘2x’4x’1/4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1508104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Home Depot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$6.67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>
                        <a:buNone/>
                      </a:pPr>
                      <a:r>
                        <a:rPr lang="en"/>
                        <a:t>$20.01</a:t>
                      </a:r>
                    </a:p>
                  </a:txBody>
                  <a:tcPr marR="91425" marB="121900" marT="121900" anchor="ctr" marL="91425"/>
                </a:tc>
              </a:tr>
              <a:tr h="4375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b="1" lang="en"/>
                        <a:t>Total</a:t>
                      </a:r>
                    </a:p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buNone/>
                      </a:pPr>
                      <a:r>
                        <a:rPr lang="en"/>
                        <a:t>$379.23</a:t>
                      </a:r>
                    </a:p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Parts Budget Projection - Fall</a:t>
            </a:r>
          </a:p>
        </p:txBody>
      </p:sp>
      <p:graphicFrame>
        <p:nvGraphicFramePr>
          <p:cNvPr id="306" name="Shape 306"/>
          <p:cNvGraphicFramePr/>
          <p:nvPr/>
        </p:nvGraphicFramePr>
        <p:xfrm>
          <a:off y="1676308" x="1162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{75EADCF6-8F8C-4E11-978D-2F9AD43F5F86}</a:tableStyleId>
              </a:tblPr>
              <a:tblGrid>
                <a:gridCol w="5640650"/>
                <a:gridCol w="819525"/>
                <a:gridCol w="1140325"/>
                <a:gridCol w="12538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Qty.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</a:tr>
              <a:tr h="5530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 i="1"/>
                        <a:t>Costs to date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 i="1"/>
                        <a:t>N/A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 i="1"/>
                        <a:t>$379.25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 i="1"/>
                        <a:t>$379.25</a:t>
                      </a:r>
                    </a:p>
                  </a:txBody>
                  <a:tcPr marR="91425" marB="121900" marT="121900" anchor="ctr" marL="91425"/>
                </a:tc>
              </a:tr>
              <a:tr h="215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Additional rotary joint servos + linkages 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$60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$300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112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Linear Actuator Assemblies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$160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$320</a:t>
                      </a:r>
                    </a:p>
                  </a:txBody>
                  <a:tcPr marR="91425" marB="121900" marT="121900" anchor="ctr" marL="91425"/>
                </a:tc>
              </a:tr>
              <a:tr h="121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7.4V LiPo Battery  Packs (MRSD Stock)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$50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2458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Micro Servos (Foot Peeling Mechanism) 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$25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$150</a:t>
                      </a:r>
                    </a:p>
                  </a:txBody>
                  <a:tcPr marR="91425" marB="121900" marT="121900" anchor="ctr" marL="91425"/>
                </a:tc>
              </a:tr>
              <a:tr h="122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Prototyping Supplies and Misc. Hardware.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368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Fall test environment construction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$200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$200</a:t>
                      </a:r>
                    </a:p>
                  </a:txBody>
                  <a:tcPr marR="91425" marB="121900" marT="121900" anchor="ctr" marL="91425"/>
                </a:tc>
              </a:tr>
              <a:tr h="3072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lang="en"/>
                        <a:t>Fall Total</a:t>
                      </a:r>
                    </a:p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lang="en"/>
                        <a:t>$1950</a:t>
                      </a:r>
                    </a:p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Parts Budget Projection - Spring</a:t>
            </a:r>
          </a:p>
        </p:txBody>
      </p:sp>
      <p:graphicFrame>
        <p:nvGraphicFramePr>
          <p:cNvPr id="312" name="Shape 312"/>
          <p:cNvGraphicFramePr/>
          <p:nvPr/>
        </p:nvGraphicFramePr>
        <p:xfrm>
          <a:off y="1676308" x="1162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{2C4130C4-8C8A-44CC-86C7-AC67E177E64A}</a:tableStyleId>
              </a:tblPr>
              <a:tblGrid>
                <a:gridCol w="5640650"/>
                <a:gridCol w="819525"/>
                <a:gridCol w="1140325"/>
                <a:gridCol w="12538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Qty.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 marR="91425" marB="121900" marT="121900" anchor="ctr" marL="91425">
                    <a:solidFill>
                      <a:schemeClr val="accent5"/>
                    </a:solidFill>
                  </a:tcPr>
                </a:tc>
              </a:tr>
              <a:tr h="5530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Cameras (Wifi or UHF)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$150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$300</a:t>
                      </a:r>
                    </a:p>
                  </a:txBody>
                  <a:tcPr marR="91425" marB="121900" marT="121900" anchor="ctr" marL="91425"/>
                </a:tc>
              </a:tr>
              <a:tr h="215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IMU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$150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$150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112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Radios (XBee Pro) + Breakout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$75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$150</a:t>
                      </a:r>
                    </a:p>
                  </a:txBody>
                  <a:tcPr marR="91425" marB="121900" marT="121900" anchor="ctr" marL="91425"/>
                </a:tc>
              </a:tr>
              <a:tr h="121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Misc. Hardware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368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Spring demo environment construction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N/A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$100</a:t>
                      </a:r>
                    </a:p>
                  </a:txBody>
                  <a:tcPr marR="91425" marB="121900" marT="121900" anchor="ctr" marL="91425"/>
                </a:tc>
              </a:tr>
              <a:tr h="3072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Spring Total</a:t>
                      </a:r>
                    </a:p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$1200</a:t>
                      </a:r>
                    </a:p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Total Project Budget</a:t>
            </a:r>
          </a:p>
        </p:txBody>
      </p:sp>
      <p:graphicFrame>
        <p:nvGraphicFramePr>
          <p:cNvPr id="318" name="Shape 318"/>
          <p:cNvGraphicFramePr/>
          <p:nvPr/>
        </p:nvGraphicFramePr>
        <p:xfrm>
          <a:off y="2542583" x="461537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{E47AE672-EC86-47A6-9CD5-3D71170B4D74}</a:tableStyleId>
              </a:tblPr>
              <a:tblGrid>
                <a:gridCol w="4982825"/>
                <a:gridCol w="3238100"/>
              </a:tblGrid>
              <a:tr h="5530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en"/>
                        <a:t>Fall Expenditures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en"/>
                        <a:t>$1950</a:t>
                      </a:r>
                    </a:p>
                  </a:txBody>
                  <a:tcPr marR="91425" marB="121900" marT="121900" anchor="ctr" marL="91425"/>
                </a:tc>
              </a:tr>
              <a:tr h="215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en"/>
                        <a:t>Spring Expenditures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en"/>
                        <a:t>$1200</a:t>
                      </a:r>
                    </a:p>
                  </a:txBody>
                  <a:tcPr marR="91425" marB="121900" marT="121900" anchor="ctr" marL="91425">
                    <a:solidFill>
                      <a:schemeClr val="lt2"/>
                    </a:solidFill>
                  </a:tcPr>
                </a:tc>
              </a:tr>
              <a:tr h="1128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en"/>
                        <a:t>Managerial Overhead</a:t>
                      </a:r>
                    </a:p>
                  </a:txBody>
                  <a:tcPr marR="91425" marB="121900" marT="121900" anchor="ctr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sz="2400" lang="en"/>
                        <a:t>$500</a:t>
                      </a:r>
                    </a:p>
                  </a:txBody>
                  <a:tcPr marR="91425" marB="121900" marT="121900" anchor="ctr" marL="91425"/>
                </a:tc>
              </a:tr>
              <a:tr h="3072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400" lang="en"/>
                        <a:t>Total</a:t>
                      </a:r>
                    </a:p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b="1" sz="2400" lang="en"/>
                        <a:t>$3650</a:t>
                      </a:r>
                    </a:p>
                  </a:txBody>
                  <a:tcPr marR="91425" marB="121900" marT="121900" anchor="ctr" marL="91425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Project Description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User Needs: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Aid the inspection and maintenance the outer hull of a spacecraft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Operate in a vacuum in microgravity</a:t>
            </a:r>
          </a:p>
          <a:p>
            <a:r>
              <a:t/>
            </a:r>
          </a:p>
          <a:p>
            <a:pPr rtl="0" lvl="0" indent="-3810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Be cheaper and safer than Astronaut Extra-vehicular Activity (EVA)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lang="en"/>
              <a:t>Q&amp;A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635325" x="457200"/>
            <a:ext cy="49325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
</a:t>
            </a:r>
            <a:r>
              <a:rPr lang="en"/>
              <a:t>Thank You!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"/>
              <a:t>Acknowledgements: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Dimi Apostolopoulos</a:t>
            </a:r>
          </a:p>
          <a:p>
            <a:pPr rtl="0"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Metin Sitti</a:t>
            </a:r>
          </a:p>
          <a:p>
            <a:pPr lvl="0" indent="-381000" marL="457200">
              <a:buClr>
                <a:schemeClr val="dk1"/>
              </a:buClr>
              <a:buSzPct val="166666"/>
              <a:buFont typeface="Arial"/>
              <a:buChar char="•"/>
            </a:pPr>
            <a:r>
              <a:rPr sz="2400" lang="en"/>
              <a:t>MRSD Project Course Advisors (John, Neil, Ben)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Project Description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1600200" x="250850"/>
            <a:ext cy="4967700" cx="864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buNone/>
            </a:pPr>
            <a:r>
              <a:rPr sz="2400" lang="en"/>
              <a:t>Proposed System:</a:t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Mobile robot that can be deployed onto the surface of a spacecraft </a:t>
            </a:r>
          </a:p>
          <a:p>
            <a:pPr rtl="0" lvl="1" indent="-355600" marL="91440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Able to traverse the hull with minimal tethers and infrastructure</a:t>
            </a:r>
          </a:p>
          <a:p>
            <a:pPr rtl="0" lvl="1" indent="-355600" marL="91440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Sensors detecting hull flaws or degradation</a:t>
            </a:r>
          </a:p>
          <a:p>
            <a:pPr rtl="0" lvl="1" indent="-355600" marL="91440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Adequate battery life for representative mission</a:t>
            </a:r>
          </a:p>
          <a:p>
            <a:r>
              <a:t/>
            </a:r>
          </a:p>
          <a:p>
            <a:pPr rtl="0" lvl="0" indent="-355600" marL="45720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sz="2000" lang="en"/>
              <a:t>Command console program which can control the robot</a:t>
            </a:r>
          </a:p>
          <a:p>
            <a:pPr rtl="0" lvl="1" indent="-355600" marL="91440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Teleoperation with some elements of autonomy</a:t>
            </a:r>
          </a:p>
          <a:p>
            <a:pPr rtl="0" lvl="1" indent="-355600" marL="91440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Display sensor data in a meaningful and useful way</a:t>
            </a:r>
          </a:p>
          <a:p>
            <a:pPr lvl="1" indent="-355600" marL="914400">
              <a:lnSpc>
                <a:spcPct val="115000"/>
              </a:lnSpc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Computation-heavy tasks such as localization and path-planning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/>
        </p:nvSpPr>
        <p:spPr>
          <a:xfrm>
            <a:off y="1551462" x="0"/>
            <a:ext cy="4142326" cx="9144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4" name="Shape 74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Graphical Representation</a:t>
            </a:r>
          </a:p>
        </p:txBody>
      </p:sp>
      <p:sp>
        <p:nvSpPr>
          <p:cNvPr id="75" name="Shape 75"/>
          <p:cNvSpPr/>
          <p:nvPr/>
        </p:nvSpPr>
        <p:spPr>
          <a:xfrm rot="-750237">
            <a:off y="2701181" x="1575647"/>
            <a:ext cy="314950" cx="4051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6" name="Shape 76"/>
          <p:cNvSpPr/>
          <p:nvPr/>
        </p:nvSpPr>
        <p:spPr>
          <a:xfrm rot="9635304">
            <a:off y="4144788" x="5398898"/>
            <a:ext cy="923293" cx="157513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7" name="Shape 77"/>
          <p:cNvSpPr/>
          <p:nvPr/>
        </p:nvSpPr>
        <p:spPr>
          <a:xfrm rot="-6689561">
            <a:off y="4720151" x="1345675"/>
            <a:ext cy="970847" cx="166465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78" name="Shape 78"/>
          <p:cNvSpPr txBox="1"/>
          <p:nvPr/>
        </p:nvSpPr>
        <p:spPr>
          <a:xfrm>
            <a:off y="2476775" x="641375"/>
            <a:ext cy="4767300" cx="8306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3657600">
              <a:buNone/>
            </a:pPr>
            <a:r>
              <a:rPr b="1" sz="2400" lang="en"/>
              <a:t>    3. Inspect/Repair</a:t>
            </a:r>
          </a:p>
          <a:p>
            <a:pPr rtl="0" lvl="0" indent="0" marL="1828800">
              <a:buNone/>
            </a:pPr>
            <a:r>
              <a:rPr b="1" sz="2400" lang="en"/>
              <a:t>    2. Traverse</a:t>
            </a:r>
          </a:p>
          <a:p>
            <a:pPr rtl="0" lvl="0">
              <a:buNone/>
            </a:pPr>
            <a:r>
              <a:rPr b="1" sz="2400" lang="en"/>
              <a:t>1. Deploy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 indent="457200" marL="914400">
              <a:buNone/>
            </a:pPr>
            <a:r>
              <a:rPr b="1" sz="2400" lang="en"/>
              <a:t>5. Stow			4. Return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Mandatory System Requirements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y="1642525" x="1106987"/>
            <a:ext cy="609599" cx="227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buNone/>
            </a:pPr>
            <a:r>
              <a:rPr sz="3000" lang="en"/>
              <a:t>Functional</a:t>
            </a:r>
          </a:p>
        </p:txBody>
      </p:sp>
      <p:graphicFrame>
        <p:nvGraphicFramePr>
          <p:cNvPr id="85" name="Shape 85"/>
          <p:cNvGraphicFramePr/>
          <p:nvPr/>
        </p:nvGraphicFramePr>
        <p:xfrm>
          <a:off y="2311350" x="190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{761EED60-D8FE-4114-8713-77E87A742FB9}</a:tableStyleId>
              </a:tblPr>
              <a:tblGrid>
                <a:gridCol w="382850"/>
                <a:gridCol w="906925"/>
                <a:gridCol w="2820800"/>
              </a:tblGrid>
              <a:tr h="4646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#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Code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Description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</a:tr>
              <a:tr h="4646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ATTACH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Maintain attachment to the hull*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TPM: Supports own weight on a 1G vertical surface</a:t>
                      </a:r>
                    </a:p>
                  </a:txBody>
                  <a:tcPr marR="91425" marB="91425" marT="91425" marL="91425"/>
                </a:tc>
              </a:tr>
              <a:tr h="4351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TRAV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Traverse the craft at a reasonable speed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TPM: 10 meters per hour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PLANE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Plane Transitions 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TPM: 60-degree transitions</a:t>
                      </a:r>
                    </a:p>
                  </a:txBody>
                  <a:tcPr marR="91425" marB="91425" marT="91425" marL="91425"/>
                </a:tc>
              </a:tr>
              <a:tr h="3940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SENSE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Visual feedback from cameras, joint encoders, and foot sensors</a:t>
                      </a:r>
                    </a:p>
                  </a:txBody>
                  <a:tcPr marR="91425" marB="91425" marT="91425" marL="91425"/>
                </a:tc>
              </a:tr>
              <a:tr h="10175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*FOOT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Detect footholds with actionable accuracy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86" name="Shape 86"/>
          <p:cNvSpPr txBox="1"/>
          <p:nvPr/>
        </p:nvSpPr>
        <p:spPr>
          <a:xfrm>
            <a:off y="1642525" x="5192175"/>
            <a:ext cy="609599" cx="288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Non-Functional</a:t>
            </a:r>
          </a:p>
        </p:txBody>
      </p:sp>
      <p:graphicFrame>
        <p:nvGraphicFramePr>
          <p:cNvPr id="87" name="Shape 87"/>
          <p:cNvGraphicFramePr/>
          <p:nvPr/>
        </p:nvGraphicFramePr>
        <p:xfrm>
          <a:off y="2302900" x="4525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{C1B7A529-5399-49A9-8AAE-40AFBB958B09}</a:tableStyleId>
              </a:tblPr>
              <a:tblGrid>
                <a:gridCol w="382850"/>
                <a:gridCol w="1110125"/>
                <a:gridCol w="2727675"/>
              </a:tblGrid>
              <a:tr h="464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#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Code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Description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</a:tr>
              <a:tr h="3153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BATT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Battery Powered</a:t>
                      </a:r>
                    </a:p>
                  </a:txBody>
                  <a:tcPr marR="91425" marB="91425" marT="91425" marL="91425"/>
                </a:tc>
              </a:tr>
              <a:tr h="7127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EARTH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System can be validated in terrestrial conditions</a:t>
                      </a:r>
                    </a:p>
                  </a:txBody>
                  <a:tcPr marR="91425" marB="91425" marT="91425" marL="91425"/>
                </a:tc>
              </a:tr>
              <a:tr h="10175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MASS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As light-weight as possible to reduce launch requirements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TPM: &lt;10kg</a:t>
                      </a:r>
                    </a:p>
                  </a:txBody>
                  <a:tcPr marR="91425" marB="91425" marT="91425" marL="91425"/>
                </a:tc>
              </a:tr>
              <a:tr h="1017525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SIZE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Minimal volume for efficient storage </a:t>
                      </a:r>
                    </a:p>
                    <a:p>
                      <a:pPr>
                        <a:buNone/>
                      </a:pPr>
                      <a:r>
                        <a:rPr lang="en"/>
                        <a:t>TPM: 8 Cubesats (10cm cube)</a:t>
                      </a:r>
                    </a:p>
                  </a:txBody>
                  <a:tcPr marR="91425" marB="91425" marT="91425" marL="91425"/>
                </a:tc>
              </a:tr>
              <a:tr h="6932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COST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Total system cost must not Exceed $4000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"/>
              <a:t>Desirable System Requirements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1642525" x="1106987"/>
            <a:ext cy="609599" cx="227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Functional</a:t>
            </a:r>
          </a:p>
        </p:txBody>
      </p:sp>
      <p:graphicFrame>
        <p:nvGraphicFramePr>
          <p:cNvPr id="94" name="Shape 94"/>
          <p:cNvGraphicFramePr/>
          <p:nvPr/>
        </p:nvGraphicFramePr>
        <p:xfrm>
          <a:off y="2539950" x="190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{DFFD153A-8948-4960-9E37-D733F57582DF}</a:tableStyleId>
              </a:tblPr>
              <a:tblGrid>
                <a:gridCol w="382850"/>
                <a:gridCol w="996975"/>
                <a:gridCol w="2730750"/>
              </a:tblGrid>
              <a:tr h="4241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#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Code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Description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</a:tr>
              <a:tr h="796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MANIP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Use a rotary tool to tighten a fastener or perform other maintenance function</a:t>
                      </a:r>
                    </a:p>
                  </a:txBody>
                  <a:tcPr marR="91425" marB="91425" marT="91425" marL="91425"/>
                </a:tc>
              </a:tr>
              <a:tr h="3850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TEMP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Thermal Imaging capability </a:t>
                      </a:r>
                    </a:p>
                  </a:txBody>
                  <a:tcPr marR="91425" marB="91425" marT="91425" marL="91425"/>
                </a:tc>
              </a:tr>
              <a:tr h="3669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SPACE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Develop plan to convert into a space-ready system</a:t>
                      </a:r>
                    </a:p>
                    <a:p>
                      <a:r>
                        <a:t/>
                      </a:r>
                    </a:p>
                  </a:txBody>
                  <a:tcPr marR="91425" marB="91425" marT="91425" marL="91425"/>
                </a:tc>
              </a:tr>
              <a:tr h="358150"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DETECT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Autonomous identification of surface flaws</a:t>
                      </a:r>
                    </a:p>
                  </a:txBody>
                  <a:tcPr marR="91425" marB="91425" marT="91425" marL="91425"/>
                </a:tc>
              </a:tr>
              <a:tr h="1035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/>
                        <a:t>PLANE2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Plane Transitions (90-degree)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95" name="Shape 95"/>
          <p:cNvSpPr txBox="1"/>
          <p:nvPr/>
        </p:nvSpPr>
        <p:spPr>
          <a:xfrm>
            <a:off y="1642525" x="5192175"/>
            <a:ext cy="609599" cx="2887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buNone/>
            </a:pPr>
            <a:r>
              <a:rPr sz="3000" lang="en"/>
              <a:t>Non-Functional</a:t>
            </a:r>
          </a:p>
        </p:txBody>
      </p:sp>
      <p:graphicFrame>
        <p:nvGraphicFramePr>
          <p:cNvPr id="96" name="Shape 96"/>
          <p:cNvGraphicFramePr/>
          <p:nvPr/>
        </p:nvGraphicFramePr>
        <p:xfrm>
          <a:off y="2531500" x="4525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{D4BE724F-4E56-4023-8709-218AAF1F3FFE}</a:tableStyleId>
              </a:tblPr>
              <a:tblGrid>
                <a:gridCol w="384075"/>
                <a:gridCol w="1108900"/>
                <a:gridCol w="2727675"/>
              </a:tblGrid>
              <a:tr h="464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#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Code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Description</a:t>
                      </a:r>
                    </a:p>
                  </a:txBody>
                  <a:tcPr marR="91425" marB="91425" marT="91425" marL="91425">
                    <a:solidFill>
                      <a:srgbClr val="FFF2CC"/>
                    </a:solidFill>
                  </a:tcPr>
                </a:tc>
              </a:tr>
              <a:tr h="4646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WIFI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Completely wireless operation</a:t>
                      </a:r>
                    </a:p>
                  </a:txBody>
                  <a:tcPr marR="91425" marB="91425" marT="91425" marL="91425"/>
                </a:tc>
              </a:tr>
              <a:tr h="3527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INFRA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Minimal Spacecraft Support Infrastructure </a:t>
                      </a:r>
                    </a:p>
                  </a:txBody>
                  <a:tcPr marR="91425" marB="91425" marT="91425" marL="91425"/>
                </a:tc>
              </a:tr>
              <a:tr h="101752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buNone/>
                      </a:pPr>
                      <a:r>
                        <a:rPr lang="en"/>
                        <a:t>ATTACH2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Maintain attachment to the hull*</a:t>
                      </a:r>
                    </a:p>
                    <a:p>
                      <a:pPr rtl="0" lvl="0"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TPM: Supports own weight on a 1G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inverted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surface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74637" x="457200"/>
            <a:ext cy="11432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Functional Architecture</a:t>
            </a:r>
          </a:p>
        </p:txBody>
      </p:sp>
      <p:sp>
        <p:nvSpPr>
          <p:cNvPr id="102" name="Shape 102"/>
          <p:cNvSpPr/>
          <p:nvPr/>
        </p:nvSpPr>
        <p:spPr>
          <a:xfrm>
            <a:off y="1757000" x="76200"/>
            <a:ext cy="3636725" cx="903804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