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0" r:id="rId1"/>
  </p:sldMasterIdLst>
  <p:notesMasterIdLst>
    <p:notesMasterId r:id="rId31"/>
  </p:notesMasterIdLst>
  <p:sldIdLst>
    <p:sldId id="256" r:id="rId2"/>
    <p:sldId id="277" r:id="rId3"/>
    <p:sldId id="257" r:id="rId4"/>
    <p:sldId id="258" r:id="rId5"/>
    <p:sldId id="268" r:id="rId6"/>
    <p:sldId id="286" r:id="rId7"/>
    <p:sldId id="259" r:id="rId8"/>
    <p:sldId id="260" r:id="rId9"/>
    <p:sldId id="269" r:id="rId10"/>
    <p:sldId id="261" r:id="rId11"/>
    <p:sldId id="284" r:id="rId12"/>
    <p:sldId id="263" r:id="rId13"/>
    <p:sldId id="273" r:id="rId14"/>
    <p:sldId id="264" r:id="rId15"/>
    <p:sldId id="267" r:id="rId16"/>
    <p:sldId id="270" r:id="rId17"/>
    <p:sldId id="266" r:id="rId18"/>
    <p:sldId id="274" r:id="rId19"/>
    <p:sldId id="271" r:id="rId20"/>
    <p:sldId id="276" r:id="rId21"/>
    <p:sldId id="275" r:id="rId22"/>
    <p:sldId id="278" r:id="rId23"/>
    <p:sldId id="282" r:id="rId24"/>
    <p:sldId id="281" r:id="rId25"/>
    <p:sldId id="280" r:id="rId26"/>
    <p:sldId id="285" r:id="rId27"/>
    <p:sldId id="283" r:id="rId28"/>
    <p:sldId id="287"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nah Watwood" initials="HW" lastIdx="1" clrIdx="0">
    <p:extLst>
      <p:ext uri="{19B8F6BF-5375-455C-9EA6-DF929625EA0E}">
        <p15:presenceInfo xmlns:p15="http://schemas.microsoft.com/office/powerpoint/2012/main" userId="S::Hannah.Watwood@pursuanthealth.com::3d3e4657-e590-4541-a3b2-18389225e7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77290" autoAdjust="0"/>
  </p:normalViewPr>
  <p:slideViewPr>
    <p:cSldViewPr snapToGrid="0">
      <p:cViewPr>
        <p:scale>
          <a:sx n="75" d="100"/>
          <a:sy n="75" d="100"/>
        </p:scale>
        <p:origin x="173" y="-326"/>
      </p:cViewPr>
      <p:guideLst/>
    </p:cSldViewPr>
  </p:slideViewPr>
  <p:outlineViewPr>
    <p:cViewPr>
      <p:scale>
        <a:sx n="33" d="100"/>
        <a:sy n="33" d="100"/>
      </p:scale>
      <p:origin x="0" y="-3053"/>
    </p:cViewPr>
  </p:outlineViewPr>
  <p:notesTextViewPr>
    <p:cViewPr>
      <p:scale>
        <a:sx n="1" d="1"/>
        <a:sy n="1" d="1"/>
      </p:scale>
      <p:origin x="0" y="0"/>
    </p:cViewPr>
  </p:notesTextViewPr>
  <p:notesViewPr>
    <p:cSldViewPr snapToGrid="0">
      <p:cViewPr varScale="1">
        <p:scale>
          <a:sx n="65" d="100"/>
          <a:sy n="65" d="100"/>
        </p:scale>
        <p:origin x="2299"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2T22:29:49.165" idx="1">
    <p:pos x="10" y="10"/>
    <p:text/>
    <p:extLst>
      <p:ext uri="{C676402C-5697-4E1C-873F-D02D1690AC5C}">
        <p15:threadingInfo xmlns:p15="http://schemas.microsoft.com/office/powerpoint/2012/main" timeZoneBias="24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1CB3F-6183-4DAC-B362-342424C662AF}"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AEE899-BC9B-4EA6-9F74-D57A3691F92B}">
      <dgm:prSet/>
      <dgm:spPr/>
      <dgm:t>
        <a:bodyPr/>
        <a:lstStyle/>
        <a:p>
          <a:pPr>
            <a:defRPr b="1"/>
          </a:pPr>
          <a:r>
            <a:rPr lang="en-US" dirty="0"/>
            <a:t>Public Key Cryptography basics</a:t>
          </a:r>
        </a:p>
      </dgm:t>
    </dgm:pt>
    <dgm:pt modelId="{1F8B17FC-E8AA-4365-9C77-1A044DE234A0}" type="parTrans" cxnId="{D1D504A4-6077-4E4F-87F4-A2E27D1A7D37}">
      <dgm:prSet/>
      <dgm:spPr/>
      <dgm:t>
        <a:bodyPr/>
        <a:lstStyle/>
        <a:p>
          <a:endParaRPr lang="en-US"/>
        </a:p>
      </dgm:t>
    </dgm:pt>
    <dgm:pt modelId="{7456E734-305A-4EA1-8091-F83BF576996F}" type="sibTrans" cxnId="{D1D504A4-6077-4E4F-87F4-A2E27D1A7D37}">
      <dgm:prSet/>
      <dgm:spPr/>
      <dgm:t>
        <a:bodyPr/>
        <a:lstStyle/>
        <a:p>
          <a:endParaRPr lang="en-US"/>
        </a:p>
      </dgm:t>
    </dgm:pt>
    <dgm:pt modelId="{5E90A9D4-C529-432D-A8FA-CFBACB93CFC0}">
      <dgm:prSet/>
      <dgm:spPr/>
      <dgm:t>
        <a:bodyPr/>
        <a:lstStyle/>
        <a:p>
          <a:r>
            <a:rPr lang="en-US"/>
            <a:t>Hello World</a:t>
          </a:r>
        </a:p>
      </dgm:t>
    </dgm:pt>
    <dgm:pt modelId="{23CE7E8C-334F-4850-8A09-93E6C5A4186F}" type="parTrans" cxnId="{7DA962AA-B420-4895-AFB1-23CBA39C675B}">
      <dgm:prSet/>
      <dgm:spPr/>
      <dgm:t>
        <a:bodyPr/>
        <a:lstStyle/>
        <a:p>
          <a:endParaRPr lang="en-US"/>
        </a:p>
      </dgm:t>
    </dgm:pt>
    <dgm:pt modelId="{76ADB4A3-4D89-4FFC-A579-0FDF239B3D9A}" type="sibTrans" cxnId="{7DA962AA-B420-4895-AFB1-23CBA39C675B}">
      <dgm:prSet/>
      <dgm:spPr/>
      <dgm:t>
        <a:bodyPr/>
        <a:lstStyle/>
        <a:p>
          <a:endParaRPr lang="en-US"/>
        </a:p>
      </dgm:t>
    </dgm:pt>
    <dgm:pt modelId="{AA66DCA4-5E14-44E5-9900-6406808A353E}">
      <dgm:prSet/>
      <dgm:spPr/>
      <dgm:t>
        <a:bodyPr/>
        <a:lstStyle/>
        <a:p>
          <a:r>
            <a:rPr lang="en-US"/>
            <a:t>Exchanging encrypted Session Keys using RSA and PKCS</a:t>
          </a:r>
        </a:p>
      </dgm:t>
    </dgm:pt>
    <dgm:pt modelId="{3D687C2A-96C5-4446-86C3-68A47BA1B951}" type="parTrans" cxnId="{72E1E3AF-610E-42FF-AC77-F9D7C1C629B8}">
      <dgm:prSet/>
      <dgm:spPr/>
      <dgm:t>
        <a:bodyPr/>
        <a:lstStyle/>
        <a:p>
          <a:endParaRPr lang="en-US"/>
        </a:p>
      </dgm:t>
    </dgm:pt>
    <dgm:pt modelId="{EEDE1624-D4FE-4B16-BE0F-575EE80120C5}" type="sibTrans" cxnId="{72E1E3AF-610E-42FF-AC77-F9D7C1C629B8}">
      <dgm:prSet/>
      <dgm:spPr/>
      <dgm:t>
        <a:bodyPr/>
        <a:lstStyle/>
        <a:p>
          <a:endParaRPr lang="en-US"/>
        </a:p>
      </dgm:t>
    </dgm:pt>
    <dgm:pt modelId="{30CF039D-7170-480B-A100-43B4652F0BE6}">
      <dgm:prSet/>
      <dgm:spPr/>
      <dgm:t>
        <a:bodyPr/>
        <a:lstStyle/>
        <a:p>
          <a:r>
            <a:rPr lang="en-US"/>
            <a:t>TLS encryption </a:t>
          </a:r>
        </a:p>
      </dgm:t>
    </dgm:pt>
    <dgm:pt modelId="{40D32B58-7AB1-46F7-A09D-8D0A63E22CB3}" type="parTrans" cxnId="{39488CBB-8712-40C3-9080-EB403D8F7836}">
      <dgm:prSet/>
      <dgm:spPr/>
      <dgm:t>
        <a:bodyPr/>
        <a:lstStyle/>
        <a:p>
          <a:endParaRPr lang="en-US"/>
        </a:p>
      </dgm:t>
    </dgm:pt>
    <dgm:pt modelId="{46EE55C1-A15B-4D1A-9817-4E2EF5277264}" type="sibTrans" cxnId="{39488CBB-8712-40C3-9080-EB403D8F7836}">
      <dgm:prSet/>
      <dgm:spPr/>
      <dgm:t>
        <a:bodyPr/>
        <a:lstStyle/>
        <a:p>
          <a:endParaRPr lang="en-US"/>
        </a:p>
      </dgm:t>
    </dgm:pt>
    <dgm:pt modelId="{DD47385B-70A7-4363-A643-84455F023FFE}">
      <dgm:prSet/>
      <dgm:spPr/>
      <dgm:t>
        <a:bodyPr/>
        <a:lstStyle/>
        <a:p>
          <a:pPr>
            <a:defRPr b="1"/>
          </a:pPr>
          <a:r>
            <a:rPr lang="en-US" dirty="0"/>
            <a:t>Real life usages of Public Key Encryption by News companies </a:t>
          </a:r>
        </a:p>
      </dgm:t>
    </dgm:pt>
    <dgm:pt modelId="{FD7FAEDD-12F0-4AD6-B9DE-F0814FE2A2FF}" type="parTrans" cxnId="{A8096F22-DD39-4A0A-A31A-A278134C8CA6}">
      <dgm:prSet/>
      <dgm:spPr/>
      <dgm:t>
        <a:bodyPr/>
        <a:lstStyle/>
        <a:p>
          <a:endParaRPr lang="en-US"/>
        </a:p>
      </dgm:t>
    </dgm:pt>
    <dgm:pt modelId="{4ED5A569-E920-4D79-A14B-03AD4A84520D}" type="sibTrans" cxnId="{A8096F22-DD39-4A0A-A31A-A278134C8CA6}">
      <dgm:prSet/>
      <dgm:spPr/>
      <dgm:t>
        <a:bodyPr/>
        <a:lstStyle/>
        <a:p>
          <a:endParaRPr lang="en-US"/>
        </a:p>
      </dgm:t>
    </dgm:pt>
    <dgm:pt modelId="{8E529FC9-6AC1-4AB1-A1A8-9A66ED1FEA4D}">
      <dgm:prSet/>
      <dgm:spPr/>
      <dgm:t>
        <a:bodyPr/>
        <a:lstStyle/>
        <a:p>
          <a:r>
            <a:rPr lang="en-US"/>
            <a:t>Email Encryption and PGP</a:t>
          </a:r>
        </a:p>
      </dgm:t>
    </dgm:pt>
    <dgm:pt modelId="{590BCF83-340F-4ACA-A547-0DE10B4BBA32}" type="parTrans" cxnId="{076BF7E7-1F4A-474B-A128-A947C387BE9D}">
      <dgm:prSet/>
      <dgm:spPr/>
      <dgm:t>
        <a:bodyPr/>
        <a:lstStyle/>
        <a:p>
          <a:endParaRPr lang="en-US"/>
        </a:p>
      </dgm:t>
    </dgm:pt>
    <dgm:pt modelId="{3C60D03B-9900-40BC-9A34-A76E2D19530F}" type="sibTrans" cxnId="{076BF7E7-1F4A-474B-A128-A947C387BE9D}">
      <dgm:prSet/>
      <dgm:spPr/>
      <dgm:t>
        <a:bodyPr/>
        <a:lstStyle/>
        <a:p>
          <a:endParaRPr lang="en-US"/>
        </a:p>
      </dgm:t>
    </dgm:pt>
    <dgm:pt modelId="{1F513438-73A5-492F-9350-2501450B1FBC}">
      <dgm:prSet/>
      <dgm:spPr/>
      <dgm:t>
        <a:bodyPr/>
        <a:lstStyle/>
        <a:p>
          <a:r>
            <a:rPr lang="en-US"/>
            <a:t>Secure Chat Application using Diffe-Heliman </a:t>
          </a:r>
        </a:p>
      </dgm:t>
    </dgm:pt>
    <dgm:pt modelId="{558479A9-9AB3-4FCF-8182-8F0563E9176F}" type="parTrans" cxnId="{DA35793A-A014-44C3-8CDE-3B5DE47AA5D2}">
      <dgm:prSet/>
      <dgm:spPr/>
      <dgm:t>
        <a:bodyPr/>
        <a:lstStyle/>
        <a:p>
          <a:endParaRPr lang="en-US"/>
        </a:p>
      </dgm:t>
    </dgm:pt>
    <dgm:pt modelId="{A1014C5D-AABC-4C66-BEBC-F5B743316EDF}" type="sibTrans" cxnId="{DA35793A-A014-44C3-8CDE-3B5DE47AA5D2}">
      <dgm:prSet/>
      <dgm:spPr/>
      <dgm:t>
        <a:bodyPr/>
        <a:lstStyle/>
        <a:p>
          <a:endParaRPr lang="en-US"/>
        </a:p>
      </dgm:t>
    </dgm:pt>
    <dgm:pt modelId="{512C29C4-E983-46C0-8EBF-61127C3AD688}" type="pres">
      <dgm:prSet presAssocID="{1361CB3F-6183-4DAC-B362-342424C662AF}" presName="root" presStyleCnt="0">
        <dgm:presLayoutVars>
          <dgm:dir/>
          <dgm:resizeHandles val="exact"/>
        </dgm:presLayoutVars>
      </dgm:prSet>
      <dgm:spPr/>
    </dgm:pt>
    <dgm:pt modelId="{929225E4-C571-40D4-9632-FAEDDC1B71CB}" type="pres">
      <dgm:prSet presAssocID="{4FAEE899-BC9B-4EA6-9F74-D57A3691F92B}" presName="compNode" presStyleCnt="0"/>
      <dgm:spPr/>
    </dgm:pt>
    <dgm:pt modelId="{C753D318-EFD7-4AD5-868A-517E5D178046}" type="pres">
      <dgm:prSet presAssocID="{4FAEE899-BC9B-4EA6-9F74-D57A3691F9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4979E27E-699A-41A0-9868-3C22115095ED}" type="pres">
      <dgm:prSet presAssocID="{4FAEE899-BC9B-4EA6-9F74-D57A3691F92B}" presName="iconSpace" presStyleCnt="0"/>
      <dgm:spPr/>
    </dgm:pt>
    <dgm:pt modelId="{2A2E625A-6AC3-455F-BD0F-CDD9A6142B65}" type="pres">
      <dgm:prSet presAssocID="{4FAEE899-BC9B-4EA6-9F74-D57A3691F92B}" presName="parTx" presStyleLbl="revTx" presStyleIdx="0" presStyleCnt="4">
        <dgm:presLayoutVars>
          <dgm:chMax val="0"/>
          <dgm:chPref val="0"/>
        </dgm:presLayoutVars>
      </dgm:prSet>
      <dgm:spPr/>
    </dgm:pt>
    <dgm:pt modelId="{AF757113-C11F-468A-95C9-C03AA647E447}" type="pres">
      <dgm:prSet presAssocID="{4FAEE899-BC9B-4EA6-9F74-D57A3691F92B}" presName="txSpace" presStyleCnt="0"/>
      <dgm:spPr/>
    </dgm:pt>
    <dgm:pt modelId="{47D86A68-CA36-4872-92A6-D9940B50ED7C}" type="pres">
      <dgm:prSet presAssocID="{4FAEE899-BC9B-4EA6-9F74-D57A3691F92B}" presName="desTx" presStyleLbl="revTx" presStyleIdx="1" presStyleCnt="4">
        <dgm:presLayoutVars/>
      </dgm:prSet>
      <dgm:spPr/>
    </dgm:pt>
    <dgm:pt modelId="{8FB938A9-2121-440F-B43A-537632C890B6}" type="pres">
      <dgm:prSet presAssocID="{7456E734-305A-4EA1-8091-F83BF576996F}" presName="sibTrans" presStyleCnt="0"/>
      <dgm:spPr/>
    </dgm:pt>
    <dgm:pt modelId="{7A7478B2-6595-4D39-862A-D484E0A94A2D}" type="pres">
      <dgm:prSet presAssocID="{DD47385B-70A7-4363-A643-84455F023FFE}" presName="compNode" presStyleCnt="0"/>
      <dgm:spPr/>
    </dgm:pt>
    <dgm:pt modelId="{E4431770-6CB0-4EF2-90A0-23CC71CFD355}" type="pres">
      <dgm:prSet presAssocID="{DD47385B-70A7-4363-A643-84455F023F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02AD3F9D-ED21-4B67-AD85-549E1EFE2CBA}" type="pres">
      <dgm:prSet presAssocID="{DD47385B-70A7-4363-A643-84455F023FFE}" presName="iconSpace" presStyleCnt="0"/>
      <dgm:spPr/>
    </dgm:pt>
    <dgm:pt modelId="{B359E38D-6D3C-41FC-9C7B-2C53A7C4B5AC}" type="pres">
      <dgm:prSet presAssocID="{DD47385B-70A7-4363-A643-84455F023FFE}" presName="parTx" presStyleLbl="revTx" presStyleIdx="2" presStyleCnt="4">
        <dgm:presLayoutVars>
          <dgm:chMax val="0"/>
          <dgm:chPref val="0"/>
        </dgm:presLayoutVars>
      </dgm:prSet>
      <dgm:spPr/>
    </dgm:pt>
    <dgm:pt modelId="{061CFDD9-F0C4-4A6A-B6D2-8DB90B5481E7}" type="pres">
      <dgm:prSet presAssocID="{DD47385B-70A7-4363-A643-84455F023FFE}" presName="txSpace" presStyleCnt="0"/>
      <dgm:spPr/>
    </dgm:pt>
    <dgm:pt modelId="{58B5E7E3-339B-42CA-A219-54D11A40D6D0}" type="pres">
      <dgm:prSet presAssocID="{DD47385B-70A7-4363-A643-84455F023FFE}" presName="desTx" presStyleLbl="revTx" presStyleIdx="3" presStyleCnt="4">
        <dgm:presLayoutVars/>
      </dgm:prSet>
      <dgm:spPr/>
    </dgm:pt>
  </dgm:ptLst>
  <dgm:cxnLst>
    <dgm:cxn modelId="{65A21B10-D116-459F-B395-05AF56BEDA2F}" type="presOf" srcId="{DD47385B-70A7-4363-A643-84455F023FFE}" destId="{B359E38D-6D3C-41FC-9C7B-2C53A7C4B5AC}" srcOrd="0" destOrd="0" presId="urn:microsoft.com/office/officeart/2018/2/layout/IconLabelDescriptionList"/>
    <dgm:cxn modelId="{A8096F22-DD39-4A0A-A31A-A278134C8CA6}" srcId="{1361CB3F-6183-4DAC-B362-342424C662AF}" destId="{DD47385B-70A7-4363-A643-84455F023FFE}" srcOrd="1" destOrd="0" parTransId="{FD7FAEDD-12F0-4AD6-B9DE-F0814FE2A2FF}" sibTransId="{4ED5A569-E920-4D79-A14B-03AD4A84520D}"/>
    <dgm:cxn modelId="{55CE2F34-A635-495F-9D56-D55E248F2EA1}" type="presOf" srcId="{1F513438-73A5-492F-9350-2501450B1FBC}" destId="{58B5E7E3-339B-42CA-A219-54D11A40D6D0}" srcOrd="0" destOrd="1" presId="urn:microsoft.com/office/officeart/2018/2/layout/IconLabelDescriptionList"/>
    <dgm:cxn modelId="{DA35793A-A014-44C3-8CDE-3B5DE47AA5D2}" srcId="{DD47385B-70A7-4363-A643-84455F023FFE}" destId="{1F513438-73A5-492F-9350-2501450B1FBC}" srcOrd="1" destOrd="0" parTransId="{558479A9-9AB3-4FCF-8182-8F0563E9176F}" sibTransId="{A1014C5D-AABC-4C66-BEBC-F5B743316EDF}"/>
    <dgm:cxn modelId="{986B2E5B-97FB-4586-A9D4-B14D680F1C86}" type="presOf" srcId="{8E529FC9-6AC1-4AB1-A1A8-9A66ED1FEA4D}" destId="{58B5E7E3-339B-42CA-A219-54D11A40D6D0}" srcOrd="0" destOrd="0" presId="urn:microsoft.com/office/officeart/2018/2/layout/IconLabelDescriptionList"/>
    <dgm:cxn modelId="{506BC946-B98A-4527-AA17-1718868165BA}" type="presOf" srcId="{4FAEE899-BC9B-4EA6-9F74-D57A3691F92B}" destId="{2A2E625A-6AC3-455F-BD0F-CDD9A6142B65}" srcOrd="0" destOrd="0" presId="urn:microsoft.com/office/officeart/2018/2/layout/IconLabelDescriptionList"/>
    <dgm:cxn modelId="{C3482268-7338-49E7-AC87-A1B9121B42AB}" type="presOf" srcId="{30CF039D-7170-480B-A100-43B4652F0BE6}" destId="{47D86A68-CA36-4872-92A6-D9940B50ED7C}" srcOrd="0" destOrd="2" presId="urn:microsoft.com/office/officeart/2018/2/layout/IconLabelDescriptionList"/>
    <dgm:cxn modelId="{D1D504A4-6077-4E4F-87F4-A2E27D1A7D37}" srcId="{1361CB3F-6183-4DAC-B362-342424C662AF}" destId="{4FAEE899-BC9B-4EA6-9F74-D57A3691F92B}" srcOrd="0" destOrd="0" parTransId="{1F8B17FC-E8AA-4365-9C77-1A044DE234A0}" sibTransId="{7456E734-305A-4EA1-8091-F83BF576996F}"/>
    <dgm:cxn modelId="{7DA962AA-B420-4895-AFB1-23CBA39C675B}" srcId="{4FAEE899-BC9B-4EA6-9F74-D57A3691F92B}" destId="{5E90A9D4-C529-432D-A8FA-CFBACB93CFC0}" srcOrd="0" destOrd="0" parTransId="{23CE7E8C-334F-4850-8A09-93E6C5A4186F}" sibTransId="{76ADB4A3-4D89-4FFC-A579-0FDF239B3D9A}"/>
    <dgm:cxn modelId="{72E1E3AF-610E-42FF-AC77-F9D7C1C629B8}" srcId="{4FAEE899-BC9B-4EA6-9F74-D57A3691F92B}" destId="{AA66DCA4-5E14-44E5-9900-6406808A353E}" srcOrd="1" destOrd="0" parTransId="{3D687C2A-96C5-4446-86C3-68A47BA1B951}" sibTransId="{EEDE1624-D4FE-4B16-BE0F-575EE80120C5}"/>
    <dgm:cxn modelId="{39488CBB-8712-40C3-9080-EB403D8F7836}" srcId="{4FAEE899-BC9B-4EA6-9F74-D57A3691F92B}" destId="{30CF039D-7170-480B-A100-43B4652F0BE6}" srcOrd="2" destOrd="0" parTransId="{40D32B58-7AB1-46F7-A09D-8D0A63E22CB3}" sibTransId="{46EE55C1-A15B-4D1A-9817-4E2EF5277264}"/>
    <dgm:cxn modelId="{DF566BC0-2672-47B0-9EEF-FAB7779EB608}" type="presOf" srcId="{1361CB3F-6183-4DAC-B362-342424C662AF}" destId="{512C29C4-E983-46C0-8EBF-61127C3AD688}" srcOrd="0" destOrd="0" presId="urn:microsoft.com/office/officeart/2018/2/layout/IconLabelDescriptionList"/>
    <dgm:cxn modelId="{076BF7E7-1F4A-474B-A128-A947C387BE9D}" srcId="{DD47385B-70A7-4363-A643-84455F023FFE}" destId="{8E529FC9-6AC1-4AB1-A1A8-9A66ED1FEA4D}" srcOrd="0" destOrd="0" parTransId="{590BCF83-340F-4ACA-A547-0DE10B4BBA32}" sibTransId="{3C60D03B-9900-40BC-9A34-A76E2D19530F}"/>
    <dgm:cxn modelId="{327AF4FA-62C7-46EB-B59F-0DAB6121B2A4}" type="presOf" srcId="{AA66DCA4-5E14-44E5-9900-6406808A353E}" destId="{47D86A68-CA36-4872-92A6-D9940B50ED7C}" srcOrd="0" destOrd="1" presId="urn:microsoft.com/office/officeart/2018/2/layout/IconLabelDescriptionList"/>
    <dgm:cxn modelId="{24AED8FD-F151-48DF-970A-4792CE4D967F}" type="presOf" srcId="{5E90A9D4-C529-432D-A8FA-CFBACB93CFC0}" destId="{47D86A68-CA36-4872-92A6-D9940B50ED7C}" srcOrd="0" destOrd="0" presId="urn:microsoft.com/office/officeart/2018/2/layout/IconLabelDescriptionList"/>
    <dgm:cxn modelId="{D69C702F-CCB3-487A-9A3B-5FE29B10292E}" type="presParOf" srcId="{512C29C4-E983-46C0-8EBF-61127C3AD688}" destId="{929225E4-C571-40D4-9632-FAEDDC1B71CB}" srcOrd="0" destOrd="0" presId="urn:microsoft.com/office/officeart/2018/2/layout/IconLabelDescriptionList"/>
    <dgm:cxn modelId="{5404F49A-0CC1-4F09-89A8-326BDE4C912F}" type="presParOf" srcId="{929225E4-C571-40D4-9632-FAEDDC1B71CB}" destId="{C753D318-EFD7-4AD5-868A-517E5D178046}" srcOrd="0" destOrd="0" presId="urn:microsoft.com/office/officeart/2018/2/layout/IconLabelDescriptionList"/>
    <dgm:cxn modelId="{E105BCFA-751B-4ED9-8CC2-C19468043209}" type="presParOf" srcId="{929225E4-C571-40D4-9632-FAEDDC1B71CB}" destId="{4979E27E-699A-41A0-9868-3C22115095ED}" srcOrd="1" destOrd="0" presId="urn:microsoft.com/office/officeart/2018/2/layout/IconLabelDescriptionList"/>
    <dgm:cxn modelId="{C46AB19E-C79D-4FB1-9C05-4E20CAE49B81}" type="presParOf" srcId="{929225E4-C571-40D4-9632-FAEDDC1B71CB}" destId="{2A2E625A-6AC3-455F-BD0F-CDD9A6142B65}" srcOrd="2" destOrd="0" presId="urn:microsoft.com/office/officeart/2018/2/layout/IconLabelDescriptionList"/>
    <dgm:cxn modelId="{6B51456B-E396-4C40-8427-BAFDFC25201A}" type="presParOf" srcId="{929225E4-C571-40D4-9632-FAEDDC1B71CB}" destId="{AF757113-C11F-468A-95C9-C03AA647E447}" srcOrd="3" destOrd="0" presId="urn:microsoft.com/office/officeart/2018/2/layout/IconLabelDescriptionList"/>
    <dgm:cxn modelId="{705EA094-BAC6-4F03-B19F-30158ED04AAC}" type="presParOf" srcId="{929225E4-C571-40D4-9632-FAEDDC1B71CB}" destId="{47D86A68-CA36-4872-92A6-D9940B50ED7C}" srcOrd="4" destOrd="0" presId="urn:microsoft.com/office/officeart/2018/2/layout/IconLabelDescriptionList"/>
    <dgm:cxn modelId="{97D35366-940B-45E2-8886-A8749840C129}" type="presParOf" srcId="{512C29C4-E983-46C0-8EBF-61127C3AD688}" destId="{8FB938A9-2121-440F-B43A-537632C890B6}" srcOrd="1" destOrd="0" presId="urn:microsoft.com/office/officeart/2018/2/layout/IconLabelDescriptionList"/>
    <dgm:cxn modelId="{9753E77C-BDBA-4120-89A3-58DC8B255068}" type="presParOf" srcId="{512C29C4-E983-46C0-8EBF-61127C3AD688}" destId="{7A7478B2-6595-4D39-862A-D484E0A94A2D}" srcOrd="2" destOrd="0" presId="urn:microsoft.com/office/officeart/2018/2/layout/IconLabelDescriptionList"/>
    <dgm:cxn modelId="{CB672984-CF3B-4086-A463-5D70EED01081}" type="presParOf" srcId="{7A7478B2-6595-4D39-862A-D484E0A94A2D}" destId="{E4431770-6CB0-4EF2-90A0-23CC71CFD355}" srcOrd="0" destOrd="0" presId="urn:microsoft.com/office/officeart/2018/2/layout/IconLabelDescriptionList"/>
    <dgm:cxn modelId="{0AAAC50E-4B37-4845-B060-FFAC3A703494}" type="presParOf" srcId="{7A7478B2-6595-4D39-862A-D484E0A94A2D}" destId="{02AD3F9D-ED21-4B67-AD85-549E1EFE2CBA}" srcOrd="1" destOrd="0" presId="urn:microsoft.com/office/officeart/2018/2/layout/IconLabelDescriptionList"/>
    <dgm:cxn modelId="{FA21617F-C9E6-4C53-8724-830F952AE21A}" type="presParOf" srcId="{7A7478B2-6595-4D39-862A-D484E0A94A2D}" destId="{B359E38D-6D3C-41FC-9C7B-2C53A7C4B5AC}" srcOrd="2" destOrd="0" presId="urn:microsoft.com/office/officeart/2018/2/layout/IconLabelDescriptionList"/>
    <dgm:cxn modelId="{0E67D165-749F-4A35-A7DA-A8EC37E6CA5B}" type="presParOf" srcId="{7A7478B2-6595-4D39-862A-D484E0A94A2D}" destId="{061CFDD9-F0C4-4A6A-B6D2-8DB90B5481E7}" srcOrd="3" destOrd="0" presId="urn:microsoft.com/office/officeart/2018/2/layout/IconLabelDescriptionList"/>
    <dgm:cxn modelId="{D5A62EB5-985B-47C9-B276-8A1568B3BAB3}" type="presParOf" srcId="{7A7478B2-6595-4D39-862A-D484E0A94A2D}" destId="{58B5E7E3-339B-42CA-A219-54D11A40D6D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3D318-EFD7-4AD5-868A-517E5D178046}">
      <dsp:nvSpPr>
        <dsp:cNvPr id="0" name=""/>
        <dsp:cNvSpPr/>
      </dsp:nvSpPr>
      <dsp:spPr>
        <a:xfrm>
          <a:off x="255000" y="7280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2E625A-6AC3-455F-BD0F-CDD9A6142B65}">
      <dsp:nvSpPr>
        <dsp:cNvPr id="0" name=""/>
        <dsp:cNvSpPr/>
      </dsp:nvSpPr>
      <dsp:spPr>
        <a:xfrm>
          <a:off x="255000" y="173083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dirty="0"/>
            <a:t>Public Key Cryptography basics</a:t>
          </a:r>
        </a:p>
      </dsp:txBody>
      <dsp:txXfrm>
        <a:off x="255000" y="1730838"/>
        <a:ext cx="4320000" cy="648000"/>
      </dsp:txXfrm>
    </dsp:sp>
    <dsp:sp modelId="{47D86A68-CA36-4872-92A6-D9940B50ED7C}">
      <dsp:nvSpPr>
        <dsp:cNvPr id="0" name=""/>
        <dsp:cNvSpPr/>
      </dsp:nvSpPr>
      <dsp:spPr>
        <a:xfrm>
          <a:off x="255000" y="2446760"/>
          <a:ext cx="4320000" cy="102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Hello World</a:t>
          </a:r>
        </a:p>
        <a:p>
          <a:pPr marL="0" lvl="0" indent="0" algn="l" defTabSz="755650">
            <a:lnSpc>
              <a:spcPct val="90000"/>
            </a:lnSpc>
            <a:spcBef>
              <a:spcPct val="0"/>
            </a:spcBef>
            <a:spcAft>
              <a:spcPct val="35000"/>
            </a:spcAft>
            <a:buNone/>
          </a:pPr>
          <a:r>
            <a:rPr lang="en-US" sz="1700" kern="1200"/>
            <a:t>Exchanging encrypted Session Keys using RSA and PKCS</a:t>
          </a:r>
        </a:p>
        <a:p>
          <a:pPr marL="0" lvl="0" indent="0" algn="l" defTabSz="755650">
            <a:lnSpc>
              <a:spcPct val="90000"/>
            </a:lnSpc>
            <a:spcBef>
              <a:spcPct val="0"/>
            </a:spcBef>
            <a:spcAft>
              <a:spcPct val="35000"/>
            </a:spcAft>
            <a:buNone/>
          </a:pPr>
          <a:r>
            <a:rPr lang="en-US" sz="1700" kern="1200"/>
            <a:t>TLS encryption </a:t>
          </a:r>
        </a:p>
      </dsp:txBody>
      <dsp:txXfrm>
        <a:off x="255000" y="2446760"/>
        <a:ext cx="4320000" cy="1022146"/>
      </dsp:txXfrm>
    </dsp:sp>
    <dsp:sp modelId="{E4431770-6CB0-4EF2-90A0-23CC71CFD355}">
      <dsp:nvSpPr>
        <dsp:cNvPr id="0" name=""/>
        <dsp:cNvSpPr/>
      </dsp:nvSpPr>
      <dsp:spPr>
        <a:xfrm>
          <a:off x="5331000" y="7280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59E38D-6D3C-41FC-9C7B-2C53A7C4B5AC}">
      <dsp:nvSpPr>
        <dsp:cNvPr id="0" name=""/>
        <dsp:cNvSpPr/>
      </dsp:nvSpPr>
      <dsp:spPr>
        <a:xfrm>
          <a:off x="5331000" y="173083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dirty="0"/>
            <a:t>Real life usages of Public Key Encryption by News companies </a:t>
          </a:r>
        </a:p>
      </dsp:txBody>
      <dsp:txXfrm>
        <a:off x="5331000" y="1730838"/>
        <a:ext cx="4320000" cy="648000"/>
      </dsp:txXfrm>
    </dsp:sp>
    <dsp:sp modelId="{58B5E7E3-339B-42CA-A219-54D11A40D6D0}">
      <dsp:nvSpPr>
        <dsp:cNvPr id="0" name=""/>
        <dsp:cNvSpPr/>
      </dsp:nvSpPr>
      <dsp:spPr>
        <a:xfrm>
          <a:off x="5331000" y="2446760"/>
          <a:ext cx="4320000" cy="102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Email Encryption and PGP</a:t>
          </a:r>
        </a:p>
        <a:p>
          <a:pPr marL="0" lvl="0" indent="0" algn="l" defTabSz="755650">
            <a:lnSpc>
              <a:spcPct val="90000"/>
            </a:lnSpc>
            <a:spcBef>
              <a:spcPct val="0"/>
            </a:spcBef>
            <a:spcAft>
              <a:spcPct val="35000"/>
            </a:spcAft>
            <a:buNone/>
          </a:pPr>
          <a:r>
            <a:rPr lang="en-US" sz="1700" kern="1200"/>
            <a:t>Secure Chat Application using Diffe-Heliman </a:t>
          </a:r>
        </a:p>
      </dsp:txBody>
      <dsp:txXfrm>
        <a:off x="5331000" y="2446760"/>
        <a:ext cx="4320000" cy="102214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3DB45-DAC2-49AA-8513-EC7C8967F433}" type="datetimeFigureOut">
              <a:rPr lang="en-US" smtClean="0"/>
              <a:t>5/13/2019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ED969-0601-4B47-8D86-3F275765EC31}" type="slidenum">
              <a:rPr lang="en-US" smtClean="0"/>
              <a:t>‹#›</a:t>
            </a:fld>
            <a:endParaRPr lang="en-US"/>
          </a:p>
        </p:txBody>
      </p:sp>
    </p:spTree>
    <p:extLst>
      <p:ext uri="{BB962C8B-B14F-4D97-AF65-F5344CB8AC3E}">
        <p14:creationId xmlns:p14="http://schemas.microsoft.com/office/powerpoint/2010/main" val="203064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Supercomputer"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Human_rights_in_China#cite_note-46"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en.wikipedia.org/wiki/Amnesty_Internationa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ED969-0601-4B47-8D86-3F275765EC31}" type="slidenum">
              <a:rPr lang="en-US" smtClean="0"/>
              <a:t>1</a:t>
            </a:fld>
            <a:endParaRPr lang="en-US"/>
          </a:p>
        </p:txBody>
      </p:sp>
    </p:spTree>
    <p:extLst>
      <p:ext uri="{BB962C8B-B14F-4D97-AF65-F5344CB8AC3E}">
        <p14:creationId xmlns:p14="http://schemas.microsoft.com/office/powerpoint/2010/main" val="2729424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checking a math problem</a:t>
            </a:r>
          </a:p>
        </p:txBody>
      </p:sp>
      <p:sp>
        <p:nvSpPr>
          <p:cNvPr id="4" name="Slide Number Placeholder 3"/>
          <p:cNvSpPr>
            <a:spLocks noGrp="1"/>
          </p:cNvSpPr>
          <p:nvPr>
            <p:ph type="sldNum" sz="quarter" idx="5"/>
          </p:nvPr>
        </p:nvSpPr>
        <p:spPr/>
        <p:txBody>
          <a:bodyPr/>
          <a:lstStyle/>
          <a:p>
            <a:fld id="{0F2ED969-0601-4B47-8D86-3F275765EC31}" type="slidenum">
              <a:rPr lang="en-US" smtClean="0"/>
              <a:t>18</a:t>
            </a:fld>
            <a:endParaRPr lang="en-US"/>
          </a:p>
        </p:txBody>
      </p:sp>
    </p:spTree>
    <p:extLst>
      <p:ext uri="{BB962C8B-B14F-4D97-AF65-F5344CB8AC3E}">
        <p14:creationId xmlns:p14="http://schemas.microsoft.com/office/powerpoint/2010/main" val="1215731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allows for Journalist to have a </a:t>
            </a:r>
            <a:r>
              <a:rPr lang="en-US" dirty="0" err="1"/>
              <a:t>decentizlied</a:t>
            </a:r>
            <a:r>
              <a:rPr lang="en-US" dirty="0"/>
              <a:t> groups for handling different parts of the investigation</a:t>
            </a:r>
          </a:p>
          <a:p>
            <a:endParaRPr lang="en-US" dirty="0"/>
          </a:p>
        </p:txBody>
      </p:sp>
      <p:sp>
        <p:nvSpPr>
          <p:cNvPr id="4" name="Slide Number Placeholder 3"/>
          <p:cNvSpPr>
            <a:spLocks noGrp="1"/>
          </p:cNvSpPr>
          <p:nvPr>
            <p:ph type="sldNum" sz="quarter" idx="5"/>
          </p:nvPr>
        </p:nvSpPr>
        <p:spPr/>
        <p:txBody>
          <a:bodyPr/>
          <a:lstStyle/>
          <a:p>
            <a:fld id="{0F2ED969-0601-4B47-8D86-3F275765EC31}" type="slidenum">
              <a:rPr lang="en-US" smtClean="0"/>
              <a:t>19</a:t>
            </a:fld>
            <a:endParaRPr lang="en-US"/>
          </a:p>
        </p:txBody>
      </p:sp>
    </p:spTree>
    <p:extLst>
      <p:ext uri="{BB962C8B-B14F-4D97-AF65-F5344CB8AC3E}">
        <p14:creationId xmlns:p14="http://schemas.microsoft.com/office/powerpoint/2010/main" val="1628873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Patient with this</a:t>
            </a:r>
          </a:p>
          <a:p>
            <a:r>
              <a:rPr lang="en-US" dirty="0"/>
              <a:t>First going to give a summary of the parts of Off the Record Message Protocol</a:t>
            </a:r>
          </a:p>
          <a:p>
            <a:r>
              <a:rPr lang="en-US" dirty="0"/>
              <a:t>Then Go into </a:t>
            </a:r>
            <a:r>
              <a:rPr lang="en-US" dirty="0" err="1"/>
              <a:t>Diffe</a:t>
            </a:r>
            <a:r>
              <a:rPr lang="en-US" dirty="0"/>
              <a:t> Hellman</a:t>
            </a:r>
          </a:p>
          <a:p>
            <a:r>
              <a:rPr lang="en-US" dirty="0"/>
              <a:t>And the swing back to explain OTR in context of </a:t>
            </a:r>
            <a:r>
              <a:rPr lang="en-US" dirty="0" err="1"/>
              <a:t>Diffe</a:t>
            </a:r>
            <a:r>
              <a:rPr lang="en-US" dirty="0"/>
              <a:t> Helman</a:t>
            </a:r>
          </a:p>
        </p:txBody>
      </p:sp>
      <p:sp>
        <p:nvSpPr>
          <p:cNvPr id="4" name="Slide Number Placeholder 3"/>
          <p:cNvSpPr>
            <a:spLocks noGrp="1"/>
          </p:cNvSpPr>
          <p:nvPr>
            <p:ph type="sldNum" sz="quarter" idx="5"/>
          </p:nvPr>
        </p:nvSpPr>
        <p:spPr/>
        <p:txBody>
          <a:bodyPr/>
          <a:lstStyle/>
          <a:p>
            <a:fld id="{0F2ED969-0601-4B47-8D86-3F275765EC31}" type="slidenum">
              <a:rPr lang="en-US" smtClean="0"/>
              <a:t>23</a:t>
            </a:fld>
            <a:endParaRPr lang="en-US"/>
          </a:p>
        </p:txBody>
      </p:sp>
    </p:spTree>
    <p:extLst>
      <p:ext uri="{BB962C8B-B14F-4D97-AF65-F5344CB8AC3E}">
        <p14:creationId xmlns:p14="http://schemas.microsoft.com/office/powerpoint/2010/main" val="322071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https://security.stackexchange.com/questions/45963/diffie-hellman-key-exchange-in-plain-English</a:t>
            </a:r>
          </a:p>
          <a:p>
            <a:r>
              <a:rPr lang="en-US" dirty="0"/>
              <a:t>http://library.open.oregonstate.edu/cryptography/chapter/chapter-14-diffie-hellman-key-agreement/</a:t>
            </a:r>
          </a:p>
        </p:txBody>
      </p:sp>
      <p:sp>
        <p:nvSpPr>
          <p:cNvPr id="4" name="Slide Number Placeholder 3"/>
          <p:cNvSpPr>
            <a:spLocks noGrp="1"/>
          </p:cNvSpPr>
          <p:nvPr>
            <p:ph type="sldNum" sz="quarter" idx="5"/>
          </p:nvPr>
        </p:nvSpPr>
        <p:spPr/>
        <p:txBody>
          <a:bodyPr/>
          <a:lstStyle/>
          <a:p>
            <a:fld id="{0F2ED969-0601-4B47-8D86-3F275765EC31}" type="slidenum">
              <a:rPr lang="en-US" smtClean="0"/>
              <a:t>24</a:t>
            </a:fld>
            <a:endParaRPr lang="en-US"/>
          </a:p>
        </p:txBody>
      </p:sp>
    </p:spTree>
    <p:extLst>
      <p:ext uri="{BB962C8B-B14F-4D97-AF65-F5344CB8AC3E}">
        <p14:creationId xmlns:p14="http://schemas.microsoft.com/office/powerpoint/2010/main" val="764545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third party listened to the exchange, it would only know the common color (yellow) and the first mixed colors (orange-tan and light-blue), but it would be computationally difficult for this party to determine the final secret color (yellow-brown). In fact, when using large numbers rather than colors, this action is computationally expensive: It is impossible to do in a reasonable amount of time even for modern </a:t>
            </a:r>
            <a:r>
              <a:rPr lang="en-US" dirty="0">
                <a:hlinkClick r:id="rId3" tooltip="Supercomputer"/>
              </a:rPr>
              <a:t>supercomputers</a:t>
            </a:r>
            <a:r>
              <a:rPr lang="en-US" dirty="0"/>
              <a:t>. </a:t>
            </a:r>
          </a:p>
        </p:txBody>
      </p:sp>
      <p:sp>
        <p:nvSpPr>
          <p:cNvPr id="4" name="Slide Number Placeholder 3"/>
          <p:cNvSpPr>
            <a:spLocks noGrp="1"/>
          </p:cNvSpPr>
          <p:nvPr>
            <p:ph type="sldNum" sz="quarter" idx="5"/>
          </p:nvPr>
        </p:nvSpPr>
        <p:spPr/>
        <p:txBody>
          <a:bodyPr/>
          <a:lstStyle/>
          <a:p>
            <a:fld id="{0F2ED969-0601-4B47-8D86-3F275765EC31}" type="slidenum">
              <a:rPr lang="en-US" smtClean="0"/>
              <a:t>25</a:t>
            </a:fld>
            <a:endParaRPr lang="en-US"/>
          </a:p>
        </p:txBody>
      </p:sp>
    </p:spTree>
    <p:extLst>
      <p:ext uri="{BB962C8B-B14F-4D97-AF65-F5344CB8AC3E}">
        <p14:creationId xmlns:p14="http://schemas.microsoft.com/office/powerpoint/2010/main" val="3711582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Symmetrically Key Generation was developed in the early 1970s, but it was quickly found to have </a:t>
            </a:r>
            <a:r>
              <a:rPr lang="en-US" dirty="0" err="1"/>
              <a:t>signicant</a:t>
            </a:r>
            <a:r>
              <a:rPr lang="en-US" dirty="0"/>
              <a:t> drawback due to the need to share the shared key between users in a secure way, usually by meeting the other person. This quickly became </a:t>
            </a:r>
            <a:r>
              <a:rPr lang="en-US" dirty="0" err="1"/>
              <a:t>unstanstable</a:t>
            </a:r>
            <a:r>
              <a:rPr lang="en-US" dirty="0"/>
              <a:t>. </a:t>
            </a:r>
          </a:p>
          <a:p>
            <a:endParaRPr lang="en-US" dirty="0"/>
          </a:p>
        </p:txBody>
      </p:sp>
      <p:sp>
        <p:nvSpPr>
          <p:cNvPr id="4" name="Slide Number Placeholder 3"/>
          <p:cNvSpPr>
            <a:spLocks noGrp="1"/>
          </p:cNvSpPr>
          <p:nvPr>
            <p:ph type="sldNum" sz="quarter" idx="5"/>
          </p:nvPr>
        </p:nvSpPr>
        <p:spPr/>
        <p:txBody>
          <a:bodyPr/>
          <a:lstStyle/>
          <a:p>
            <a:fld id="{0F2ED969-0601-4B47-8D86-3F275765EC31}" type="slidenum">
              <a:rPr lang="en-US" smtClean="0"/>
              <a:t>3</a:t>
            </a:fld>
            <a:endParaRPr lang="en-US"/>
          </a:p>
        </p:txBody>
      </p:sp>
    </p:spTree>
    <p:extLst>
      <p:ext uri="{BB962C8B-B14F-4D97-AF65-F5344CB8AC3E}">
        <p14:creationId xmlns:p14="http://schemas.microsoft.com/office/powerpoint/2010/main" val="304950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in 1976, RSA stand for </a:t>
            </a:r>
            <a:r>
              <a:rPr lang="en-US" b="1" dirty="0" err="1"/>
              <a:t>Rivest</a:t>
            </a:r>
            <a:r>
              <a:rPr lang="en-US" b="1" dirty="0"/>
              <a:t>–Shamir–</a:t>
            </a:r>
            <a:r>
              <a:rPr lang="en-US" b="1" dirty="0" err="1"/>
              <a:t>Adleman</a:t>
            </a:r>
            <a:r>
              <a:rPr lang="en-US" b="1" dirty="0"/>
              <a:t>, the creators of the </a:t>
            </a:r>
            <a:r>
              <a:rPr lang="en-US" b="1" dirty="0" err="1"/>
              <a:t>algo</a:t>
            </a:r>
            <a:r>
              <a:rPr lang="en-US" b="1" dirty="0"/>
              <a:t>, this is one of the most commonly used private Key exchanges used in the world. </a:t>
            </a:r>
          </a:p>
          <a:p>
            <a:endParaRPr lang="en-US" b="1" dirty="0"/>
          </a:p>
          <a:p>
            <a:endParaRPr lang="en-US" dirty="0"/>
          </a:p>
        </p:txBody>
      </p:sp>
      <p:sp>
        <p:nvSpPr>
          <p:cNvPr id="4" name="Slide Number Placeholder 3"/>
          <p:cNvSpPr>
            <a:spLocks noGrp="1"/>
          </p:cNvSpPr>
          <p:nvPr>
            <p:ph type="sldNum" sz="quarter" idx="5"/>
          </p:nvPr>
        </p:nvSpPr>
        <p:spPr/>
        <p:txBody>
          <a:bodyPr/>
          <a:lstStyle/>
          <a:p>
            <a:fld id="{0F2ED969-0601-4B47-8D86-3F275765EC31}" type="slidenum">
              <a:rPr lang="en-US" smtClean="0"/>
              <a:t>5</a:t>
            </a:fld>
            <a:endParaRPr lang="en-US"/>
          </a:p>
        </p:txBody>
      </p:sp>
    </p:spTree>
    <p:extLst>
      <p:ext uri="{BB962C8B-B14F-4D97-AF65-F5344CB8AC3E}">
        <p14:creationId xmlns:p14="http://schemas.microsoft.com/office/powerpoint/2010/main" val="2043883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 and decryption of a given message must use the same hash function and sha256.New() is a reasonable choice. </a:t>
            </a:r>
          </a:p>
          <a:p>
            <a:r>
              <a:rPr lang="en-US" dirty="0"/>
              <a:t>The random parameter is for </a:t>
            </a:r>
            <a:r>
              <a:rPr lang="en-US" b="1" dirty="0"/>
              <a:t>encrypting the same message twice doesn't result in the same ciphertext. </a:t>
            </a:r>
          </a:p>
          <a:p>
            <a:r>
              <a:rPr lang="en-US" dirty="0"/>
              <a:t>The label parameter may contain arbitrary data that will not be encrypted, but which gives important context to the message. </a:t>
            </a:r>
          </a:p>
          <a:p>
            <a:endParaRPr lang="en-US" dirty="0"/>
          </a:p>
          <a:p>
            <a:r>
              <a:rPr lang="en-US" dirty="0"/>
              <a:t>For example, if a given public key is used to decrypt two types of messages then distinct label values could be used to ensure that a ciphertext for one purpose cannot be used for another by an attacker. If not required it can be empty. </a:t>
            </a:r>
          </a:p>
          <a:p>
            <a:endParaRPr lang="en-US" dirty="0"/>
          </a:p>
        </p:txBody>
      </p:sp>
      <p:sp>
        <p:nvSpPr>
          <p:cNvPr id="4" name="Slide Number Placeholder 3"/>
          <p:cNvSpPr>
            <a:spLocks noGrp="1"/>
          </p:cNvSpPr>
          <p:nvPr>
            <p:ph type="sldNum" sz="quarter" idx="5"/>
          </p:nvPr>
        </p:nvSpPr>
        <p:spPr/>
        <p:txBody>
          <a:bodyPr/>
          <a:lstStyle/>
          <a:p>
            <a:fld id="{0F2ED969-0601-4B47-8D86-3F275765EC31}" type="slidenum">
              <a:rPr lang="en-US" smtClean="0"/>
              <a:t>7</a:t>
            </a:fld>
            <a:endParaRPr lang="en-US"/>
          </a:p>
        </p:txBody>
      </p:sp>
    </p:spTree>
    <p:extLst>
      <p:ext uri="{BB962C8B-B14F-4D97-AF65-F5344CB8AC3E}">
        <p14:creationId xmlns:p14="http://schemas.microsoft.com/office/powerpoint/2010/main" val="231458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ED969-0601-4B47-8D86-3F275765EC31}" type="slidenum">
              <a:rPr lang="en-US" smtClean="0"/>
              <a:t>9</a:t>
            </a:fld>
            <a:endParaRPr lang="en-US"/>
          </a:p>
        </p:txBody>
      </p:sp>
    </p:spTree>
    <p:extLst>
      <p:ext uri="{BB962C8B-B14F-4D97-AF65-F5344CB8AC3E}">
        <p14:creationId xmlns:p14="http://schemas.microsoft.com/office/powerpoint/2010/main" val="1991605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a picture </a:t>
            </a:r>
          </a:p>
        </p:txBody>
      </p:sp>
      <p:sp>
        <p:nvSpPr>
          <p:cNvPr id="4" name="Slide Number Placeholder 3"/>
          <p:cNvSpPr>
            <a:spLocks noGrp="1"/>
          </p:cNvSpPr>
          <p:nvPr>
            <p:ph type="sldNum" sz="quarter" idx="5"/>
          </p:nvPr>
        </p:nvSpPr>
        <p:spPr/>
        <p:txBody>
          <a:bodyPr/>
          <a:lstStyle/>
          <a:p>
            <a:fld id="{0F2ED969-0601-4B47-8D86-3F275765EC31}" type="slidenum">
              <a:rPr lang="en-US" smtClean="0"/>
              <a:t>11</a:t>
            </a:fld>
            <a:endParaRPr lang="en-US"/>
          </a:p>
        </p:txBody>
      </p:sp>
    </p:spTree>
    <p:extLst>
      <p:ext uri="{BB962C8B-B14F-4D97-AF65-F5344CB8AC3E}">
        <p14:creationId xmlns:p14="http://schemas.microsoft.com/office/powerpoint/2010/main" val="148947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Trusted Third Party for both creator of key and user of the key</a:t>
            </a:r>
          </a:p>
          <a:p>
            <a:endParaRPr lang="en-US" b="1" dirty="0"/>
          </a:p>
          <a:p>
            <a:r>
              <a:rPr lang="en-US" b="1" dirty="0"/>
              <a:t>trusted third party</a:t>
            </a:r>
            <a:r>
              <a:rPr lang="en-US" dirty="0"/>
              <a:t> (</a:t>
            </a:r>
            <a:r>
              <a:rPr lang="en-US" b="1" dirty="0"/>
              <a:t>TTP</a:t>
            </a:r>
            <a:r>
              <a:rPr lang="en-US" dirty="0"/>
              <a:t>) is an entity which facilitates interactions between two parties who both trust the third party; the Third Party reviews all critical transaction communications between the parties, based on the ease of creating fraudulent digital content.</a:t>
            </a:r>
          </a:p>
        </p:txBody>
      </p:sp>
      <p:sp>
        <p:nvSpPr>
          <p:cNvPr id="4" name="Slide Number Placeholder 3"/>
          <p:cNvSpPr>
            <a:spLocks noGrp="1"/>
          </p:cNvSpPr>
          <p:nvPr>
            <p:ph type="sldNum" sz="quarter" idx="5"/>
          </p:nvPr>
        </p:nvSpPr>
        <p:spPr/>
        <p:txBody>
          <a:bodyPr/>
          <a:lstStyle/>
          <a:p>
            <a:fld id="{0F2ED969-0601-4B47-8D86-3F275765EC31}" type="slidenum">
              <a:rPr lang="en-US" smtClean="0"/>
              <a:t>12</a:t>
            </a:fld>
            <a:endParaRPr lang="en-US"/>
          </a:p>
        </p:txBody>
      </p:sp>
    </p:spTree>
    <p:extLst>
      <p:ext uri="{BB962C8B-B14F-4D97-AF65-F5344CB8AC3E}">
        <p14:creationId xmlns:p14="http://schemas.microsoft.com/office/powerpoint/2010/main" val="3060475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 of Job in public sector example:</a:t>
            </a:r>
          </a:p>
          <a:p>
            <a:endParaRPr lang="en-US" dirty="0"/>
          </a:p>
          <a:p>
            <a:r>
              <a:rPr lang="en-US" dirty="0" err="1"/>
              <a:t>Govement</a:t>
            </a:r>
            <a:r>
              <a:rPr lang="en-US" dirty="0"/>
              <a:t> Employees:  Daniel Ellsberg, with the Pentagon Papers which exposed the lies of the Government about the Vietnam War</a:t>
            </a:r>
          </a:p>
          <a:p>
            <a:r>
              <a:rPr lang="en-US" dirty="0"/>
              <a:t>Ended up in front of a Jury Charge with </a:t>
            </a:r>
            <a:r>
              <a:rPr lang="en-US" dirty="0" err="1"/>
              <a:t>Espinoge</a:t>
            </a:r>
            <a:r>
              <a:rPr lang="en-US" dirty="0"/>
              <a:t> and another whole list of charges</a:t>
            </a:r>
          </a:p>
          <a:p>
            <a:endParaRPr lang="en-US" dirty="0"/>
          </a:p>
          <a:p>
            <a:r>
              <a:rPr lang="en-US" dirty="0"/>
              <a:t>Brandon/ Chelsea Manning, for releasing Military Documents about </a:t>
            </a:r>
            <a:r>
              <a:rPr lang="en-US" dirty="0" err="1"/>
              <a:t>milary</a:t>
            </a:r>
            <a:r>
              <a:rPr lang="en-US" dirty="0"/>
              <a:t> lies about  Iraq war death tolls and abuse of prisoners and </a:t>
            </a:r>
            <a:r>
              <a:rPr lang="en-US" dirty="0" err="1"/>
              <a:t>Milatry</a:t>
            </a:r>
            <a:r>
              <a:rPr lang="en-US" dirty="0"/>
              <a:t> subtractor that was traffic children</a:t>
            </a:r>
          </a:p>
          <a:p>
            <a:r>
              <a:rPr lang="en-US" dirty="0"/>
              <a:t>She was tried, convicted and served time in a military </a:t>
            </a:r>
            <a:r>
              <a:rPr lang="en-US" dirty="0" err="1"/>
              <a:t>prisone</a:t>
            </a:r>
            <a:r>
              <a:rPr lang="en-US" dirty="0"/>
              <a:t> for it. </a:t>
            </a:r>
          </a:p>
          <a:p>
            <a:endParaRPr lang="en-US" dirty="0"/>
          </a:p>
          <a:p>
            <a:r>
              <a:rPr lang="en-US" dirty="0"/>
              <a:t>.</a:t>
            </a:r>
            <a:r>
              <a:rPr lang="en-US" baseline="30000" dirty="0">
                <a:hlinkClick r:id="rId3"/>
              </a:rPr>
              <a:t>[46]</a:t>
            </a:r>
            <a:r>
              <a:rPr lang="en-US" dirty="0"/>
              <a:t> </a:t>
            </a:r>
            <a:r>
              <a:rPr lang="en-US" dirty="0">
                <a:hlinkClick r:id="rId4" tooltip="Amnesty International"/>
              </a:rPr>
              <a:t>Amnesty International</a:t>
            </a:r>
            <a:r>
              <a:rPr lang="en-US" dirty="0"/>
              <a:t> notes that China "has the largest recorded number of imprisoned journalists and cyber-dissidents in the world"</a:t>
            </a:r>
          </a:p>
          <a:p>
            <a:endParaRPr lang="en-US" dirty="0"/>
          </a:p>
        </p:txBody>
      </p:sp>
      <p:sp>
        <p:nvSpPr>
          <p:cNvPr id="4" name="Slide Number Placeholder 3"/>
          <p:cNvSpPr>
            <a:spLocks noGrp="1"/>
          </p:cNvSpPr>
          <p:nvPr>
            <p:ph type="sldNum" sz="quarter" idx="5"/>
          </p:nvPr>
        </p:nvSpPr>
        <p:spPr/>
        <p:txBody>
          <a:bodyPr/>
          <a:lstStyle/>
          <a:p>
            <a:fld id="{0F2ED969-0601-4B47-8D86-3F275765EC31}" type="slidenum">
              <a:rPr lang="en-US" smtClean="0"/>
              <a:t>15</a:t>
            </a:fld>
            <a:endParaRPr lang="en-US"/>
          </a:p>
        </p:txBody>
      </p:sp>
    </p:spTree>
    <p:extLst>
      <p:ext uri="{BB962C8B-B14F-4D97-AF65-F5344CB8AC3E}">
        <p14:creationId xmlns:p14="http://schemas.microsoft.com/office/powerpoint/2010/main" val="381236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ED969-0601-4B47-8D86-3F275765EC31}" type="slidenum">
              <a:rPr lang="en-US" smtClean="0"/>
              <a:t>17</a:t>
            </a:fld>
            <a:endParaRPr lang="en-US"/>
          </a:p>
        </p:txBody>
      </p:sp>
    </p:spTree>
    <p:extLst>
      <p:ext uri="{BB962C8B-B14F-4D97-AF65-F5344CB8AC3E}">
        <p14:creationId xmlns:p14="http://schemas.microsoft.com/office/powerpoint/2010/main" val="1991540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E36636D-D922-432D-A958-524484B5923D}" type="datetimeFigureOut">
              <a:rPr lang="en-US" smtClean="0"/>
              <a:pPr/>
              <a:t>5/13/2019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3807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540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5448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1267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5826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320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6153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86638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77493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23006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0547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4127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13134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7361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5699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8617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1260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36636D-D922-432D-A958-524484B5923D}" type="datetimeFigureOut">
              <a:rPr lang="en-US" smtClean="0"/>
              <a:pPr/>
              <a:t>5/13/2019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73999985"/>
      </p:ext>
    </p:extLst>
  </p:cSld>
  <p:clrMap bg1="dk1" tx1="lt1" bg2="dk2" tx2="lt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dosco/libsignal-protocol-go" TargetMode="External"/><Relationship Id="rId2" Type="http://schemas.openxmlformats.org/officeDocument/2006/relationships/hyperlink" Target="https://github.com/golang/crypto/pull/87/commits/2670271971c9efab8513c349be0c483e1ad225c1"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83D2-5918-4A87-932D-687B3C862B7F}"/>
              </a:ext>
            </a:extLst>
          </p:cNvPr>
          <p:cNvSpPr>
            <a:spLocks noGrp="1"/>
          </p:cNvSpPr>
          <p:nvPr>
            <p:ph type="ctrTitle"/>
          </p:nvPr>
        </p:nvSpPr>
        <p:spPr>
          <a:xfrm>
            <a:off x="1828799" y="1769540"/>
            <a:ext cx="8744505" cy="1828801"/>
          </a:xfrm>
        </p:spPr>
        <p:txBody>
          <a:bodyPr>
            <a:normAutofit fontScale="90000"/>
          </a:bodyPr>
          <a:lstStyle/>
          <a:p>
            <a:r>
              <a:rPr lang="en-US" dirty="0">
                <a:effectLst/>
              </a:rPr>
              <a:t>Public Key Cryptography Golang Implementation</a:t>
            </a:r>
            <a:br>
              <a:rPr lang="en-US" dirty="0">
                <a:effectLst/>
              </a:rPr>
            </a:br>
            <a:endParaRPr lang="en-US" dirty="0"/>
          </a:p>
        </p:txBody>
      </p:sp>
      <p:sp>
        <p:nvSpPr>
          <p:cNvPr id="3" name="Subtitle 2">
            <a:extLst>
              <a:ext uri="{FF2B5EF4-FFF2-40B4-BE49-F238E27FC236}">
                <a16:creationId xmlns:a16="http://schemas.microsoft.com/office/drawing/2014/main" id="{BECFA5F5-6E4F-44D7-A031-DDF64F08A2BA}"/>
              </a:ext>
            </a:extLst>
          </p:cNvPr>
          <p:cNvSpPr>
            <a:spLocks noGrp="1"/>
          </p:cNvSpPr>
          <p:nvPr>
            <p:ph type="subTitle" idx="1"/>
          </p:nvPr>
        </p:nvSpPr>
        <p:spPr/>
        <p:txBody>
          <a:bodyPr>
            <a:normAutofit/>
          </a:bodyPr>
          <a:lstStyle/>
          <a:p>
            <a:r>
              <a:rPr lang="en-US" dirty="0"/>
              <a:t>Hannah</a:t>
            </a:r>
          </a:p>
          <a:p>
            <a:r>
              <a:rPr lang="en-US" dirty="0"/>
              <a:t>https://github.com/SpaceKittyCow/Golang-Public-Key</a:t>
            </a:r>
          </a:p>
        </p:txBody>
      </p:sp>
    </p:spTree>
    <p:extLst>
      <p:ext uri="{BB962C8B-B14F-4D97-AF65-F5344CB8AC3E}">
        <p14:creationId xmlns:p14="http://schemas.microsoft.com/office/powerpoint/2010/main" val="384951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104E0-2F7D-44D3-AC4E-F2D4EB8DD9C1}"/>
              </a:ext>
            </a:extLst>
          </p:cNvPr>
          <p:cNvSpPr>
            <a:spLocks noGrp="1"/>
          </p:cNvSpPr>
          <p:nvPr>
            <p:ph type="title"/>
          </p:nvPr>
        </p:nvSpPr>
        <p:spPr/>
        <p:txBody>
          <a:bodyPr/>
          <a:lstStyle/>
          <a:p>
            <a:r>
              <a:rPr lang="en-US" dirty="0"/>
              <a:t>Gotchas when sending Session Key </a:t>
            </a:r>
          </a:p>
        </p:txBody>
      </p:sp>
      <p:sp>
        <p:nvSpPr>
          <p:cNvPr id="4" name="Content Placeholder 3">
            <a:extLst>
              <a:ext uri="{FF2B5EF4-FFF2-40B4-BE49-F238E27FC236}">
                <a16:creationId xmlns:a16="http://schemas.microsoft.com/office/drawing/2014/main" id="{4489F110-3A9C-4D8C-8246-A590BE40EF6F}"/>
              </a:ext>
            </a:extLst>
          </p:cNvPr>
          <p:cNvSpPr>
            <a:spLocks noGrp="1"/>
          </p:cNvSpPr>
          <p:nvPr>
            <p:ph sz="half" idx="2"/>
          </p:nvPr>
        </p:nvSpPr>
        <p:spPr>
          <a:xfrm>
            <a:off x="1141414" y="2249486"/>
            <a:ext cx="9905998" cy="3541714"/>
          </a:xfrm>
        </p:spPr>
        <p:txBody>
          <a:bodyPr>
            <a:normAutofit/>
          </a:bodyPr>
          <a:lstStyle/>
          <a:p>
            <a:r>
              <a:rPr lang="en-US" dirty="0"/>
              <a:t>Using OEAP standard instead of PKCS1v15 is recommended due to new advances in exploits</a:t>
            </a:r>
          </a:p>
          <a:p>
            <a:pPr lvl="1"/>
            <a:r>
              <a:rPr lang="en-US" dirty="0"/>
              <a:t>If you must use PKCS1, use at least a 16-byte key and Decrypt only with DecryptPKCS1v15SessionKey()</a:t>
            </a:r>
          </a:p>
          <a:p>
            <a:r>
              <a:rPr lang="en-US" dirty="0"/>
              <a:t>Key was passed by just writing it to a common file that both applications had access too</a:t>
            </a:r>
          </a:p>
          <a:p>
            <a:pPr lvl="1"/>
            <a:r>
              <a:rPr lang="en-US" dirty="0"/>
              <a:t>If we didn’t pass the key on the server, but through another means, how safe would it truly be?</a:t>
            </a:r>
          </a:p>
        </p:txBody>
      </p:sp>
    </p:spTree>
    <p:extLst>
      <p:ext uri="{BB962C8B-B14F-4D97-AF65-F5344CB8AC3E}">
        <p14:creationId xmlns:p14="http://schemas.microsoft.com/office/powerpoint/2010/main" val="1045879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B47E-B4B2-4E85-99D0-6129E52C7E5D}"/>
              </a:ext>
            </a:extLst>
          </p:cNvPr>
          <p:cNvSpPr>
            <a:spLocks noGrp="1"/>
          </p:cNvSpPr>
          <p:nvPr>
            <p:ph type="title"/>
          </p:nvPr>
        </p:nvSpPr>
        <p:spPr/>
        <p:txBody>
          <a:bodyPr/>
          <a:lstStyle/>
          <a:p>
            <a:r>
              <a:rPr lang="en-US" dirty="0"/>
              <a:t>Man in the Middle Attack</a:t>
            </a:r>
          </a:p>
        </p:txBody>
      </p:sp>
      <p:sp>
        <p:nvSpPr>
          <p:cNvPr id="3" name="Content Placeholder 2">
            <a:extLst>
              <a:ext uri="{FF2B5EF4-FFF2-40B4-BE49-F238E27FC236}">
                <a16:creationId xmlns:a16="http://schemas.microsoft.com/office/drawing/2014/main" id="{49BA621A-A04C-4EA6-8389-F4EBC394967F}"/>
              </a:ext>
            </a:extLst>
          </p:cNvPr>
          <p:cNvSpPr>
            <a:spLocks noGrp="1"/>
          </p:cNvSpPr>
          <p:nvPr>
            <p:ph sz="half" idx="1"/>
          </p:nvPr>
        </p:nvSpPr>
        <p:spPr>
          <a:xfrm>
            <a:off x="7251060" y="1093642"/>
            <a:ext cx="4432939" cy="5145840"/>
          </a:xfrm>
        </p:spPr>
        <p:txBody>
          <a:bodyPr>
            <a:normAutofit/>
          </a:bodyPr>
          <a:lstStyle/>
          <a:p>
            <a:r>
              <a:rPr lang="en-US" dirty="0"/>
              <a:t>This is when an attacker intercepts communications between two parties </a:t>
            </a:r>
          </a:p>
          <a:p>
            <a:r>
              <a:rPr lang="en-US" dirty="0"/>
              <a:t>If a Public Key is compromised:</a:t>
            </a:r>
          </a:p>
          <a:p>
            <a:pPr lvl="1"/>
            <a:r>
              <a:rPr lang="en-US" dirty="0"/>
              <a:t>The attacker intercepts a key</a:t>
            </a:r>
          </a:p>
          <a:p>
            <a:pPr lvl="1"/>
            <a:r>
              <a:rPr lang="en-US" dirty="0"/>
              <a:t>Spoofs the Key and passes it on</a:t>
            </a:r>
          </a:p>
          <a:p>
            <a:pPr lvl="1"/>
            <a:r>
              <a:rPr lang="en-US" dirty="0"/>
              <a:t>Is now able to read data passed</a:t>
            </a:r>
          </a:p>
          <a:p>
            <a:pPr lvl="1"/>
            <a:r>
              <a:rPr lang="en-US" dirty="0"/>
              <a:t>More importantly can now alter the data being passed</a:t>
            </a:r>
          </a:p>
          <a:p>
            <a:r>
              <a:rPr lang="en-US" dirty="0"/>
              <a:t>Your Public Key is now useless at keeping your data confidential </a:t>
            </a:r>
          </a:p>
        </p:txBody>
      </p:sp>
      <p:pic>
        <p:nvPicPr>
          <p:cNvPr id="8" name="Content Placeholder 10">
            <a:extLst>
              <a:ext uri="{FF2B5EF4-FFF2-40B4-BE49-F238E27FC236}">
                <a16:creationId xmlns:a16="http://schemas.microsoft.com/office/drawing/2014/main" id="{B3F0CD82-7731-409E-9D54-89F26B6C07F6}"/>
              </a:ext>
            </a:extLst>
          </p:cNvPr>
          <p:cNvPicPr>
            <a:picLocks noChangeAspect="1"/>
          </p:cNvPicPr>
          <p:nvPr/>
        </p:nvPicPr>
        <p:blipFill>
          <a:blip r:embed="rId3"/>
          <a:stretch>
            <a:fillRect/>
          </a:stretch>
        </p:blipFill>
        <p:spPr>
          <a:xfrm>
            <a:off x="777190" y="2440193"/>
            <a:ext cx="6172250" cy="3123157"/>
          </a:xfrm>
          <a:prstGeom prst="roundRect">
            <a:avLst>
              <a:gd name="adj" fmla="val 8594"/>
            </a:avLst>
          </a:prstGeom>
          <a:gradFill>
            <a:gsLst>
              <a:gs pos="0">
                <a:schemeClr val="accent2">
                  <a:lumMod val="5000"/>
                  <a:lumOff val="95000"/>
                  <a:alpha val="21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25414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C5AA-B6E3-4398-A42A-DD49497BABCC}"/>
              </a:ext>
            </a:extLst>
          </p:cNvPr>
          <p:cNvSpPr>
            <a:spLocks noGrp="1"/>
          </p:cNvSpPr>
          <p:nvPr>
            <p:ph type="title"/>
          </p:nvPr>
        </p:nvSpPr>
        <p:spPr>
          <a:xfrm>
            <a:off x="1141413" y="618518"/>
            <a:ext cx="9905998" cy="1478570"/>
          </a:xfrm>
        </p:spPr>
        <p:txBody>
          <a:bodyPr/>
          <a:lstStyle/>
          <a:p>
            <a:r>
              <a:rPr lang="en-US" dirty="0"/>
              <a:t>Certificate Authority</a:t>
            </a:r>
          </a:p>
        </p:txBody>
      </p:sp>
      <p:sp>
        <p:nvSpPr>
          <p:cNvPr id="4" name="Content Placeholder 3">
            <a:extLst>
              <a:ext uri="{FF2B5EF4-FFF2-40B4-BE49-F238E27FC236}">
                <a16:creationId xmlns:a16="http://schemas.microsoft.com/office/drawing/2014/main" id="{3AE82951-5BD8-447C-A739-913F00890657}"/>
              </a:ext>
            </a:extLst>
          </p:cNvPr>
          <p:cNvSpPr>
            <a:spLocks noGrp="1"/>
          </p:cNvSpPr>
          <p:nvPr>
            <p:ph sz="half" idx="2"/>
          </p:nvPr>
        </p:nvSpPr>
        <p:spPr>
          <a:xfrm>
            <a:off x="975360" y="2239721"/>
            <a:ext cx="4534851" cy="3541714"/>
          </a:xfrm>
        </p:spPr>
        <p:txBody>
          <a:bodyPr>
            <a:normAutofit fontScale="92500" lnSpcReduction="10000"/>
          </a:bodyPr>
          <a:lstStyle/>
          <a:p>
            <a:r>
              <a:rPr lang="en-US" dirty="0"/>
              <a:t>Certifies the ownership of Public Key to both an organization and a private key by a digital certificate</a:t>
            </a:r>
          </a:p>
          <a:p>
            <a:r>
              <a:rPr lang="en-US" dirty="0"/>
              <a:t>Blocks man in the middle attacks by acting as a trusted third party</a:t>
            </a:r>
          </a:p>
          <a:p>
            <a:r>
              <a:rPr lang="en-US" dirty="0"/>
              <a:t>Encapsulates Public Keys in the x.509 standard</a:t>
            </a:r>
          </a:p>
          <a:p>
            <a:r>
              <a:rPr lang="en-US" dirty="0"/>
              <a:t>Part of Public Key Infrastructure </a:t>
            </a:r>
          </a:p>
          <a:p>
            <a:endParaRPr lang="en-US" dirty="0"/>
          </a:p>
          <a:p>
            <a:endParaRPr lang="en-US" dirty="0"/>
          </a:p>
        </p:txBody>
      </p:sp>
      <p:sp>
        <p:nvSpPr>
          <p:cNvPr id="5" name="Rectangle: Rounded Corners 4">
            <a:extLst>
              <a:ext uri="{FF2B5EF4-FFF2-40B4-BE49-F238E27FC236}">
                <a16:creationId xmlns:a16="http://schemas.microsoft.com/office/drawing/2014/main" id="{853DB239-DD64-43B8-8997-37093589E115}"/>
              </a:ext>
            </a:extLst>
          </p:cNvPr>
          <p:cNvSpPr/>
          <p:nvPr/>
        </p:nvSpPr>
        <p:spPr>
          <a:xfrm>
            <a:off x="5922329" y="1994965"/>
            <a:ext cx="5532429" cy="4031226"/>
          </a:xfrm>
          <a:prstGeom prst="roundRect">
            <a:avLst/>
          </a:prstGeom>
          <a:gradFill>
            <a:gsLst>
              <a:gs pos="0">
                <a:schemeClr val="accent2">
                  <a:lumMod val="5000"/>
                  <a:lumOff val="95000"/>
                  <a:alpha val="21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F15E079-0A2A-4070-A616-E3DDA93886E9}"/>
              </a:ext>
            </a:extLst>
          </p:cNvPr>
          <p:cNvPicPr>
            <a:picLocks noChangeAspect="1"/>
          </p:cNvPicPr>
          <p:nvPr/>
        </p:nvPicPr>
        <p:blipFill>
          <a:blip r:embed="rId3"/>
          <a:stretch>
            <a:fillRect/>
          </a:stretch>
        </p:blipFill>
        <p:spPr>
          <a:xfrm>
            <a:off x="5922330" y="1951115"/>
            <a:ext cx="5532429" cy="3911600"/>
          </a:xfrm>
          <a:prstGeom prst="rect">
            <a:avLst/>
          </a:prstGeom>
        </p:spPr>
      </p:pic>
    </p:spTree>
    <p:extLst>
      <p:ext uri="{BB962C8B-B14F-4D97-AF65-F5344CB8AC3E}">
        <p14:creationId xmlns:p14="http://schemas.microsoft.com/office/powerpoint/2010/main" val="3153915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5EBE-158B-4AA3-AD1C-8BA471D40EED}"/>
              </a:ext>
            </a:extLst>
          </p:cNvPr>
          <p:cNvSpPr>
            <a:spLocks noGrp="1"/>
          </p:cNvSpPr>
          <p:nvPr>
            <p:ph type="title"/>
          </p:nvPr>
        </p:nvSpPr>
        <p:spPr>
          <a:xfrm>
            <a:off x="1141413" y="618518"/>
            <a:ext cx="9905998" cy="1478570"/>
          </a:xfrm>
        </p:spPr>
        <p:txBody>
          <a:bodyPr/>
          <a:lstStyle/>
          <a:p>
            <a:r>
              <a:rPr lang="en-US" dirty="0">
                <a:solidFill>
                  <a:srgbClr val="FFFFFF"/>
                </a:solidFill>
              </a:rPr>
              <a:t>Public Key infrastructure (</a:t>
            </a:r>
            <a:r>
              <a:rPr lang="en-US" dirty="0" err="1">
                <a:solidFill>
                  <a:srgbClr val="FFFFFF"/>
                </a:solidFill>
              </a:rPr>
              <a:t>Pki</a:t>
            </a:r>
            <a:r>
              <a:rPr lang="en-US" dirty="0">
                <a:solidFill>
                  <a:srgbClr val="FFFFFF"/>
                </a:solidFill>
              </a:rPr>
              <a:t>)</a:t>
            </a:r>
            <a:endParaRPr lang="en-US" dirty="0"/>
          </a:p>
        </p:txBody>
      </p:sp>
      <p:sp>
        <p:nvSpPr>
          <p:cNvPr id="4" name="Content Placeholder 3">
            <a:extLst>
              <a:ext uri="{FF2B5EF4-FFF2-40B4-BE49-F238E27FC236}">
                <a16:creationId xmlns:a16="http://schemas.microsoft.com/office/drawing/2014/main" id="{1A4D7913-5188-4BAC-A301-0C4E6D27F93E}"/>
              </a:ext>
            </a:extLst>
          </p:cNvPr>
          <p:cNvSpPr>
            <a:spLocks noGrp="1"/>
          </p:cNvSpPr>
          <p:nvPr>
            <p:ph sz="half" idx="2"/>
          </p:nvPr>
        </p:nvSpPr>
        <p:spPr/>
        <p:txBody>
          <a:bodyPr>
            <a:normAutofit lnSpcReduction="10000"/>
          </a:bodyPr>
          <a:lstStyle/>
          <a:p>
            <a:r>
              <a:rPr lang="en-US" dirty="0">
                <a:solidFill>
                  <a:srgbClr val="FFFFFF"/>
                </a:solidFill>
              </a:rPr>
              <a:t>PKI sets policies that allow</a:t>
            </a:r>
          </a:p>
          <a:p>
            <a:pPr lvl="1"/>
            <a:r>
              <a:rPr lang="en-US" dirty="0">
                <a:solidFill>
                  <a:srgbClr val="FFFFFF"/>
                </a:solidFill>
              </a:rPr>
              <a:t>Registration of an identity (RA)</a:t>
            </a:r>
          </a:p>
          <a:p>
            <a:pPr lvl="1"/>
            <a:r>
              <a:rPr lang="en-US" dirty="0">
                <a:solidFill>
                  <a:srgbClr val="FFFFFF"/>
                </a:solidFill>
              </a:rPr>
              <a:t>To Bind public keys with an identity  through a certificate authority (CA) </a:t>
            </a:r>
          </a:p>
          <a:p>
            <a:pPr lvl="1"/>
            <a:r>
              <a:rPr lang="en-US" dirty="0">
                <a:solidFill>
                  <a:srgbClr val="FFFFFF"/>
                </a:solidFill>
              </a:rPr>
              <a:t>To vouch for that identity through validation Authority (VA)</a:t>
            </a:r>
          </a:p>
          <a:p>
            <a:r>
              <a:rPr lang="en-US" dirty="0">
                <a:solidFill>
                  <a:srgbClr val="FFFFFF"/>
                </a:solidFill>
              </a:rPr>
              <a:t>Allows reliable verification of an Public Key on an insecure Network</a:t>
            </a:r>
          </a:p>
          <a:p>
            <a:endParaRPr lang="en-US" dirty="0"/>
          </a:p>
        </p:txBody>
      </p:sp>
      <p:pic>
        <p:nvPicPr>
          <p:cNvPr id="11" name="Content Placeholder 10">
            <a:extLst>
              <a:ext uri="{FF2B5EF4-FFF2-40B4-BE49-F238E27FC236}">
                <a16:creationId xmlns:a16="http://schemas.microsoft.com/office/drawing/2014/main" id="{6D0DA57E-71CB-40BE-B533-0D201E53AFE9}"/>
              </a:ext>
            </a:extLst>
          </p:cNvPr>
          <p:cNvPicPr>
            <a:picLocks noGrp="1" noChangeAspect="1"/>
          </p:cNvPicPr>
          <p:nvPr>
            <p:ph sz="half" idx="1"/>
          </p:nvPr>
        </p:nvPicPr>
        <p:blipFill>
          <a:blip r:embed="rId3"/>
          <a:stretch>
            <a:fillRect/>
          </a:stretch>
        </p:blipFill>
        <p:spPr>
          <a:xfrm>
            <a:off x="807670" y="1880778"/>
            <a:ext cx="5020401" cy="3910422"/>
          </a:xfrm>
          <a:prstGeom prst="roundRect">
            <a:avLst>
              <a:gd name="adj" fmla="val 8594"/>
            </a:avLst>
          </a:prstGeom>
          <a:gradFill>
            <a:gsLst>
              <a:gs pos="0">
                <a:schemeClr val="accent2">
                  <a:lumMod val="5000"/>
                  <a:lumOff val="95000"/>
                  <a:alpha val="21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95906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695C-3825-47F0-8702-C718781DA314}"/>
              </a:ext>
            </a:extLst>
          </p:cNvPr>
          <p:cNvSpPr>
            <a:spLocks noGrp="1"/>
          </p:cNvSpPr>
          <p:nvPr>
            <p:ph type="title"/>
          </p:nvPr>
        </p:nvSpPr>
        <p:spPr/>
        <p:txBody>
          <a:bodyPr/>
          <a:lstStyle/>
          <a:p>
            <a:r>
              <a:rPr lang="en-US" dirty="0"/>
              <a:t>Real Life Use: Passing Certs in TLS</a:t>
            </a:r>
          </a:p>
        </p:txBody>
      </p:sp>
      <p:sp>
        <p:nvSpPr>
          <p:cNvPr id="3" name="Content Placeholder 2">
            <a:extLst>
              <a:ext uri="{FF2B5EF4-FFF2-40B4-BE49-F238E27FC236}">
                <a16:creationId xmlns:a16="http://schemas.microsoft.com/office/drawing/2014/main" id="{524F196E-0889-4520-9971-90D690FE4492}"/>
              </a:ext>
            </a:extLst>
          </p:cNvPr>
          <p:cNvSpPr>
            <a:spLocks noGrp="1"/>
          </p:cNvSpPr>
          <p:nvPr>
            <p:ph sz="half" idx="1"/>
          </p:nvPr>
        </p:nvSpPr>
        <p:spPr>
          <a:xfrm>
            <a:off x="825910" y="2249485"/>
            <a:ext cx="9743767" cy="3895675"/>
          </a:xfrm>
        </p:spPr>
        <p:txBody>
          <a:bodyPr>
            <a:normAutofit/>
          </a:bodyPr>
          <a:lstStyle/>
          <a:p>
            <a:r>
              <a:rPr lang="en-US" dirty="0"/>
              <a:t>TLS protocol for communicating securely over the internet</a:t>
            </a:r>
          </a:p>
          <a:p>
            <a:r>
              <a:rPr lang="en-US" dirty="0"/>
              <a:t>Can be used to secure almost all types of web traffic</a:t>
            </a:r>
          </a:p>
          <a:p>
            <a:r>
              <a:rPr lang="en-US" dirty="0"/>
              <a:t>Hybrid encryption </a:t>
            </a:r>
          </a:p>
          <a:p>
            <a:pPr lvl="1"/>
            <a:r>
              <a:rPr lang="en-US" dirty="0"/>
              <a:t>Uses both symmetric and asymmetric keys</a:t>
            </a:r>
          </a:p>
          <a:p>
            <a:pPr lvl="1"/>
            <a:r>
              <a:rPr lang="en-US" dirty="0"/>
              <a:t>TLS uses Asymmetric keys to authenticate </a:t>
            </a:r>
          </a:p>
          <a:p>
            <a:pPr lvl="1"/>
            <a:r>
              <a:rPr lang="en-US" dirty="0"/>
              <a:t>Symmetric Keys are then used to communicate </a:t>
            </a:r>
          </a:p>
          <a:p>
            <a:pPr lvl="1"/>
            <a:endParaRPr lang="en-US" dirty="0"/>
          </a:p>
        </p:txBody>
      </p:sp>
    </p:spTree>
    <p:extLst>
      <p:ext uri="{BB962C8B-B14F-4D97-AF65-F5344CB8AC3E}">
        <p14:creationId xmlns:p14="http://schemas.microsoft.com/office/powerpoint/2010/main" val="3084262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A824-B17D-444D-95C1-D5260BF6C2CF}"/>
              </a:ext>
            </a:extLst>
          </p:cNvPr>
          <p:cNvSpPr>
            <a:spLocks noGrp="1"/>
          </p:cNvSpPr>
          <p:nvPr>
            <p:ph type="title"/>
          </p:nvPr>
        </p:nvSpPr>
        <p:spPr/>
        <p:txBody>
          <a:bodyPr/>
          <a:lstStyle/>
          <a:p>
            <a:r>
              <a:rPr lang="en-US" dirty="0"/>
              <a:t>Journalism and Anonymous Sources</a:t>
            </a:r>
          </a:p>
        </p:txBody>
      </p:sp>
      <p:sp>
        <p:nvSpPr>
          <p:cNvPr id="3" name="Content Placeholder 2">
            <a:extLst>
              <a:ext uri="{FF2B5EF4-FFF2-40B4-BE49-F238E27FC236}">
                <a16:creationId xmlns:a16="http://schemas.microsoft.com/office/drawing/2014/main" id="{64AA633E-9F4B-4EAC-883D-82287CB934D4}"/>
              </a:ext>
            </a:extLst>
          </p:cNvPr>
          <p:cNvSpPr>
            <a:spLocks noGrp="1"/>
          </p:cNvSpPr>
          <p:nvPr>
            <p:ph sz="half" idx="1"/>
          </p:nvPr>
        </p:nvSpPr>
        <p:spPr>
          <a:xfrm>
            <a:off x="1032387" y="2097088"/>
            <a:ext cx="10320491" cy="3805084"/>
          </a:xfrm>
        </p:spPr>
        <p:txBody>
          <a:bodyPr>
            <a:normAutofit/>
          </a:bodyPr>
          <a:lstStyle/>
          <a:p>
            <a:r>
              <a:rPr lang="en-US" dirty="0"/>
              <a:t>Sources for Journalist (and therefore the Journalist themselves) have a problem:</a:t>
            </a:r>
          </a:p>
          <a:p>
            <a:pPr lvl="1"/>
            <a:r>
              <a:rPr lang="en-US" dirty="0"/>
              <a:t>Source has some form of data that they feel needs to be released to the public is some way, however, usually there are consequences for this including:</a:t>
            </a:r>
          </a:p>
          <a:p>
            <a:pPr lvl="2"/>
            <a:r>
              <a:rPr lang="en-US" dirty="0"/>
              <a:t>Loss of Job if in the public sector</a:t>
            </a:r>
          </a:p>
          <a:p>
            <a:pPr lvl="2"/>
            <a:r>
              <a:rPr lang="en-US" dirty="0"/>
              <a:t>Government Employees and Military can risk Jail Time</a:t>
            </a:r>
          </a:p>
          <a:p>
            <a:pPr lvl="2"/>
            <a:r>
              <a:rPr lang="en-US" dirty="0"/>
              <a:t>Overseas, in more authoritarian countries regular citizens can risk jail time or worse</a:t>
            </a:r>
          </a:p>
          <a:p>
            <a:pPr lvl="1"/>
            <a:r>
              <a:rPr lang="en-US" dirty="0"/>
              <a:t>This chilling effect can discourage and even prevent people from sharing important information that the public should know</a:t>
            </a:r>
          </a:p>
        </p:txBody>
      </p:sp>
    </p:spTree>
    <p:extLst>
      <p:ext uri="{BB962C8B-B14F-4D97-AF65-F5344CB8AC3E}">
        <p14:creationId xmlns:p14="http://schemas.microsoft.com/office/powerpoint/2010/main" val="180053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48D689-3DC0-4B0C-8F0C-ACACF094700D}"/>
              </a:ext>
            </a:extLst>
          </p:cNvPr>
          <p:cNvSpPr>
            <a:spLocks noGrp="1"/>
          </p:cNvSpPr>
          <p:nvPr>
            <p:ph sz="half" idx="1"/>
          </p:nvPr>
        </p:nvSpPr>
        <p:spPr>
          <a:xfrm>
            <a:off x="1136190" y="648928"/>
            <a:ext cx="4878389" cy="5764398"/>
          </a:xfrm>
        </p:spPr>
        <p:txBody>
          <a:bodyPr>
            <a:normAutofit/>
          </a:bodyPr>
          <a:lstStyle/>
          <a:p>
            <a:r>
              <a:rPr lang="en-US" dirty="0"/>
              <a:t>Journalist can try to shield their sources however:</a:t>
            </a:r>
          </a:p>
          <a:p>
            <a:r>
              <a:rPr lang="en-US" dirty="0"/>
              <a:t>Jobs can monitor modes of communications and data access and use that to identify a leaker</a:t>
            </a:r>
          </a:p>
          <a:p>
            <a:r>
              <a:rPr lang="en-US" dirty="0"/>
              <a:t>Governments can:</a:t>
            </a:r>
          </a:p>
          <a:p>
            <a:pPr lvl="1"/>
            <a:r>
              <a:rPr lang="en-US" dirty="0"/>
              <a:t>Intercept data being sent with Subpoena</a:t>
            </a:r>
          </a:p>
          <a:p>
            <a:pPr lvl="1"/>
            <a:r>
              <a:rPr lang="en-US" dirty="0"/>
              <a:t>Subpoena for data even after transmission from carriers</a:t>
            </a:r>
          </a:p>
          <a:p>
            <a:pPr lvl="1"/>
            <a:r>
              <a:rPr lang="en-US" dirty="0"/>
              <a:t>Some carriers with government approval will shut down encrypted connections </a:t>
            </a:r>
          </a:p>
          <a:p>
            <a:pPr lvl="2"/>
            <a:endParaRPr lang="en-US" dirty="0"/>
          </a:p>
          <a:p>
            <a:endParaRPr lang="en-US" dirty="0"/>
          </a:p>
        </p:txBody>
      </p:sp>
      <p:sp>
        <p:nvSpPr>
          <p:cNvPr id="4" name="Content Placeholder 3">
            <a:extLst>
              <a:ext uri="{FF2B5EF4-FFF2-40B4-BE49-F238E27FC236}">
                <a16:creationId xmlns:a16="http://schemas.microsoft.com/office/drawing/2014/main" id="{96529B6F-EE78-4FD0-8044-77CE8B06AA4A}"/>
              </a:ext>
            </a:extLst>
          </p:cNvPr>
          <p:cNvSpPr>
            <a:spLocks noGrp="1"/>
          </p:cNvSpPr>
          <p:nvPr>
            <p:ph sz="half" idx="2"/>
          </p:nvPr>
        </p:nvSpPr>
        <p:spPr>
          <a:xfrm>
            <a:off x="6348570" y="473563"/>
            <a:ext cx="4875211" cy="4670324"/>
          </a:xfrm>
        </p:spPr>
        <p:txBody>
          <a:bodyPr>
            <a:normAutofit/>
          </a:bodyPr>
          <a:lstStyle/>
          <a:p>
            <a:r>
              <a:rPr lang="en-US" dirty="0"/>
              <a:t>Journalist, especially in the last 20 years have had to adapt to the changing landscape</a:t>
            </a:r>
          </a:p>
          <a:p>
            <a:r>
              <a:rPr lang="en-US" dirty="0"/>
              <a:t>Two main ways involving Public Key Cryptography are:</a:t>
            </a:r>
          </a:p>
          <a:p>
            <a:pPr lvl="1"/>
            <a:r>
              <a:rPr lang="en-US" dirty="0"/>
              <a:t>Encrypted Emails</a:t>
            </a:r>
          </a:p>
          <a:p>
            <a:pPr lvl="1"/>
            <a:r>
              <a:rPr lang="en-US" dirty="0"/>
              <a:t>Encrypted Chat Apps</a:t>
            </a:r>
          </a:p>
          <a:p>
            <a:pPr lvl="1"/>
            <a:endParaRPr lang="en-US" dirty="0"/>
          </a:p>
        </p:txBody>
      </p:sp>
      <p:pic>
        <p:nvPicPr>
          <p:cNvPr id="5" name="Content Placeholder 4">
            <a:extLst>
              <a:ext uri="{FF2B5EF4-FFF2-40B4-BE49-F238E27FC236}">
                <a16:creationId xmlns:a16="http://schemas.microsoft.com/office/drawing/2014/main" id="{CE81E4AE-06F9-4DC5-8193-F0451B78637D}"/>
              </a:ext>
            </a:extLst>
          </p:cNvPr>
          <p:cNvPicPr>
            <a:picLocks noChangeAspect="1"/>
          </p:cNvPicPr>
          <p:nvPr/>
        </p:nvPicPr>
        <p:blipFill rotWithShape="1">
          <a:blip r:embed="rId2"/>
          <a:srcRect r="2184" b="6522"/>
          <a:stretch/>
        </p:blipFill>
        <p:spPr>
          <a:xfrm>
            <a:off x="6331256" y="3897797"/>
            <a:ext cx="4724554" cy="22365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61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57" name="Group 1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7" name="Group 1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7803FA2F-A51A-4E2C-BF6E-FBA0BAC59707}"/>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dirty="0"/>
              <a:t>PGP (PRETTY Good Privacy)</a:t>
            </a:r>
          </a:p>
        </p:txBody>
      </p:sp>
      <p:sp>
        <p:nvSpPr>
          <p:cNvPr id="3" name="Content Placeholder 2">
            <a:extLst>
              <a:ext uri="{FF2B5EF4-FFF2-40B4-BE49-F238E27FC236}">
                <a16:creationId xmlns:a16="http://schemas.microsoft.com/office/drawing/2014/main" id="{D6622DD1-B581-45F1-A86A-9E74A3E87839}"/>
              </a:ext>
            </a:extLst>
          </p:cNvPr>
          <p:cNvSpPr>
            <a:spLocks noGrp="1"/>
          </p:cNvSpPr>
          <p:nvPr>
            <p:ph sz="half" idx="1"/>
          </p:nvPr>
        </p:nvSpPr>
        <p:spPr>
          <a:xfrm>
            <a:off x="5664183" y="1978660"/>
            <a:ext cx="5903917" cy="4211639"/>
          </a:xfrm>
        </p:spPr>
        <p:txBody>
          <a:bodyPr vert="horz" lIns="91440" tIns="45720" rIns="91440" bIns="45720" rtlCol="0">
            <a:normAutofit fontScale="92500"/>
          </a:bodyPr>
          <a:lstStyle/>
          <a:p>
            <a:r>
              <a:rPr lang="en-US" dirty="0"/>
              <a:t>A Protocol used for encrypting files, text and email, which usually isn’t secured, which allows it to have the same security as a browser. </a:t>
            </a:r>
          </a:p>
          <a:p>
            <a:r>
              <a:rPr lang="en-US" dirty="0"/>
              <a:t>Uses Public Keys along with several other elements for the protocol:</a:t>
            </a:r>
          </a:p>
          <a:p>
            <a:pPr lvl="1"/>
            <a:r>
              <a:rPr lang="en-US" dirty="0"/>
              <a:t>Digital Signature to verify data integrity</a:t>
            </a:r>
          </a:p>
          <a:p>
            <a:pPr lvl="1"/>
            <a:r>
              <a:rPr lang="en-US" dirty="0"/>
              <a:t>Circle of trust to attest to the identity of the owner</a:t>
            </a:r>
          </a:p>
          <a:p>
            <a:r>
              <a:rPr lang="en-US" dirty="0"/>
              <a:t>Able to use a wide variety of Public Key including RSA</a:t>
            </a:r>
          </a:p>
          <a:p>
            <a:endParaRPr lang="en-US" dirty="0"/>
          </a:p>
        </p:txBody>
      </p:sp>
      <p:sp>
        <p:nvSpPr>
          <p:cNvPr id="55" name="Rectangle: Rounded Corners 54">
            <a:extLst>
              <a:ext uri="{FF2B5EF4-FFF2-40B4-BE49-F238E27FC236}">
                <a16:creationId xmlns:a16="http://schemas.microsoft.com/office/drawing/2014/main" id="{E2721A36-2C55-4B1D-916A-A1511D68DAB6}"/>
              </a:ext>
            </a:extLst>
          </p:cNvPr>
          <p:cNvSpPr/>
          <p:nvPr/>
        </p:nvSpPr>
        <p:spPr>
          <a:xfrm>
            <a:off x="131754" y="2129349"/>
            <a:ext cx="5532429" cy="4031226"/>
          </a:xfrm>
          <a:prstGeom prst="roundRect">
            <a:avLst/>
          </a:prstGeom>
          <a:gradFill>
            <a:gsLst>
              <a:gs pos="0">
                <a:schemeClr val="accent2">
                  <a:lumMod val="5000"/>
                  <a:lumOff val="95000"/>
                  <a:alpha val="21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8B87882-AFC4-43D2-A2EA-98223D19460D}"/>
              </a:ext>
            </a:extLst>
          </p:cNvPr>
          <p:cNvPicPr>
            <a:picLocks noChangeAspect="1"/>
          </p:cNvPicPr>
          <p:nvPr/>
        </p:nvPicPr>
        <p:blipFill>
          <a:blip r:embed="rId5"/>
          <a:stretch>
            <a:fillRect/>
          </a:stretch>
        </p:blipFill>
        <p:spPr>
          <a:xfrm>
            <a:off x="479354" y="2267463"/>
            <a:ext cx="4710235" cy="3837969"/>
          </a:xfrm>
          <a:prstGeom prst="rect">
            <a:avLst/>
          </a:prstGeom>
        </p:spPr>
      </p:pic>
    </p:spTree>
    <p:extLst>
      <p:ext uri="{BB962C8B-B14F-4D97-AF65-F5344CB8AC3E}">
        <p14:creationId xmlns:p14="http://schemas.microsoft.com/office/powerpoint/2010/main" val="3022149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B19F-7CDD-4F72-938D-AC8227291E9E}"/>
              </a:ext>
            </a:extLst>
          </p:cNvPr>
          <p:cNvSpPr>
            <a:spLocks noGrp="1"/>
          </p:cNvSpPr>
          <p:nvPr>
            <p:ph type="title"/>
          </p:nvPr>
        </p:nvSpPr>
        <p:spPr/>
        <p:txBody>
          <a:bodyPr/>
          <a:lstStyle/>
          <a:p>
            <a:r>
              <a:rPr lang="en-US" dirty="0"/>
              <a:t>Digital Signatures</a:t>
            </a:r>
          </a:p>
        </p:txBody>
      </p:sp>
      <p:sp>
        <p:nvSpPr>
          <p:cNvPr id="3" name="Content Placeholder 2">
            <a:extLst>
              <a:ext uri="{FF2B5EF4-FFF2-40B4-BE49-F238E27FC236}">
                <a16:creationId xmlns:a16="http://schemas.microsoft.com/office/drawing/2014/main" id="{1FA41B5D-7978-4253-BF54-3520A71A29C5}"/>
              </a:ext>
            </a:extLst>
          </p:cNvPr>
          <p:cNvSpPr>
            <a:spLocks noGrp="1"/>
          </p:cNvSpPr>
          <p:nvPr>
            <p:ph sz="half" idx="1"/>
          </p:nvPr>
        </p:nvSpPr>
        <p:spPr>
          <a:xfrm>
            <a:off x="7052608" y="1632155"/>
            <a:ext cx="4878389" cy="4522839"/>
          </a:xfrm>
        </p:spPr>
        <p:txBody>
          <a:bodyPr>
            <a:normAutofit/>
          </a:bodyPr>
          <a:lstStyle/>
          <a:p>
            <a:r>
              <a:rPr lang="en-US" dirty="0"/>
              <a:t>Is a way for Asymmetric Key encryption to validate a message authenticity from a sender </a:t>
            </a:r>
          </a:p>
          <a:p>
            <a:pPr lvl="1"/>
            <a:r>
              <a:rPr lang="en-US" dirty="0"/>
              <a:t>Sender Hashes then Encrypt a new signature with there private key</a:t>
            </a:r>
          </a:p>
          <a:p>
            <a:pPr lvl="1"/>
            <a:r>
              <a:rPr lang="en-US" dirty="0"/>
              <a:t>Receiver:</a:t>
            </a:r>
          </a:p>
          <a:p>
            <a:pPr lvl="2"/>
            <a:r>
              <a:rPr lang="en-US" dirty="0"/>
              <a:t>Decrypts the file</a:t>
            </a:r>
          </a:p>
          <a:p>
            <a:pPr lvl="2"/>
            <a:r>
              <a:rPr lang="en-US" dirty="0"/>
              <a:t>Hashes the Decrypted File</a:t>
            </a:r>
          </a:p>
          <a:p>
            <a:pPr lvl="2"/>
            <a:r>
              <a:rPr lang="en-US" dirty="0"/>
              <a:t>Decrypt the sent signature</a:t>
            </a:r>
          </a:p>
          <a:p>
            <a:pPr lvl="2"/>
            <a:r>
              <a:rPr lang="en-US" dirty="0"/>
              <a:t>Compares the two hash to determine if the file was sent by who it was claimed</a:t>
            </a:r>
          </a:p>
        </p:txBody>
      </p:sp>
      <p:pic>
        <p:nvPicPr>
          <p:cNvPr id="8" name="Content Placeholder 7">
            <a:extLst>
              <a:ext uri="{FF2B5EF4-FFF2-40B4-BE49-F238E27FC236}">
                <a16:creationId xmlns:a16="http://schemas.microsoft.com/office/drawing/2014/main" id="{691A96CD-1D29-4FB7-9546-A05997D5E424}"/>
              </a:ext>
            </a:extLst>
          </p:cNvPr>
          <p:cNvPicPr>
            <a:picLocks noGrp="1" noChangeAspect="1"/>
          </p:cNvPicPr>
          <p:nvPr>
            <p:ph sz="half" idx="2"/>
          </p:nvPr>
        </p:nvPicPr>
        <p:blipFill>
          <a:blip r:embed="rId3"/>
          <a:stretch>
            <a:fillRect/>
          </a:stretch>
        </p:blipFill>
        <p:spPr>
          <a:xfrm>
            <a:off x="830249" y="2247904"/>
            <a:ext cx="5911195" cy="3201897"/>
          </a:xfrm>
          <a:prstGeom prst="roundRect">
            <a:avLst>
              <a:gd name="adj" fmla="val 8594"/>
            </a:avLst>
          </a:prstGeom>
          <a:gradFill>
            <a:gsLst>
              <a:gs pos="0">
                <a:schemeClr val="accent2">
                  <a:lumMod val="5000"/>
                  <a:lumOff val="95000"/>
                  <a:alpha val="21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93374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F5BA-471C-4654-A14D-2D4F9C89D135}"/>
              </a:ext>
            </a:extLst>
          </p:cNvPr>
          <p:cNvSpPr>
            <a:spLocks noGrp="1"/>
          </p:cNvSpPr>
          <p:nvPr>
            <p:ph type="title"/>
          </p:nvPr>
        </p:nvSpPr>
        <p:spPr/>
        <p:txBody>
          <a:bodyPr/>
          <a:lstStyle/>
          <a:p>
            <a:r>
              <a:rPr lang="en-US" dirty="0"/>
              <a:t>Circle of Trust</a:t>
            </a:r>
          </a:p>
        </p:txBody>
      </p:sp>
      <p:sp>
        <p:nvSpPr>
          <p:cNvPr id="3" name="Content Placeholder 2">
            <a:extLst>
              <a:ext uri="{FF2B5EF4-FFF2-40B4-BE49-F238E27FC236}">
                <a16:creationId xmlns:a16="http://schemas.microsoft.com/office/drawing/2014/main" id="{817252C3-BD5B-4616-B72A-FA5A1AC3499D}"/>
              </a:ext>
            </a:extLst>
          </p:cNvPr>
          <p:cNvSpPr>
            <a:spLocks noGrp="1"/>
          </p:cNvSpPr>
          <p:nvPr>
            <p:ph sz="half" idx="1"/>
          </p:nvPr>
        </p:nvSpPr>
        <p:spPr/>
        <p:txBody>
          <a:bodyPr>
            <a:normAutofit fontScale="92500" lnSpcReduction="20000"/>
          </a:bodyPr>
          <a:lstStyle/>
          <a:p>
            <a:r>
              <a:rPr lang="en-US" sz="2800" dirty="0"/>
              <a:t>In Contrast of PKI centralized authority, PGP uses a circle of trust policy which allows for a decentralized groups to attest to a Public Key authenticity</a:t>
            </a:r>
          </a:p>
          <a:p>
            <a:r>
              <a:rPr lang="en-US" sz="2800" dirty="0"/>
              <a:t>Any user can be an part or link to the circle of trust through their identity certificate </a:t>
            </a:r>
          </a:p>
          <a:p>
            <a:endParaRPr lang="en-US" dirty="0"/>
          </a:p>
        </p:txBody>
      </p:sp>
      <p:sp>
        <p:nvSpPr>
          <p:cNvPr id="8" name="Rectangle: Rounded Corners 7">
            <a:extLst>
              <a:ext uri="{FF2B5EF4-FFF2-40B4-BE49-F238E27FC236}">
                <a16:creationId xmlns:a16="http://schemas.microsoft.com/office/drawing/2014/main" id="{85BEBAED-F974-421E-AA34-5F0F1CA9A44B}"/>
              </a:ext>
            </a:extLst>
          </p:cNvPr>
          <p:cNvSpPr/>
          <p:nvPr/>
        </p:nvSpPr>
        <p:spPr>
          <a:xfrm>
            <a:off x="6172203" y="618518"/>
            <a:ext cx="5411029" cy="5875686"/>
          </a:xfrm>
          <a:prstGeom prst="roundRect">
            <a:avLst/>
          </a:prstGeom>
          <a:gradFill flip="none" rotWithShape="1">
            <a:gsLst>
              <a:gs pos="0">
                <a:schemeClr val="accent2">
                  <a:lumMod val="5000"/>
                  <a:lumOff val="95000"/>
                  <a:alpha val="21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a:outerShdw blurRad="57150" dist="19050" dir="5400000" algn="ctr" rotWithShape="0">
              <a:srgbClr val="000000">
                <a:alpha val="63000"/>
              </a:srgbClr>
            </a:outerShdw>
            <a:reflection blurRad="6350" stA="52000" endA="300" endPos="35000" dir="5400000" sy="-100000" algn="bl" rotWithShape="0"/>
            <a:softEdge rad="0"/>
          </a:effectLst>
        </p:spPr>
        <p:style>
          <a:lnRef idx="0">
            <a:schemeClr val="accent6"/>
          </a:lnRef>
          <a:fillRef idx="3">
            <a:schemeClr val="accent6"/>
          </a:fillRef>
          <a:effectRef idx="3">
            <a:schemeClr val="accent6"/>
          </a:effectRef>
          <a:fontRef idx="minor">
            <a:schemeClr val="lt1"/>
          </a:fontRef>
        </p:style>
        <p:txBody>
          <a:bodyPr rtlCol="0" anchor="ctr"/>
          <a:lstStyle/>
          <a:p>
            <a:pPr algn="ctr"/>
            <a:br>
              <a:rPr lang="en-US" sz="2200" i="1" dirty="0">
                <a:solidFill>
                  <a:schemeClr val="bg1"/>
                </a:solidFill>
              </a:rPr>
            </a:br>
            <a:r>
              <a:rPr lang="en-US" sz="2200" b="1" dirty="0">
                <a:solidFill>
                  <a:schemeClr val="bg1"/>
                </a:solidFill>
              </a:rPr>
              <a:t>Phil Zimmermann, creator of PGP,  explains circle of trust:</a:t>
            </a:r>
            <a:br>
              <a:rPr lang="en-US" sz="2200" b="1" dirty="0">
                <a:solidFill>
                  <a:schemeClr val="bg1"/>
                </a:solidFill>
              </a:rPr>
            </a:br>
            <a:r>
              <a:rPr lang="en-US" sz="2200" i="1" dirty="0">
                <a:solidFill>
                  <a:schemeClr val="bg1"/>
                </a:solidFill>
              </a:rPr>
              <a:t>As time goes on, you will accumulate keys from other people that you may want to designate as trusted introducers. Everyone else will each choose their own trusted introducers. And everyone will gradually accumulate and distribute with their key a collection of certifying signatures from other people, with the expectation that anyone receiving it will trust at least one or two of the signatures. This will cause the emergence of a decentralized fault-tolerant web of confidence for all public keys. </a:t>
            </a:r>
          </a:p>
          <a:p>
            <a:pPr algn="ctr"/>
            <a:endParaRPr lang="en-US" dirty="0">
              <a:solidFill>
                <a:schemeClr val="bg1"/>
              </a:solidFill>
            </a:endParaRPr>
          </a:p>
        </p:txBody>
      </p:sp>
    </p:spTree>
    <p:extLst>
      <p:ext uri="{BB962C8B-B14F-4D97-AF65-F5344CB8AC3E}">
        <p14:creationId xmlns:p14="http://schemas.microsoft.com/office/powerpoint/2010/main" val="28726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B639-4627-4D49-8FB7-AB16E94FAC77}"/>
              </a:ext>
            </a:extLst>
          </p:cNvPr>
          <p:cNvSpPr>
            <a:spLocks noGrp="1"/>
          </p:cNvSpPr>
          <p:nvPr>
            <p:ph type="title"/>
          </p:nvPr>
        </p:nvSpPr>
        <p:spPr>
          <a:xfrm>
            <a:off x="1141413" y="618518"/>
            <a:ext cx="9905998" cy="1478570"/>
          </a:xfrm>
        </p:spPr>
        <p:txBody>
          <a:bodyPr>
            <a:normAutofit/>
          </a:bodyPr>
          <a:lstStyle/>
          <a:p>
            <a:r>
              <a:rPr lang="en-US"/>
              <a:t>Summary </a:t>
            </a:r>
            <a:endParaRPr lang="en-US" dirty="0"/>
          </a:p>
        </p:txBody>
      </p:sp>
      <p:graphicFrame>
        <p:nvGraphicFramePr>
          <p:cNvPr id="76" name="Content Placeholder 2">
            <a:extLst>
              <a:ext uri="{FF2B5EF4-FFF2-40B4-BE49-F238E27FC236}">
                <a16:creationId xmlns:a16="http://schemas.microsoft.com/office/drawing/2014/main" id="{3BBC6182-2093-4EB1-9981-B1FC25441345}"/>
              </a:ext>
            </a:extLst>
          </p:cNvPr>
          <p:cNvGraphicFramePr>
            <a:graphicFrameLocks noGrp="1"/>
          </p:cNvGraphicFramePr>
          <p:nvPr>
            <p:ph idx="1"/>
            <p:extLst>
              <p:ext uri="{D42A27DB-BD31-4B8C-83A1-F6EECF244321}">
                <p14:modId xmlns:p14="http://schemas.microsoft.com/office/powerpoint/2010/main" val="226635683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3119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EF8B-9966-486B-BF99-4753FD3C5AD0}"/>
              </a:ext>
            </a:extLst>
          </p:cNvPr>
          <p:cNvSpPr>
            <a:spLocks noGrp="1"/>
          </p:cNvSpPr>
          <p:nvPr>
            <p:ph type="title"/>
          </p:nvPr>
        </p:nvSpPr>
        <p:spPr/>
        <p:txBody>
          <a:bodyPr/>
          <a:lstStyle/>
          <a:p>
            <a:r>
              <a:rPr lang="en-US" dirty="0"/>
              <a:t>PGP libraries</a:t>
            </a:r>
          </a:p>
        </p:txBody>
      </p:sp>
      <p:sp>
        <p:nvSpPr>
          <p:cNvPr id="3" name="Content Placeholder 2">
            <a:extLst>
              <a:ext uri="{FF2B5EF4-FFF2-40B4-BE49-F238E27FC236}">
                <a16:creationId xmlns:a16="http://schemas.microsoft.com/office/drawing/2014/main" id="{2BEEAC93-1991-4F25-8BFC-6F86EC5277D5}"/>
              </a:ext>
            </a:extLst>
          </p:cNvPr>
          <p:cNvSpPr>
            <a:spLocks noGrp="1"/>
          </p:cNvSpPr>
          <p:nvPr>
            <p:ph sz="half" idx="1"/>
          </p:nvPr>
        </p:nvSpPr>
        <p:spPr/>
        <p:txBody>
          <a:bodyPr>
            <a:normAutofit fontScale="92500" lnSpcReduction="10000"/>
          </a:bodyPr>
          <a:lstStyle/>
          <a:p>
            <a:r>
              <a:rPr lang="en-US" dirty="0"/>
              <a:t>Basic implementation of a PGP library in a importable library is  github.com/</a:t>
            </a:r>
            <a:r>
              <a:rPr lang="en-US" dirty="0" err="1"/>
              <a:t>jchavannes</a:t>
            </a:r>
            <a:r>
              <a:rPr lang="en-US" dirty="0"/>
              <a:t>/go-</a:t>
            </a:r>
            <a:r>
              <a:rPr lang="en-US" dirty="0" err="1"/>
              <a:t>pgp</a:t>
            </a:r>
            <a:endParaRPr lang="en-US" dirty="0"/>
          </a:p>
          <a:p>
            <a:pPr lvl="1"/>
            <a:r>
              <a:rPr lang="en-US" dirty="0"/>
              <a:t>Allows for decrypting and encrypting messages</a:t>
            </a:r>
          </a:p>
          <a:p>
            <a:pPr lvl="1"/>
            <a:r>
              <a:rPr lang="en-US" dirty="0"/>
              <a:t>Allows for signing digital signature verification</a:t>
            </a:r>
          </a:p>
          <a:p>
            <a:pPr lvl="1"/>
            <a:r>
              <a:rPr lang="en-US" dirty="0"/>
              <a:t>Importing of PGP Keys</a:t>
            </a:r>
          </a:p>
          <a:p>
            <a:pPr lvl="1"/>
            <a:r>
              <a:rPr lang="en-US" dirty="0"/>
              <a:t>Dead Easy </a:t>
            </a:r>
          </a:p>
          <a:p>
            <a:endParaRPr lang="en-US" dirty="0"/>
          </a:p>
        </p:txBody>
      </p:sp>
      <p:sp>
        <p:nvSpPr>
          <p:cNvPr id="5" name="Rectangle: Rounded Corners 4">
            <a:extLst>
              <a:ext uri="{FF2B5EF4-FFF2-40B4-BE49-F238E27FC236}">
                <a16:creationId xmlns:a16="http://schemas.microsoft.com/office/drawing/2014/main" id="{64821073-5BF5-4075-A054-08B2F60BBFE6}"/>
              </a:ext>
            </a:extLst>
          </p:cNvPr>
          <p:cNvSpPr/>
          <p:nvPr/>
        </p:nvSpPr>
        <p:spPr>
          <a:xfrm>
            <a:off x="6381790" y="618518"/>
            <a:ext cx="4778477" cy="5899355"/>
          </a:xfrm>
          <a:prstGeom prst="roundRect">
            <a:avLst/>
          </a:prstGeom>
          <a:gradFill>
            <a:gsLst>
              <a:gs pos="0">
                <a:schemeClr val="accent2">
                  <a:lumMod val="5000"/>
                  <a:lumOff val="95000"/>
                  <a:alpha val="21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bg1"/>
                </a:solidFill>
              </a:rPr>
              <a:t>entity, err := </a:t>
            </a:r>
            <a:r>
              <a:rPr lang="en-US" sz="1300" dirty="0" err="1">
                <a:solidFill>
                  <a:schemeClr val="bg1"/>
                </a:solidFill>
              </a:rPr>
              <a:t>pgp.GetEntity</a:t>
            </a:r>
            <a:r>
              <a:rPr lang="en-US" sz="1300" dirty="0">
                <a:solidFill>
                  <a:schemeClr val="bg1"/>
                </a:solidFill>
              </a:rPr>
              <a:t>([]byte(</a:t>
            </a:r>
            <a:r>
              <a:rPr lang="en-US" sz="1300" dirty="0" err="1">
                <a:solidFill>
                  <a:schemeClr val="bg1"/>
                </a:solidFill>
              </a:rPr>
              <a:t>TestPublicKey</a:t>
            </a:r>
            <a:r>
              <a:rPr lang="en-US" sz="1300" dirty="0">
                <a:solidFill>
                  <a:schemeClr val="bg1"/>
                </a:solidFill>
              </a:rPr>
              <a:t>), []byte(</a:t>
            </a:r>
            <a:r>
              <a:rPr lang="en-US" sz="1300" dirty="0" err="1">
                <a:solidFill>
                  <a:schemeClr val="bg1"/>
                </a:solidFill>
              </a:rPr>
              <a:t>TestPrivateKey</a:t>
            </a:r>
            <a:r>
              <a:rPr lang="en-US" sz="1300" dirty="0">
                <a:solidFill>
                  <a:schemeClr val="bg1"/>
                </a:solidFill>
              </a:rPr>
              <a:t>))</a:t>
            </a:r>
          </a:p>
          <a:p>
            <a:r>
              <a:rPr lang="en-US" sz="1300" dirty="0">
                <a:solidFill>
                  <a:schemeClr val="bg1"/>
                </a:solidFill>
              </a:rPr>
              <a:t>        if err != nil {</a:t>
            </a:r>
          </a:p>
          <a:p>
            <a:r>
              <a:rPr lang="en-US" sz="1300" dirty="0">
                <a:solidFill>
                  <a:schemeClr val="bg1"/>
                </a:solidFill>
              </a:rPr>
              <a:t>                </a:t>
            </a:r>
            <a:r>
              <a:rPr lang="en-US" sz="1300" dirty="0" err="1">
                <a:solidFill>
                  <a:schemeClr val="bg1"/>
                </a:solidFill>
              </a:rPr>
              <a:t>t.Error</a:t>
            </a:r>
            <a:r>
              <a:rPr lang="en-US" sz="1300" dirty="0">
                <a:solidFill>
                  <a:schemeClr val="bg1"/>
                </a:solidFill>
              </a:rPr>
              <a:t>(err)</a:t>
            </a:r>
          </a:p>
          <a:p>
            <a:r>
              <a:rPr lang="en-US" sz="1300" dirty="0">
                <a:solidFill>
                  <a:schemeClr val="bg1"/>
                </a:solidFill>
              </a:rPr>
              <a:t>        }</a:t>
            </a:r>
          </a:p>
          <a:p>
            <a:r>
              <a:rPr lang="en-US" sz="1300" dirty="0">
                <a:solidFill>
                  <a:schemeClr val="bg1"/>
                </a:solidFill>
              </a:rPr>
              <a:t>        </a:t>
            </a:r>
            <a:r>
              <a:rPr lang="en-US" sz="1300" dirty="0" err="1">
                <a:solidFill>
                  <a:schemeClr val="bg1"/>
                </a:solidFill>
              </a:rPr>
              <a:t>fmt.Println</a:t>
            </a:r>
            <a:r>
              <a:rPr lang="en-US" sz="1300" dirty="0">
                <a:solidFill>
                  <a:schemeClr val="bg1"/>
                </a:solidFill>
              </a:rPr>
              <a:t>("Created private key entity.")</a:t>
            </a:r>
          </a:p>
          <a:p>
            <a:endParaRPr lang="en-US" sz="1300" dirty="0">
              <a:solidFill>
                <a:schemeClr val="bg1"/>
              </a:solidFill>
            </a:endParaRPr>
          </a:p>
          <a:p>
            <a:r>
              <a:rPr lang="en-US" sz="1300" dirty="0">
                <a:solidFill>
                  <a:schemeClr val="bg1"/>
                </a:solidFill>
              </a:rPr>
              <a:t>        signature, err := </a:t>
            </a:r>
            <a:r>
              <a:rPr lang="en-US" sz="1300" dirty="0" err="1">
                <a:solidFill>
                  <a:schemeClr val="bg1"/>
                </a:solidFill>
              </a:rPr>
              <a:t>pgp.Sign</a:t>
            </a:r>
            <a:r>
              <a:rPr lang="en-US" sz="1300" dirty="0">
                <a:solidFill>
                  <a:schemeClr val="bg1"/>
                </a:solidFill>
              </a:rPr>
              <a:t>(entity, []byte(</a:t>
            </a:r>
            <a:r>
              <a:rPr lang="en-US" sz="1300" dirty="0" err="1">
                <a:solidFill>
                  <a:schemeClr val="bg1"/>
                </a:solidFill>
              </a:rPr>
              <a:t>TestMessage</a:t>
            </a:r>
            <a:r>
              <a:rPr lang="en-US" sz="1300" dirty="0">
                <a:solidFill>
                  <a:schemeClr val="bg1"/>
                </a:solidFill>
              </a:rPr>
              <a:t>))</a:t>
            </a:r>
          </a:p>
          <a:p>
            <a:r>
              <a:rPr lang="en-US" sz="1300" dirty="0">
                <a:solidFill>
                  <a:schemeClr val="bg1"/>
                </a:solidFill>
              </a:rPr>
              <a:t>        if err != nil {</a:t>
            </a:r>
          </a:p>
          <a:p>
            <a:r>
              <a:rPr lang="en-US" sz="1300" dirty="0">
                <a:solidFill>
                  <a:schemeClr val="bg1"/>
                </a:solidFill>
              </a:rPr>
              <a:t>                </a:t>
            </a:r>
            <a:r>
              <a:rPr lang="en-US" sz="1300" dirty="0" err="1">
                <a:solidFill>
                  <a:schemeClr val="bg1"/>
                </a:solidFill>
              </a:rPr>
              <a:t>t.Error</a:t>
            </a:r>
            <a:r>
              <a:rPr lang="en-US" sz="1300" dirty="0">
                <a:solidFill>
                  <a:schemeClr val="bg1"/>
                </a:solidFill>
              </a:rPr>
              <a:t>(err)</a:t>
            </a:r>
          </a:p>
          <a:p>
            <a:r>
              <a:rPr lang="en-US" sz="1300" dirty="0">
                <a:solidFill>
                  <a:schemeClr val="bg1"/>
                </a:solidFill>
              </a:rPr>
              <a:t>        }</a:t>
            </a:r>
          </a:p>
          <a:p>
            <a:r>
              <a:rPr lang="en-US" sz="1300" dirty="0">
                <a:solidFill>
                  <a:schemeClr val="bg1"/>
                </a:solidFill>
              </a:rPr>
              <a:t>        </a:t>
            </a:r>
            <a:r>
              <a:rPr lang="en-US" sz="1300" dirty="0" err="1">
                <a:solidFill>
                  <a:schemeClr val="bg1"/>
                </a:solidFill>
              </a:rPr>
              <a:t>fmt.Println</a:t>
            </a:r>
            <a:r>
              <a:rPr lang="en-US" sz="1300" dirty="0">
                <a:solidFill>
                  <a:schemeClr val="bg1"/>
                </a:solidFill>
              </a:rPr>
              <a:t>("Created signature of test message with private key entity.")</a:t>
            </a:r>
          </a:p>
          <a:p>
            <a:endParaRPr lang="en-US" sz="1300" dirty="0">
              <a:solidFill>
                <a:schemeClr val="bg1"/>
              </a:solidFill>
            </a:endParaRPr>
          </a:p>
          <a:p>
            <a:r>
              <a:rPr lang="en-US" sz="1300" dirty="0">
                <a:solidFill>
                  <a:schemeClr val="bg1"/>
                </a:solidFill>
              </a:rPr>
              <a:t>        </a:t>
            </a:r>
            <a:r>
              <a:rPr lang="en-US" sz="1300" dirty="0" err="1">
                <a:solidFill>
                  <a:schemeClr val="bg1"/>
                </a:solidFill>
              </a:rPr>
              <a:t>publicKeyEntity</a:t>
            </a:r>
            <a:r>
              <a:rPr lang="en-US" sz="1300" dirty="0">
                <a:solidFill>
                  <a:schemeClr val="bg1"/>
                </a:solidFill>
              </a:rPr>
              <a:t>, err := </a:t>
            </a:r>
            <a:r>
              <a:rPr lang="en-US" sz="1300" dirty="0" err="1">
                <a:solidFill>
                  <a:schemeClr val="bg1"/>
                </a:solidFill>
              </a:rPr>
              <a:t>pgp.GetEntity</a:t>
            </a:r>
            <a:r>
              <a:rPr lang="en-US" sz="1300" dirty="0">
                <a:solidFill>
                  <a:schemeClr val="bg1"/>
                </a:solidFill>
              </a:rPr>
              <a:t>([]byte(</a:t>
            </a:r>
            <a:r>
              <a:rPr lang="en-US" sz="1300" dirty="0" err="1">
                <a:solidFill>
                  <a:schemeClr val="bg1"/>
                </a:solidFill>
              </a:rPr>
              <a:t>TestPublicKey</a:t>
            </a:r>
            <a:r>
              <a:rPr lang="en-US" sz="1300" dirty="0">
                <a:solidFill>
                  <a:schemeClr val="bg1"/>
                </a:solidFill>
              </a:rPr>
              <a:t>), []byte{})</a:t>
            </a:r>
          </a:p>
          <a:p>
            <a:r>
              <a:rPr lang="en-US" sz="1300" dirty="0">
                <a:solidFill>
                  <a:schemeClr val="bg1"/>
                </a:solidFill>
              </a:rPr>
              <a:t>        if err != nil {</a:t>
            </a:r>
          </a:p>
          <a:p>
            <a:r>
              <a:rPr lang="en-US" sz="1300" dirty="0">
                <a:solidFill>
                  <a:schemeClr val="bg1"/>
                </a:solidFill>
              </a:rPr>
              <a:t>                </a:t>
            </a:r>
            <a:r>
              <a:rPr lang="en-US" sz="1300" dirty="0" err="1">
                <a:solidFill>
                  <a:schemeClr val="bg1"/>
                </a:solidFill>
              </a:rPr>
              <a:t>t.Error</a:t>
            </a:r>
            <a:r>
              <a:rPr lang="en-US" sz="1300" dirty="0">
                <a:solidFill>
                  <a:schemeClr val="bg1"/>
                </a:solidFill>
              </a:rPr>
              <a:t>(err)</a:t>
            </a:r>
          </a:p>
          <a:p>
            <a:r>
              <a:rPr lang="en-US" sz="1300" dirty="0">
                <a:solidFill>
                  <a:schemeClr val="bg1"/>
                </a:solidFill>
              </a:rPr>
              <a:t>        }</a:t>
            </a:r>
          </a:p>
          <a:p>
            <a:r>
              <a:rPr lang="en-US" sz="1300" dirty="0">
                <a:solidFill>
                  <a:schemeClr val="bg1"/>
                </a:solidFill>
              </a:rPr>
              <a:t>        </a:t>
            </a:r>
            <a:r>
              <a:rPr lang="en-US" sz="1300" dirty="0" err="1">
                <a:solidFill>
                  <a:schemeClr val="bg1"/>
                </a:solidFill>
              </a:rPr>
              <a:t>fmt.Println</a:t>
            </a:r>
            <a:r>
              <a:rPr lang="en-US" sz="1300" dirty="0">
                <a:solidFill>
                  <a:schemeClr val="bg1"/>
                </a:solidFill>
              </a:rPr>
              <a:t>("Created public key entity.")</a:t>
            </a:r>
          </a:p>
          <a:p>
            <a:endParaRPr lang="en-US" sz="1300" dirty="0">
              <a:solidFill>
                <a:schemeClr val="bg1"/>
              </a:solidFill>
            </a:endParaRPr>
          </a:p>
          <a:p>
            <a:r>
              <a:rPr lang="en-US" sz="1300" dirty="0">
                <a:solidFill>
                  <a:schemeClr val="bg1"/>
                </a:solidFill>
              </a:rPr>
              <a:t>        err = </a:t>
            </a:r>
            <a:r>
              <a:rPr lang="en-US" sz="1300" dirty="0" err="1">
                <a:solidFill>
                  <a:schemeClr val="bg1"/>
                </a:solidFill>
              </a:rPr>
              <a:t>pgp.Verify</a:t>
            </a:r>
            <a:r>
              <a:rPr lang="en-US" sz="1300" dirty="0">
                <a:solidFill>
                  <a:schemeClr val="bg1"/>
                </a:solidFill>
              </a:rPr>
              <a:t>(</a:t>
            </a:r>
            <a:r>
              <a:rPr lang="en-US" sz="1300" dirty="0" err="1">
                <a:solidFill>
                  <a:schemeClr val="bg1"/>
                </a:solidFill>
              </a:rPr>
              <a:t>publicKeyEntity</a:t>
            </a:r>
            <a:r>
              <a:rPr lang="en-US" sz="1300" dirty="0">
                <a:solidFill>
                  <a:schemeClr val="bg1"/>
                </a:solidFill>
              </a:rPr>
              <a:t>, []byte(</a:t>
            </a:r>
            <a:r>
              <a:rPr lang="en-US" sz="1300" dirty="0" err="1">
                <a:solidFill>
                  <a:schemeClr val="bg1"/>
                </a:solidFill>
              </a:rPr>
              <a:t>TestMessage</a:t>
            </a:r>
            <a:r>
              <a:rPr lang="en-US" sz="1300" dirty="0">
                <a:solidFill>
                  <a:schemeClr val="bg1"/>
                </a:solidFill>
              </a:rPr>
              <a:t>), signature)</a:t>
            </a:r>
          </a:p>
          <a:p>
            <a:r>
              <a:rPr lang="en-US" sz="1300" dirty="0">
                <a:solidFill>
                  <a:schemeClr val="bg1"/>
                </a:solidFill>
              </a:rPr>
              <a:t>        if err != nil {</a:t>
            </a:r>
          </a:p>
          <a:p>
            <a:r>
              <a:rPr lang="en-US" sz="1300" dirty="0">
                <a:solidFill>
                  <a:schemeClr val="bg1"/>
                </a:solidFill>
              </a:rPr>
              <a:t>                </a:t>
            </a:r>
            <a:r>
              <a:rPr lang="en-US" sz="1300" dirty="0" err="1">
                <a:solidFill>
                  <a:schemeClr val="bg1"/>
                </a:solidFill>
              </a:rPr>
              <a:t>t.Error</a:t>
            </a:r>
            <a:r>
              <a:rPr lang="en-US" sz="1300" dirty="0">
                <a:solidFill>
                  <a:schemeClr val="bg1"/>
                </a:solidFill>
              </a:rPr>
              <a:t>(err)</a:t>
            </a:r>
          </a:p>
          <a:p>
            <a:r>
              <a:rPr lang="en-US" sz="1300" dirty="0">
                <a:solidFill>
                  <a:schemeClr val="bg1"/>
                </a:solidFill>
              </a:rPr>
              <a:t>        }</a:t>
            </a:r>
          </a:p>
          <a:p>
            <a:r>
              <a:rPr lang="en-US" sz="1300" dirty="0" err="1">
                <a:solidFill>
                  <a:schemeClr val="bg1"/>
                </a:solidFill>
              </a:rPr>
              <a:t>fmt.Println</a:t>
            </a:r>
            <a:r>
              <a:rPr lang="en-US" sz="1300" dirty="0">
                <a:solidFill>
                  <a:schemeClr val="bg1"/>
                </a:solidFill>
              </a:rPr>
              <a:t>("Signature verified using public key entity.")</a:t>
            </a:r>
          </a:p>
        </p:txBody>
      </p:sp>
    </p:spTree>
    <p:extLst>
      <p:ext uri="{BB962C8B-B14F-4D97-AF65-F5344CB8AC3E}">
        <p14:creationId xmlns:p14="http://schemas.microsoft.com/office/powerpoint/2010/main" val="3203249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20CD-36E2-4EF1-A1CA-671600286FF7}"/>
              </a:ext>
            </a:extLst>
          </p:cNvPr>
          <p:cNvSpPr>
            <a:spLocks noGrp="1"/>
          </p:cNvSpPr>
          <p:nvPr>
            <p:ph type="title"/>
          </p:nvPr>
        </p:nvSpPr>
        <p:spPr/>
        <p:txBody>
          <a:bodyPr/>
          <a:lstStyle/>
          <a:p>
            <a:r>
              <a:rPr lang="en-US" dirty="0"/>
              <a:t>Official GO PGP Implementation</a:t>
            </a:r>
          </a:p>
        </p:txBody>
      </p:sp>
      <p:sp>
        <p:nvSpPr>
          <p:cNvPr id="3" name="Content Placeholder 2">
            <a:extLst>
              <a:ext uri="{FF2B5EF4-FFF2-40B4-BE49-F238E27FC236}">
                <a16:creationId xmlns:a16="http://schemas.microsoft.com/office/drawing/2014/main" id="{6C442B89-F347-4DFB-9663-EC9B76CE1EA4}"/>
              </a:ext>
            </a:extLst>
          </p:cNvPr>
          <p:cNvSpPr>
            <a:spLocks noGrp="1"/>
          </p:cNvSpPr>
          <p:nvPr>
            <p:ph sz="half" idx="1"/>
          </p:nvPr>
        </p:nvSpPr>
        <p:spPr>
          <a:xfrm>
            <a:off x="786581" y="1818968"/>
            <a:ext cx="10260827" cy="4520872"/>
          </a:xfrm>
        </p:spPr>
        <p:txBody>
          <a:bodyPr>
            <a:normAutofit/>
          </a:bodyPr>
          <a:lstStyle/>
          <a:p>
            <a:r>
              <a:rPr lang="en-US" dirty="0"/>
              <a:t>Official PGP implementation is in golang.org/x/crypto/</a:t>
            </a:r>
            <a:r>
              <a:rPr lang="en-US" dirty="0" err="1"/>
              <a:t>openpgp</a:t>
            </a:r>
            <a:r>
              <a:rPr lang="en-US" dirty="0"/>
              <a:t> </a:t>
            </a:r>
          </a:p>
          <a:p>
            <a:pPr lvl="1"/>
            <a:r>
              <a:rPr lang="en-US" dirty="0"/>
              <a:t>It’s expansive and complex</a:t>
            </a:r>
          </a:p>
          <a:p>
            <a:pPr lvl="1"/>
            <a:r>
              <a:rPr lang="en-US" dirty="0"/>
              <a:t>Main Package: Contains main function for encrypting and decrypting with PGP</a:t>
            </a:r>
          </a:p>
          <a:p>
            <a:pPr lvl="2"/>
            <a:r>
              <a:rPr lang="en-US" dirty="0"/>
              <a:t>github.com/</a:t>
            </a:r>
            <a:r>
              <a:rPr lang="en-US" dirty="0" err="1"/>
              <a:t>jchavannes</a:t>
            </a:r>
            <a:r>
              <a:rPr lang="en-US" dirty="0"/>
              <a:t>/go-</a:t>
            </a:r>
            <a:r>
              <a:rPr lang="en-US" dirty="0" err="1"/>
              <a:t>pgp</a:t>
            </a:r>
            <a:r>
              <a:rPr lang="en-US" dirty="0"/>
              <a:t> code has basic usage of this package</a:t>
            </a:r>
          </a:p>
          <a:p>
            <a:pPr lvl="1"/>
            <a:r>
              <a:rPr lang="en-US" dirty="0"/>
              <a:t>Packet: implements parsing and serialization of PGP</a:t>
            </a:r>
          </a:p>
          <a:p>
            <a:pPr lvl="2"/>
            <a:r>
              <a:rPr lang="en-US" dirty="0"/>
              <a:t>Can import RSA and other key types here to be used in PGP</a:t>
            </a:r>
          </a:p>
          <a:p>
            <a:pPr lvl="2"/>
            <a:r>
              <a:rPr lang="en-US" dirty="0"/>
              <a:t>Configuration for Main package is here, along with what the standard configuration is</a:t>
            </a:r>
          </a:p>
          <a:p>
            <a:pPr lvl="1"/>
            <a:r>
              <a:rPr lang="en-US" dirty="0" err="1"/>
              <a:t>Clearsign</a:t>
            </a:r>
            <a:r>
              <a:rPr lang="en-US" dirty="0"/>
              <a:t>:  can be used in PGP for sending small messages instead of files</a:t>
            </a:r>
          </a:p>
          <a:p>
            <a:pPr marL="457200" lvl="1" indent="0">
              <a:buNone/>
            </a:pPr>
            <a:endParaRPr lang="en-US" dirty="0"/>
          </a:p>
        </p:txBody>
      </p:sp>
    </p:spTree>
    <p:extLst>
      <p:ext uri="{BB962C8B-B14F-4D97-AF65-F5344CB8AC3E}">
        <p14:creationId xmlns:p14="http://schemas.microsoft.com/office/powerpoint/2010/main" val="2852182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7CE5-80E9-4DA1-A9F1-87DF48023BF4}"/>
              </a:ext>
            </a:extLst>
          </p:cNvPr>
          <p:cNvSpPr>
            <a:spLocks noGrp="1"/>
          </p:cNvSpPr>
          <p:nvPr>
            <p:ph type="title"/>
          </p:nvPr>
        </p:nvSpPr>
        <p:spPr/>
        <p:txBody>
          <a:bodyPr/>
          <a:lstStyle/>
          <a:p>
            <a:r>
              <a:rPr lang="en-US" dirty="0"/>
              <a:t>When PGP Fails</a:t>
            </a:r>
          </a:p>
        </p:txBody>
      </p:sp>
      <p:sp>
        <p:nvSpPr>
          <p:cNvPr id="4" name="Content Placeholder 3">
            <a:extLst>
              <a:ext uri="{FF2B5EF4-FFF2-40B4-BE49-F238E27FC236}">
                <a16:creationId xmlns:a16="http://schemas.microsoft.com/office/drawing/2014/main" id="{37A49115-75E0-4936-9E9E-F2F51A8AD39D}"/>
              </a:ext>
            </a:extLst>
          </p:cNvPr>
          <p:cNvSpPr>
            <a:spLocks noGrp="1"/>
          </p:cNvSpPr>
          <p:nvPr>
            <p:ph sz="half" idx="2"/>
          </p:nvPr>
        </p:nvSpPr>
        <p:spPr>
          <a:xfrm>
            <a:off x="1248698" y="1927123"/>
            <a:ext cx="9798714" cy="3864077"/>
          </a:xfrm>
        </p:spPr>
        <p:txBody>
          <a:bodyPr>
            <a:normAutofit fontScale="92500" lnSpcReduction="10000"/>
          </a:bodyPr>
          <a:lstStyle/>
          <a:p>
            <a:r>
              <a:rPr lang="en-US" dirty="0"/>
              <a:t>Journalist and sources with PGP have a secure communication line, but the endpoints are not</a:t>
            </a:r>
          </a:p>
          <a:p>
            <a:r>
              <a:rPr lang="en-US" dirty="0"/>
              <a:t>What happens when:</a:t>
            </a:r>
          </a:p>
          <a:p>
            <a:pPr lvl="1"/>
            <a:r>
              <a:rPr lang="en-US" dirty="0"/>
              <a:t>Private key is leaked/stolen</a:t>
            </a:r>
          </a:p>
          <a:p>
            <a:pPr lvl="1"/>
            <a:r>
              <a:rPr lang="en-US" dirty="0"/>
              <a:t>Either party computer is stolen/compromised</a:t>
            </a:r>
          </a:p>
          <a:p>
            <a:pPr lvl="1"/>
            <a:r>
              <a:rPr lang="en-US" dirty="0"/>
              <a:t>Government issues warrant for computer/phone/</a:t>
            </a:r>
            <a:r>
              <a:rPr lang="en-US" dirty="0" err="1"/>
              <a:t>etc</a:t>
            </a:r>
            <a:endParaRPr lang="en-US" dirty="0"/>
          </a:p>
          <a:p>
            <a:r>
              <a:rPr lang="en-US" dirty="0"/>
              <a:t>You now have the ability to prove the communication between to parties and what data was passed</a:t>
            </a:r>
          </a:p>
          <a:p>
            <a:r>
              <a:rPr lang="en-US" dirty="0"/>
              <a:t>This is considered admissible evidence in most courts of law</a:t>
            </a:r>
          </a:p>
          <a:p>
            <a:endParaRPr lang="en-US" dirty="0"/>
          </a:p>
        </p:txBody>
      </p:sp>
    </p:spTree>
    <p:extLst>
      <p:ext uri="{BB962C8B-B14F-4D97-AF65-F5344CB8AC3E}">
        <p14:creationId xmlns:p14="http://schemas.microsoft.com/office/powerpoint/2010/main" val="3505853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C05B-6C34-4EBF-894D-EFC0EE976B1E}"/>
              </a:ext>
            </a:extLst>
          </p:cNvPr>
          <p:cNvSpPr>
            <a:spLocks noGrp="1"/>
          </p:cNvSpPr>
          <p:nvPr>
            <p:ph type="title"/>
          </p:nvPr>
        </p:nvSpPr>
        <p:spPr/>
        <p:txBody>
          <a:bodyPr/>
          <a:lstStyle/>
          <a:p>
            <a:r>
              <a:rPr lang="en-US" dirty="0"/>
              <a:t>Off The Record Messaging</a:t>
            </a:r>
          </a:p>
        </p:txBody>
      </p:sp>
      <p:sp>
        <p:nvSpPr>
          <p:cNvPr id="3" name="Content Placeholder 2">
            <a:extLst>
              <a:ext uri="{FF2B5EF4-FFF2-40B4-BE49-F238E27FC236}">
                <a16:creationId xmlns:a16="http://schemas.microsoft.com/office/drawing/2014/main" id="{5EBACDF1-A80F-478C-B189-4D4E58BF8C7D}"/>
              </a:ext>
            </a:extLst>
          </p:cNvPr>
          <p:cNvSpPr>
            <a:spLocks noGrp="1"/>
          </p:cNvSpPr>
          <p:nvPr>
            <p:ph sz="half" idx="1"/>
          </p:nvPr>
        </p:nvSpPr>
        <p:spPr>
          <a:xfrm>
            <a:off x="1141410" y="2249486"/>
            <a:ext cx="10450822" cy="3541714"/>
          </a:xfrm>
        </p:spPr>
        <p:txBody>
          <a:bodyPr>
            <a:normAutofit fontScale="85000" lnSpcReduction="10000"/>
          </a:bodyPr>
          <a:lstStyle/>
          <a:p>
            <a:r>
              <a:rPr lang="en-US" dirty="0"/>
              <a:t>Sends time sensitive message that expire</a:t>
            </a:r>
          </a:p>
          <a:p>
            <a:pPr lvl="1"/>
            <a:r>
              <a:rPr lang="en-US" dirty="0"/>
              <a:t>Once message expires, almost impossible to decrypt it again</a:t>
            </a:r>
          </a:p>
          <a:p>
            <a:r>
              <a:rPr lang="en-US" dirty="0"/>
              <a:t>Identity of Participants are confirmable at Delivery, but not afterward nor to external Users</a:t>
            </a:r>
          </a:p>
          <a:p>
            <a:r>
              <a:rPr lang="en-US" dirty="0"/>
              <a:t>Allows for deniability of message </a:t>
            </a:r>
            <a:r>
              <a:rPr lang="en-US" dirty="0" err="1"/>
              <a:t>intergrity</a:t>
            </a:r>
            <a:r>
              <a:rPr lang="en-US" dirty="0"/>
              <a:t> of due to malleable encryption</a:t>
            </a:r>
          </a:p>
          <a:p>
            <a:r>
              <a:rPr lang="en-US" dirty="0"/>
              <a:t>Uses </a:t>
            </a:r>
            <a:r>
              <a:rPr lang="en-US" dirty="0" err="1"/>
              <a:t>Diffe-hellman</a:t>
            </a:r>
            <a:r>
              <a:rPr lang="en-US" dirty="0"/>
              <a:t> Key Exchange, a Public Key Implementation of </a:t>
            </a:r>
            <a:r>
              <a:rPr lang="en-US" dirty="0" err="1"/>
              <a:t>Diffe</a:t>
            </a:r>
            <a:r>
              <a:rPr lang="en-US" dirty="0"/>
              <a:t>-Hellman, that passes a symmetrical key</a:t>
            </a:r>
          </a:p>
          <a:p>
            <a:r>
              <a:rPr lang="en-US" dirty="0"/>
              <a:t>Signal Protocol is based off this, which is used by Facebook </a:t>
            </a:r>
            <a:r>
              <a:rPr lang="en-US" dirty="0" err="1"/>
              <a:t>Whats</a:t>
            </a:r>
            <a:r>
              <a:rPr lang="en-US" dirty="0"/>
              <a:t> up app and many other secure chat apps</a:t>
            </a:r>
          </a:p>
        </p:txBody>
      </p:sp>
    </p:spTree>
    <p:extLst>
      <p:ext uri="{BB962C8B-B14F-4D97-AF65-F5344CB8AC3E}">
        <p14:creationId xmlns:p14="http://schemas.microsoft.com/office/powerpoint/2010/main" val="4211580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823D-9426-4DD7-9864-AD6C4931F345}"/>
              </a:ext>
            </a:extLst>
          </p:cNvPr>
          <p:cNvSpPr>
            <a:spLocks noGrp="1"/>
          </p:cNvSpPr>
          <p:nvPr>
            <p:ph type="title"/>
          </p:nvPr>
        </p:nvSpPr>
        <p:spPr/>
        <p:txBody>
          <a:bodyPr/>
          <a:lstStyle/>
          <a:p>
            <a:r>
              <a:rPr lang="en-US" dirty="0" err="1"/>
              <a:t>Diffe-HellMan</a:t>
            </a:r>
            <a:r>
              <a:rPr lang="en-US" dirty="0"/>
              <a:t> Key Agreement</a:t>
            </a:r>
          </a:p>
        </p:txBody>
      </p:sp>
      <p:sp>
        <p:nvSpPr>
          <p:cNvPr id="3" name="Content Placeholder 2">
            <a:extLst>
              <a:ext uri="{FF2B5EF4-FFF2-40B4-BE49-F238E27FC236}">
                <a16:creationId xmlns:a16="http://schemas.microsoft.com/office/drawing/2014/main" id="{8EDEF357-C43C-4567-87AF-F37CBAD8A417}"/>
              </a:ext>
            </a:extLst>
          </p:cNvPr>
          <p:cNvSpPr>
            <a:spLocks noGrp="1"/>
          </p:cNvSpPr>
          <p:nvPr>
            <p:ph sz="half" idx="1"/>
          </p:nvPr>
        </p:nvSpPr>
        <p:spPr/>
        <p:txBody>
          <a:bodyPr>
            <a:normAutofit/>
          </a:bodyPr>
          <a:lstStyle/>
          <a:p>
            <a:r>
              <a:rPr lang="en-US" dirty="0" err="1"/>
              <a:t>Diffe</a:t>
            </a:r>
            <a:r>
              <a:rPr lang="en-US" dirty="0"/>
              <a:t>-Hellman allows two parties who haven’t communicated before to establish a </a:t>
            </a:r>
            <a:r>
              <a:rPr lang="en-US" b="1" dirty="0"/>
              <a:t>shared Key </a:t>
            </a:r>
            <a:r>
              <a:rPr lang="en-US" dirty="0"/>
              <a:t>over a public network. </a:t>
            </a:r>
          </a:p>
          <a:p>
            <a:r>
              <a:rPr lang="en-US" b="1" i="1" dirty="0"/>
              <a:t>A User isn’t sharing information</a:t>
            </a:r>
            <a:r>
              <a:rPr lang="en-US" b="1" dirty="0"/>
              <a:t> during the key exchange, they’re </a:t>
            </a:r>
            <a:r>
              <a:rPr lang="en-US" b="1" i="1" dirty="0"/>
              <a:t>creating a Public key</a:t>
            </a:r>
            <a:r>
              <a:rPr lang="en-US" b="1" dirty="0"/>
              <a:t> together</a:t>
            </a:r>
            <a:endParaRPr lang="en-US" dirty="0"/>
          </a:p>
        </p:txBody>
      </p:sp>
      <p:sp>
        <p:nvSpPr>
          <p:cNvPr id="4" name="Content Placeholder 3">
            <a:extLst>
              <a:ext uri="{FF2B5EF4-FFF2-40B4-BE49-F238E27FC236}">
                <a16:creationId xmlns:a16="http://schemas.microsoft.com/office/drawing/2014/main" id="{07606340-A651-4306-B596-99BCCAB716B8}"/>
              </a:ext>
            </a:extLst>
          </p:cNvPr>
          <p:cNvSpPr>
            <a:spLocks noGrp="1"/>
          </p:cNvSpPr>
          <p:nvPr>
            <p:ph sz="half" idx="2"/>
          </p:nvPr>
        </p:nvSpPr>
        <p:spPr/>
        <p:txBody>
          <a:bodyPr>
            <a:normAutofit/>
          </a:bodyPr>
          <a:lstStyle/>
          <a:p>
            <a:r>
              <a:rPr lang="en-US" dirty="0"/>
              <a:t>Nobody analyzing the traffic at a later date can break in because the key was never saved, never transmitted, and never made visible anywhere.</a:t>
            </a:r>
          </a:p>
        </p:txBody>
      </p:sp>
    </p:spTree>
    <p:extLst>
      <p:ext uri="{BB962C8B-B14F-4D97-AF65-F5344CB8AC3E}">
        <p14:creationId xmlns:p14="http://schemas.microsoft.com/office/powerpoint/2010/main" val="3933002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546247C1-E060-452E-B606-E84278D12AF2}"/>
              </a:ext>
            </a:extLst>
          </p:cNvPr>
          <p:cNvSpPr/>
          <p:nvPr/>
        </p:nvSpPr>
        <p:spPr>
          <a:xfrm>
            <a:off x="852947" y="226142"/>
            <a:ext cx="6223819" cy="6331974"/>
          </a:xfrm>
          <a:prstGeom prst="roundRect">
            <a:avLst/>
          </a:prstGeom>
          <a:gradFill>
            <a:gsLst>
              <a:gs pos="0">
                <a:schemeClr val="accent2">
                  <a:lumMod val="5000"/>
                  <a:lumOff val="95000"/>
                  <a:alpha val="21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rPr>
              <a:t>From Wikipedia </a:t>
            </a:r>
            <a:r>
              <a:rPr lang="en-US" sz="2000" dirty="0" err="1">
                <a:solidFill>
                  <a:schemeClr val="bg1"/>
                </a:solidFill>
              </a:rPr>
              <a:t>Diffe</a:t>
            </a:r>
            <a:r>
              <a:rPr lang="en-US" sz="2000" dirty="0">
                <a:solidFill>
                  <a:schemeClr val="bg1"/>
                </a:solidFill>
              </a:rPr>
              <a:t>-Hellman:</a:t>
            </a:r>
          </a:p>
          <a:p>
            <a:r>
              <a:rPr lang="en-US" sz="2000" i="1" dirty="0">
                <a:solidFill>
                  <a:schemeClr val="bg1"/>
                </a:solidFill>
              </a:rPr>
              <a:t>The process begins by having the two parties, agree on an arbitrary starting color that does not need to be kept secret but should be different every time; in this example, the color is yellow. </a:t>
            </a:r>
          </a:p>
          <a:p>
            <a:endParaRPr lang="en-US" sz="2000" i="1" dirty="0">
              <a:solidFill>
                <a:schemeClr val="bg1"/>
              </a:solidFill>
            </a:endParaRPr>
          </a:p>
          <a:p>
            <a:r>
              <a:rPr lang="en-US" sz="2000" i="1" dirty="0">
                <a:solidFill>
                  <a:schemeClr val="bg1"/>
                </a:solidFill>
              </a:rPr>
              <a:t>Each of them selects a secret color that they keep to themselves – in this case, red and blue-green. The crucial part of the process is that each user mixes their own secret color together with their mutually shared color, resulting in orange-tan and light-blue mixtures respectively, and then publicly exchange the two mixed colors. </a:t>
            </a:r>
          </a:p>
          <a:p>
            <a:endParaRPr lang="en-US" sz="2000" i="1" dirty="0">
              <a:solidFill>
                <a:schemeClr val="bg1"/>
              </a:solidFill>
            </a:endParaRPr>
          </a:p>
          <a:p>
            <a:r>
              <a:rPr lang="en-US" sz="2000" i="1" dirty="0">
                <a:solidFill>
                  <a:schemeClr val="bg1"/>
                </a:solidFill>
              </a:rPr>
              <a:t>Finally, each of the two mixes the color they received from the partner with their own private color. The result is a final color mixture (yellow-brown in this case) that is identical to the partner's final color mixture. </a:t>
            </a:r>
          </a:p>
        </p:txBody>
      </p:sp>
      <p:sp>
        <p:nvSpPr>
          <p:cNvPr id="14" name="Rectangle: Rounded Corners 13">
            <a:extLst>
              <a:ext uri="{FF2B5EF4-FFF2-40B4-BE49-F238E27FC236}">
                <a16:creationId xmlns:a16="http://schemas.microsoft.com/office/drawing/2014/main" id="{CC8BD872-4E3A-4192-BA2F-83B800B06ABE}"/>
              </a:ext>
            </a:extLst>
          </p:cNvPr>
          <p:cNvSpPr/>
          <p:nvPr/>
        </p:nvSpPr>
        <p:spPr>
          <a:xfrm>
            <a:off x="7854889" y="511276"/>
            <a:ext cx="3693753" cy="6037007"/>
          </a:xfrm>
          <a:prstGeom prst="roundRect">
            <a:avLst/>
          </a:prstGeom>
          <a:gradFill>
            <a:gsLst>
              <a:gs pos="0">
                <a:schemeClr val="accent2">
                  <a:lumMod val="5000"/>
                  <a:lumOff val="95000"/>
                  <a:alpha val="21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0A3BBF7D-2A6F-4B03-A2B2-29C08C6E734B}"/>
              </a:ext>
            </a:extLst>
          </p:cNvPr>
          <p:cNvPicPr>
            <a:picLocks noGrp="1" noChangeAspect="1"/>
          </p:cNvPicPr>
          <p:nvPr>
            <p:ph sz="half" idx="2"/>
          </p:nvPr>
        </p:nvPicPr>
        <p:blipFill rotWithShape="1">
          <a:blip r:embed="rId3"/>
          <a:srcRect t="4150" b="-4150"/>
          <a:stretch/>
        </p:blipFill>
        <p:spPr>
          <a:xfrm>
            <a:off x="8158852" y="1102621"/>
            <a:ext cx="3099083" cy="4652758"/>
          </a:xfrm>
        </p:spPr>
      </p:pic>
    </p:spTree>
    <p:extLst>
      <p:ext uri="{BB962C8B-B14F-4D97-AF65-F5344CB8AC3E}">
        <p14:creationId xmlns:p14="http://schemas.microsoft.com/office/powerpoint/2010/main" val="2208083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D181-12B7-4C6F-99A5-07F746E1510B}"/>
              </a:ext>
            </a:extLst>
          </p:cNvPr>
          <p:cNvSpPr>
            <a:spLocks noGrp="1"/>
          </p:cNvSpPr>
          <p:nvPr>
            <p:ph type="title"/>
          </p:nvPr>
        </p:nvSpPr>
        <p:spPr/>
        <p:txBody>
          <a:bodyPr/>
          <a:lstStyle/>
          <a:p>
            <a:r>
              <a:rPr lang="en-US" dirty="0"/>
              <a:t>Perfect forward secrecy</a:t>
            </a:r>
          </a:p>
        </p:txBody>
      </p:sp>
      <p:sp>
        <p:nvSpPr>
          <p:cNvPr id="3" name="Content Placeholder 2">
            <a:extLst>
              <a:ext uri="{FF2B5EF4-FFF2-40B4-BE49-F238E27FC236}">
                <a16:creationId xmlns:a16="http://schemas.microsoft.com/office/drawing/2014/main" id="{0AB55186-3A45-4C5E-988C-5EFDC26193A5}"/>
              </a:ext>
            </a:extLst>
          </p:cNvPr>
          <p:cNvSpPr>
            <a:spLocks noGrp="1"/>
          </p:cNvSpPr>
          <p:nvPr>
            <p:ph sz="half" idx="1"/>
          </p:nvPr>
        </p:nvSpPr>
        <p:spPr>
          <a:xfrm>
            <a:off x="1141410" y="1981200"/>
            <a:ext cx="5127310" cy="4511040"/>
          </a:xfrm>
        </p:spPr>
        <p:txBody>
          <a:bodyPr>
            <a:normAutofit fontScale="85000" lnSpcReduction="20000"/>
          </a:bodyPr>
          <a:lstStyle/>
          <a:p>
            <a:r>
              <a:rPr lang="en-US" dirty="0"/>
              <a:t>One of the four pillars of Off the Records Encryption</a:t>
            </a:r>
          </a:p>
          <a:p>
            <a:r>
              <a:rPr lang="en-US" dirty="0"/>
              <a:t>Enabled by </a:t>
            </a:r>
            <a:r>
              <a:rPr lang="en-US" dirty="0" err="1"/>
              <a:t>Diffe</a:t>
            </a:r>
            <a:r>
              <a:rPr lang="en-US" dirty="0"/>
              <a:t>-Hellman Key Exchange ability to negotiate new keys allows it continuously create keys</a:t>
            </a:r>
          </a:p>
          <a:p>
            <a:r>
              <a:rPr lang="en-US" dirty="0"/>
              <a:t>Since able to negotiate a new key every call gives the ability for old keys expire</a:t>
            </a:r>
          </a:p>
          <a:p>
            <a:r>
              <a:rPr lang="en-US" dirty="0"/>
              <a:t>Once message expires, almost impossible to decrypt it again</a:t>
            </a:r>
          </a:p>
          <a:p>
            <a:r>
              <a:rPr lang="en-US" dirty="0"/>
              <a:t>This allows for Users access messages when sent but once the key is discarded, the message cannot be decrypted again</a:t>
            </a:r>
          </a:p>
          <a:p>
            <a:pPr lvl="1"/>
            <a:endParaRPr lang="en-US" dirty="0"/>
          </a:p>
        </p:txBody>
      </p:sp>
      <p:sp>
        <p:nvSpPr>
          <p:cNvPr id="7" name="Rectangle: Rounded Corners 6">
            <a:extLst>
              <a:ext uri="{FF2B5EF4-FFF2-40B4-BE49-F238E27FC236}">
                <a16:creationId xmlns:a16="http://schemas.microsoft.com/office/drawing/2014/main" id="{59EC2D4F-8205-46F3-833F-19CDE34CEB50}"/>
              </a:ext>
            </a:extLst>
          </p:cNvPr>
          <p:cNvSpPr/>
          <p:nvPr/>
        </p:nvSpPr>
        <p:spPr>
          <a:xfrm>
            <a:off x="7254240" y="868106"/>
            <a:ext cx="4124960" cy="5121787"/>
          </a:xfrm>
          <a:prstGeom prst="roundRect">
            <a:avLst/>
          </a:prstGeom>
          <a:gradFill>
            <a:gsLst>
              <a:gs pos="0">
                <a:schemeClr val="accent2">
                  <a:lumMod val="5000"/>
                  <a:lumOff val="95000"/>
                  <a:alpha val="21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a:no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mj-lt"/>
              <a:buAutoNum type="arabicPeriod"/>
            </a:pPr>
            <a:r>
              <a:rPr lang="en-US" sz="2000" dirty="0">
                <a:solidFill>
                  <a:schemeClr val="bg1"/>
                </a:solidFill>
              </a:rPr>
              <a:t>New public key is </a:t>
            </a:r>
            <a:r>
              <a:rPr lang="en-US" sz="2000" b="1" dirty="0">
                <a:solidFill>
                  <a:schemeClr val="bg1"/>
                </a:solidFill>
              </a:rPr>
              <a:t>negotiated</a:t>
            </a:r>
          </a:p>
          <a:p>
            <a:pPr marL="914400" lvl="1" indent="-457200">
              <a:buFont typeface="+mj-lt"/>
              <a:buAutoNum type="arabicPeriod"/>
            </a:pPr>
            <a:r>
              <a:rPr lang="en-US" sz="2000" dirty="0">
                <a:solidFill>
                  <a:schemeClr val="bg1"/>
                </a:solidFill>
              </a:rPr>
              <a:t>Message is encrypted with a symmetrical key </a:t>
            </a:r>
          </a:p>
          <a:p>
            <a:pPr marL="914400" lvl="1" indent="-457200">
              <a:buFont typeface="+mj-lt"/>
              <a:buAutoNum type="arabicPeriod"/>
            </a:pPr>
            <a:r>
              <a:rPr lang="en-US" sz="2000" dirty="0">
                <a:solidFill>
                  <a:schemeClr val="bg1"/>
                </a:solidFill>
              </a:rPr>
              <a:t>Symmetrical key is encrypted with new public key</a:t>
            </a:r>
          </a:p>
          <a:p>
            <a:pPr marL="914400" lvl="1" indent="-457200">
              <a:buFont typeface="+mj-lt"/>
              <a:buAutoNum type="arabicPeriod"/>
            </a:pPr>
            <a:r>
              <a:rPr lang="en-US" sz="2000" dirty="0">
                <a:solidFill>
                  <a:schemeClr val="bg1"/>
                </a:solidFill>
              </a:rPr>
              <a:t>All data is sent to other person</a:t>
            </a:r>
          </a:p>
          <a:p>
            <a:pPr marL="914400" lvl="1" indent="-457200">
              <a:buFont typeface="+mj-lt"/>
              <a:buAutoNum type="arabicPeriod"/>
            </a:pPr>
            <a:r>
              <a:rPr lang="en-US" sz="2000" dirty="0">
                <a:solidFill>
                  <a:schemeClr val="bg1"/>
                </a:solidFill>
              </a:rPr>
              <a:t>Symmetrical key is decrypted </a:t>
            </a:r>
          </a:p>
          <a:p>
            <a:pPr marL="914400" lvl="1" indent="-457200">
              <a:buFont typeface="+mj-lt"/>
              <a:buAutoNum type="arabicPeriod"/>
            </a:pPr>
            <a:r>
              <a:rPr lang="en-US" sz="2000" dirty="0">
                <a:solidFill>
                  <a:schemeClr val="bg1"/>
                </a:solidFill>
              </a:rPr>
              <a:t>Message is decrypted </a:t>
            </a:r>
          </a:p>
          <a:p>
            <a:pPr marL="914400" lvl="1" indent="-457200">
              <a:buFont typeface="+mj-lt"/>
              <a:buAutoNum type="arabicPeriod"/>
            </a:pPr>
            <a:r>
              <a:rPr lang="en-US" sz="2000" dirty="0">
                <a:solidFill>
                  <a:schemeClr val="bg1"/>
                </a:solidFill>
              </a:rPr>
              <a:t>All Keys are destroyed </a:t>
            </a:r>
          </a:p>
          <a:p>
            <a:pPr marL="914400" lvl="1" indent="-457200">
              <a:buFont typeface="+mj-lt"/>
              <a:buAutoNum type="arabicPeriod"/>
            </a:pPr>
            <a:r>
              <a:rPr lang="en-US" sz="2000" dirty="0">
                <a:solidFill>
                  <a:schemeClr val="bg1"/>
                </a:solidFill>
              </a:rPr>
              <a:t>Rinse and repeat</a:t>
            </a:r>
          </a:p>
        </p:txBody>
      </p:sp>
      <p:sp>
        <p:nvSpPr>
          <p:cNvPr id="9" name="Rectangle 8">
            <a:extLst>
              <a:ext uri="{FF2B5EF4-FFF2-40B4-BE49-F238E27FC236}">
                <a16:creationId xmlns:a16="http://schemas.microsoft.com/office/drawing/2014/main" id="{0AC9104F-A46F-4315-9F48-6857EFEA71BC}"/>
              </a:ext>
            </a:extLst>
          </p:cNvPr>
          <p:cNvSpPr/>
          <p:nvPr/>
        </p:nvSpPr>
        <p:spPr>
          <a:xfrm>
            <a:off x="7999411" y="868106"/>
            <a:ext cx="6096000" cy="369332"/>
          </a:xfrm>
          <a:prstGeom prst="rect">
            <a:avLst/>
          </a:prstGeom>
        </p:spPr>
        <p:txBody>
          <a:bodyPr>
            <a:spAutoFit/>
          </a:bodyPr>
          <a:lstStyle/>
          <a:p>
            <a:pPr lvl="1"/>
            <a:r>
              <a:rPr lang="en-US" b="1" dirty="0"/>
              <a:t>Order of operations</a:t>
            </a:r>
          </a:p>
        </p:txBody>
      </p:sp>
    </p:spTree>
    <p:extLst>
      <p:ext uri="{BB962C8B-B14F-4D97-AF65-F5344CB8AC3E}">
        <p14:creationId xmlns:p14="http://schemas.microsoft.com/office/powerpoint/2010/main" val="3749492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33C9-F1DC-44BD-9045-623A5BB764A6}"/>
              </a:ext>
            </a:extLst>
          </p:cNvPr>
          <p:cNvSpPr>
            <a:spLocks noGrp="1"/>
          </p:cNvSpPr>
          <p:nvPr>
            <p:ph type="title"/>
          </p:nvPr>
        </p:nvSpPr>
        <p:spPr>
          <a:xfrm>
            <a:off x="1141413" y="618518"/>
            <a:ext cx="9905998" cy="1259443"/>
          </a:xfrm>
        </p:spPr>
        <p:txBody>
          <a:bodyPr>
            <a:normAutofit/>
          </a:bodyPr>
          <a:lstStyle/>
          <a:p>
            <a:r>
              <a:rPr lang="en-US" dirty="0"/>
              <a:t>Other Pieces of OFF the </a:t>
            </a:r>
            <a:r>
              <a:rPr lang="en-US" dirty="0" err="1"/>
              <a:t>REcord</a:t>
            </a:r>
            <a:br>
              <a:rPr lang="en-US" dirty="0"/>
            </a:br>
            <a:endParaRPr lang="en-US" dirty="0"/>
          </a:p>
        </p:txBody>
      </p:sp>
      <p:sp>
        <p:nvSpPr>
          <p:cNvPr id="3" name="Content Placeholder 2">
            <a:extLst>
              <a:ext uri="{FF2B5EF4-FFF2-40B4-BE49-F238E27FC236}">
                <a16:creationId xmlns:a16="http://schemas.microsoft.com/office/drawing/2014/main" id="{4B4824F0-F33D-4061-9E42-7185CBEECC10}"/>
              </a:ext>
            </a:extLst>
          </p:cNvPr>
          <p:cNvSpPr>
            <a:spLocks noGrp="1"/>
          </p:cNvSpPr>
          <p:nvPr>
            <p:ph sz="half" idx="1"/>
          </p:nvPr>
        </p:nvSpPr>
        <p:spPr>
          <a:xfrm>
            <a:off x="1141410" y="1877961"/>
            <a:ext cx="4878389" cy="4361521"/>
          </a:xfrm>
        </p:spPr>
        <p:txBody>
          <a:bodyPr>
            <a:normAutofit fontScale="92500" lnSpcReduction="20000"/>
          </a:bodyPr>
          <a:lstStyle/>
          <a:p>
            <a:r>
              <a:rPr lang="en-US" dirty="0"/>
              <a:t>Malleable Encryption </a:t>
            </a:r>
          </a:p>
          <a:p>
            <a:pPr lvl="1"/>
            <a:r>
              <a:rPr lang="en-US" dirty="0"/>
              <a:t>Want to make it easy to prove that someone could have altered the message</a:t>
            </a:r>
          </a:p>
          <a:p>
            <a:pPr lvl="1"/>
            <a:r>
              <a:rPr lang="en-US" dirty="0"/>
              <a:t> Uses a encryption that makes it easy to alter the data even without having the key, but if is altered turns the text into garbled nonsense</a:t>
            </a:r>
          </a:p>
          <a:p>
            <a:pPr lvl="1"/>
            <a:r>
              <a:rPr lang="en-US" dirty="0"/>
              <a:t>Allows for culpable deniability </a:t>
            </a:r>
          </a:p>
          <a:p>
            <a:r>
              <a:rPr lang="en-US" dirty="0"/>
              <a:t>Digital Signature</a:t>
            </a:r>
          </a:p>
          <a:p>
            <a:pPr lvl="1"/>
            <a:r>
              <a:rPr lang="en-US" dirty="0"/>
              <a:t>Since a signature can be legally tied back to a person, it is not used to ensure a message author</a:t>
            </a:r>
          </a:p>
        </p:txBody>
      </p:sp>
      <p:sp>
        <p:nvSpPr>
          <p:cNvPr id="4" name="Content Placeholder 3">
            <a:extLst>
              <a:ext uri="{FF2B5EF4-FFF2-40B4-BE49-F238E27FC236}">
                <a16:creationId xmlns:a16="http://schemas.microsoft.com/office/drawing/2014/main" id="{CF1427A6-3741-4F51-8594-DC6F436118D9}"/>
              </a:ext>
            </a:extLst>
          </p:cNvPr>
          <p:cNvSpPr>
            <a:spLocks noGrp="1"/>
          </p:cNvSpPr>
          <p:nvPr>
            <p:ph sz="half" idx="2"/>
          </p:nvPr>
        </p:nvSpPr>
        <p:spPr>
          <a:xfrm>
            <a:off x="6172200" y="1877961"/>
            <a:ext cx="4875211" cy="4361521"/>
          </a:xfrm>
        </p:spPr>
        <p:txBody>
          <a:bodyPr>
            <a:normAutofit fontScale="92500" lnSpcReduction="20000"/>
          </a:bodyPr>
          <a:lstStyle/>
          <a:p>
            <a:r>
              <a:rPr lang="en-US" dirty="0"/>
              <a:t>Message Authentication Codes (MAC)</a:t>
            </a:r>
          </a:p>
          <a:p>
            <a:pPr lvl="1"/>
            <a:r>
              <a:rPr lang="en-US" dirty="0"/>
              <a:t>Used to confirm that message was sent by the intended user, however only at the time of receiving it</a:t>
            </a:r>
          </a:p>
          <a:p>
            <a:pPr lvl="1"/>
            <a:r>
              <a:rPr lang="en-US" dirty="0"/>
              <a:t>Hash on the message using a symmetric key that was passed before, that is then passed with the message for comparison</a:t>
            </a:r>
          </a:p>
          <a:p>
            <a:pPr lvl="1"/>
            <a:r>
              <a:rPr lang="en-US" dirty="0"/>
              <a:t>Doesn’t prove to other that the user sent the message because it can only prove that someone with the Mac Key generated it</a:t>
            </a:r>
          </a:p>
        </p:txBody>
      </p:sp>
    </p:spTree>
    <p:extLst>
      <p:ext uri="{BB962C8B-B14F-4D97-AF65-F5344CB8AC3E}">
        <p14:creationId xmlns:p14="http://schemas.microsoft.com/office/powerpoint/2010/main" val="3356257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60FA-50B3-42FC-AFC2-EC752CAF7349}"/>
              </a:ext>
            </a:extLst>
          </p:cNvPr>
          <p:cNvSpPr>
            <a:spLocks noGrp="1"/>
          </p:cNvSpPr>
          <p:nvPr>
            <p:ph type="title"/>
          </p:nvPr>
        </p:nvSpPr>
        <p:spPr/>
        <p:txBody>
          <a:bodyPr/>
          <a:lstStyle/>
          <a:p>
            <a:r>
              <a:rPr lang="en-US" dirty="0"/>
              <a:t>OTR implementations </a:t>
            </a:r>
            <a:r>
              <a:rPr lang="en-US" dirty="0" err="1"/>
              <a:t>iN</a:t>
            </a:r>
            <a:r>
              <a:rPr lang="en-US" dirty="0"/>
              <a:t> GO</a:t>
            </a:r>
          </a:p>
        </p:txBody>
      </p:sp>
      <p:sp>
        <p:nvSpPr>
          <p:cNvPr id="3" name="Content Placeholder 2">
            <a:extLst>
              <a:ext uri="{FF2B5EF4-FFF2-40B4-BE49-F238E27FC236}">
                <a16:creationId xmlns:a16="http://schemas.microsoft.com/office/drawing/2014/main" id="{F8730333-02B0-42F1-A5EB-19D2C718004E}"/>
              </a:ext>
            </a:extLst>
          </p:cNvPr>
          <p:cNvSpPr>
            <a:spLocks noGrp="1"/>
          </p:cNvSpPr>
          <p:nvPr>
            <p:ph sz="half" idx="1"/>
          </p:nvPr>
        </p:nvSpPr>
        <p:spPr>
          <a:xfrm>
            <a:off x="6169022" y="2279966"/>
            <a:ext cx="4878389" cy="3541714"/>
          </a:xfrm>
        </p:spPr>
        <p:txBody>
          <a:bodyPr>
            <a:normAutofit fontScale="85000" lnSpcReduction="10000"/>
          </a:bodyPr>
          <a:lstStyle/>
          <a:p>
            <a:r>
              <a:rPr lang="en-US" dirty="0"/>
              <a:t>The parts of OTR are making there way in:</a:t>
            </a:r>
          </a:p>
          <a:p>
            <a:r>
              <a:rPr lang="en-US" dirty="0"/>
              <a:t>Diff-Hellman Key Exchange is just making into PR form into Golang SSH:</a:t>
            </a:r>
          </a:p>
          <a:p>
            <a:pPr lvl="1"/>
            <a:r>
              <a:rPr lang="en-US" dirty="0">
                <a:hlinkClick r:id="rId2"/>
              </a:rPr>
              <a:t>https://github.com/golang/crypto/pull/87/commits/2670271971c9efab8513c349be0c483e1ad225c1</a:t>
            </a:r>
            <a:endParaRPr lang="en-US" dirty="0"/>
          </a:p>
          <a:p>
            <a:r>
              <a:rPr lang="en-US" dirty="0" err="1"/>
              <a:t>Maluable</a:t>
            </a:r>
            <a:r>
              <a:rPr lang="en-US" dirty="0"/>
              <a:t> Encryptions are already including in Golang with AES encryption	</a:t>
            </a:r>
          </a:p>
        </p:txBody>
      </p:sp>
      <p:sp>
        <p:nvSpPr>
          <p:cNvPr id="4" name="Content Placeholder 3">
            <a:extLst>
              <a:ext uri="{FF2B5EF4-FFF2-40B4-BE49-F238E27FC236}">
                <a16:creationId xmlns:a16="http://schemas.microsoft.com/office/drawing/2014/main" id="{5AECCBF8-20CE-46E2-B289-2F40758D4BAE}"/>
              </a:ext>
            </a:extLst>
          </p:cNvPr>
          <p:cNvSpPr>
            <a:spLocks noGrp="1"/>
          </p:cNvSpPr>
          <p:nvPr>
            <p:ph sz="half" idx="2"/>
          </p:nvPr>
        </p:nvSpPr>
        <p:spPr>
          <a:xfrm>
            <a:off x="1141413" y="2279966"/>
            <a:ext cx="4875211" cy="3541714"/>
          </a:xfrm>
        </p:spPr>
        <p:txBody>
          <a:bodyPr>
            <a:normAutofit fontScale="85000" lnSpcReduction="10000"/>
          </a:bodyPr>
          <a:lstStyle/>
          <a:p>
            <a:r>
              <a:rPr lang="en-US" dirty="0"/>
              <a:t>No implementation of just OTR in Golang as of Today</a:t>
            </a:r>
          </a:p>
          <a:p>
            <a:r>
              <a:rPr lang="en-US" dirty="0"/>
              <a:t>Signal Protocol, which is based of OTR implementation exists:</a:t>
            </a:r>
          </a:p>
          <a:p>
            <a:pPr lvl="1"/>
            <a:r>
              <a:rPr lang="en-US" dirty="0">
                <a:hlinkClick r:id="rId3"/>
              </a:rPr>
              <a:t>https://github.com/dosco/libsignal-protocol-go</a:t>
            </a:r>
            <a:endParaRPr lang="en-US" dirty="0"/>
          </a:p>
          <a:p>
            <a:pPr lvl="1"/>
            <a:r>
              <a:rPr lang="en-US" dirty="0"/>
              <a:t>Implemented most of the OTR</a:t>
            </a:r>
          </a:p>
          <a:p>
            <a:pPr lvl="1"/>
            <a:r>
              <a:rPr lang="en-US" dirty="0"/>
              <a:t>Has not implement Perfect forwarding secrecy yet</a:t>
            </a:r>
          </a:p>
        </p:txBody>
      </p:sp>
    </p:spTree>
    <p:extLst>
      <p:ext uri="{BB962C8B-B14F-4D97-AF65-F5344CB8AC3E}">
        <p14:creationId xmlns:p14="http://schemas.microsoft.com/office/powerpoint/2010/main" val="3933033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FB71-C615-4E65-BDE3-8DE30EBF3111}"/>
              </a:ext>
            </a:extLst>
          </p:cNvPr>
          <p:cNvSpPr>
            <a:spLocks noGrp="1"/>
          </p:cNvSpPr>
          <p:nvPr>
            <p:ph type="title"/>
          </p:nvPr>
        </p:nvSpPr>
        <p:spPr/>
        <p:txBody>
          <a:bodyPr/>
          <a:lstStyle/>
          <a:p>
            <a:pPr algn="ctr"/>
            <a:r>
              <a:rPr lang="en-US" dirty="0"/>
              <a:t>Thank you so much For Coming</a:t>
            </a:r>
          </a:p>
        </p:txBody>
      </p:sp>
      <p:sp>
        <p:nvSpPr>
          <p:cNvPr id="4" name="Content Placeholder 3">
            <a:extLst>
              <a:ext uri="{FF2B5EF4-FFF2-40B4-BE49-F238E27FC236}">
                <a16:creationId xmlns:a16="http://schemas.microsoft.com/office/drawing/2014/main" id="{E07A2925-2150-4C46-B09A-948063487E4B}"/>
              </a:ext>
            </a:extLst>
          </p:cNvPr>
          <p:cNvSpPr>
            <a:spLocks noGrp="1"/>
          </p:cNvSpPr>
          <p:nvPr>
            <p:ph sz="half" idx="2"/>
          </p:nvPr>
        </p:nvSpPr>
        <p:spPr/>
        <p:txBody>
          <a:bodyPr/>
          <a:lstStyle/>
          <a:p>
            <a:r>
              <a:rPr lang="en-US" dirty="0"/>
              <a:t>Thanks to:</a:t>
            </a:r>
          </a:p>
          <a:p>
            <a:pPr lvl="1"/>
            <a:r>
              <a:rPr lang="en-US" dirty="0"/>
              <a:t>Samsara for being Great Host</a:t>
            </a:r>
          </a:p>
          <a:p>
            <a:pPr lvl="1"/>
            <a:r>
              <a:rPr lang="en-US" dirty="0"/>
              <a:t>Women Who Go for this opportunity</a:t>
            </a:r>
          </a:p>
          <a:p>
            <a:pPr lvl="1"/>
            <a:r>
              <a:rPr lang="en-US" dirty="0"/>
              <a:t>Joey, my Husband </a:t>
            </a:r>
          </a:p>
          <a:p>
            <a:pPr lvl="1"/>
            <a:r>
              <a:rPr lang="en-US" dirty="0"/>
              <a:t>My Coworkers at Pursuant Health</a:t>
            </a:r>
          </a:p>
          <a:p>
            <a:pPr lvl="1"/>
            <a:r>
              <a:rPr lang="en-US" dirty="0"/>
              <a:t>And You for Making it all the way through!</a:t>
            </a:r>
          </a:p>
        </p:txBody>
      </p:sp>
      <p:pic>
        <p:nvPicPr>
          <p:cNvPr id="6" name="Picture 5">
            <a:extLst>
              <a:ext uri="{FF2B5EF4-FFF2-40B4-BE49-F238E27FC236}">
                <a16:creationId xmlns:a16="http://schemas.microsoft.com/office/drawing/2014/main" id="{1992F0A1-AFEA-4A4C-A329-6B6277DC3BBA}"/>
              </a:ext>
            </a:extLst>
          </p:cNvPr>
          <p:cNvPicPr>
            <a:picLocks noChangeAspect="1"/>
          </p:cNvPicPr>
          <p:nvPr/>
        </p:nvPicPr>
        <p:blipFill>
          <a:blip r:embed="rId2"/>
          <a:stretch>
            <a:fillRect/>
          </a:stretch>
        </p:blipFill>
        <p:spPr>
          <a:xfrm>
            <a:off x="1290319" y="2025966"/>
            <a:ext cx="4140201" cy="4140201"/>
          </a:xfrm>
          <a:prstGeom prst="rect">
            <a:avLst/>
          </a:prstGeom>
        </p:spPr>
      </p:pic>
    </p:spTree>
    <p:extLst>
      <p:ext uri="{BB962C8B-B14F-4D97-AF65-F5344CB8AC3E}">
        <p14:creationId xmlns:p14="http://schemas.microsoft.com/office/powerpoint/2010/main" val="338648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3DC4-0B91-4CCA-9B5C-B83E7843F283}"/>
              </a:ext>
            </a:extLst>
          </p:cNvPr>
          <p:cNvSpPr>
            <a:spLocks noGrp="1"/>
          </p:cNvSpPr>
          <p:nvPr>
            <p:ph type="title"/>
          </p:nvPr>
        </p:nvSpPr>
        <p:spPr/>
        <p:txBody>
          <a:bodyPr/>
          <a:lstStyle/>
          <a:p>
            <a:r>
              <a:rPr lang="en-US" dirty="0"/>
              <a:t>Public Key Authentication</a:t>
            </a:r>
          </a:p>
        </p:txBody>
      </p:sp>
      <p:sp>
        <p:nvSpPr>
          <p:cNvPr id="3" name="Content Placeholder 2">
            <a:extLst>
              <a:ext uri="{FF2B5EF4-FFF2-40B4-BE49-F238E27FC236}">
                <a16:creationId xmlns:a16="http://schemas.microsoft.com/office/drawing/2014/main" id="{93BE2BA9-AB35-4083-ABBC-BD3B45C05C0D}"/>
              </a:ext>
            </a:extLst>
          </p:cNvPr>
          <p:cNvSpPr>
            <a:spLocks noGrp="1"/>
          </p:cNvSpPr>
          <p:nvPr>
            <p:ph sz="half" idx="1"/>
          </p:nvPr>
        </p:nvSpPr>
        <p:spPr>
          <a:xfrm>
            <a:off x="6293514" y="2473528"/>
            <a:ext cx="4878389" cy="3541714"/>
          </a:xfrm>
        </p:spPr>
        <p:txBody>
          <a:bodyPr>
            <a:normAutofit fontScale="92500" lnSpcReduction="20000"/>
          </a:bodyPr>
          <a:lstStyle/>
          <a:p>
            <a:r>
              <a:rPr lang="en-US" dirty="0"/>
              <a:t>Started with: How do I send data over the internet Confidentially?</a:t>
            </a:r>
          </a:p>
          <a:p>
            <a:r>
              <a:rPr lang="en-US" dirty="0"/>
              <a:t>Symmetrical Key Generation</a:t>
            </a:r>
          </a:p>
          <a:p>
            <a:pPr lvl="1"/>
            <a:r>
              <a:rPr lang="en-US" dirty="0"/>
              <a:t>Keys have to be exchanged privately</a:t>
            </a:r>
          </a:p>
          <a:p>
            <a:pPr lvl="1"/>
            <a:r>
              <a:rPr lang="en-US" dirty="0"/>
              <a:t>Unscalable</a:t>
            </a:r>
          </a:p>
          <a:p>
            <a:r>
              <a:rPr lang="en-US" dirty="0"/>
              <a:t>Asymmetrical Generation of Keys</a:t>
            </a:r>
          </a:p>
          <a:p>
            <a:pPr lvl="1"/>
            <a:r>
              <a:rPr lang="en-US" dirty="0"/>
              <a:t>Certain keys can be exchanged on the web</a:t>
            </a:r>
          </a:p>
          <a:p>
            <a:pPr lvl="1"/>
            <a:r>
              <a:rPr lang="en-US" dirty="0"/>
              <a:t>Scalable </a:t>
            </a:r>
          </a:p>
          <a:p>
            <a:pPr lvl="1"/>
            <a:endParaRPr lang="en-US" dirty="0"/>
          </a:p>
          <a:p>
            <a:pPr marL="450000" lvl="1" indent="0">
              <a:buNone/>
            </a:pPr>
            <a:endParaRPr lang="en-US" dirty="0"/>
          </a:p>
          <a:p>
            <a:pPr lvl="1"/>
            <a:endParaRPr lang="en-US" dirty="0"/>
          </a:p>
        </p:txBody>
      </p:sp>
      <p:sp>
        <p:nvSpPr>
          <p:cNvPr id="4" name="Content Placeholder 3">
            <a:extLst>
              <a:ext uri="{FF2B5EF4-FFF2-40B4-BE49-F238E27FC236}">
                <a16:creationId xmlns:a16="http://schemas.microsoft.com/office/drawing/2014/main" id="{E9B452E8-072E-4238-82DD-4C6D06A9F26C}"/>
              </a:ext>
            </a:extLst>
          </p:cNvPr>
          <p:cNvSpPr>
            <a:spLocks noGrp="1"/>
          </p:cNvSpPr>
          <p:nvPr>
            <p:ph sz="half" idx="2"/>
          </p:nvPr>
        </p:nvSpPr>
        <p:spPr>
          <a:xfrm>
            <a:off x="1020097" y="2473528"/>
            <a:ext cx="4875211" cy="3541714"/>
          </a:xfrm>
        </p:spPr>
        <p:txBody>
          <a:bodyPr>
            <a:normAutofit fontScale="92500" lnSpcReduction="20000"/>
          </a:bodyPr>
          <a:lstStyle/>
          <a:p>
            <a:r>
              <a:rPr lang="en-US" dirty="0"/>
              <a:t>Public Key is one the most ubiquitous encryption used in today tech landscape:</a:t>
            </a:r>
          </a:p>
          <a:p>
            <a:pPr lvl="1"/>
            <a:r>
              <a:rPr lang="en-US" dirty="0"/>
              <a:t>When you connect to https:// website</a:t>
            </a:r>
          </a:p>
          <a:p>
            <a:pPr lvl="1"/>
            <a:r>
              <a:rPr lang="en-US" dirty="0"/>
              <a:t>When you SSH to another machine</a:t>
            </a:r>
          </a:p>
          <a:p>
            <a:pPr lvl="1"/>
            <a:r>
              <a:rPr lang="en-US" dirty="0"/>
              <a:t>When you use SFTP to a server</a:t>
            </a:r>
          </a:p>
          <a:p>
            <a:pPr lvl="1"/>
            <a:r>
              <a:rPr lang="en-US" dirty="0"/>
              <a:t>When you send an encrypted email</a:t>
            </a:r>
          </a:p>
          <a:p>
            <a:r>
              <a:rPr lang="en-US" dirty="0"/>
              <a:t>If as a developer if you haven’t touched this in someway you will. </a:t>
            </a:r>
          </a:p>
        </p:txBody>
      </p:sp>
    </p:spTree>
    <p:extLst>
      <p:ext uri="{BB962C8B-B14F-4D97-AF65-F5344CB8AC3E}">
        <p14:creationId xmlns:p14="http://schemas.microsoft.com/office/powerpoint/2010/main" val="395287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 name="Group 13">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6" name="Group 15">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9B26E63-9B51-42B5-95DC-B2879E1393B4}"/>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Asymmetrical Keys</a:t>
            </a:r>
          </a:p>
        </p:txBody>
      </p:sp>
      <p:sp>
        <p:nvSpPr>
          <p:cNvPr id="3" name="Content Placeholder 2">
            <a:extLst>
              <a:ext uri="{FF2B5EF4-FFF2-40B4-BE49-F238E27FC236}">
                <a16:creationId xmlns:a16="http://schemas.microsoft.com/office/drawing/2014/main" id="{0AD104F0-261E-45E9-9797-BE2D9AAD3CDD}"/>
              </a:ext>
            </a:extLst>
          </p:cNvPr>
          <p:cNvSpPr>
            <a:spLocks noGrp="1"/>
          </p:cNvSpPr>
          <p:nvPr>
            <p:ph sz="half" idx="1"/>
          </p:nvPr>
        </p:nvSpPr>
        <p:spPr>
          <a:xfrm>
            <a:off x="1141412" y="2249487"/>
            <a:ext cx="4459287" cy="3965046"/>
          </a:xfrm>
        </p:spPr>
        <p:txBody>
          <a:bodyPr vert="horz" lIns="91440" tIns="45720" rIns="91440" bIns="45720" rtlCol="0">
            <a:normAutofit/>
          </a:bodyPr>
          <a:lstStyle/>
          <a:p>
            <a:r>
              <a:rPr lang="en-US" sz="1900" dirty="0"/>
              <a:t>Public Keys:</a:t>
            </a:r>
          </a:p>
          <a:p>
            <a:pPr lvl="1"/>
            <a:r>
              <a:rPr lang="en-US" sz="1900" dirty="0"/>
              <a:t>Can be safely distributed </a:t>
            </a:r>
          </a:p>
          <a:p>
            <a:pPr lvl="1"/>
            <a:r>
              <a:rPr lang="en-US" sz="1900" dirty="0"/>
              <a:t>Are used to send messages</a:t>
            </a:r>
          </a:p>
          <a:p>
            <a:r>
              <a:rPr lang="en-US" sz="1900" dirty="0"/>
              <a:t>Private Keys:</a:t>
            </a:r>
          </a:p>
          <a:p>
            <a:pPr lvl="1"/>
            <a:r>
              <a:rPr lang="en-US" sz="1900" dirty="0"/>
              <a:t>Are not distributed </a:t>
            </a:r>
          </a:p>
          <a:p>
            <a:pPr lvl="1"/>
            <a:r>
              <a:rPr lang="en-US" sz="1900" dirty="0"/>
              <a:t>Are used to decrypt messages</a:t>
            </a:r>
          </a:p>
        </p:txBody>
      </p:sp>
      <p:pic>
        <p:nvPicPr>
          <p:cNvPr id="7" name="Picture 6">
            <a:extLst>
              <a:ext uri="{FF2B5EF4-FFF2-40B4-BE49-F238E27FC236}">
                <a16:creationId xmlns:a16="http://schemas.microsoft.com/office/drawing/2014/main" id="{2C5AD2FC-A980-4B3A-B81C-6C149D703293}"/>
              </a:ext>
            </a:extLst>
          </p:cNvPr>
          <p:cNvPicPr>
            <a:picLocks noChangeAspect="1"/>
          </p:cNvPicPr>
          <p:nvPr/>
        </p:nvPicPr>
        <p:blipFill>
          <a:blip r:embed="rId4">
            <a:extLst/>
          </a:blip>
          <a:stretch>
            <a:fillRect/>
          </a:stretch>
        </p:blipFill>
        <p:spPr>
          <a:xfrm>
            <a:off x="6096000" y="753861"/>
            <a:ext cx="5456279" cy="5325328"/>
          </a:xfrm>
          <a:prstGeom prst="roundRect">
            <a:avLst>
              <a:gd name="adj" fmla="val 8594"/>
            </a:avLst>
          </a:prstGeom>
          <a:gradFill>
            <a:gsLst>
              <a:gs pos="0">
                <a:schemeClr val="accent2">
                  <a:lumMod val="5000"/>
                  <a:lumOff val="95000"/>
                  <a:alpha val="21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a:noFill/>
          </a:ln>
          <a:effectLst>
            <a:reflection blurRad="12700" stA="38000" endPos="28000" dist="5000" dir="5400000" sy="-100000" algn="bl" rotWithShape="0"/>
          </a:effectLst>
        </p:spPr>
      </p:pic>
      <p:grpSp>
        <p:nvGrpSpPr>
          <p:cNvPr id="59" name="Group 5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0"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2"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7"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84246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23"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5" name="Group 124">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6" name="Group 125">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8"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9"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0"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1"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2"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3"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4"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5"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6"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7"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8"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9"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0"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1"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2"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3"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4"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5"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6"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7"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8"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9"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0"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1"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2"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3"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4"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27" name="Group 126">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6FFF20A1-6059-4F0B-8C09-BECA12236CA8}"/>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b="1" dirty="0"/>
              <a:t>RSA</a:t>
            </a:r>
            <a:r>
              <a:rPr lang="en-US" dirty="0"/>
              <a:t> (</a:t>
            </a:r>
            <a:r>
              <a:rPr lang="en-US" dirty="0" err="1"/>
              <a:t>Rivest</a:t>
            </a:r>
            <a:r>
              <a:rPr lang="en-US" dirty="0"/>
              <a:t>–Shamir–</a:t>
            </a:r>
            <a:r>
              <a:rPr lang="en-US" dirty="0" err="1"/>
              <a:t>Adleman</a:t>
            </a:r>
            <a:r>
              <a:rPr lang="en-US" b="1" dirty="0"/>
              <a:t>)</a:t>
            </a:r>
            <a:endParaRPr lang="en-US" dirty="0"/>
          </a:p>
        </p:txBody>
      </p:sp>
      <p:sp>
        <p:nvSpPr>
          <p:cNvPr id="3" name="Content Placeholder 2">
            <a:extLst>
              <a:ext uri="{FF2B5EF4-FFF2-40B4-BE49-F238E27FC236}">
                <a16:creationId xmlns:a16="http://schemas.microsoft.com/office/drawing/2014/main" id="{1155421F-B4C9-4EB6-B21A-250844C3A0B7}"/>
              </a:ext>
            </a:extLst>
          </p:cNvPr>
          <p:cNvSpPr>
            <a:spLocks noGrp="1"/>
          </p:cNvSpPr>
          <p:nvPr>
            <p:ph sz="half" idx="1"/>
          </p:nvPr>
        </p:nvSpPr>
        <p:spPr>
          <a:xfrm>
            <a:off x="6567726" y="2185988"/>
            <a:ext cx="4844521" cy="3541714"/>
          </a:xfrm>
        </p:spPr>
        <p:txBody>
          <a:bodyPr vert="horz" lIns="91440" tIns="45720" rIns="91440" bIns="45720" rtlCol="0" anchor="ctr">
            <a:normAutofit fontScale="92500" lnSpcReduction="20000"/>
          </a:bodyPr>
          <a:lstStyle/>
          <a:p>
            <a:r>
              <a:rPr lang="en-US" dirty="0"/>
              <a:t>One of the first created Crypto Public Key systems</a:t>
            </a:r>
          </a:p>
          <a:p>
            <a:r>
              <a:rPr lang="en-US" dirty="0"/>
              <a:t>Used by almost all browsers for secured communication in https</a:t>
            </a:r>
          </a:p>
          <a:p>
            <a:r>
              <a:rPr lang="en-US" dirty="0"/>
              <a:t>Created using two large Prime Numbers that must be kept secret</a:t>
            </a:r>
          </a:p>
          <a:p>
            <a:r>
              <a:rPr lang="en-US" dirty="0"/>
              <a:t>RSA drawback is that it is a slow algorithm, with limited space in payload</a:t>
            </a:r>
          </a:p>
        </p:txBody>
      </p:sp>
      <p:sp>
        <p:nvSpPr>
          <p:cNvPr id="48" name="Rectangle: Rounded Corners 47">
            <a:extLst>
              <a:ext uri="{FF2B5EF4-FFF2-40B4-BE49-F238E27FC236}">
                <a16:creationId xmlns:a16="http://schemas.microsoft.com/office/drawing/2014/main" id="{68C26601-33AE-4367-A764-C92897C404B7}"/>
              </a:ext>
            </a:extLst>
          </p:cNvPr>
          <p:cNvSpPr/>
          <p:nvPr/>
        </p:nvSpPr>
        <p:spPr>
          <a:xfrm>
            <a:off x="878681" y="2434939"/>
            <a:ext cx="5479994" cy="2906999"/>
          </a:xfrm>
          <a:prstGeom prst="roundRect">
            <a:avLst/>
          </a:prstGeom>
          <a:gradFill>
            <a:gsLst>
              <a:gs pos="0">
                <a:schemeClr val="accent2">
                  <a:lumMod val="5000"/>
                  <a:lumOff val="95000"/>
                  <a:alpha val="21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eaLnBrk="0" fontAlgn="base" hangingPunct="0">
              <a:spcBef>
                <a:spcPct val="0"/>
              </a:spcBef>
              <a:spcAft>
                <a:spcPct val="0"/>
              </a:spcAft>
            </a:pPr>
            <a:r>
              <a:rPr lang="en-US" altLang="en-US" sz="1600" dirty="0">
                <a:solidFill>
                  <a:schemeClr val="tx1"/>
                </a:solidFill>
                <a:latin typeface="Arial" panose="020B0604020202020204" pitchFamily="34" charset="0"/>
              </a:rPr>
              <a:t>Example of a formatted exported key:</a:t>
            </a:r>
          </a:p>
          <a:p>
            <a:pPr lvl="0" defTabSz="914400" eaLnBrk="0" fontAlgn="base" hangingPunct="0">
              <a:spcBef>
                <a:spcPct val="0"/>
              </a:spcBef>
              <a:spcAft>
                <a:spcPct val="0"/>
              </a:spcAft>
            </a:pPr>
            <a:endParaRPr lang="en-US" altLang="en-US" sz="1600" dirty="0">
              <a:solidFill>
                <a:schemeClr val="bg1"/>
              </a:solidFill>
              <a:latin typeface="Arial" panose="020B0604020202020204" pitchFamily="34" charset="0"/>
            </a:endParaRPr>
          </a:p>
          <a:p>
            <a:pPr lvl="0" defTabSz="914400" eaLnBrk="0" fontAlgn="base" hangingPunct="0">
              <a:spcBef>
                <a:spcPct val="0"/>
              </a:spcBef>
              <a:spcAft>
                <a:spcPct val="0"/>
              </a:spcAft>
            </a:pPr>
            <a:r>
              <a:rPr lang="en-US" altLang="en-US" sz="1600" dirty="0">
                <a:solidFill>
                  <a:schemeClr val="bg1"/>
                </a:solidFill>
                <a:latin typeface="Arial" panose="020B0604020202020204" pitchFamily="34" charset="0"/>
              </a:rPr>
              <a:t>-----BEGIN PUBLIC KEY-----</a:t>
            </a:r>
          </a:p>
          <a:p>
            <a:pPr lvl="0" defTabSz="914400" eaLnBrk="0" fontAlgn="base" hangingPunct="0">
              <a:spcBef>
                <a:spcPct val="0"/>
              </a:spcBef>
              <a:spcAft>
                <a:spcPct val="0"/>
              </a:spcAft>
            </a:pPr>
            <a:r>
              <a:rPr lang="en-US" altLang="en-US" sz="1600" dirty="0">
                <a:solidFill>
                  <a:schemeClr val="bg1"/>
                </a:solidFill>
                <a:latin typeface="Arial" panose="020B0604020202020204" pitchFamily="34" charset="0"/>
              </a:rPr>
              <a:t>MIGfMA0GCSqGSIb3DQEBAQUAA4GNADCBiQKBgQDOmTIEK44Ad6O6w+AGfATP5Go5</a:t>
            </a:r>
          </a:p>
          <a:p>
            <a:pPr lvl="0" defTabSz="914400" eaLnBrk="0" fontAlgn="base" hangingPunct="0">
              <a:spcBef>
                <a:spcPct val="0"/>
              </a:spcBef>
              <a:spcAft>
                <a:spcPct val="0"/>
              </a:spcAft>
            </a:pPr>
            <a:r>
              <a:rPr lang="en-US" altLang="en-US" sz="1600" dirty="0">
                <a:solidFill>
                  <a:schemeClr val="bg1"/>
                </a:solidFill>
                <a:latin typeface="Arial" panose="020B0604020202020204" pitchFamily="34" charset="0"/>
              </a:rPr>
              <a:t>6zY35tdO8eakvK1I980NoarKraIfC1l6yglLIW6xSijp0Ld0EFFgGLVMB/+MNIHZ</a:t>
            </a:r>
          </a:p>
          <a:p>
            <a:pPr lvl="0" defTabSz="914400" eaLnBrk="0" fontAlgn="base" hangingPunct="0">
              <a:spcBef>
                <a:spcPct val="0"/>
              </a:spcBef>
              <a:spcAft>
                <a:spcPct val="0"/>
              </a:spcAft>
            </a:pPr>
            <a:r>
              <a:rPr lang="en-US" altLang="en-US" sz="1600" dirty="0">
                <a:solidFill>
                  <a:schemeClr val="bg1"/>
                </a:solidFill>
                <a:latin typeface="Arial" panose="020B0604020202020204" pitchFamily="34" charset="0"/>
              </a:rPr>
              <a:t>/7JNi3amAUVBPJ7L3F8Fl41w3j8IJ58wYqSeaOMAGsgGrcOc0Lzl3k/pEBThhor9</a:t>
            </a:r>
          </a:p>
          <a:p>
            <a:pPr lvl="0" defTabSz="914400" eaLnBrk="0" fontAlgn="base" hangingPunct="0">
              <a:spcBef>
                <a:spcPct val="0"/>
              </a:spcBef>
              <a:spcAft>
                <a:spcPct val="0"/>
              </a:spcAft>
            </a:pPr>
            <a:r>
              <a:rPr lang="en-US" altLang="en-US" sz="1600" dirty="0">
                <a:solidFill>
                  <a:schemeClr val="bg1"/>
                </a:solidFill>
                <a:latin typeface="Arial" panose="020B0604020202020204" pitchFamily="34" charset="0"/>
              </a:rPr>
              <a:t>tmnzl328yOEvLDIGiwIDAQAB</a:t>
            </a:r>
          </a:p>
          <a:p>
            <a:pPr lvl="0" defTabSz="914400" eaLnBrk="0" fontAlgn="base" hangingPunct="0">
              <a:spcBef>
                <a:spcPct val="0"/>
              </a:spcBef>
              <a:spcAft>
                <a:spcPct val="0"/>
              </a:spcAft>
            </a:pPr>
            <a:r>
              <a:rPr lang="en-US" altLang="en-US" sz="1600" dirty="0">
                <a:solidFill>
                  <a:schemeClr val="bg1"/>
                </a:solidFill>
                <a:latin typeface="Arial" panose="020B0604020202020204" pitchFamily="34" charset="0"/>
              </a:rPr>
              <a:t>-----END PUBLIC KEY-----</a:t>
            </a:r>
          </a:p>
        </p:txBody>
      </p:sp>
    </p:spTree>
    <p:extLst>
      <p:ext uri="{BB962C8B-B14F-4D97-AF65-F5344CB8AC3E}">
        <p14:creationId xmlns:p14="http://schemas.microsoft.com/office/powerpoint/2010/main" val="395525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BD99-326B-4C4A-B234-401A479374D6}"/>
              </a:ext>
            </a:extLst>
          </p:cNvPr>
          <p:cNvSpPr>
            <a:spLocks noGrp="1"/>
          </p:cNvSpPr>
          <p:nvPr>
            <p:ph type="title"/>
          </p:nvPr>
        </p:nvSpPr>
        <p:spPr/>
        <p:txBody>
          <a:bodyPr/>
          <a:lstStyle/>
          <a:p>
            <a:r>
              <a:rPr lang="en-US" dirty="0"/>
              <a:t>Public-Key Cryptography Standards (PKCS)</a:t>
            </a:r>
          </a:p>
        </p:txBody>
      </p:sp>
      <p:sp>
        <p:nvSpPr>
          <p:cNvPr id="3" name="Content Placeholder 2">
            <a:extLst>
              <a:ext uri="{FF2B5EF4-FFF2-40B4-BE49-F238E27FC236}">
                <a16:creationId xmlns:a16="http://schemas.microsoft.com/office/drawing/2014/main" id="{8B0C1886-7AC9-43D7-AB37-BFF712D8882E}"/>
              </a:ext>
            </a:extLst>
          </p:cNvPr>
          <p:cNvSpPr>
            <a:spLocks noGrp="1"/>
          </p:cNvSpPr>
          <p:nvPr>
            <p:ph sz="half" idx="1"/>
          </p:nvPr>
        </p:nvSpPr>
        <p:spPr>
          <a:xfrm>
            <a:off x="1141410" y="2249486"/>
            <a:ext cx="9231622" cy="3541714"/>
          </a:xfrm>
        </p:spPr>
        <p:txBody>
          <a:bodyPr>
            <a:normAutofit/>
          </a:bodyPr>
          <a:lstStyle/>
          <a:p>
            <a:r>
              <a:rPr lang="en-US" dirty="0"/>
              <a:t>Public-Key Cryptography Standards (PKCS) is a standard that Public keys follow for standardization of implementations of RSA Laboratory Encryptions, including RSA</a:t>
            </a:r>
          </a:p>
          <a:p>
            <a:r>
              <a:rPr lang="en-US" dirty="0"/>
              <a:t>Messages standards RSA are in PKCS #1 Standard</a:t>
            </a:r>
          </a:p>
          <a:p>
            <a:r>
              <a:rPr lang="en-US" dirty="0"/>
              <a:t>Two types of Schema encoding of Encrypted Messages</a:t>
            </a:r>
          </a:p>
          <a:p>
            <a:pPr lvl="1"/>
            <a:r>
              <a:rPr lang="en-US" dirty="0"/>
              <a:t>Optimal Asymmetric Encryption Padding (OAEP)</a:t>
            </a:r>
          </a:p>
          <a:p>
            <a:pPr lvl="1"/>
            <a:r>
              <a:rPr lang="en-US" dirty="0"/>
              <a:t>PKCS1-v1.5</a:t>
            </a:r>
          </a:p>
        </p:txBody>
      </p:sp>
    </p:spTree>
    <p:extLst>
      <p:ext uri="{BB962C8B-B14F-4D97-AF65-F5344CB8AC3E}">
        <p14:creationId xmlns:p14="http://schemas.microsoft.com/office/powerpoint/2010/main" val="345758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860157F6-FA43-46B4-B153-FF0F11A37CF5}"/>
              </a:ext>
            </a:extLst>
          </p:cNvPr>
          <p:cNvSpPr>
            <a:spLocks noGrp="1"/>
          </p:cNvSpPr>
          <p:nvPr>
            <p:ph sz="half" idx="2"/>
          </p:nvPr>
        </p:nvSpPr>
        <p:spPr>
          <a:xfrm>
            <a:off x="6096000" y="323850"/>
            <a:ext cx="5479994" cy="6029325"/>
          </a:xfrm>
        </p:spPr>
        <p:txBody>
          <a:bodyPr>
            <a:normAutofit fontScale="92500" lnSpcReduction="10000"/>
          </a:bodyPr>
          <a:lstStyle/>
          <a:p>
            <a:pPr marL="36900" indent="0">
              <a:buNone/>
            </a:pPr>
            <a:r>
              <a:rPr lang="en-US" sz="3900" dirty="0"/>
              <a:t>Hello World: Asymmetrical Keys with RSA</a:t>
            </a:r>
          </a:p>
          <a:p>
            <a:pPr marL="36900" indent="0">
              <a:buNone/>
            </a:pPr>
            <a:r>
              <a:rPr lang="en-US" dirty="0" err="1"/>
              <a:t>RSA.Generate</a:t>
            </a:r>
            <a:r>
              <a:rPr lang="en-US" dirty="0"/>
              <a:t>() creates a private key and public key</a:t>
            </a:r>
          </a:p>
          <a:p>
            <a:pPr marL="36900" indent="0">
              <a:buNone/>
            </a:pPr>
            <a:r>
              <a:rPr lang="en-US" dirty="0" err="1"/>
              <a:t>Rsa.EncryptOEAP</a:t>
            </a:r>
            <a:r>
              <a:rPr lang="en-US" dirty="0"/>
              <a:t>() encrypts a message key using a: Hash Type (sha256), random data, a Public Key, and a label.</a:t>
            </a:r>
          </a:p>
          <a:p>
            <a:pPr marL="36900" indent="0">
              <a:buNone/>
            </a:pPr>
            <a:r>
              <a:rPr lang="en-US" dirty="0"/>
              <a:t>crypto/rand lib is the recommended source of randomized data so your message doesn’t encrypt the same way twice</a:t>
            </a:r>
          </a:p>
          <a:p>
            <a:pPr marL="36900" indent="0">
              <a:buNone/>
            </a:pPr>
            <a:r>
              <a:rPr lang="en-US" dirty="0" err="1"/>
              <a:t>Rsa.DecryptOEAP</a:t>
            </a:r>
            <a:r>
              <a:rPr lang="en-US" dirty="0"/>
              <a:t>() decrypts a message key using the same as encrypt but with the private key</a:t>
            </a:r>
          </a:p>
        </p:txBody>
      </p:sp>
      <p:sp>
        <p:nvSpPr>
          <p:cNvPr id="111" name="Rectangle: Rounded Corners 110">
            <a:extLst>
              <a:ext uri="{FF2B5EF4-FFF2-40B4-BE49-F238E27FC236}">
                <a16:creationId xmlns:a16="http://schemas.microsoft.com/office/drawing/2014/main" id="{377B385A-3071-4C4A-8318-2D2A482247E4}"/>
              </a:ext>
            </a:extLst>
          </p:cNvPr>
          <p:cNvSpPr/>
          <p:nvPr/>
        </p:nvSpPr>
        <p:spPr>
          <a:xfrm>
            <a:off x="387797" y="-77769"/>
            <a:ext cx="5479994" cy="6430944"/>
          </a:xfrm>
          <a:prstGeom prst="roundRect">
            <a:avLst/>
          </a:prstGeom>
          <a:gradFill>
            <a:gsLst>
              <a:gs pos="0">
                <a:schemeClr val="accent2">
                  <a:lumMod val="5000"/>
                  <a:lumOff val="95000"/>
                  <a:alpha val="21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package main</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import (</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"crypto/rand"	</a:t>
            </a:r>
          </a:p>
          <a:p>
            <a:pPr lvl="1" defTabSz="914400" eaLnBrk="0" fontAlgn="base" hangingPunct="0">
              <a:spcBef>
                <a:spcPct val="0"/>
              </a:spcBef>
              <a:spcAft>
                <a:spcPct val="0"/>
              </a:spcAft>
            </a:pPr>
            <a:r>
              <a:rPr lang="en-US" altLang="en-US" sz="1200" dirty="0">
                <a:solidFill>
                  <a:schemeClr val="bg1"/>
                </a:solidFill>
                <a:latin typeface="Arial" panose="020B0604020202020204" pitchFamily="34" charset="0"/>
              </a:rPr>
              <a:t>"crypto/</a:t>
            </a:r>
            <a:r>
              <a:rPr lang="en-US" altLang="en-US" sz="1200" dirty="0" err="1">
                <a:solidFill>
                  <a:schemeClr val="bg1"/>
                </a:solidFill>
                <a:latin typeface="Arial" panose="020B0604020202020204" pitchFamily="34" charset="0"/>
              </a:rPr>
              <a:t>rsa</a:t>
            </a:r>
            <a:r>
              <a:rPr lang="en-US" altLang="en-US" sz="1200" dirty="0">
                <a:solidFill>
                  <a:schemeClr val="bg1"/>
                </a:solidFill>
                <a:latin typeface="Arial" panose="020B0604020202020204" pitchFamily="34" charset="0"/>
              </a:rPr>
              <a:t>"	</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"crypto/sha256"	</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a:t>
            </a:r>
            <a:r>
              <a:rPr lang="en-US" altLang="en-US" sz="1200" dirty="0" err="1">
                <a:solidFill>
                  <a:schemeClr val="bg1"/>
                </a:solidFill>
                <a:latin typeface="Arial" panose="020B0604020202020204" pitchFamily="34" charset="0"/>
              </a:rPr>
              <a:t>fmt</a:t>
            </a:r>
            <a:r>
              <a:rPr lang="en-US" altLang="en-US" sz="1200" dirty="0">
                <a:solidFill>
                  <a:schemeClr val="bg1"/>
                </a:solidFill>
                <a:latin typeface="Arial" panose="020B0604020202020204" pitchFamily="34" charset="0"/>
              </a:rPr>
              <a:t>")</a:t>
            </a:r>
          </a:p>
          <a:p>
            <a:pPr lvl="0" defTabSz="914400" eaLnBrk="0" fontAlgn="base" hangingPunct="0">
              <a:spcBef>
                <a:spcPct val="0"/>
              </a:spcBef>
              <a:spcAft>
                <a:spcPct val="0"/>
              </a:spcAft>
            </a:pPr>
            <a:r>
              <a:rPr lang="en-US" altLang="en-US" sz="1200" dirty="0" err="1">
                <a:solidFill>
                  <a:schemeClr val="bg1"/>
                </a:solidFill>
                <a:latin typeface="Arial" panose="020B0604020202020204" pitchFamily="34" charset="0"/>
              </a:rPr>
              <a:t>func</a:t>
            </a:r>
            <a:r>
              <a:rPr lang="en-US" altLang="en-US" sz="1200" dirty="0">
                <a:solidFill>
                  <a:schemeClr val="bg1"/>
                </a:solidFill>
                <a:latin typeface="Arial" panose="020B0604020202020204" pitchFamily="34" charset="0"/>
              </a:rPr>
              <a:t> main() {</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a:t>
            </a:r>
            <a:r>
              <a:rPr lang="en-US" altLang="en-US" sz="1200" dirty="0" err="1">
                <a:solidFill>
                  <a:schemeClr val="bg1"/>
                </a:solidFill>
                <a:latin typeface="Arial" panose="020B0604020202020204" pitchFamily="34" charset="0"/>
              </a:rPr>
              <a:t>privateKey</a:t>
            </a:r>
            <a:r>
              <a:rPr lang="en-US" altLang="en-US" sz="1200" dirty="0">
                <a:solidFill>
                  <a:schemeClr val="bg1"/>
                </a:solidFill>
                <a:latin typeface="Arial" panose="020B0604020202020204" pitchFamily="34" charset="0"/>
              </a:rPr>
              <a:t>, err := </a:t>
            </a:r>
            <a:r>
              <a:rPr lang="en-US" altLang="en-US" sz="1200" dirty="0" err="1">
                <a:solidFill>
                  <a:schemeClr val="bg1"/>
                </a:solidFill>
                <a:latin typeface="Arial" panose="020B0604020202020204" pitchFamily="34" charset="0"/>
              </a:rPr>
              <a:t>rsa.GenerateKey</a:t>
            </a:r>
            <a:r>
              <a:rPr lang="en-US" altLang="en-US" sz="1200" dirty="0">
                <a:solidFill>
                  <a:schemeClr val="bg1"/>
                </a:solidFill>
                <a:latin typeface="Arial" panose="020B0604020202020204" pitchFamily="34" charset="0"/>
              </a:rPr>
              <a:t>(</a:t>
            </a:r>
            <a:r>
              <a:rPr lang="en-US" altLang="en-US" sz="1200" dirty="0" err="1">
                <a:solidFill>
                  <a:schemeClr val="bg1"/>
                </a:solidFill>
                <a:latin typeface="Arial" panose="020B0604020202020204" pitchFamily="34" charset="0"/>
              </a:rPr>
              <a:t>rand.Reader</a:t>
            </a:r>
            <a:r>
              <a:rPr lang="en-US" altLang="en-US" sz="1200" dirty="0">
                <a:solidFill>
                  <a:schemeClr val="bg1"/>
                </a:solidFill>
                <a:latin typeface="Arial" panose="020B0604020202020204" pitchFamily="34" charset="0"/>
              </a:rPr>
              <a:t>, 1024)</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if err != nil {	</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a:t>
            </a:r>
            <a:r>
              <a:rPr lang="en-US" altLang="en-US" sz="1200" dirty="0" err="1">
                <a:solidFill>
                  <a:schemeClr val="bg1"/>
                </a:solidFill>
                <a:latin typeface="Arial" panose="020B0604020202020204" pitchFamily="34" charset="0"/>
              </a:rPr>
              <a:t>fmt.Printf</a:t>
            </a:r>
            <a:r>
              <a:rPr lang="en-US" altLang="en-US" sz="1200" dirty="0">
                <a:solidFill>
                  <a:schemeClr val="bg1"/>
                </a:solidFill>
                <a:latin typeface="Arial" panose="020B0604020202020204" pitchFamily="34" charset="0"/>
              </a:rPr>
              <a:t>("%s", err)</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return</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label := []byte(“secret")</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ciphertext, err := </a:t>
            </a:r>
            <a:r>
              <a:rPr lang="en-US" altLang="en-US" sz="1200" dirty="0" err="1">
                <a:solidFill>
                  <a:schemeClr val="bg1"/>
                </a:solidFill>
                <a:latin typeface="Arial" panose="020B0604020202020204" pitchFamily="34" charset="0"/>
              </a:rPr>
              <a:t>rsa.EncryptOAEP</a:t>
            </a:r>
            <a:r>
              <a:rPr lang="en-US" altLang="en-US" sz="1200" dirty="0">
                <a:solidFill>
                  <a:schemeClr val="bg1"/>
                </a:solidFill>
                <a:latin typeface="Arial" panose="020B0604020202020204" pitchFamily="34" charset="0"/>
              </a:rPr>
              <a:t>(sha256.New(),</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a:t>
            </a:r>
            <a:r>
              <a:rPr lang="en-US" altLang="en-US" sz="1200" dirty="0" err="1">
                <a:solidFill>
                  <a:schemeClr val="bg1"/>
                </a:solidFill>
                <a:latin typeface="Arial" panose="020B0604020202020204" pitchFamily="34" charset="0"/>
              </a:rPr>
              <a:t>rand.Reader</a:t>
            </a:r>
            <a:r>
              <a:rPr lang="en-US" altLang="en-US" sz="1200" dirty="0">
                <a:solidFill>
                  <a:schemeClr val="bg1"/>
                </a:solidFill>
                <a:latin typeface="Arial" panose="020B0604020202020204" pitchFamily="34" charset="0"/>
              </a:rPr>
              <a:t>,				                     &amp;</a:t>
            </a:r>
            <a:r>
              <a:rPr lang="en-US" altLang="en-US" sz="1200" dirty="0" err="1">
                <a:solidFill>
                  <a:schemeClr val="bg1"/>
                </a:solidFill>
                <a:latin typeface="Arial" panose="020B0604020202020204" pitchFamily="34" charset="0"/>
              </a:rPr>
              <a:t>privateKey.PublicKey</a:t>
            </a:r>
            <a:r>
              <a:rPr lang="en-US" altLang="en-US" sz="1200" dirty="0">
                <a:solidFill>
                  <a:schemeClr val="bg1"/>
                </a:solidFill>
                <a:latin typeface="Arial" panose="020B0604020202020204" pitchFamily="34" charset="0"/>
              </a:rPr>
              <a:t>,</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[]byte("I like cows more than gophers"), 		                     label)	</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if err != nil {</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a:t>
            </a:r>
            <a:r>
              <a:rPr lang="en-US" altLang="en-US" sz="1200" dirty="0" err="1">
                <a:solidFill>
                  <a:schemeClr val="bg1"/>
                </a:solidFill>
                <a:latin typeface="Arial" panose="020B0604020202020204" pitchFamily="34" charset="0"/>
              </a:rPr>
              <a:t>fmt.Printf</a:t>
            </a:r>
            <a:r>
              <a:rPr lang="en-US" altLang="en-US" sz="1200" dirty="0">
                <a:solidFill>
                  <a:schemeClr val="bg1"/>
                </a:solidFill>
                <a:latin typeface="Arial" panose="020B0604020202020204" pitchFamily="34" charset="0"/>
              </a:rPr>
              <a:t>("%s", err)				return</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plaintext, err := </a:t>
            </a:r>
            <a:r>
              <a:rPr lang="en-US" altLang="en-US" sz="1200" dirty="0" err="1">
                <a:solidFill>
                  <a:schemeClr val="bg1"/>
                </a:solidFill>
                <a:latin typeface="Arial" panose="020B0604020202020204" pitchFamily="34" charset="0"/>
              </a:rPr>
              <a:t>rsa.DecryptOAEP</a:t>
            </a:r>
            <a:r>
              <a:rPr lang="en-US" altLang="en-US" sz="1200" dirty="0">
                <a:solidFill>
                  <a:schemeClr val="bg1"/>
                </a:solidFill>
                <a:latin typeface="Arial" panose="020B0604020202020204" pitchFamily="34" charset="0"/>
              </a:rPr>
              <a:t>(sha256.New(),			</a:t>
            </a:r>
            <a:r>
              <a:rPr lang="en-US" altLang="en-US" sz="1200" dirty="0" err="1">
                <a:solidFill>
                  <a:schemeClr val="bg1"/>
                </a:solidFill>
                <a:latin typeface="Arial" panose="020B0604020202020204" pitchFamily="34" charset="0"/>
              </a:rPr>
              <a:t>rand.Reader</a:t>
            </a:r>
            <a:r>
              <a:rPr lang="en-US" altLang="en-US" sz="1200" dirty="0">
                <a:solidFill>
                  <a:schemeClr val="bg1"/>
                </a:solidFill>
                <a:latin typeface="Arial" panose="020B0604020202020204" pitchFamily="34" charset="0"/>
              </a:rPr>
              <a:t>,</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a:t>
            </a:r>
            <a:r>
              <a:rPr lang="en-US" altLang="en-US" sz="1200" dirty="0" err="1">
                <a:solidFill>
                  <a:schemeClr val="bg1"/>
                </a:solidFill>
                <a:latin typeface="Arial" panose="020B0604020202020204" pitchFamily="34" charset="0"/>
              </a:rPr>
              <a:t>privateKey</a:t>
            </a:r>
            <a:r>
              <a:rPr lang="en-US" altLang="en-US" sz="1200" dirty="0">
                <a:solidFill>
                  <a:schemeClr val="bg1"/>
                </a:solidFill>
                <a:latin typeface="Arial" panose="020B0604020202020204" pitchFamily="34" charset="0"/>
              </a:rPr>
              <a:t>,</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ciphertext,</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label)</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if err != nil {</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a:t>
            </a:r>
            <a:r>
              <a:rPr lang="en-US" altLang="en-US" sz="1200" dirty="0" err="1">
                <a:solidFill>
                  <a:schemeClr val="bg1"/>
                </a:solidFill>
                <a:latin typeface="Arial" panose="020B0604020202020204" pitchFamily="34" charset="0"/>
              </a:rPr>
              <a:t>fmt.Printf</a:t>
            </a:r>
            <a:r>
              <a:rPr lang="en-US" altLang="en-US" sz="1200" dirty="0">
                <a:solidFill>
                  <a:schemeClr val="bg1"/>
                </a:solidFill>
                <a:latin typeface="Arial" panose="020B0604020202020204" pitchFamily="34" charset="0"/>
              </a:rPr>
              <a:t>("%s", err)		return</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	</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a:t>
            </a:r>
            <a:r>
              <a:rPr lang="en-US" altLang="en-US" sz="1200" dirty="0" err="1">
                <a:solidFill>
                  <a:schemeClr val="bg1"/>
                </a:solidFill>
                <a:latin typeface="Arial" panose="020B0604020202020204" pitchFamily="34" charset="0"/>
              </a:rPr>
              <a:t>fmt.Printf</a:t>
            </a:r>
            <a:r>
              <a:rPr lang="en-US" altLang="en-US" sz="1200" dirty="0">
                <a:solidFill>
                  <a:schemeClr val="bg1"/>
                </a:solidFill>
                <a:latin typeface="Arial" panose="020B0604020202020204" pitchFamily="34" charset="0"/>
              </a:rPr>
              <a:t>("%s", plaintext)	</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	return</a:t>
            </a:r>
          </a:p>
          <a:p>
            <a:pPr lvl="0" defTabSz="914400" eaLnBrk="0" fontAlgn="base" hangingPunct="0">
              <a:spcBef>
                <a:spcPct val="0"/>
              </a:spcBef>
              <a:spcAft>
                <a:spcPct val="0"/>
              </a:spcAft>
            </a:pPr>
            <a:r>
              <a:rPr lang="en-US" altLang="en-US" sz="1200" dirty="0">
                <a:solidFill>
                  <a:schemeClr val="bg1"/>
                </a:solidFill>
                <a:latin typeface="Arial" panose="020B0604020202020204" pitchFamily="34" charset="0"/>
              </a:rPr>
              <a:t>}</a:t>
            </a:r>
          </a:p>
        </p:txBody>
      </p:sp>
    </p:spTree>
    <p:extLst>
      <p:ext uri="{BB962C8B-B14F-4D97-AF65-F5344CB8AC3E}">
        <p14:creationId xmlns:p14="http://schemas.microsoft.com/office/powerpoint/2010/main" val="58470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52EB-7F01-44C5-BF96-49D88550FCA3}"/>
              </a:ext>
            </a:extLst>
          </p:cNvPr>
          <p:cNvSpPr>
            <a:spLocks noGrp="1"/>
          </p:cNvSpPr>
          <p:nvPr>
            <p:ph type="title"/>
          </p:nvPr>
        </p:nvSpPr>
        <p:spPr/>
        <p:txBody>
          <a:bodyPr/>
          <a:lstStyle/>
          <a:p>
            <a:r>
              <a:rPr lang="en-US" dirty="0"/>
              <a:t>Real life example, Session Key</a:t>
            </a:r>
          </a:p>
        </p:txBody>
      </p:sp>
      <p:sp>
        <p:nvSpPr>
          <p:cNvPr id="3" name="Content Placeholder 2">
            <a:extLst>
              <a:ext uri="{FF2B5EF4-FFF2-40B4-BE49-F238E27FC236}">
                <a16:creationId xmlns:a16="http://schemas.microsoft.com/office/drawing/2014/main" id="{046E23B1-B59A-4DB5-93EE-AABB0469E35F}"/>
              </a:ext>
            </a:extLst>
          </p:cNvPr>
          <p:cNvSpPr>
            <a:spLocks noGrp="1"/>
          </p:cNvSpPr>
          <p:nvPr>
            <p:ph sz="half" idx="1"/>
          </p:nvPr>
        </p:nvSpPr>
        <p:spPr>
          <a:xfrm>
            <a:off x="1141410" y="2249486"/>
            <a:ext cx="9640890" cy="3541714"/>
          </a:xfrm>
        </p:spPr>
        <p:txBody>
          <a:bodyPr>
            <a:normAutofit/>
          </a:bodyPr>
          <a:lstStyle/>
          <a:p>
            <a:r>
              <a:rPr lang="en-US" dirty="0"/>
              <a:t>Session Key is a small symmetric key that is passed between applications to decrypt data</a:t>
            </a:r>
          </a:p>
          <a:p>
            <a:r>
              <a:rPr lang="en-US" dirty="0"/>
              <a:t>RSA can only encrypt x amount of data, so passing a session keys is ideal</a:t>
            </a:r>
          </a:p>
          <a:p>
            <a:r>
              <a:rPr lang="en-US" dirty="0"/>
              <a:t>RSA (and most other Public Key encryption) </a:t>
            </a:r>
            <a:r>
              <a:rPr lang="en-US" dirty="0" err="1"/>
              <a:t>sendable</a:t>
            </a:r>
            <a:r>
              <a:rPr lang="en-US" dirty="0"/>
              <a:t> size is calculated by:</a:t>
            </a:r>
          </a:p>
          <a:p>
            <a:pPr lvl="1"/>
            <a:r>
              <a:rPr lang="en-US" dirty="0"/>
              <a:t>Size of Key and/or encoding Hash</a:t>
            </a:r>
          </a:p>
          <a:p>
            <a:pPr lvl="1"/>
            <a:r>
              <a:rPr lang="en-US" dirty="0"/>
              <a:t>Public-Key Cryptography Standards (PKCS) used for encoding the data</a:t>
            </a:r>
          </a:p>
        </p:txBody>
      </p:sp>
    </p:spTree>
    <p:extLst>
      <p:ext uri="{BB962C8B-B14F-4D97-AF65-F5344CB8AC3E}">
        <p14:creationId xmlns:p14="http://schemas.microsoft.com/office/powerpoint/2010/main" val="1428337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0BEF17B8-19EF-4FFD-B09C-2AD7687C06A1}"/>
              </a:ext>
            </a:extLst>
          </p:cNvPr>
          <p:cNvSpPr/>
          <p:nvPr/>
        </p:nvSpPr>
        <p:spPr>
          <a:xfrm>
            <a:off x="555523" y="619432"/>
            <a:ext cx="4999704" cy="4139385"/>
          </a:xfrm>
          <a:prstGeom prst="roundRect">
            <a:avLst/>
          </a:prstGeom>
          <a:gradFill>
            <a:gsLst>
              <a:gs pos="0">
                <a:schemeClr val="accent2">
                  <a:lumMod val="5000"/>
                  <a:lumOff val="95000"/>
                  <a:alpha val="21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//Generate your private key</a:t>
            </a:r>
          </a:p>
          <a:p>
            <a:r>
              <a:rPr lang="en-US" sz="1400" dirty="0" err="1">
                <a:solidFill>
                  <a:schemeClr val="bg1"/>
                </a:solidFill>
              </a:rPr>
              <a:t>privateKey</a:t>
            </a:r>
            <a:r>
              <a:rPr lang="en-US" sz="1400" dirty="0">
                <a:solidFill>
                  <a:schemeClr val="bg1"/>
                </a:solidFill>
              </a:rPr>
              <a:t>, _ := </a:t>
            </a:r>
            <a:r>
              <a:rPr lang="en-US" sz="1400" dirty="0" err="1">
                <a:solidFill>
                  <a:schemeClr val="bg1"/>
                </a:solidFill>
              </a:rPr>
              <a:t>rsa.GenerateKey</a:t>
            </a:r>
            <a:r>
              <a:rPr lang="en-US" sz="1400" dirty="0">
                <a:solidFill>
                  <a:schemeClr val="bg1"/>
                </a:solidFill>
              </a:rPr>
              <a:t>(</a:t>
            </a:r>
            <a:r>
              <a:rPr lang="en-US" sz="1400" dirty="0" err="1">
                <a:solidFill>
                  <a:schemeClr val="bg1"/>
                </a:solidFill>
              </a:rPr>
              <a:t>rand.Reader</a:t>
            </a:r>
            <a:r>
              <a:rPr lang="en-US" sz="1400" dirty="0">
                <a:solidFill>
                  <a:schemeClr val="bg1"/>
                </a:solidFill>
              </a:rPr>
              <a:t>, 1024)</a:t>
            </a:r>
          </a:p>
          <a:p>
            <a:endParaRPr lang="en-US" sz="1400" dirty="0">
              <a:solidFill>
                <a:schemeClr val="bg1"/>
              </a:solidFill>
            </a:endParaRPr>
          </a:p>
          <a:p>
            <a:r>
              <a:rPr lang="en-US" sz="1400" dirty="0">
                <a:solidFill>
                  <a:schemeClr val="bg1"/>
                </a:solidFill>
              </a:rPr>
              <a:t>//Writing public key into PKCS format </a:t>
            </a:r>
          </a:p>
          <a:p>
            <a:r>
              <a:rPr lang="en-US" sz="1400" dirty="0">
                <a:solidFill>
                  <a:schemeClr val="bg1"/>
                </a:solidFill>
              </a:rPr>
              <a:t>pub, _ := x509.MarshalPKIXPublicKey(&amp;</a:t>
            </a:r>
            <a:r>
              <a:rPr lang="en-US" sz="1400" dirty="0" err="1">
                <a:solidFill>
                  <a:schemeClr val="bg1"/>
                </a:solidFill>
              </a:rPr>
              <a:t>privateKey.PublicKey</a:t>
            </a:r>
            <a:r>
              <a:rPr lang="en-US" sz="1400" dirty="0">
                <a:solidFill>
                  <a:schemeClr val="bg1"/>
                </a:solidFill>
              </a:rPr>
              <a:t>)</a:t>
            </a:r>
          </a:p>
          <a:p>
            <a:endParaRPr lang="en-US" sz="1400" dirty="0">
              <a:solidFill>
                <a:schemeClr val="bg1"/>
              </a:solidFill>
            </a:endParaRPr>
          </a:p>
          <a:p>
            <a:r>
              <a:rPr lang="en-US" sz="1400" dirty="0">
                <a:solidFill>
                  <a:schemeClr val="bg1"/>
                </a:solidFill>
              </a:rPr>
              <a:t>pe := &amp;</a:t>
            </a:r>
            <a:r>
              <a:rPr lang="en-US" sz="1400" dirty="0" err="1">
                <a:solidFill>
                  <a:schemeClr val="bg1"/>
                </a:solidFill>
              </a:rPr>
              <a:t>pem.Block</a:t>
            </a:r>
            <a:r>
              <a:rPr lang="en-US" sz="1400" dirty="0">
                <a:solidFill>
                  <a:schemeClr val="bg1"/>
                </a:solidFill>
              </a:rPr>
              <a:t>{</a:t>
            </a:r>
          </a:p>
          <a:p>
            <a:r>
              <a:rPr lang="en-US" sz="1400" dirty="0">
                <a:solidFill>
                  <a:schemeClr val="bg1"/>
                </a:solidFill>
              </a:rPr>
              <a:t>                Type:  "PUBLIC KEY",</a:t>
            </a:r>
          </a:p>
          <a:p>
            <a:r>
              <a:rPr lang="en-US" sz="1400" dirty="0">
                <a:solidFill>
                  <a:schemeClr val="bg1"/>
                </a:solidFill>
              </a:rPr>
              <a:t>                Bytes: pub,</a:t>
            </a:r>
          </a:p>
          <a:p>
            <a:r>
              <a:rPr lang="en-US" sz="1400" dirty="0">
                <a:solidFill>
                  <a:schemeClr val="bg1"/>
                </a:solidFill>
              </a:rPr>
              <a:t>        }</a:t>
            </a:r>
          </a:p>
          <a:p>
            <a:endParaRPr lang="en-US" sz="1400" dirty="0">
              <a:solidFill>
                <a:schemeClr val="bg1"/>
              </a:solidFill>
            </a:endParaRPr>
          </a:p>
          <a:p>
            <a:r>
              <a:rPr lang="en-US" sz="1400" dirty="0">
                <a:solidFill>
                  <a:schemeClr val="bg1"/>
                </a:solidFill>
              </a:rPr>
              <a:t>file, _:= </a:t>
            </a:r>
            <a:r>
              <a:rPr lang="en-US" sz="1400" dirty="0" err="1">
                <a:solidFill>
                  <a:schemeClr val="bg1"/>
                </a:solidFill>
              </a:rPr>
              <a:t>os.Create</a:t>
            </a:r>
            <a:r>
              <a:rPr lang="en-US" sz="1400" dirty="0">
                <a:solidFill>
                  <a:schemeClr val="bg1"/>
                </a:solidFill>
              </a:rPr>
              <a:t>("../key")</a:t>
            </a:r>
          </a:p>
          <a:p>
            <a:endParaRPr lang="en-US" sz="1400" dirty="0">
              <a:solidFill>
                <a:schemeClr val="bg1"/>
              </a:solidFill>
            </a:endParaRPr>
          </a:p>
          <a:p>
            <a:r>
              <a:rPr lang="en-US" sz="1400" dirty="0">
                <a:solidFill>
                  <a:schemeClr val="bg1"/>
                </a:solidFill>
              </a:rPr>
              <a:t>//Encodes Key as a Key file type</a:t>
            </a:r>
          </a:p>
          <a:p>
            <a:r>
              <a:rPr lang="en-US" sz="1400" dirty="0" err="1">
                <a:solidFill>
                  <a:schemeClr val="bg1"/>
                </a:solidFill>
              </a:rPr>
              <a:t>pem.Encode</a:t>
            </a:r>
            <a:r>
              <a:rPr lang="en-US" sz="1400" dirty="0">
                <a:solidFill>
                  <a:schemeClr val="bg1"/>
                </a:solidFill>
              </a:rPr>
              <a:t>(file, pe)</a:t>
            </a:r>
          </a:p>
          <a:p>
            <a:endParaRPr lang="en-US" sz="1400" dirty="0">
              <a:solidFill>
                <a:schemeClr val="bg1"/>
              </a:solidFill>
            </a:endParaRPr>
          </a:p>
          <a:p>
            <a:r>
              <a:rPr lang="en-US" sz="1400" dirty="0">
                <a:solidFill>
                  <a:schemeClr val="bg1"/>
                </a:solidFill>
              </a:rPr>
              <a:t>//Creates a server endpoint and waits for a post data from the next script</a:t>
            </a:r>
          </a:p>
          <a:p>
            <a:endParaRPr lang="en-US" sz="1400" dirty="0">
              <a:solidFill>
                <a:schemeClr val="bg1"/>
              </a:solidFill>
            </a:endParaRPr>
          </a:p>
        </p:txBody>
      </p:sp>
      <p:sp>
        <p:nvSpPr>
          <p:cNvPr id="10" name="Rectangle: Rounded Corners 9">
            <a:extLst>
              <a:ext uri="{FF2B5EF4-FFF2-40B4-BE49-F238E27FC236}">
                <a16:creationId xmlns:a16="http://schemas.microsoft.com/office/drawing/2014/main" id="{52462ACA-35CF-410B-BCA8-9A076627F5EE}"/>
              </a:ext>
            </a:extLst>
          </p:cNvPr>
          <p:cNvSpPr/>
          <p:nvPr/>
        </p:nvSpPr>
        <p:spPr>
          <a:xfrm>
            <a:off x="6096000" y="501445"/>
            <a:ext cx="5388077" cy="5958349"/>
          </a:xfrm>
          <a:prstGeom prst="roundRect">
            <a:avLst/>
          </a:prstGeom>
          <a:gradFill>
            <a:gsLst>
              <a:gs pos="0">
                <a:schemeClr val="accent2">
                  <a:lumMod val="5000"/>
                  <a:lumOff val="95000"/>
                  <a:alpha val="21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solidFill>
                  <a:schemeClr val="bg1"/>
                </a:solidFill>
              </a:rPr>
              <a:t>//runs after first </a:t>
            </a:r>
            <a:r>
              <a:rPr lang="en-US" sz="1350" dirty="0" err="1">
                <a:solidFill>
                  <a:schemeClr val="bg1"/>
                </a:solidFill>
              </a:rPr>
              <a:t>scrtpt</a:t>
            </a:r>
            <a:r>
              <a:rPr lang="en-US" sz="1350" dirty="0">
                <a:solidFill>
                  <a:schemeClr val="bg1"/>
                </a:solidFill>
              </a:rPr>
              <a:t>, grabs key  </a:t>
            </a:r>
          </a:p>
          <a:p>
            <a:r>
              <a:rPr lang="en-US" sz="1350" dirty="0" err="1">
                <a:solidFill>
                  <a:schemeClr val="bg1"/>
                </a:solidFill>
              </a:rPr>
              <a:t>respByte</a:t>
            </a:r>
            <a:r>
              <a:rPr lang="en-US" sz="1350" dirty="0">
                <a:solidFill>
                  <a:schemeClr val="bg1"/>
                </a:solidFill>
              </a:rPr>
              <a:t>, _ := </a:t>
            </a:r>
            <a:r>
              <a:rPr lang="en-US" sz="1350" dirty="0" err="1">
                <a:solidFill>
                  <a:schemeClr val="bg1"/>
                </a:solidFill>
              </a:rPr>
              <a:t>ioutil.ReadFile</a:t>
            </a:r>
            <a:r>
              <a:rPr lang="en-US" sz="1350" dirty="0">
                <a:solidFill>
                  <a:schemeClr val="bg1"/>
                </a:solidFill>
              </a:rPr>
              <a:t>("../key")</a:t>
            </a:r>
          </a:p>
          <a:p>
            <a:endParaRPr lang="en-US" sz="1350" dirty="0">
              <a:solidFill>
                <a:schemeClr val="bg1"/>
              </a:solidFill>
            </a:endParaRPr>
          </a:p>
          <a:p>
            <a:r>
              <a:rPr lang="en-US" sz="1350" dirty="0">
                <a:solidFill>
                  <a:schemeClr val="bg1"/>
                </a:solidFill>
              </a:rPr>
              <a:t>//Decodes key as a </a:t>
            </a:r>
            <a:r>
              <a:rPr lang="en-US" sz="1350" dirty="0" err="1">
                <a:solidFill>
                  <a:schemeClr val="bg1"/>
                </a:solidFill>
              </a:rPr>
              <a:t>pem</a:t>
            </a:r>
            <a:r>
              <a:rPr lang="en-US" sz="1350" dirty="0">
                <a:solidFill>
                  <a:schemeClr val="bg1"/>
                </a:solidFill>
              </a:rPr>
              <a:t> file type</a:t>
            </a:r>
          </a:p>
          <a:p>
            <a:r>
              <a:rPr lang="en-US" sz="1350" dirty="0">
                <a:solidFill>
                  <a:schemeClr val="bg1"/>
                </a:solidFill>
              </a:rPr>
              <a:t>block, _ := </a:t>
            </a:r>
            <a:r>
              <a:rPr lang="en-US" sz="1350" dirty="0" err="1">
                <a:solidFill>
                  <a:schemeClr val="bg1"/>
                </a:solidFill>
              </a:rPr>
              <a:t>pem.Decode</a:t>
            </a:r>
            <a:r>
              <a:rPr lang="en-US" sz="1350" dirty="0">
                <a:solidFill>
                  <a:schemeClr val="bg1"/>
                </a:solidFill>
              </a:rPr>
              <a:t>([]byte(</a:t>
            </a:r>
            <a:r>
              <a:rPr lang="en-US" sz="1350" dirty="0" err="1">
                <a:solidFill>
                  <a:schemeClr val="bg1"/>
                </a:solidFill>
              </a:rPr>
              <a:t>respByte</a:t>
            </a:r>
            <a:r>
              <a:rPr lang="en-US" sz="1350" dirty="0">
                <a:solidFill>
                  <a:schemeClr val="bg1"/>
                </a:solidFill>
              </a:rPr>
              <a:t>))</a:t>
            </a:r>
          </a:p>
          <a:p>
            <a:endParaRPr lang="en-US" sz="1350" dirty="0">
              <a:solidFill>
                <a:schemeClr val="bg1"/>
              </a:solidFill>
            </a:endParaRPr>
          </a:p>
          <a:p>
            <a:r>
              <a:rPr lang="en-US" sz="1350" dirty="0" err="1">
                <a:solidFill>
                  <a:schemeClr val="bg1"/>
                </a:solidFill>
              </a:rPr>
              <a:t>rsaPublicKey</a:t>
            </a:r>
            <a:r>
              <a:rPr lang="en-US" sz="1350" dirty="0">
                <a:solidFill>
                  <a:schemeClr val="bg1"/>
                </a:solidFill>
              </a:rPr>
              <a:t>, _ := x509.ParsePKIXPublicKey(</a:t>
            </a:r>
            <a:r>
              <a:rPr lang="en-US" sz="1350" dirty="0" err="1">
                <a:solidFill>
                  <a:schemeClr val="bg1"/>
                </a:solidFill>
              </a:rPr>
              <a:t>block.Bytes</a:t>
            </a:r>
            <a:r>
              <a:rPr lang="en-US" sz="1350" dirty="0">
                <a:solidFill>
                  <a:schemeClr val="bg1"/>
                </a:solidFill>
              </a:rPr>
              <a:t>)</a:t>
            </a:r>
          </a:p>
          <a:p>
            <a:endParaRPr lang="en-US" sz="1350" dirty="0">
              <a:solidFill>
                <a:schemeClr val="bg1"/>
              </a:solidFill>
            </a:endParaRPr>
          </a:p>
          <a:p>
            <a:r>
              <a:rPr lang="en-US" sz="1350" dirty="0">
                <a:solidFill>
                  <a:schemeClr val="bg1"/>
                </a:solidFill>
              </a:rPr>
              <a:t>hash := sha256.New()</a:t>
            </a:r>
          </a:p>
          <a:p>
            <a:r>
              <a:rPr lang="en-US" sz="1350" dirty="0" err="1">
                <a:solidFill>
                  <a:schemeClr val="bg1"/>
                </a:solidFill>
              </a:rPr>
              <a:t>hash.Size</a:t>
            </a:r>
            <a:r>
              <a:rPr lang="en-US" sz="1350" dirty="0">
                <a:solidFill>
                  <a:schemeClr val="bg1"/>
                </a:solidFill>
              </a:rPr>
              <a:t>()</a:t>
            </a:r>
          </a:p>
          <a:p>
            <a:endParaRPr lang="en-US" sz="1350" dirty="0">
              <a:solidFill>
                <a:schemeClr val="bg1"/>
              </a:solidFill>
            </a:endParaRPr>
          </a:p>
          <a:p>
            <a:r>
              <a:rPr lang="en-US" sz="1350" dirty="0">
                <a:solidFill>
                  <a:schemeClr val="bg1"/>
                </a:solidFill>
              </a:rPr>
              <a:t> //OEAP Session Key cannot be &gt; </a:t>
            </a:r>
            <a:r>
              <a:rPr lang="en-US" sz="1350" dirty="0" err="1">
                <a:solidFill>
                  <a:schemeClr val="bg1"/>
                </a:solidFill>
              </a:rPr>
              <a:t>keyByteSize</a:t>
            </a:r>
            <a:r>
              <a:rPr lang="en-US" sz="1350" dirty="0">
                <a:solidFill>
                  <a:schemeClr val="bg1"/>
                </a:solidFill>
              </a:rPr>
              <a:t> - (</a:t>
            </a:r>
            <a:r>
              <a:rPr lang="en-US" sz="1350" dirty="0" err="1">
                <a:solidFill>
                  <a:schemeClr val="bg1"/>
                </a:solidFill>
              </a:rPr>
              <a:t>hashSize</a:t>
            </a:r>
            <a:r>
              <a:rPr lang="en-US" sz="1350" dirty="0">
                <a:solidFill>
                  <a:schemeClr val="bg1"/>
                </a:solidFill>
              </a:rPr>
              <a:t> *2) - 2</a:t>
            </a:r>
          </a:p>
          <a:p>
            <a:r>
              <a:rPr lang="en-US" sz="1350" dirty="0">
                <a:solidFill>
                  <a:schemeClr val="bg1"/>
                </a:solidFill>
              </a:rPr>
              <a:t> </a:t>
            </a:r>
            <a:r>
              <a:rPr lang="en-US" sz="1350" dirty="0" err="1">
                <a:solidFill>
                  <a:schemeClr val="bg1"/>
                </a:solidFill>
              </a:rPr>
              <a:t>sessionKey</a:t>
            </a:r>
            <a:r>
              <a:rPr lang="en-US" sz="1350" dirty="0">
                <a:solidFill>
                  <a:schemeClr val="bg1"/>
                </a:solidFill>
              </a:rPr>
              <a:t> := make([]byte, (</a:t>
            </a:r>
            <a:r>
              <a:rPr lang="en-US" sz="1350" dirty="0" err="1">
                <a:solidFill>
                  <a:schemeClr val="bg1"/>
                </a:solidFill>
              </a:rPr>
              <a:t>rsaPublicKey</a:t>
            </a:r>
            <a:r>
              <a:rPr lang="en-US" sz="1350" dirty="0">
                <a:solidFill>
                  <a:schemeClr val="bg1"/>
                </a:solidFill>
              </a:rPr>
              <a:t>.(*</a:t>
            </a:r>
            <a:r>
              <a:rPr lang="en-US" sz="1350" dirty="0" err="1">
                <a:solidFill>
                  <a:schemeClr val="bg1"/>
                </a:solidFill>
              </a:rPr>
              <a:t>rsa.PublicKey</a:t>
            </a:r>
            <a:r>
              <a:rPr lang="en-US" sz="1350" dirty="0">
                <a:solidFill>
                  <a:schemeClr val="bg1"/>
                </a:solidFill>
              </a:rPr>
              <a:t>).Size()-(</a:t>
            </a:r>
            <a:r>
              <a:rPr lang="en-US" sz="1350" dirty="0" err="1">
                <a:solidFill>
                  <a:schemeClr val="bg1"/>
                </a:solidFill>
              </a:rPr>
              <a:t>hash.Size</a:t>
            </a:r>
            <a:r>
              <a:rPr lang="en-US" sz="1350" dirty="0">
                <a:solidFill>
                  <a:schemeClr val="bg1"/>
                </a:solidFill>
              </a:rPr>
              <a:t>()*2)-3))</a:t>
            </a:r>
          </a:p>
          <a:p>
            <a:r>
              <a:rPr lang="en-US" sz="1350" dirty="0">
                <a:solidFill>
                  <a:schemeClr val="bg1"/>
                </a:solidFill>
              </a:rPr>
              <a:t>        //populates Session with random data</a:t>
            </a:r>
          </a:p>
          <a:p>
            <a:r>
              <a:rPr lang="en-US" sz="1350" dirty="0">
                <a:solidFill>
                  <a:schemeClr val="bg1"/>
                </a:solidFill>
              </a:rPr>
              <a:t>        </a:t>
            </a:r>
            <a:r>
              <a:rPr lang="en-US" sz="1350" dirty="0" err="1">
                <a:solidFill>
                  <a:schemeClr val="bg1"/>
                </a:solidFill>
              </a:rPr>
              <a:t>rand.Read</a:t>
            </a:r>
            <a:r>
              <a:rPr lang="en-US" sz="1350" dirty="0">
                <a:solidFill>
                  <a:schemeClr val="bg1"/>
                </a:solidFill>
              </a:rPr>
              <a:t>(</a:t>
            </a:r>
            <a:r>
              <a:rPr lang="en-US" sz="1350" dirty="0" err="1">
                <a:solidFill>
                  <a:schemeClr val="bg1"/>
                </a:solidFill>
              </a:rPr>
              <a:t>sessionKey</a:t>
            </a:r>
            <a:r>
              <a:rPr lang="en-US" sz="1350" dirty="0">
                <a:solidFill>
                  <a:schemeClr val="bg1"/>
                </a:solidFill>
              </a:rPr>
              <a:t>)</a:t>
            </a:r>
          </a:p>
          <a:p>
            <a:r>
              <a:rPr lang="en-US" sz="1350" dirty="0">
                <a:solidFill>
                  <a:schemeClr val="bg1"/>
                </a:solidFill>
              </a:rPr>
              <a:t>}</a:t>
            </a:r>
          </a:p>
          <a:p>
            <a:r>
              <a:rPr lang="en-US" sz="1350" dirty="0">
                <a:solidFill>
                  <a:schemeClr val="bg1"/>
                </a:solidFill>
              </a:rPr>
              <a:t>//adds in random data into the byte string</a:t>
            </a:r>
          </a:p>
          <a:p>
            <a:r>
              <a:rPr lang="en-US" sz="1350" dirty="0" err="1">
                <a:solidFill>
                  <a:schemeClr val="bg1"/>
                </a:solidFill>
              </a:rPr>
              <a:t>rand.Read</a:t>
            </a:r>
            <a:r>
              <a:rPr lang="en-US" sz="1350" dirty="0">
                <a:solidFill>
                  <a:schemeClr val="bg1"/>
                </a:solidFill>
              </a:rPr>
              <a:t>(</a:t>
            </a:r>
            <a:r>
              <a:rPr lang="en-US" sz="1350" dirty="0" err="1">
                <a:solidFill>
                  <a:schemeClr val="bg1"/>
                </a:solidFill>
              </a:rPr>
              <a:t>sessionKey</a:t>
            </a:r>
            <a:r>
              <a:rPr lang="en-US" sz="1350" dirty="0">
                <a:solidFill>
                  <a:schemeClr val="bg1"/>
                </a:solidFill>
              </a:rPr>
              <a:t>)</a:t>
            </a:r>
          </a:p>
          <a:p>
            <a:r>
              <a:rPr lang="en-US" sz="1350" dirty="0">
                <a:solidFill>
                  <a:schemeClr val="bg1"/>
                </a:solidFill>
              </a:rPr>
              <a:t>fmt.Printf("%v \n", []rune(string(plaintext)))</a:t>
            </a:r>
          </a:p>
          <a:p>
            <a:endParaRPr lang="en-US" sz="1350" dirty="0">
              <a:solidFill>
                <a:schemeClr val="bg1"/>
              </a:solidFill>
            </a:endParaRPr>
          </a:p>
          <a:p>
            <a:r>
              <a:rPr lang="en-US" sz="1350" dirty="0">
                <a:solidFill>
                  <a:schemeClr val="bg1"/>
                </a:solidFill>
              </a:rPr>
              <a:t>ciphertext, _ := </a:t>
            </a:r>
            <a:r>
              <a:rPr lang="en-US" sz="1350" dirty="0" err="1">
                <a:solidFill>
                  <a:schemeClr val="bg1"/>
                </a:solidFill>
              </a:rPr>
              <a:t>rsa.EncryptOAEP</a:t>
            </a:r>
            <a:r>
              <a:rPr lang="en-US" sz="1350" dirty="0">
                <a:solidFill>
                  <a:schemeClr val="bg1"/>
                </a:solidFill>
              </a:rPr>
              <a:t>(sha256.New(),</a:t>
            </a:r>
          </a:p>
          <a:p>
            <a:r>
              <a:rPr lang="en-US" sz="1350" dirty="0">
                <a:solidFill>
                  <a:schemeClr val="bg1"/>
                </a:solidFill>
              </a:rPr>
              <a:t>                </a:t>
            </a:r>
            <a:r>
              <a:rPr lang="en-US" sz="1350" dirty="0" err="1">
                <a:solidFill>
                  <a:schemeClr val="bg1"/>
                </a:solidFill>
              </a:rPr>
              <a:t>rand.Reader</a:t>
            </a:r>
            <a:r>
              <a:rPr lang="en-US" sz="1350" dirty="0">
                <a:solidFill>
                  <a:schemeClr val="bg1"/>
                </a:solidFill>
              </a:rPr>
              <a:t>,</a:t>
            </a:r>
          </a:p>
          <a:p>
            <a:r>
              <a:rPr lang="en-US" sz="1350" dirty="0">
                <a:solidFill>
                  <a:schemeClr val="bg1"/>
                </a:solidFill>
              </a:rPr>
              <a:t>                </a:t>
            </a:r>
            <a:r>
              <a:rPr lang="en-US" sz="1350" dirty="0" err="1">
                <a:solidFill>
                  <a:schemeClr val="bg1"/>
                </a:solidFill>
              </a:rPr>
              <a:t>rsaPublicKey</a:t>
            </a:r>
            <a:r>
              <a:rPr lang="en-US" sz="1350" dirty="0">
                <a:solidFill>
                  <a:schemeClr val="bg1"/>
                </a:solidFill>
              </a:rPr>
              <a:t>.(*</a:t>
            </a:r>
            <a:r>
              <a:rPr lang="en-US" sz="1350" dirty="0" err="1">
                <a:solidFill>
                  <a:schemeClr val="bg1"/>
                </a:solidFill>
              </a:rPr>
              <a:t>rsa.PublicKey</a:t>
            </a:r>
            <a:r>
              <a:rPr lang="en-US" sz="1350" dirty="0">
                <a:solidFill>
                  <a:schemeClr val="bg1"/>
                </a:solidFill>
              </a:rPr>
              <a:t>),</a:t>
            </a:r>
          </a:p>
          <a:p>
            <a:r>
              <a:rPr lang="en-US" sz="1350" dirty="0">
                <a:solidFill>
                  <a:schemeClr val="bg1"/>
                </a:solidFill>
              </a:rPr>
              <a:t>                </a:t>
            </a:r>
            <a:r>
              <a:rPr lang="en-US" sz="1350" dirty="0" err="1">
                <a:solidFill>
                  <a:schemeClr val="bg1"/>
                </a:solidFill>
              </a:rPr>
              <a:t>sessionKey</a:t>
            </a:r>
            <a:r>
              <a:rPr lang="en-US" sz="1350" dirty="0">
                <a:solidFill>
                  <a:schemeClr val="bg1"/>
                </a:solidFill>
              </a:rPr>
              <a:t>,</a:t>
            </a:r>
          </a:p>
          <a:p>
            <a:r>
              <a:rPr lang="en-US" sz="1350" dirty="0">
                <a:solidFill>
                  <a:schemeClr val="bg1"/>
                </a:solidFill>
              </a:rPr>
              <a:t>                label)</a:t>
            </a:r>
          </a:p>
          <a:p>
            <a:endParaRPr lang="en-US" sz="1350" dirty="0">
              <a:solidFill>
                <a:schemeClr val="bg1"/>
              </a:solidFill>
            </a:endParaRPr>
          </a:p>
          <a:p>
            <a:r>
              <a:rPr lang="en-US" sz="1350" dirty="0">
                <a:solidFill>
                  <a:schemeClr val="bg1"/>
                </a:solidFill>
              </a:rPr>
              <a:t>//send cipher text back to original script </a:t>
            </a:r>
          </a:p>
        </p:txBody>
      </p:sp>
      <p:sp>
        <p:nvSpPr>
          <p:cNvPr id="11" name="Rectangle: Rounded Corners 10">
            <a:extLst>
              <a:ext uri="{FF2B5EF4-FFF2-40B4-BE49-F238E27FC236}">
                <a16:creationId xmlns:a16="http://schemas.microsoft.com/office/drawing/2014/main" id="{FA7DFC0D-F4D4-4D86-9450-EE8288AFC7CB}"/>
              </a:ext>
            </a:extLst>
          </p:cNvPr>
          <p:cNvSpPr/>
          <p:nvPr/>
        </p:nvSpPr>
        <p:spPr>
          <a:xfrm>
            <a:off x="604686" y="4894473"/>
            <a:ext cx="4930877" cy="1745226"/>
          </a:xfrm>
          <a:prstGeom prst="roundRect">
            <a:avLst/>
          </a:prstGeom>
          <a:gradFill>
            <a:gsLst>
              <a:gs pos="0">
                <a:schemeClr val="accent2">
                  <a:lumMod val="5000"/>
                  <a:lumOff val="95000"/>
                  <a:alpha val="21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solidFill>
            </a:endParaRPr>
          </a:p>
          <a:p>
            <a:r>
              <a:rPr lang="en-US" sz="1400" dirty="0">
                <a:solidFill>
                  <a:schemeClr val="bg1"/>
                </a:solidFill>
              </a:rPr>
              <a:t>plaintext, _ := </a:t>
            </a:r>
            <a:r>
              <a:rPr lang="en-US" sz="1400" dirty="0" err="1">
                <a:solidFill>
                  <a:schemeClr val="bg1"/>
                </a:solidFill>
              </a:rPr>
              <a:t>rsa.DecryptOAEP</a:t>
            </a:r>
            <a:r>
              <a:rPr lang="en-US" sz="1400" dirty="0">
                <a:solidFill>
                  <a:schemeClr val="bg1"/>
                </a:solidFill>
              </a:rPr>
              <a:t>(sha256.New(),</a:t>
            </a:r>
          </a:p>
          <a:p>
            <a:r>
              <a:rPr lang="en-US" sz="1400" dirty="0">
                <a:solidFill>
                  <a:schemeClr val="bg1"/>
                </a:solidFill>
              </a:rPr>
              <a:t>                                </a:t>
            </a:r>
            <a:r>
              <a:rPr lang="en-US" sz="1400" dirty="0" err="1">
                <a:solidFill>
                  <a:schemeClr val="bg1"/>
                </a:solidFill>
              </a:rPr>
              <a:t>rand.Reader</a:t>
            </a:r>
            <a:r>
              <a:rPr lang="en-US" sz="1400" dirty="0">
                <a:solidFill>
                  <a:schemeClr val="bg1"/>
                </a:solidFill>
              </a:rPr>
              <a:t>,</a:t>
            </a:r>
          </a:p>
          <a:p>
            <a:r>
              <a:rPr lang="en-US" sz="1400" dirty="0">
                <a:solidFill>
                  <a:schemeClr val="bg1"/>
                </a:solidFill>
              </a:rPr>
              <a:t>                                </a:t>
            </a:r>
            <a:r>
              <a:rPr lang="en-US" sz="1400" dirty="0" err="1">
                <a:solidFill>
                  <a:schemeClr val="bg1"/>
                </a:solidFill>
              </a:rPr>
              <a:t>privateKey</a:t>
            </a:r>
            <a:r>
              <a:rPr lang="en-US" sz="1400" dirty="0">
                <a:solidFill>
                  <a:schemeClr val="bg1"/>
                </a:solidFill>
              </a:rPr>
              <a:t>,</a:t>
            </a:r>
          </a:p>
          <a:p>
            <a:r>
              <a:rPr lang="en-US" sz="1400" dirty="0">
                <a:solidFill>
                  <a:schemeClr val="bg1"/>
                </a:solidFill>
              </a:rPr>
              <a:t>                                []byte(ciphertext),</a:t>
            </a:r>
          </a:p>
          <a:p>
            <a:r>
              <a:rPr lang="en-US" sz="1400" dirty="0">
                <a:solidFill>
                  <a:schemeClr val="bg1"/>
                </a:solidFill>
              </a:rPr>
              <a:t>                                label)</a:t>
            </a:r>
          </a:p>
          <a:p>
            <a:r>
              <a:rPr lang="en-US" sz="1400" dirty="0">
                <a:solidFill>
                  <a:schemeClr val="bg1"/>
                </a:solidFill>
              </a:rPr>
              <a:t>fmt.Printf("%v \n", []rune(string(plaintext)))</a:t>
            </a:r>
          </a:p>
          <a:p>
            <a:endParaRPr lang="en-US" sz="1400" dirty="0">
              <a:solidFill>
                <a:schemeClr val="bg1"/>
              </a:solidFill>
            </a:endParaRPr>
          </a:p>
        </p:txBody>
      </p:sp>
      <p:cxnSp>
        <p:nvCxnSpPr>
          <p:cNvPr id="13" name="Straight Arrow Connector 12">
            <a:extLst>
              <a:ext uri="{FF2B5EF4-FFF2-40B4-BE49-F238E27FC236}">
                <a16:creationId xmlns:a16="http://schemas.microsoft.com/office/drawing/2014/main" id="{9318A320-5C90-4629-B93A-AF1E9054071C}"/>
              </a:ext>
            </a:extLst>
          </p:cNvPr>
          <p:cNvCxnSpPr/>
          <p:nvPr/>
        </p:nvCxnSpPr>
        <p:spPr>
          <a:xfrm>
            <a:off x="5466735" y="1691148"/>
            <a:ext cx="835742" cy="0"/>
          </a:xfrm>
          <a:prstGeom prst="straightConnector1">
            <a:avLst/>
          </a:prstGeom>
          <a:ln w="79375">
            <a:solidFill>
              <a:schemeClr val="bg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F346E11-4664-4699-9140-B138469BB021}"/>
              </a:ext>
            </a:extLst>
          </p:cNvPr>
          <p:cNvCxnSpPr>
            <a:cxnSpLocks/>
          </p:cNvCxnSpPr>
          <p:nvPr/>
        </p:nvCxnSpPr>
        <p:spPr>
          <a:xfrm flipH="1" flipV="1">
            <a:off x="5093112" y="5255346"/>
            <a:ext cx="1248694" cy="707920"/>
          </a:xfrm>
          <a:prstGeom prst="straightConnector1">
            <a:avLst/>
          </a:prstGeom>
          <a:ln w="66675">
            <a:solidFill>
              <a:schemeClr val="bg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4950581-F540-48D8-9D24-CC16F1E9FD4B}"/>
              </a:ext>
            </a:extLst>
          </p:cNvPr>
          <p:cNvSpPr/>
          <p:nvPr/>
        </p:nvSpPr>
        <p:spPr>
          <a:xfrm>
            <a:off x="707923" y="4822415"/>
            <a:ext cx="2664542" cy="369332"/>
          </a:xfrm>
          <a:prstGeom prst="rect">
            <a:avLst/>
          </a:prstGeom>
        </p:spPr>
        <p:txBody>
          <a:bodyPr wrap="square">
            <a:spAutoFit/>
          </a:bodyPr>
          <a:lstStyle/>
          <a:p>
            <a:r>
              <a:rPr lang="en-US" dirty="0"/>
              <a:t>Decrypting the Session Key</a:t>
            </a:r>
          </a:p>
        </p:txBody>
      </p:sp>
      <p:sp>
        <p:nvSpPr>
          <p:cNvPr id="9" name="Rectangle 8">
            <a:extLst>
              <a:ext uri="{FF2B5EF4-FFF2-40B4-BE49-F238E27FC236}">
                <a16:creationId xmlns:a16="http://schemas.microsoft.com/office/drawing/2014/main" id="{B9472F7E-2B3E-4D35-972B-01F4F06070C3}"/>
              </a:ext>
            </a:extLst>
          </p:cNvPr>
          <p:cNvSpPr/>
          <p:nvPr/>
        </p:nvSpPr>
        <p:spPr>
          <a:xfrm>
            <a:off x="707923" y="218301"/>
            <a:ext cx="4026310" cy="369332"/>
          </a:xfrm>
          <a:prstGeom prst="rect">
            <a:avLst/>
          </a:prstGeom>
        </p:spPr>
        <p:txBody>
          <a:bodyPr wrap="square">
            <a:spAutoFit/>
          </a:bodyPr>
          <a:lstStyle/>
          <a:p>
            <a:r>
              <a:rPr lang="en-US" dirty="0"/>
              <a:t>Generating Key and Exporting it’s Public </a:t>
            </a:r>
          </a:p>
        </p:txBody>
      </p:sp>
      <p:sp>
        <p:nvSpPr>
          <p:cNvPr id="12" name="Rectangle 11">
            <a:extLst>
              <a:ext uri="{FF2B5EF4-FFF2-40B4-BE49-F238E27FC236}">
                <a16:creationId xmlns:a16="http://schemas.microsoft.com/office/drawing/2014/main" id="{DE8E95ED-AF90-4B77-8A80-0F4A9F0368EF}"/>
              </a:ext>
            </a:extLst>
          </p:cNvPr>
          <p:cNvSpPr/>
          <p:nvPr/>
        </p:nvSpPr>
        <p:spPr>
          <a:xfrm>
            <a:off x="6379168" y="132113"/>
            <a:ext cx="4847631" cy="369332"/>
          </a:xfrm>
          <a:prstGeom prst="rect">
            <a:avLst/>
          </a:prstGeom>
        </p:spPr>
        <p:txBody>
          <a:bodyPr wrap="square">
            <a:spAutoFit/>
          </a:bodyPr>
          <a:lstStyle/>
          <a:p>
            <a:r>
              <a:rPr lang="en-US" dirty="0"/>
              <a:t>Importing Private Key and Encoding Session Key </a:t>
            </a:r>
          </a:p>
        </p:txBody>
      </p:sp>
    </p:spTree>
    <p:extLst>
      <p:ext uri="{BB962C8B-B14F-4D97-AF65-F5344CB8AC3E}">
        <p14:creationId xmlns:p14="http://schemas.microsoft.com/office/powerpoint/2010/main" val="3801891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7159</TotalTime>
  <Words>3072</Words>
  <Application>Microsoft Office PowerPoint</Application>
  <PresentationFormat>Widescreen</PresentationFormat>
  <Paragraphs>361</Paragraphs>
  <Slides>29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Tw Cen MT</vt:lpstr>
      <vt:lpstr>Circuit</vt:lpstr>
      <vt:lpstr>Public Key Cryptography Golang Implementation </vt:lpstr>
      <vt:lpstr>Summary </vt:lpstr>
      <vt:lpstr>Public Key Authentication</vt:lpstr>
      <vt:lpstr>Asymmetrical Keys</vt:lpstr>
      <vt:lpstr>RSA (Rivest–Shamir–Adleman)</vt:lpstr>
      <vt:lpstr>Public-Key Cryptography Standards (PKCS)</vt:lpstr>
      <vt:lpstr>PowerPoint Presentation</vt:lpstr>
      <vt:lpstr>Real life example, Session Key</vt:lpstr>
      <vt:lpstr>PowerPoint Presentation</vt:lpstr>
      <vt:lpstr>Gotchas when sending Session Key </vt:lpstr>
      <vt:lpstr>Man in the Middle Attack</vt:lpstr>
      <vt:lpstr>Certificate Authority</vt:lpstr>
      <vt:lpstr>Public Key infrastructure (Pki)</vt:lpstr>
      <vt:lpstr>Real Life Use: Passing Certs in TLS</vt:lpstr>
      <vt:lpstr>Journalism and Anonymous Sources</vt:lpstr>
      <vt:lpstr>PowerPoint Presentation</vt:lpstr>
      <vt:lpstr>PGP (PRETTY Good Privacy)</vt:lpstr>
      <vt:lpstr>Digital Signatures</vt:lpstr>
      <vt:lpstr>Circle of Trust</vt:lpstr>
      <vt:lpstr>PGP libraries</vt:lpstr>
      <vt:lpstr>Official GO PGP Implementation</vt:lpstr>
      <vt:lpstr>When PGP Fails</vt:lpstr>
      <vt:lpstr>Off The Record Messaging</vt:lpstr>
      <vt:lpstr>Diffe-HellMan Key Agreement</vt:lpstr>
      <vt:lpstr>PowerPoint Presentation</vt:lpstr>
      <vt:lpstr>Perfect forward secrecy</vt:lpstr>
      <vt:lpstr>Other Pieces of OFF the REcord </vt:lpstr>
      <vt:lpstr>OTR implementations iN GO</vt:lpstr>
      <vt:lpstr>Thank you so much For Coming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Cryptography Golang Implementation </dc:title>
  <dc:creator>Hannah Watwood</dc:creator>
  <cp:lastModifiedBy>Hannah Watwood</cp:lastModifiedBy>
  <cp:revision>89</cp:revision>
  <dcterms:created xsi:type="dcterms:W3CDTF">2019-05-11T20:50:13Z</dcterms:created>
  <dcterms:modified xsi:type="dcterms:W3CDTF">2019-05-16T20:45:41Z</dcterms:modified>
</cp:coreProperties>
</file>