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72" r:id="rId6"/>
  </p:sldMasterIdLst>
  <p:notesMasterIdLst>
    <p:notesMasterId r:id="rId51"/>
  </p:notesMasterIdLst>
  <p:sldIdLst>
    <p:sldId id="289" r:id="rId7"/>
    <p:sldId id="261" r:id="rId8"/>
    <p:sldId id="363" r:id="rId9"/>
    <p:sldId id="293" r:id="rId10"/>
    <p:sldId id="304" r:id="rId11"/>
    <p:sldId id="362" r:id="rId12"/>
    <p:sldId id="335" r:id="rId13"/>
    <p:sldId id="307" r:id="rId14"/>
    <p:sldId id="308" r:id="rId15"/>
    <p:sldId id="343" r:id="rId16"/>
    <p:sldId id="367" r:id="rId17"/>
    <p:sldId id="366" r:id="rId18"/>
    <p:sldId id="385" r:id="rId19"/>
    <p:sldId id="386" r:id="rId20"/>
    <p:sldId id="365" r:id="rId21"/>
    <p:sldId id="387" r:id="rId22"/>
    <p:sldId id="320" r:id="rId23"/>
    <p:sldId id="388" r:id="rId24"/>
    <p:sldId id="389" r:id="rId25"/>
    <p:sldId id="364" r:id="rId26"/>
    <p:sldId id="353" r:id="rId27"/>
    <p:sldId id="312" r:id="rId28"/>
    <p:sldId id="338" r:id="rId29"/>
    <p:sldId id="351" r:id="rId30"/>
    <p:sldId id="313" r:id="rId31"/>
    <p:sldId id="390" r:id="rId32"/>
    <p:sldId id="391" r:id="rId33"/>
    <p:sldId id="392" r:id="rId34"/>
    <p:sldId id="393" r:id="rId35"/>
    <p:sldId id="394" r:id="rId36"/>
    <p:sldId id="395" r:id="rId37"/>
    <p:sldId id="396" r:id="rId38"/>
    <p:sldId id="403" r:id="rId39"/>
    <p:sldId id="397" r:id="rId40"/>
    <p:sldId id="398" r:id="rId41"/>
    <p:sldId id="399" r:id="rId42"/>
    <p:sldId id="402" r:id="rId43"/>
    <p:sldId id="400" r:id="rId44"/>
    <p:sldId id="401" r:id="rId45"/>
    <p:sldId id="404" r:id="rId46"/>
    <p:sldId id="405" r:id="rId47"/>
    <p:sldId id="359" r:id="rId48"/>
    <p:sldId id="360" r:id="rId49"/>
    <p:sldId id="361" r:id="rId5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quale Rizzi" initials="PR" lastIdx="1" clrIdx="0">
    <p:extLst>
      <p:ext uri="{19B8F6BF-5375-455C-9EA6-DF929625EA0E}">
        <p15:presenceInfo xmlns:p15="http://schemas.microsoft.com/office/powerpoint/2012/main" userId="Pasquale Riz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58119-FD9F-4CB2-927F-3EAD3C67BD49}" v="1" dt="2022-07-08T07:34:00.89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68691" autoAdjust="0"/>
  </p:normalViewPr>
  <p:slideViewPr>
    <p:cSldViewPr>
      <p:cViewPr varScale="1">
        <p:scale>
          <a:sx n="46" d="100"/>
          <a:sy n="46" d="100"/>
        </p:scale>
        <p:origin x="1928" y="28"/>
      </p:cViewPr>
      <p:guideLst>
        <p:guide orient="horz" pos="2160"/>
        <p:guide pos="2880"/>
      </p:guideLst>
    </p:cSldViewPr>
  </p:slideViewPr>
  <p:outlineViewPr>
    <p:cViewPr>
      <p:scale>
        <a:sx n="33" d="100"/>
        <a:sy n="33" d="100"/>
      </p:scale>
      <p:origin x="0" y="-6678"/>
    </p:cViewPr>
  </p:outlineViewPr>
  <p:notesTextViewPr>
    <p:cViewPr>
      <p:scale>
        <a:sx n="125" d="100"/>
        <a:sy n="125" d="100"/>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6/11/relationships/changesInfo" Target="changesInfos/changesInfo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ena Lucentini" userId="S::milena.lucentini@finconsgroup.com::7831bcc7-89d3-4995-a00c-6a625196d169" providerId="AD" clId="Web-{CF758119-FD9F-4CB2-927F-3EAD3C67BD49}"/>
    <pc:docChg chg="modSld">
      <pc:chgData name="Milena Lucentini" userId="S::milena.lucentini@finconsgroup.com::7831bcc7-89d3-4995-a00c-6a625196d169" providerId="AD" clId="Web-{CF758119-FD9F-4CB2-927F-3EAD3C67BD49}" dt="2022-07-08T07:34:00.890" v="0" actId="1076"/>
      <pc:docMkLst>
        <pc:docMk/>
      </pc:docMkLst>
      <pc:sldChg chg="modSp">
        <pc:chgData name="Milena Lucentini" userId="S::milena.lucentini@finconsgroup.com::7831bcc7-89d3-4995-a00c-6a625196d169" providerId="AD" clId="Web-{CF758119-FD9F-4CB2-927F-3EAD3C67BD49}" dt="2022-07-08T07:34:00.890" v="0" actId="1076"/>
        <pc:sldMkLst>
          <pc:docMk/>
          <pc:sldMk cId="1095345115" sldId="343"/>
        </pc:sldMkLst>
        <pc:picChg chg="mod">
          <ac:chgData name="Milena Lucentini" userId="S::milena.lucentini@finconsgroup.com::7831bcc7-89d3-4995-a00c-6a625196d169" providerId="AD" clId="Web-{CF758119-FD9F-4CB2-927F-3EAD3C67BD49}" dt="2022-07-08T07:34:00.890" v="0" actId="1076"/>
          <ac:picMkLst>
            <pc:docMk/>
            <pc:sldMk cId="1095345115" sldId="343"/>
            <ac:picMk id="4" creationId="{64C3AB0E-1638-4C87-AB59-F78570E4A3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03E9B-9B51-4389-8A32-D33EE7E72377}" type="datetimeFigureOut">
              <a:rPr lang="it-IT" smtClean="0"/>
              <a:t>23/05/2023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0E6A2-7C0F-4009-8204-BE2B0536D298}" type="slidenum">
              <a:rPr lang="it-IT" smtClean="0"/>
              <a:t>‹#›</a:t>
            </a:fld>
            <a:endParaRPr lang="it-IT"/>
          </a:p>
        </p:txBody>
      </p:sp>
    </p:spTree>
    <p:extLst>
      <p:ext uri="{BB962C8B-B14F-4D97-AF65-F5344CB8AC3E}">
        <p14:creationId xmlns:p14="http://schemas.microsoft.com/office/powerpoint/2010/main" val="314157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wikipedia.org/wiki/Roy_Field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it.wikipedia.org/wiki/Hyper_Text_Transfer_Protoco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014C173-F345-495A-9145-8592B366DBE8}" type="slidenum">
              <a:rPr lang="it-IT" smtClean="0">
                <a:solidFill>
                  <a:prstClr val="black"/>
                </a:solidFill>
              </a:rPr>
              <a:pPr/>
              <a:t>1</a:t>
            </a:fld>
            <a:endParaRPr lang="it-IT">
              <a:solidFill>
                <a:prstClr val="black"/>
              </a:solidFill>
            </a:endParaRPr>
          </a:p>
        </p:txBody>
      </p:sp>
    </p:spTree>
    <p:extLst>
      <p:ext uri="{BB962C8B-B14F-4D97-AF65-F5344CB8AC3E}">
        <p14:creationId xmlns:p14="http://schemas.microsoft.com/office/powerpoint/2010/main" val="1007680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298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316031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130804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76089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398577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9047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2031511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3181241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124475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32060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2</a:t>
            </a:fld>
            <a:endParaRPr lang="it-IT"/>
          </a:p>
        </p:txBody>
      </p:sp>
    </p:spTree>
    <p:extLst>
      <p:ext uri="{BB962C8B-B14F-4D97-AF65-F5344CB8AC3E}">
        <p14:creationId xmlns:p14="http://schemas.microsoft.com/office/powerpoint/2010/main" val="50622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22</a:t>
            </a:fld>
            <a:endParaRPr lang="it-IT"/>
          </a:p>
        </p:txBody>
      </p:sp>
    </p:spTree>
    <p:extLst>
      <p:ext uri="{BB962C8B-B14F-4D97-AF65-F5344CB8AC3E}">
        <p14:creationId xmlns:p14="http://schemas.microsoft.com/office/powerpoint/2010/main" val="1730354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23</a:t>
            </a:fld>
            <a:endParaRPr lang="it-IT"/>
          </a:p>
        </p:txBody>
      </p:sp>
    </p:spTree>
    <p:extLst>
      <p:ext uri="{BB962C8B-B14F-4D97-AF65-F5344CB8AC3E}">
        <p14:creationId xmlns:p14="http://schemas.microsoft.com/office/powerpoint/2010/main" val="2693982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33</a:t>
            </a:fld>
            <a:endParaRPr lang="it-IT"/>
          </a:p>
        </p:txBody>
      </p:sp>
    </p:spTree>
    <p:extLst>
      <p:ext uri="{BB962C8B-B14F-4D97-AF65-F5344CB8AC3E}">
        <p14:creationId xmlns:p14="http://schemas.microsoft.com/office/powerpoint/2010/main" val="3868746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34</a:t>
            </a:fld>
            <a:endParaRPr lang="it-IT"/>
          </a:p>
        </p:txBody>
      </p:sp>
    </p:spTree>
    <p:extLst>
      <p:ext uri="{BB962C8B-B14F-4D97-AF65-F5344CB8AC3E}">
        <p14:creationId xmlns:p14="http://schemas.microsoft.com/office/powerpoint/2010/main" val="2468163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35</a:t>
            </a:fld>
            <a:endParaRPr lang="it-IT"/>
          </a:p>
        </p:txBody>
      </p:sp>
    </p:spTree>
    <p:extLst>
      <p:ext uri="{BB962C8B-B14F-4D97-AF65-F5344CB8AC3E}">
        <p14:creationId xmlns:p14="http://schemas.microsoft.com/office/powerpoint/2010/main" val="2478114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36</a:t>
            </a:fld>
            <a:endParaRPr lang="it-IT"/>
          </a:p>
        </p:txBody>
      </p:sp>
    </p:spTree>
    <p:extLst>
      <p:ext uri="{BB962C8B-B14F-4D97-AF65-F5344CB8AC3E}">
        <p14:creationId xmlns:p14="http://schemas.microsoft.com/office/powerpoint/2010/main" val="82258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37</a:t>
            </a:fld>
            <a:endParaRPr lang="it-IT"/>
          </a:p>
        </p:txBody>
      </p:sp>
    </p:spTree>
    <p:extLst>
      <p:ext uri="{BB962C8B-B14F-4D97-AF65-F5344CB8AC3E}">
        <p14:creationId xmlns:p14="http://schemas.microsoft.com/office/powerpoint/2010/main" val="911824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38</a:t>
            </a:fld>
            <a:endParaRPr lang="it-IT"/>
          </a:p>
        </p:txBody>
      </p:sp>
    </p:spTree>
    <p:extLst>
      <p:ext uri="{BB962C8B-B14F-4D97-AF65-F5344CB8AC3E}">
        <p14:creationId xmlns:p14="http://schemas.microsoft.com/office/powerpoint/2010/main" val="1094684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39</a:t>
            </a:fld>
            <a:endParaRPr lang="it-IT"/>
          </a:p>
        </p:txBody>
      </p:sp>
    </p:spTree>
    <p:extLst>
      <p:ext uri="{BB962C8B-B14F-4D97-AF65-F5344CB8AC3E}">
        <p14:creationId xmlns:p14="http://schemas.microsoft.com/office/powerpoint/2010/main" val="261004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40</a:t>
            </a:fld>
            <a:endParaRPr lang="it-IT"/>
          </a:p>
        </p:txBody>
      </p:sp>
    </p:spTree>
    <p:extLst>
      <p:ext uri="{BB962C8B-B14F-4D97-AF65-F5344CB8AC3E}">
        <p14:creationId xmlns:p14="http://schemas.microsoft.com/office/powerpoint/2010/main" val="35055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3</a:t>
            </a:fld>
            <a:endParaRPr lang="it-IT"/>
          </a:p>
        </p:txBody>
      </p:sp>
    </p:spTree>
    <p:extLst>
      <p:ext uri="{BB962C8B-B14F-4D97-AF65-F5344CB8AC3E}">
        <p14:creationId xmlns:p14="http://schemas.microsoft.com/office/powerpoint/2010/main" val="168555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41</a:t>
            </a:fld>
            <a:endParaRPr lang="it-IT"/>
          </a:p>
        </p:txBody>
      </p:sp>
    </p:spTree>
    <p:extLst>
      <p:ext uri="{BB962C8B-B14F-4D97-AF65-F5344CB8AC3E}">
        <p14:creationId xmlns:p14="http://schemas.microsoft.com/office/powerpoint/2010/main" val="4287953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D0E6A2-7C0F-4009-8204-BE2B0536D298}" type="slidenum">
              <a:rPr lang="it-IT" smtClean="0"/>
              <a:t>43</a:t>
            </a:fld>
            <a:endParaRPr lang="it-IT"/>
          </a:p>
        </p:txBody>
      </p:sp>
    </p:spTree>
    <p:extLst>
      <p:ext uri="{BB962C8B-B14F-4D97-AF65-F5344CB8AC3E}">
        <p14:creationId xmlns:p14="http://schemas.microsoft.com/office/powerpoint/2010/main" val="101771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fontAlgn="base"/>
            <a:endParaRPr lang="it-IT" b="0" i="0" dirty="0">
              <a:solidFill>
                <a:srgbClr val="000000"/>
              </a:solidFill>
              <a:effectLst/>
              <a:latin typeface="Inconsolata" pitchFamily="1" charset="0"/>
            </a:endParaRPr>
          </a:p>
        </p:txBody>
      </p:sp>
      <p:sp>
        <p:nvSpPr>
          <p:cNvPr id="4" name="Segnaposto numero diapositiva 3"/>
          <p:cNvSpPr>
            <a:spLocks noGrp="1"/>
          </p:cNvSpPr>
          <p:nvPr>
            <p:ph type="sldNum" sz="quarter" idx="5"/>
          </p:nvPr>
        </p:nvSpPr>
        <p:spPr/>
        <p:txBody>
          <a:bodyPr/>
          <a:lstStyle/>
          <a:p>
            <a:fld id="{6DD0E6A2-7C0F-4009-8204-BE2B0536D298}" type="slidenum">
              <a:rPr lang="it-IT" smtClean="0"/>
              <a:t>4</a:t>
            </a:fld>
            <a:endParaRPr lang="it-IT"/>
          </a:p>
        </p:txBody>
      </p:sp>
    </p:spTree>
    <p:extLst>
      <p:ext uri="{BB962C8B-B14F-4D97-AF65-F5344CB8AC3E}">
        <p14:creationId xmlns:p14="http://schemas.microsoft.com/office/powerpoint/2010/main" val="294976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DD0E6A2-7C0F-4009-8204-BE2B0536D298}" type="slidenum">
              <a:rPr lang="it-IT" smtClean="0"/>
              <a:t>5</a:t>
            </a:fld>
            <a:endParaRPr lang="it-IT"/>
          </a:p>
        </p:txBody>
      </p:sp>
    </p:spTree>
    <p:extLst>
      <p:ext uri="{BB962C8B-B14F-4D97-AF65-F5344CB8AC3E}">
        <p14:creationId xmlns:p14="http://schemas.microsoft.com/office/powerpoint/2010/main" val="263423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6</a:t>
            </a:fld>
            <a:endParaRPr lang="it-IT"/>
          </a:p>
        </p:txBody>
      </p:sp>
    </p:spTree>
    <p:extLst>
      <p:ext uri="{BB962C8B-B14F-4D97-AF65-F5344CB8AC3E}">
        <p14:creationId xmlns:p14="http://schemas.microsoft.com/office/powerpoint/2010/main" val="3613334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None/>
            </a:pPr>
            <a:r>
              <a:rPr lang="it-IT" b="0" i="0" dirty="0">
                <a:solidFill>
                  <a:srgbClr val="444444"/>
                </a:solidFill>
                <a:effectLst/>
                <a:latin typeface="Domine"/>
              </a:rPr>
              <a:t>L’espressione</a:t>
            </a:r>
            <a:r>
              <a:rPr lang="it-IT" b="1" i="0" dirty="0">
                <a:solidFill>
                  <a:srgbClr val="444444"/>
                </a:solidFill>
                <a:effectLst/>
                <a:latin typeface="Domine"/>
              </a:rPr>
              <a:t> “</a:t>
            </a:r>
            <a:r>
              <a:rPr lang="it-IT" b="1" i="0" dirty="0" err="1">
                <a:solidFill>
                  <a:srgbClr val="444444"/>
                </a:solidFill>
                <a:effectLst/>
                <a:latin typeface="Domine"/>
              </a:rPr>
              <a:t>representational</a:t>
            </a:r>
            <a:r>
              <a:rPr lang="it-IT" b="1" i="0" dirty="0">
                <a:solidFill>
                  <a:srgbClr val="444444"/>
                </a:solidFill>
                <a:effectLst/>
                <a:latin typeface="Domine"/>
              </a:rPr>
              <a:t> state transfer”</a:t>
            </a:r>
            <a:r>
              <a:rPr lang="it-IT" b="0" i="0" dirty="0">
                <a:solidFill>
                  <a:srgbClr val="444444"/>
                </a:solidFill>
                <a:effectLst/>
                <a:latin typeface="Domine"/>
              </a:rPr>
              <a:t> e il suo acronimo</a:t>
            </a:r>
            <a:r>
              <a:rPr lang="it-IT" b="1" i="0" dirty="0">
                <a:solidFill>
                  <a:srgbClr val="444444"/>
                </a:solidFill>
                <a:effectLst/>
                <a:latin typeface="Domine"/>
              </a:rPr>
              <a:t> “REST”</a:t>
            </a:r>
            <a:r>
              <a:rPr lang="it-IT" b="0" i="0" dirty="0">
                <a:solidFill>
                  <a:srgbClr val="444444"/>
                </a:solidFill>
                <a:effectLst/>
                <a:latin typeface="Domine"/>
              </a:rPr>
              <a:t> furono introdotti nel 2000 nella tesi di dottorato di </a:t>
            </a:r>
            <a:r>
              <a:rPr lang="it-IT" b="0" i="0" u="none" strike="noStrike" dirty="0" err="1">
                <a:solidFill>
                  <a:srgbClr val="1E73BE"/>
                </a:solidFill>
                <a:effectLst/>
                <a:latin typeface="Domine"/>
                <a:hlinkClick r:id="rId3" tooltip="Roy Fielding"/>
              </a:rPr>
              <a:t>Roy</a:t>
            </a:r>
            <a:r>
              <a:rPr lang="it-IT" b="0" i="0" u="none" strike="noStrike" dirty="0">
                <a:solidFill>
                  <a:srgbClr val="1E73BE"/>
                </a:solidFill>
                <a:effectLst/>
                <a:latin typeface="Domine"/>
                <a:hlinkClick r:id="rId3" tooltip="Roy Fielding"/>
              </a:rPr>
              <a:t> Fielding</a:t>
            </a:r>
            <a:r>
              <a:rPr lang="it-IT" b="0" i="0" dirty="0">
                <a:solidFill>
                  <a:srgbClr val="444444"/>
                </a:solidFill>
                <a:effectLst/>
                <a:latin typeface="Domine"/>
              </a:rPr>
              <a:t>, uno dei principali autori delle specifiche dell’</a:t>
            </a:r>
            <a:r>
              <a:rPr lang="it-IT" b="0" i="0" dirty="0" err="1">
                <a:solidFill>
                  <a:srgbClr val="444444"/>
                </a:solidFill>
                <a:effectLst/>
                <a:latin typeface="Domine"/>
              </a:rPr>
              <a:t>Hypertext</a:t>
            </a:r>
            <a:r>
              <a:rPr lang="it-IT" b="0" i="0" dirty="0">
                <a:solidFill>
                  <a:srgbClr val="444444"/>
                </a:solidFill>
                <a:effectLst/>
                <a:latin typeface="Domine"/>
              </a:rPr>
              <a:t> Transfer </a:t>
            </a:r>
            <a:r>
              <a:rPr lang="it-IT" b="0" i="0" dirty="0" err="1">
                <a:solidFill>
                  <a:srgbClr val="444444"/>
                </a:solidFill>
                <a:effectLst/>
                <a:latin typeface="Domine"/>
              </a:rPr>
              <a:t>Protocol</a:t>
            </a:r>
            <a:r>
              <a:rPr lang="it-IT" b="0" i="0" dirty="0">
                <a:solidFill>
                  <a:srgbClr val="444444"/>
                </a:solidFill>
                <a:effectLst/>
                <a:latin typeface="Domine"/>
              </a:rPr>
              <a:t> (</a:t>
            </a:r>
            <a:r>
              <a:rPr lang="it-IT" b="0" i="0" u="none" strike="noStrike" dirty="0">
                <a:solidFill>
                  <a:srgbClr val="1E73BE"/>
                </a:solidFill>
                <a:effectLst/>
                <a:latin typeface="Domine"/>
                <a:hlinkClick r:id="rId4" tooltip="Hyper Text Transfer Protocol"/>
              </a:rPr>
              <a:t>HTTP</a:t>
            </a:r>
            <a:r>
              <a:rPr lang="it-IT" b="0" i="0" dirty="0">
                <a:solidFill>
                  <a:srgbClr val="444444"/>
                </a:solidFill>
                <a:effectLst/>
                <a:latin typeface="Domine"/>
              </a:rPr>
              <a:t>). </a:t>
            </a:r>
            <a:r>
              <a:rPr lang="it-IT" b="0" i="0" dirty="0" err="1">
                <a:solidFill>
                  <a:srgbClr val="444444"/>
                </a:solidFill>
                <a:effectLst/>
                <a:latin typeface="Domine"/>
              </a:rPr>
              <a:t>Roy</a:t>
            </a:r>
            <a:r>
              <a:rPr lang="it-IT" b="0" i="0" dirty="0">
                <a:solidFill>
                  <a:srgbClr val="444444"/>
                </a:solidFill>
                <a:effectLst/>
                <a:latin typeface="Domine"/>
              </a:rPr>
              <a:t> Fielding descrive il </a:t>
            </a:r>
            <a:r>
              <a:rPr lang="it-IT" b="1" i="0" dirty="0" err="1">
                <a:solidFill>
                  <a:srgbClr val="444444"/>
                </a:solidFill>
                <a:effectLst/>
                <a:latin typeface="Domine"/>
              </a:rPr>
              <a:t>Representational</a:t>
            </a:r>
            <a:r>
              <a:rPr lang="it-IT" b="1" i="0" dirty="0">
                <a:solidFill>
                  <a:srgbClr val="444444"/>
                </a:solidFill>
                <a:effectLst/>
                <a:latin typeface="Domine"/>
              </a:rPr>
              <a:t> State Transfer </a:t>
            </a:r>
            <a:r>
              <a:rPr lang="it-IT" b="0" i="0" dirty="0">
                <a:solidFill>
                  <a:srgbClr val="444444"/>
                </a:solidFill>
                <a:effectLst/>
                <a:latin typeface="Domine"/>
              </a:rPr>
              <a:t>come uno stile architetturale (“</a:t>
            </a:r>
            <a:r>
              <a:rPr lang="it-IT" b="0" i="0" dirty="0" err="1">
                <a:solidFill>
                  <a:srgbClr val="444444"/>
                </a:solidFill>
                <a:effectLst/>
                <a:latin typeface="Domine"/>
              </a:rPr>
              <a:t>architectural</a:t>
            </a:r>
            <a:r>
              <a:rPr lang="it-IT" b="0" i="0" dirty="0">
                <a:solidFill>
                  <a:srgbClr val="444444"/>
                </a:solidFill>
                <a:effectLst/>
                <a:latin typeface="Domine"/>
              </a:rPr>
              <a:t> style”), ovvero </a:t>
            </a:r>
            <a:r>
              <a:rPr lang="it-IT" b="1" i="0" dirty="0">
                <a:solidFill>
                  <a:srgbClr val="444444"/>
                </a:solidFill>
                <a:effectLst/>
                <a:latin typeface="Domine"/>
              </a:rPr>
              <a:t>un’astrazione degli elementi di un’architettura all’interno di un sistema </a:t>
            </a:r>
            <a:r>
              <a:rPr lang="it-IT" b="1" i="0" dirty="0" err="1">
                <a:solidFill>
                  <a:srgbClr val="444444"/>
                </a:solidFill>
                <a:effectLst/>
                <a:latin typeface="Domine"/>
              </a:rPr>
              <a:t>hypermedia</a:t>
            </a:r>
            <a:r>
              <a:rPr lang="it-IT" b="1" i="0" dirty="0">
                <a:solidFill>
                  <a:srgbClr val="444444"/>
                </a:solidFill>
                <a:effectLst/>
                <a:latin typeface="Domine"/>
              </a:rPr>
              <a:t> distribuito</a:t>
            </a:r>
            <a:r>
              <a:rPr lang="it-IT" b="0" i="0" dirty="0">
                <a:solidFill>
                  <a:srgbClr val="444444"/>
                </a:solidFill>
                <a:effectLst/>
                <a:latin typeface="Domine"/>
              </a:rPr>
              <a:t>. REST </a:t>
            </a:r>
            <a:r>
              <a:rPr lang="it-IT" b="1" i="0" dirty="0">
                <a:solidFill>
                  <a:srgbClr val="444444"/>
                </a:solidFill>
                <a:effectLst/>
                <a:latin typeface="Domine"/>
              </a:rPr>
              <a:t>ignora i dettagli dell’implementazione dei componenti e della sintassi del protocollo al fine di concentrarsi sui ruoli dei componenti, i vincoli sulla loro interazione con altri componenti e la loro interpretazione. </a:t>
            </a:r>
            <a:r>
              <a:rPr lang="it-IT" b="0" i="0" dirty="0">
                <a:solidFill>
                  <a:srgbClr val="444444"/>
                </a:solidFill>
                <a:effectLst/>
                <a:latin typeface="Domine"/>
              </a:rPr>
              <a:t>Ci tengo ancora una volta a dire che è molto importante capire la differenza tra un architettura e protocollo: mentre un protocollo potrebbe specificare: “usa JSON nel seguente formato per richiedere un preventivo”. Uno stile architetturale dice semplicemente: “i client possono contattare i server, ma non il contrario”. È un livello di astrazione completamente diverso.</a:t>
            </a:r>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8</a:t>
            </a:fld>
            <a:endParaRPr lang="it-IT"/>
          </a:p>
        </p:txBody>
      </p:sp>
    </p:spTree>
    <p:extLst>
      <p:ext uri="{BB962C8B-B14F-4D97-AF65-F5344CB8AC3E}">
        <p14:creationId xmlns:p14="http://schemas.microsoft.com/office/powerpoint/2010/main" val="398728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280784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66556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23/05/2023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90389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23/05/2023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118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8229600" cy="1252728"/>
          </a:xfrm>
        </p:spPr>
        <p:txBody>
          <a:bodyPr/>
          <a:lstStyle/>
          <a:p>
            <a:r>
              <a:rPr kumimoji="0" lang="it-IT"/>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r>
              <a:rPr lang="it-IT"/>
              <a:t>20/03/2012</a:t>
            </a:r>
          </a:p>
        </p:txBody>
      </p:sp>
      <p:sp>
        <p:nvSpPr>
          <p:cNvPr id="5" name="Segnaposto piè di pagina 4"/>
          <p:cNvSpPr>
            <a:spLocks noGrp="1"/>
          </p:cNvSpPr>
          <p:nvPr>
            <p:ph type="ftr" sz="quarter" idx="11"/>
          </p:nvPr>
        </p:nvSpPr>
        <p:spPr/>
        <p:txBody>
          <a:bodyPr/>
          <a:lstStyle/>
          <a:p>
            <a:r>
              <a:rPr lang="pt-BR">
                <a:solidFill>
                  <a:prstClr val="black">
                    <a:tint val="75000"/>
                  </a:prstClr>
                </a:solidFill>
              </a:rPr>
              <a:t>Claudio De Sio Cesari: RC-204</a:t>
            </a: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A47CFDED-9124-48F1-BBFC-49CD505FB6D3}" type="slidenum">
              <a:rPr lang="it-IT" smtClean="0"/>
              <a:pPr/>
              <a:t>‹#›</a:t>
            </a:fld>
            <a:endParaRPr lang="it-IT"/>
          </a:p>
        </p:txBody>
      </p:sp>
    </p:spTree>
    <p:extLst>
      <p:ext uri="{BB962C8B-B14F-4D97-AF65-F5344CB8AC3E}">
        <p14:creationId xmlns:p14="http://schemas.microsoft.com/office/powerpoint/2010/main" val="393635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23/05/2023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329447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04886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23/05/2023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90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BABE9F48-EFA0-4746-9445-06CE2C1B58C2}" type="datetimeFigureOut">
              <a:rPr lang="it-IT" smtClean="0">
                <a:solidFill>
                  <a:prstClr val="black">
                    <a:tint val="75000"/>
                  </a:prstClr>
                </a:solidFill>
              </a:rPr>
              <a:pPr/>
              <a:t>23/05/2023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98903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23/05/2023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1983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23/05/2023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15681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BABE9F48-EFA0-4746-9445-06CE2C1B58C2}" type="datetimeFigureOut">
              <a:rPr lang="it-IT" smtClean="0">
                <a:solidFill>
                  <a:prstClr val="black">
                    <a:tint val="75000"/>
                  </a:prstClr>
                </a:solidFill>
              </a:rPr>
              <a:pPr/>
              <a:t>23/05/2023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6149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23/05/2023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2274657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23/05/2023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391236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fld id="{BABE9F48-EFA0-4746-9445-06CE2C1B58C2}" type="datetimeFigureOut">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23/05/2023</a:t>
            </a:fld>
            <a:endParaRPr lang="it-IT">
              <a:solidFill>
                <a:prstClr val="black">
                  <a:tint val="75000"/>
                </a:prstClr>
              </a:solidFill>
              <a:latin typeface="Arial" charset="0"/>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it-IT">
              <a:solidFill>
                <a:prstClr val="black">
                  <a:tint val="75000"/>
                </a:prstClr>
              </a:solidFill>
              <a:latin typeface="Arial" charset="0"/>
              <a:ea typeface="ＭＳ Ｐゴシック" pitchFamily="-111" charset="-128"/>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8B2C713C-F1C0-4385-9139-006E61219F94}" type="slidenum">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a:t>
            </a:fld>
            <a:endParaRPr lang="it-IT">
              <a:solidFill>
                <a:prstClr val="black">
                  <a:tint val="75000"/>
                </a:prstClr>
              </a:solidFill>
              <a:latin typeface="Arial" charset="0"/>
              <a:ea typeface="ＭＳ Ｐゴシック" pitchFamily="-111" charset="-128"/>
            </a:endParaRPr>
          </a:p>
        </p:txBody>
      </p:sp>
      <p:pic>
        <p:nvPicPr>
          <p:cNvPr id="7" name="Immagine 3" descr="PPT_template-04-04.jpg"/>
          <p:cNvPicPr>
            <a:picLocks noChangeAspect="1"/>
          </p:cNvPicPr>
          <p:nvPr/>
        </p:nvPicPr>
        <p:blipFill>
          <a:blip r:embed="rId7"/>
          <a:srcRect/>
          <a:stretch>
            <a:fillRect/>
          </a:stretch>
        </p:blipFill>
        <p:spPr bwMode="auto">
          <a:xfrm>
            <a:off x="0" y="0"/>
            <a:ext cx="9142413" cy="6858000"/>
          </a:xfrm>
          <a:prstGeom prst="rect">
            <a:avLst/>
          </a:prstGeom>
          <a:noFill/>
          <a:ln w="9525">
            <a:noFill/>
            <a:miter lim="800000"/>
            <a:headEnd/>
            <a:tailEnd/>
          </a:ln>
        </p:spPr>
      </p:pic>
    </p:spTree>
    <p:extLst>
      <p:ext uri="{BB962C8B-B14F-4D97-AF65-F5344CB8AC3E}">
        <p14:creationId xmlns:p14="http://schemas.microsoft.com/office/powerpoint/2010/main" val="3452712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23/05/2023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305706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okta.com/blog/2017/08/09/jax-rs-vs-spring-rest-endpoints"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s://octoperf.com/blog/2018/03/26/soap-vs-rest/#soap" TargetMode="External"/><Relationship Id="rId7" Type="http://schemas.openxmlformats.org/officeDocument/2006/relationships/image" Target="../media/image13.jpeg"/><Relationship Id="rId2" Type="http://schemas.openxmlformats.org/officeDocument/2006/relationships/hyperlink" Target="https://restfulapi.net/" TargetMode="External"/><Relationship Id="rId1" Type="http://schemas.openxmlformats.org/officeDocument/2006/relationships/slideLayout" Target="../slideLayouts/slideLayout11.xml"/><Relationship Id="rId6" Type="http://schemas.openxmlformats.org/officeDocument/2006/relationships/hyperlink" Target="https://swagger.io/blog/api-strategy/difference-between-swagger-and-openapi/" TargetMode="External"/><Relationship Id="rId5" Type="http://schemas.openxmlformats.org/officeDocument/2006/relationships/hyperlink" Target="https://www.baeldung.com/spring-rest-openapi-documentation" TargetMode="External"/><Relationship Id="rId4" Type="http://schemas.openxmlformats.org/officeDocument/2006/relationships/hyperlink" Target="https://springdoc.org/#properties"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openapis.org/blog/2017/07/26/the-oai-announces-the-openapi-specification-3-0-0" TargetMode="External"/><Relationship Id="rId13" Type="http://schemas.openxmlformats.org/officeDocument/2006/relationships/hyperlink" Target="https://octoperf.com/blog/2018/03/26/soap-vs-rest/#soap" TargetMode="External"/><Relationship Id="rId3" Type="http://schemas.openxmlformats.org/officeDocument/2006/relationships/hyperlink" Target="https://www.baeldung.com/jax-ws" TargetMode="External"/><Relationship Id="rId7" Type="http://schemas.openxmlformats.org/officeDocument/2006/relationships/hyperlink" Target="https://developer.okta.com/blog/2017/08/09/jax-rs-vs-spring-rest-endpoints" TargetMode="External"/><Relationship Id="rId12" Type="http://schemas.openxmlformats.org/officeDocument/2006/relationships/hyperlink" Target="https://www.ninjadevcorner.com/2018/09/stateless-authentication-jwt-secure-spring-boot-rest-api.html"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hyperlink" Target="https://spring.io/guides/tutorials/rest/" TargetMode="External"/><Relationship Id="rId11" Type="http://schemas.openxmlformats.org/officeDocument/2006/relationships/hyperlink" Target="https://checksound.gitbook.io/corsojava/esempio-client-rest" TargetMode="External"/><Relationship Id="rId5" Type="http://schemas.openxmlformats.org/officeDocument/2006/relationships/hyperlink" Target="https://www.html.it/pag/16466/sicurezza-web-server/" TargetMode="External"/><Relationship Id="rId10" Type="http://schemas.openxmlformats.org/officeDocument/2006/relationships/hyperlink" Target="https://www.baeldung.com/rest-template" TargetMode="External"/><Relationship Id="rId4" Type="http://schemas.openxmlformats.org/officeDocument/2006/relationships/hyperlink" Target="https://www.tutorialspoint.com/webservices/web_services_summary.htm" TargetMode="External"/><Relationship Id="rId9" Type="http://schemas.openxmlformats.org/officeDocument/2006/relationships/hyperlink" Target="https://www.baeldung.com/spring-5-webclien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p:cNvSpPr>
            <a:spLocks noGrp="1"/>
          </p:cNvSpPr>
          <p:nvPr>
            <p:ph type="subTitle" idx="4294967295"/>
          </p:nvPr>
        </p:nvSpPr>
        <p:spPr>
          <a:xfrm>
            <a:off x="1394460" y="5989638"/>
            <a:ext cx="6400800" cy="868362"/>
          </a:xfrm>
        </p:spPr>
        <p:txBody>
          <a:bodyPr>
            <a:normAutofit fontScale="62500" lnSpcReduction="20000"/>
          </a:bodyPr>
          <a:lstStyle/>
          <a:p>
            <a:pPr algn="ctr">
              <a:buNone/>
              <a:defRPr/>
            </a:pPr>
            <a:r>
              <a:rPr lang="it-IT" sz="2800" b="1" dirty="0">
                <a:solidFill>
                  <a:schemeClr val="bg1"/>
                </a:solidFill>
                <a:latin typeface="Arial" charset="0"/>
              </a:rPr>
              <a:t>Advanced Java </a:t>
            </a:r>
            <a:r>
              <a:rPr lang="it-IT" sz="2800" b="1" dirty="0" err="1">
                <a:solidFill>
                  <a:schemeClr val="bg1"/>
                </a:solidFill>
                <a:latin typeface="Arial" charset="0"/>
              </a:rPr>
              <a:t>Architectures</a:t>
            </a:r>
            <a:r>
              <a:rPr lang="it-IT" sz="2800" b="1" dirty="0">
                <a:solidFill>
                  <a:schemeClr val="bg1"/>
                </a:solidFill>
                <a:latin typeface="Arial" charset="0"/>
              </a:rPr>
              <a:t> </a:t>
            </a:r>
          </a:p>
          <a:p>
            <a:pPr algn="ctr">
              <a:buNone/>
              <a:defRPr/>
            </a:pPr>
            <a:r>
              <a:rPr lang="it-IT" sz="2800" b="1" dirty="0" err="1">
                <a:solidFill>
                  <a:schemeClr val="bg1"/>
                </a:solidFill>
                <a:latin typeface="Arial" charset="0"/>
              </a:rPr>
              <a:t>WebServices</a:t>
            </a:r>
            <a:endParaRPr lang="it-IT" sz="2800" b="1" dirty="0">
              <a:solidFill>
                <a:schemeClr val="bg1"/>
              </a:solidFill>
              <a:latin typeface="Arial" charset="0"/>
            </a:endParaRPr>
          </a:p>
          <a:p>
            <a:pPr algn="ctr">
              <a:buNone/>
              <a:defRPr/>
            </a:pPr>
            <a:r>
              <a:rPr lang="it-IT" sz="2800" b="1" dirty="0">
                <a:solidFill>
                  <a:schemeClr val="bg1"/>
                </a:solidFill>
                <a:latin typeface="Arial" pitchFamily="34" charset="0"/>
                <a:cs typeface="Arial" pitchFamily="34" charset="0"/>
              </a:rPr>
              <a:t>Bari, Maggio 2023</a:t>
            </a:r>
            <a:endParaRPr lang="it-IT" sz="2400" dirty="0">
              <a:latin typeface="Arial" pitchFamily="34" charset="0"/>
              <a:cs typeface="Arial" pitchFamily="34" charset="0"/>
            </a:endParaRPr>
          </a:p>
        </p:txBody>
      </p:sp>
    </p:spTree>
    <p:extLst>
      <p:ext uri="{BB962C8B-B14F-4D97-AF65-F5344CB8AC3E}">
        <p14:creationId xmlns:p14="http://schemas.microsoft.com/office/powerpoint/2010/main" val="176400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Client-Server</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10</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477328"/>
          </a:xfrm>
          <a:prstGeom prst="rect">
            <a:avLst/>
          </a:prstGeom>
        </p:spPr>
        <p:txBody>
          <a:bodyPr wrap="square">
            <a:spAutoFit/>
          </a:bodyPr>
          <a:lstStyle/>
          <a:p>
            <a:pPr algn="just"/>
            <a:r>
              <a:rPr lang="it-IT" b="0" i="0" dirty="0">
                <a:solidFill>
                  <a:srgbClr val="444444"/>
                </a:solidFill>
                <a:effectLst/>
                <a:latin typeface="Domine"/>
              </a:rPr>
              <a:t>Il vincolo Client-Server richiede che il server offra una o più funzionalità e ascolti le richieste di possibili client. Un client invoca il servizio messo a disposizione dal server inviando il corrispondente messaggio di richiesta e il servizio lato server respinge la richiesta o esegue l’attività richiesta prima di inviare un messaggio di risposta al client. La gestione delle eccezioni è delegata al client.</a:t>
            </a:r>
            <a:endParaRPr lang="it-IT" dirty="0">
              <a:solidFill>
                <a:srgbClr val="5F5F5F"/>
              </a:solidFill>
            </a:endParaRPr>
          </a:p>
        </p:txBody>
      </p:sp>
      <p:pic>
        <p:nvPicPr>
          <p:cNvPr id="4" name="Immagine 3">
            <a:extLst>
              <a:ext uri="{FF2B5EF4-FFF2-40B4-BE49-F238E27FC236}">
                <a16:creationId xmlns:a16="http://schemas.microsoft.com/office/drawing/2014/main" id="{64C3AB0E-1638-4C87-AB59-F78570E4A342}"/>
              </a:ext>
            </a:extLst>
          </p:cNvPr>
          <p:cNvPicPr>
            <a:picLocks noChangeAspect="1"/>
          </p:cNvPicPr>
          <p:nvPr/>
        </p:nvPicPr>
        <p:blipFill>
          <a:blip r:embed="rId3"/>
          <a:stretch>
            <a:fillRect/>
          </a:stretch>
        </p:blipFill>
        <p:spPr>
          <a:xfrm>
            <a:off x="993646" y="3287327"/>
            <a:ext cx="7020905" cy="3429479"/>
          </a:xfrm>
          <a:prstGeom prst="rect">
            <a:avLst/>
          </a:prstGeom>
        </p:spPr>
      </p:pic>
    </p:spTree>
    <p:extLst>
      <p:ext uri="{BB962C8B-B14F-4D97-AF65-F5344CB8AC3E}">
        <p14:creationId xmlns:p14="http://schemas.microsoft.com/office/powerpoint/2010/main" val="109534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Stateless</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11</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308324"/>
          </a:xfrm>
          <a:prstGeom prst="rect">
            <a:avLst/>
          </a:prstGeom>
        </p:spPr>
        <p:txBody>
          <a:bodyPr wrap="square">
            <a:spAutoFit/>
          </a:bodyPr>
          <a:lstStyle/>
          <a:p>
            <a:pPr algn="just"/>
            <a:r>
              <a:rPr lang="it-IT" b="0" i="0" dirty="0">
                <a:solidFill>
                  <a:srgbClr val="444444"/>
                </a:solidFill>
                <a:effectLst/>
                <a:latin typeface="Domine"/>
              </a:rPr>
              <a:t>La comunicazione tra utente del servizio (client) e servizio (server) deve essere senza stato tra le richieste. Ciò significa che ogni richiesta da parte di un client dovrebbe contenere tutte le informazioni necessarie per il servizio per comprendere il significato della richiesta. </a:t>
            </a:r>
          </a:p>
          <a:p>
            <a:pPr algn="just"/>
            <a:endParaRPr lang="it-IT" b="0" i="0" dirty="0">
              <a:solidFill>
                <a:srgbClr val="444444"/>
              </a:solidFill>
              <a:effectLst/>
              <a:latin typeface="Domine"/>
            </a:endParaRPr>
          </a:p>
          <a:p>
            <a:pPr algn="just"/>
            <a:r>
              <a:rPr lang="it-IT" b="0" i="0" dirty="0">
                <a:solidFill>
                  <a:srgbClr val="444444"/>
                </a:solidFill>
                <a:effectLst/>
                <a:latin typeface="Domine"/>
              </a:rPr>
              <a:t>Tutti i dati sullo stato della sessione dovrebbero quindi essere restituiti al consumatore del servizio alla fine di ciascuna richiesta. In breve ogni richiesta è come se fosse la prima richiesta e non è correlata ad una precedente richiesta.</a:t>
            </a:r>
            <a:endParaRPr lang="it-IT" dirty="0">
              <a:solidFill>
                <a:srgbClr val="5F5F5F"/>
              </a:solidFill>
            </a:endParaRPr>
          </a:p>
        </p:txBody>
      </p:sp>
    </p:spTree>
    <p:extLst>
      <p:ext uri="{BB962C8B-B14F-4D97-AF65-F5344CB8AC3E}">
        <p14:creationId xmlns:p14="http://schemas.microsoft.com/office/powerpoint/2010/main" val="271410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Cache</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12</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077218"/>
          </a:xfrm>
          <a:prstGeom prst="rect">
            <a:avLst/>
          </a:prstGeom>
        </p:spPr>
        <p:txBody>
          <a:bodyPr wrap="square">
            <a:spAutoFit/>
          </a:bodyPr>
          <a:lstStyle/>
          <a:p>
            <a:pPr algn="ctr"/>
            <a:r>
              <a:rPr lang="it-IT" sz="3200" b="0" i="0" dirty="0">
                <a:solidFill>
                  <a:srgbClr val="444444"/>
                </a:solidFill>
                <a:effectLst/>
                <a:latin typeface="Domine"/>
              </a:rPr>
              <a:t>«La richiesta di rete più efficiente è quella che non utilizza la rete.»</a:t>
            </a:r>
            <a:endParaRPr lang="it-IT" sz="3200" dirty="0">
              <a:solidFill>
                <a:srgbClr val="5F5F5F"/>
              </a:solidFill>
            </a:endParaRPr>
          </a:p>
        </p:txBody>
      </p:sp>
    </p:spTree>
    <p:extLst>
      <p:ext uri="{BB962C8B-B14F-4D97-AF65-F5344CB8AC3E}">
        <p14:creationId xmlns:p14="http://schemas.microsoft.com/office/powerpoint/2010/main" val="152279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Layered</a:t>
            </a:r>
            <a:r>
              <a:rPr lang="it-IT" sz="2000" b="1" dirty="0">
                <a:solidFill>
                  <a:srgbClr val="800000"/>
                </a:solidFill>
                <a:latin typeface="Arial" pitchFamily="34" charset="0"/>
                <a:cs typeface="Arial" pitchFamily="34" charset="0"/>
              </a:rPr>
              <a:t> System</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13</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308324"/>
          </a:xfrm>
          <a:prstGeom prst="rect">
            <a:avLst/>
          </a:prstGeom>
        </p:spPr>
        <p:txBody>
          <a:bodyPr wrap="square">
            <a:spAutoFit/>
          </a:bodyPr>
          <a:lstStyle/>
          <a:p>
            <a:pPr algn="just"/>
            <a:r>
              <a:rPr lang="it-IT" sz="1800" kern="100" dirty="0">
                <a:solidFill>
                  <a:srgbClr val="444444"/>
                </a:solidFill>
                <a:effectLst/>
                <a:latin typeface="Domine"/>
                <a:ea typeface="Calibri" panose="020F0502020204030204" pitchFamily="34" charset="0"/>
                <a:cs typeface="Times New Roman" panose="02020603050405020304" pitchFamily="18" charset="0"/>
              </a:rPr>
              <a:t>In un sistema a livelli, componenti intermedi come i proxy possono essere collocati tra client e server utilizzando l’interfaccia uniforme del web.</a:t>
            </a:r>
            <a:br>
              <a:rPr lang="it-IT" sz="1800" kern="100" dirty="0">
                <a:solidFill>
                  <a:srgbClr val="444444"/>
                </a:solidFill>
                <a:effectLst/>
                <a:latin typeface="Domine"/>
                <a:ea typeface="Calibri" panose="020F0502020204030204" pitchFamily="34" charset="0"/>
                <a:cs typeface="Times New Roman" panose="02020603050405020304" pitchFamily="18" charset="0"/>
              </a:rPr>
            </a:br>
            <a:r>
              <a:rPr lang="it-IT" sz="1800" kern="100" dirty="0">
                <a:solidFill>
                  <a:srgbClr val="444444"/>
                </a:solidFill>
                <a:effectLst/>
                <a:latin typeface="Domine"/>
                <a:ea typeface="Calibri" panose="020F0502020204030204" pitchFamily="34" charset="0"/>
                <a:cs typeface="Times New Roman" panose="02020603050405020304" pitchFamily="18" charset="0"/>
              </a:rPr>
              <a:t>Uno dei vantaggi di un sistema a più livelli è che gli intermediari possono intercettare il traffico </a:t>
            </a:r>
            <a:r>
              <a:rPr lang="it-IT" sz="1800" kern="100" dirty="0" err="1">
                <a:solidFill>
                  <a:srgbClr val="444444"/>
                </a:solidFill>
                <a:effectLst/>
                <a:latin typeface="Domine"/>
                <a:ea typeface="Calibri" panose="020F0502020204030204" pitchFamily="34" charset="0"/>
                <a:cs typeface="Times New Roman" panose="02020603050405020304" pitchFamily="18" charset="0"/>
              </a:rPr>
              <a:t>client-server</a:t>
            </a:r>
            <a:r>
              <a:rPr lang="it-IT" sz="1800" kern="100" dirty="0">
                <a:solidFill>
                  <a:srgbClr val="444444"/>
                </a:solidFill>
                <a:effectLst/>
                <a:latin typeface="Domine"/>
                <a:ea typeface="Calibri" panose="020F0502020204030204" pitchFamily="34" charset="0"/>
                <a:cs typeface="Times New Roman" panose="02020603050405020304" pitchFamily="18" charset="0"/>
              </a:rPr>
              <a:t> per scopi specifici; ad esempio il caching o sicurezza.</a:t>
            </a:r>
            <a:br>
              <a:rPr lang="it-IT" sz="1800" kern="100" dirty="0">
                <a:solidFill>
                  <a:srgbClr val="444444"/>
                </a:solidFill>
                <a:effectLst/>
                <a:latin typeface="Domine"/>
                <a:ea typeface="Calibri" panose="020F0502020204030204" pitchFamily="34" charset="0"/>
                <a:cs typeface="Times New Roman" panose="02020603050405020304" pitchFamily="18" charset="0"/>
              </a:rPr>
            </a:br>
            <a:r>
              <a:rPr lang="it-IT" sz="1800" kern="100" dirty="0">
                <a:solidFill>
                  <a:srgbClr val="444444"/>
                </a:solidFill>
                <a:effectLst/>
                <a:latin typeface="Domine"/>
                <a:ea typeface="Calibri" panose="020F0502020204030204" pitchFamily="34" charset="0"/>
                <a:cs typeface="Times New Roman" panose="02020603050405020304" pitchFamily="18" charset="0"/>
              </a:rPr>
              <a:t>Una soluzione basata su REST può essere composta da più livelli architettonici e quest’ultimi sono indipendenti l’uno dall’altro. I livelli possono essere aggiunti, rimossi, modificati o riordinati in risposta a come la soluzione deve evolversi.</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64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Code on demand</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14</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646331"/>
          </a:xfrm>
          <a:prstGeom prst="rect">
            <a:avLst/>
          </a:prstGeom>
        </p:spPr>
        <p:txBody>
          <a:bodyPr wrap="square">
            <a:spAutoFit/>
          </a:bodyPr>
          <a:lstStyle/>
          <a:p>
            <a:pPr algn="just"/>
            <a:r>
              <a:rPr lang="it-IT" sz="1800" kern="100" dirty="0">
                <a:solidFill>
                  <a:srgbClr val="444444"/>
                </a:solidFill>
                <a:effectLst/>
                <a:latin typeface="Domine"/>
                <a:ea typeface="Calibri" panose="020F0502020204030204" pitchFamily="34" charset="0"/>
                <a:cs typeface="Times New Roman" panose="02020603050405020304" pitchFamily="18" charset="0"/>
              </a:rPr>
              <a:t>Questo principio si intende come l’opportunità di aggiornare la logica del client in modo totalmente indipendente rispetto alla logica del server</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70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Uniform</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interface</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15</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646331"/>
          </a:xfrm>
          <a:prstGeom prst="rect">
            <a:avLst/>
          </a:prstGeom>
        </p:spPr>
        <p:txBody>
          <a:bodyPr wrap="square">
            <a:spAutoFit/>
          </a:bodyPr>
          <a:lstStyle/>
          <a:p>
            <a:pPr algn="just"/>
            <a:endParaRPr lang="it-IT" dirty="0">
              <a:solidFill>
                <a:srgbClr val="5F5F5F"/>
              </a:solidFill>
            </a:endParaRPr>
          </a:p>
          <a:p>
            <a:pPr algn="just"/>
            <a:endParaRPr lang="it-IT" dirty="0">
              <a:solidFill>
                <a:srgbClr val="5F5F5F"/>
              </a:solidFill>
            </a:endParaRPr>
          </a:p>
        </p:txBody>
      </p:sp>
      <p:sp>
        <p:nvSpPr>
          <p:cNvPr id="3" name="CasellaDiTesto 2">
            <a:extLst>
              <a:ext uri="{FF2B5EF4-FFF2-40B4-BE49-F238E27FC236}">
                <a16:creationId xmlns:a16="http://schemas.microsoft.com/office/drawing/2014/main" id="{47E1525B-1DED-4FBE-BF0D-6B70C0880B89}"/>
              </a:ext>
            </a:extLst>
          </p:cNvPr>
          <p:cNvSpPr txBox="1"/>
          <p:nvPr/>
        </p:nvSpPr>
        <p:spPr>
          <a:xfrm>
            <a:off x="245334" y="1813001"/>
            <a:ext cx="8653331" cy="3416320"/>
          </a:xfrm>
          <a:prstGeom prst="rect">
            <a:avLst/>
          </a:prstGeom>
          <a:noFill/>
        </p:spPr>
        <p:txBody>
          <a:bodyPr wrap="none" rtlCol="0">
            <a:spAutoFit/>
          </a:bodyPr>
          <a:lstStyle/>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IDENTIFICAZIONE DELLE RISORSE</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MANIPOLAZIONE DELLE RISORSE ATTRAVERSO RAPPRESENTAZIONI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HATEOAS</a:t>
            </a:r>
          </a:p>
          <a:p>
            <a:pPr marL="285750" indent="-285750">
              <a:buFont typeface="Arial" panose="020B0604020202020204" pitchFamily="34" charset="0"/>
              <a:buChar char="•"/>
            </a:pPr>
            <a:endParaRPr lang="it-IT" b="1" cap="all" dirty="0">
              <a:solidFill>
                <a:srgbClr val="333333"/>
              </a:solidFill>
              <a:latin typeface="Josefin Sans" panose="020B0604020202020204" pitchFamily="2" charset="0"/>
            </a:endParaRPr>
          </a:p>
          <a:p>
            <a:r>
              <a:rPr lang="it-IT" b="1" i="0" cap="all" dirty="0">
                <a:solidFill>
                  <a:srgbClr val="333333"/>
                </a:solidFill>
                <a:effectLst/>
                <a:latin typeface="Josefin Sans" panose="020B0604020202020204" pitchFamily="2" charset="0"/>
              </a:rPr>
              <a:t>OVVERO</a:t>
            </a:r>
          </a:p>
          <a:p>
            <a:endParaRPr lang="it-IT" b="1" cap="all" dirty="0">
              <a:solidFill>
                <a:srgbClr val="333333"/>
              </a:solidFill>
              <a:latin typeface="Josefin Sans" panose="020B0604020202020204" pitchFamily="2" charset="0"/>
            </a:endParaRP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URI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HTML, XML, JSON o anche come file JPEG</a:t>
            </a:r>
          </a:p>
          <a:p>
            <a:pPr marL="285750" indent="-285750">
              <a:buFont typeface="Arial" panose="020B0604020202020204" pitchFamily="34" charset="0"/>
              <a:buChar char="•"/>
            </a:pPr>
            <a:r>
              <a:rPr lang="it-IT" b="1" cap="all" dirty="0" err="1">
                <a:solidFill>
                  <a:srgbClr val="333333"/>
                </a:solidFill>
                <a:latin typeface="Josefin Sans" panose="020B0604020202020204" pitchFamily="2" charset="0"/>
              </a:rPr>
              <a:t>Hypermedia</a:t>
            </a: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endParaRPr lang="it-IT" dirty="0"/>
          </a:p>
        </p:txBody>
      </p:sp>
    </p:spTree>
    <p:extLst>
      <p:ext uri="{BB962C8B-B14F-4D97-AF65-F5344CB8AC3E}">
        <p14:creationId xmlns:p14="http://schemas.microsoft.com/office/powerpoint/2010/main" val="141061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Risorsa</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16</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754326"/>
          </a:xfrm>
          <a:prstGeom prst="rect">
            <a:avLst/>
          </a:prstGeom>
        </p:spPr>
        <p:txBody>
          <a:bodyPr wrap="square">
            <a:spAutoFit/>
          </a:bodyPr>
          <a:lstStyle/>
          <a:p>
            <a:pPr algn="l"/>
            <a:r>
              <a:rPr lang="it-IT" b="0" i="0" dirty="0">
                <a:solidFill>
                  <a:srgbClr val="444444"/>
                </a:solidFill>
                <a:effectLst/>
                <a:latin typeface="Domine"/>
              </a:rPr>
              <a:t>Qualsiasi informazione che può essere «gestita» tramit</a:t>
            </a:r>
            <a:r>
              <a:rPr lang="it-IT" dirty="0">
                <a:solidFill>
                  <a:srgbClr val="444444"/>
                </a:solidFill>
                <a:latin typeface="Domine"/>
              </a:rPr>
              <a:t>e REST, prende il nome di risorsa.</a:t>
            </a:r>
          </a:p>
          <a:p>
            <a:pPr algn="l"/>
            <a:endParaRPr lang="it-IT" b="0" i="0" dirty="0">
              <a:solidFill>
                <a:srgbClr val="444444"/>
              </a:solidFill>
              <a:effectLst/>
              <a:latin typeface="Domine"/>
            </a:endParaRPr>
          </a:p>
          <a:p>
            <a:pPr algn="l"/>
            <a:r>
              <a:rPr lang="it-IT" dirty="0">
                <a:solidFill>
                  <a:srgbClr val="444444"/>
                </a:solidFill>
                <a:latin typeface="Domine"/>
              </a:rPr>
              <a:t>Ogni risorsa ha uno stato noto come rappresentazione della risorsa.</a:t>
            </a:r>
          </a:p>
          <a:p>
            <a:pPr algn="l"/>
            <a:endParaRPr lang="it-IT" b="0" i="0" dirty="0">
              <a:solidFill>
                <a:srgbClr val="444444"/>
              </a:solidFill>
              <a:effectLst/>
              <a:latin typeface="Domine"/>
            </a:endParaRPr>
          </a:p>
          <a:p>
            <a:pPr algn="l"/>
            <a:r>
              <a:rPr lang="it-IT" dirty="0">
                <a:solidFill>
                  <a:srgbClr val="444444"/>
                </a:solidFill>
                <a:latin typeface="Domine"/>
              </a:rPr>
              <a:t>Il set delle risorse che costituisco un’API REST è noto come </a:t>
            </a:r>
            <a:r>
              <a:rPr lang="it-IT" dirty="0" err="1">
                <a:solidFill>
                  <a:srgbClr val="444444"/>
                </a:solidFill>
                <a:latin typeface="Domine"/>
              </a:rPr>
              <a:t>resource</a:t>
            </a:r>
            <a:r>
              <a:rPr lang="it-IT" dirty="0">
                <a:solidFill>
                  <a:srgbClr val="444444"/>
                </a:solidFill>
                <a:latin typeface="Domine"/>
              </a:rPr>
              <a:t> model.</a:t>
            </a:r>
            <a:endParaRPr lang="it-IT" b="0" i="0" dirty="0">
              <a:solidFill>
                <a:srgbClr val="444444"/>
              </a:solidFill>
              <a:effectLst/>
              <a:latin typeface="Domine"/>
            </a:endParaRPr>
          </a:p>
        </p:txBody>
      </p:sp>
    </p:spTree>
    <p:extLst>
      <p:ext uri="{BB962C8B-B14F-4D97-AF65-F5344CB8AC3E}">
        <p14:creationId xmlns:p14="http://schemas.microsoft.com/office/powerpoint/2010/main" val="5599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Metodi di una risorsa </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17</a:t>
            </a:fld>
            <a:endParaRPr lang="it-IT" dirty="0"/>
          </a:p>
        </p:txBody>
      </p:sp>
      <p:sp>
        <p:nvSpPr>
          <p:cNvPr id="3" name="Rettangolo 2">
            <a:extLst>
              <a:ext uri="{FF2B5EF4-FFF2-40B4-BE49-F238E27FC236}">
                <a16:creationId xmlns:a16="http://schemas.microsoft.com/office/drawing/2014/main" id="{F828A4B3-C5A1-4506-8C91-DBC23A0E5971}"/>
              </a:ext>
            </a:extLst>
          </p:cNvPr>
          <p:cNvSpPr/>
          <p:nvPr/>
        </p:nvSpPr>
        <p:spPr>
          <a:xfrm>
            <a:off x="56540" y="1196752"/>
            <a:ext cx="9030617" cy="2862322"/>
          </a:xfrm>
          <a:prstGeom prst="rect">
            <a:avLst/>
          </a:prstGeom>
        </p:spPr>
        <p:txBody>
          <a:bodyPr wrap="square">
            <a:spAutoFit/>
          </a:bodyPr>
          <a:lstStyle/>
          <a:p>
            <a:pPr algn="just"/>
            <a:r>
              <a:rPr lang="it-IT" sz="2000" dirty="0">
                <a:solidFill>
                  <a:srgbClr val="5F5F5F"/>
                </a:solidFill>
              </a:rPr>
              <a:t>Un'altra cosa importante associata a </a:t>
            </a:r>
            <a:r>
              <a:rPr lang="it-IT" sz="2000" dirty="0" err="1">
                <a:solidFill>
                  <a:srgbClr val="5F5F5F"/>
                </a:solidFill>
              </a:rPr>
              <a:t>RESTful</a:t>
            </a:r>
            <a:r>
              <a:rPr lang="it-IT" sz="2000" dirty="0">
                <a:solidFill>
                  <a:srgbClr val="5F5F5F"/>
                </a:solidFill>
              </a:rPr>
              <a:t> sono i metodi relativi alla risorsa da utilizzare per eseguire la transizione desiderata. </a:t>
            </a:r>
          </a:p>
          <a:p>
            <a:pPr algn="just"/>
            <a:endParaRPr lang="it-IT" sz="2000" dirty="0">
              <a:solidFill>
                <a:srgbClr val="5F5F5F"/>
              </a:solidFill>
            </a:endParaRPr>
          </a:p>
          <a:p>
            <a:pPr algn="just"/>
            <a:r>
              <a:rPr lang="it-IT" sz="2000" dirty="0">
                <a:solidFill>
                  <a:srgbClr val="5F5F5F"/>
                </a:solidFill>
              </a:rPr>
              <a:t>Un gran numero di persone collega erroneamente i metodi di risorse ai metodi HTTP GET/PUT/POST/DELETE.</a:t>
            </a:r>
          </a:p>
          <a:p>
            <a:pPr algn="just"/>
            <a:endParaRPr lang="it-IT" sz="2000" dirty="0">
              <a:solidFill>
                <a:srgbClr val="5F5F5F"/>
              </a:solidFill>
            </a:endParaRPr>
          </a:p>
          <a:p>
            <a:pPr algn="just"/>
            <a:r>
              <a:rPr lang="it-IT" sz="2000" b="1" dirty="0" err="1">
                <a:solidFill>
                  <a:srgbClr val="FF0000"/>
                </a:solidFill>
              </a:rPr>
              <a:t>Roy</a:t>
            </a:r>
            <a:r>
              <a:rPr lang="it-IT" sz="2000" b="1" dirty="0">
                <a:solidFill>
                  <a:srgbClr val="FF0000"/>
                </a:solidFill>
              </a:rPr>
              <a:t> Fielding non lo cita mai.</a:t>
            </a:r>
          </a:p>
          <a:p>
            <a:pPr algn="just"/>
            <a:endParaRPr lang="it-IT" sz="2000" b="1" dirty="0">
              <a:solidFill>
                <a:srgbClr val="FF0000"/>
              </a:solidFill>
            </a:endParaRPr>
          </a:p>
          <a:p>
            <a:pPr algn="just"/>
            <a:r>
              <a:rPr lang="it-IT" sz="2000" dirty="0">
                <a:solidFill>
                  <a:srgbClr val="5F5F5F"/>
                </a:solidFill>
              </a:rPr>
              <a:t>Tutto ciò che importa è che ne deve risultare un'interfaccia uniforme.</a:t>
            </a:r>
          </a:p>
        </p:txBody>
      </p:sp>
      <p:graphicFrame>
        <p:nvGraphicFramePr>
          <p:cNvPr id="7" name="Tabella 6">
            <a:extLst>
              <a:ext uri="{FF2B5EF4-FFF2-40B4-BE49-F238E27FC236}">
                <a16:creationId xmlns:a16="http://schemas.microsoft.com/office/drawing/2014/main" id="{3527CAF9-4DFE-4953-9573-2187EBF05C73}"/>
              </a:ext>
            </a:extLst>
          </p:cNvPr>
          <p:cNvGraphicFramePr>
            <a:graphicFrameLocks noGrp="1"/>
          </p:cNvGraphicFramePr>
          <p:nvPr>
            <p:extLst>
              <p:ext uri="{D42A27DB-BD31-4B8C-83A1-F6EECF244321}">
                <p14:modId xmlns:p14="http://schemas.microsoft.com/office/powerpoint/2010/main" val="1275104114"/>
              </p:ext>
            </p:extLst>
          </p:nvPr>
        </p:nvGraphicFramePr>
        <p:xfrm>
          <a:off x="179360" y="4247869"/>
          <a:ext cx="8784976" cy="2011680"/>
        </p:xfrm>
        <a:graphic>
          <a:graphicData uri="http://schemas.openxmlformats.org/drawingml/2006/table">
            <a:tbl>
              <a:tblPr firstRow="1" bandRow="1">
                <a:tableStyleId>{5C22544A-7EE6-4342-B048-85BDC9FD1C3A}</a:tableStyleId>
              </a:tblPr>
              <a:tblGrid>
                <a:gridCol w="2251845">
                  <a:extLst>
                    <a:ext uri="{9D8B030D-6E8A-4147-A177-3AD203B41FA5}">
                      <a16:colId xmlns:a16="http://schemas.microsoft.com/office/drawing/2014/main" val="20000"/>
                    </a:ext>
                  </a:extLst>
                </a:gridCol>
                <a:gridCol w="2599352">
                  <a:extLst>
                    <a:ext uri="{9D8B030D-6E8A-4147-A177-3AD203B41FA5}">
                      <a16:colId xmlns:a16="http://schemas.microsoft.com/office/drawing/2014/main" val="20001"/>
                    </a:ext>
                  </a:extLst>
                </a:gridCol>
                <a:gridCol w="3933779">
                  <a:extLst>
                    <a:ext uri="{9D8B030D-6E8A-4147-A177-3AD203B41FA5}">
                      <a16:colId xmlns:a16="http://schemas.microsoft.com/office/drawing/2014/main" val="20002"/>
                    </a:ext>
                  </a:extLst>
                </a:gridCol>
              </a:tblGrid>
              <a:tr h="260007">
                <a:tc>
                  <a:txBody>
                    <a:bodyPr/>
                    <a:lstStyle/>
                    <a:p>
                      <a:r>
                        <a:rPr lang="it-IT" sz="1600" dirty="0"/>
                        <a:t>Metodo HTTP</a:t>
                      </a:r>
                    </a:p>
                  </a:txBody>
                  <a:tcPr/>
                </a:tc>
                <a:tc>
                  <a:txBody>
                    <a:bodyPr/>
                    <a:lstStyle/>
                    <a:p>
                      <a:r>
                        <a:rPr lang="it-IT" sz="1600" dirty="0"/>
                        <a:t>Operazione CRUD</a:t>
                      </a:r>
                    </a:p>
                  </a:txBody>
                  <a:tcPr/>
                </a:tc>
                <a:tc>
                  <a:txBody>
                    <a:bodyPr/>
                    <a:lstStyle/>
                    <a:p>
                      <a:r>
                        <a:rPr lang="it-IT" sz="1600" dirty="0"/>
                        <a:t>Descrizione</a:t>
                      </a:r>
                    </a:p>
                  </a:txBody>
                  <a:tcPr/>
                </a:tc>
                <a:extLst>
                  <a:ext uri="{0D108BD9-81ED-4DB2-BD59-A6C34878D82A}">
                    <a16:rowId xmlns:a16="http://schemas.microsoft.com/office/drawing/2014/main" val="10000"/>
                  </a:ext>
                </a:extLst>
              </a:tr>
              <a:tr h="260007">
                <a:tc>
                  <a:txBody>
                    <a:bodyPr/>
                    <a:lstStyle/>
                    <a:p>
                      <a:r>
                        <a:rPr lang="it-IT" sz="1600" dirty="0"/>
                        <a:t>POST</a:t>
                      </a:r>
                    </a:p>
                  </a:txBody>
                  <a:tcPr/>
                </a:tc>
                <a:tc>
                  <a:txBody>
                    <a:bodyPr/>
                    <a:lstStyle/>
                    <a:p>
                      <a:r>
                        <a:rPr lang="it-IT" sz="1600"/>
                        <a:t>Create</a:t>
                      </a:r>
                    </a:p>
                  </a:txBody>
                  <a:tcPr/>
                </a:tc>
                <a:tc>
                  <a:txBody>
                    <a:bodyPr/>
                    <a:lstStyle/>
                    <a:p>
                      <a:r>
                        <a:rPr lang="it-IT" sz="1600"/>
                        <a:t>Crea una nuova risorsa</a:t>
                      </a:r>
                    </a:p>
                  </a:txBody>
                  <a:tcPr/>
                </a:tc>
                <a:extLst>
                  <a:ext uri="{0D108BD9-81ED-4DB2-BD59-A6C34878D82A}">
                    <a16:rowId xmlns:a16="http://schemas.microsoft.com/office/drawing/2014/main" val="10001"/>
                  </a:ext>
                </a:extLst>
              </a:tr>
              <a:tr h="260007">
                <a:tc>
                  <a:txBody>
                    <a:bodyPr/>
                    <a:lstStyle/>
                    <a:p>
                      <a:r>
                        <a:rPr lang="it-IT" sz="1600"/>
                        <a:t>GET</a:t>
                      </a:r>
                    </a:p>
                  </a:txBody>
                  <a:tcPr/>
                </a:tc>
                <a:tc>
                  <a:txBody>
                    <a:bodyPr/>
                    <a:lstStyle/>
                    <a:p>
                      <a:r>
                        <a:rPr lang="it-IT" sz="1600" dirty="0"/>
                        <a:t>Read</a:t>
                      </a:r>
                    </a:p>
                  </a:txBody>
                  <a:tcPr/>
                </a:tc>
                <a:tc>
                  <a:txBody>
                    <a:bodyPr/>
                    <a:lstStyle/>
                    <a:p>
                      <a:r>
                        <a:rPr lang="it-IT" sz="1600"/>
                        <a:t>Ottiene una risorsa</a:t>
                      </a:r>
                      <a:r>
                        <a:rPr lang="it-IT" sz="1600" baseline="0"/>
                        <a:t> esistente</a:t>
                      </a:r>
                      <a:endParaRPr lang="it-IT" sz="1600"/>
                    </a:p>
                  </a:txBody>
                  <a:tcPr/>
                </a:tc>
                <a:extLst>
                  <a:ext uri="{0D108BD9-81ED-4DB2-BD59-A6C34878D82A}">
                    <a16:rowId xmlns:a16="http://schemas.microsoft.com/office/drawing/2014/main" val="10002"/>
                  </a:ext>
                </a:extLst>
              </a:tr>
              <a:tr h="260007">
                <a:tc>
                  <a:txBody>
                    <a:bodyPr/>
                    <a:lstStyle/>
                    <a:p>
                      <a:r>
                        <a:rPr lang="it-IT" sz="1600" dirty="0"/>
                        <a:t>PUT</a:t>
                      </a:r>
                    </a:p>
                  </a:txBody>
                  <a:tcPr/>
                </a:tc>
                <a:tc>
                  <a:txBody>
                    <a:bodyPr/>
                    <a:lstStyle/>
                    <a:p>
                      <a:r>
                        <a:rPr lang="it-IT" sz="1600" dirty="0"/>
                        <a:t>Update</a:t>
                      </a:r>
                    </a:p>
                  </a:txBody>
                  <a:tcPr/>
                </a:tc>
                <a:tc>
                  <a:txBody>
                    <a:bodyPr/>
                    <a:lstStyle/>
                    <a:p>
                      <a:r>
                        <a:rPr lang="it-IT" sz="1600" dirty="0"/>
                        <a:t>Sostituisce una risorsa</a:t>
                      </a:r>
                    </a:p>
                  </a:txBody>
                  <a:tcPr/>
                </a:tc>
                <a:extLst>
                  <a:ext uri="{0D108BD9-81ED-4DB2-BD59-A6C34878D82A}">
                    <a16:rowId xmlns:a16="http://schemas.microsoft.com/office/drawing/2014/main" val="10003"/>
                  </a:ext>
                </a:extLst>
              </a:tr>
              <a:tr h="260007">
                <a:tc>
                  <a:txBody>
                    <a:bodyPr/>
                    <a:lstStyle/>
                    <a:p>
                      <a:r>
                        <a:rPr lang="it-IT" sz="1600" dirty="0"/>
                        <a:t>DELETE</a:t>
                      </a:r>
                    </a:p>
                  </a:txBody>
                  <a:tcPr/>
                </a:tc>
                <a:tc>
                  <a:txBody>
                    <a:bodyPr/>
                    <a:lstStyle/>
                    <a:p>
                      <a:r>
                        <a:rPr lang="it-IT" sz="1600" dirty="0"/>
                        <a:t>Delete</a:t>
                      </a:r>
                    </a:p>
                  </a:txBody>
                  <a:tcPr/>
                </a:tc>
                <a:tc>
                  <a:txBody>
                    <a:bodyPr/>
                    <a:lstStyle/>
                    <a:p>
                      <a:r>
                        <a:rPr lang="it-IT" sz="1600" dirty="0"/>
                        <a:t>Cancella una risorsa</a:t>
                      </a:r>
                    </a:p>
                  </a:txBody>
                  <a:tcPr/>
                </a:tc>
                <a:extLst>
                  <a:ext uri="{0D108BD9-81ED-4DB2-BD59-A6C34878D82A}">
                    <a16:rowId xmlns:a16="http://schemas.microsoft.com/office/drawing/2014/main" val="10004"/>
                  </a:ext>
                </a:extLst>
              </a:tr>
              <a:tr h="260007">
                <a:tc>
                  <a:txBody>
                    <a:bodyPr/>
                    <a:lstStyle/>
                    <a:p>
                      <a:r>
                        <a:rPr lang="it-IT" sz="1600" dirty="0"/>
                        <a:t>PATCH</a:t>
                      </a:r>
                    </a:p>
                  </a:txBody>
                  <a:tcPr/>
                </a:tc>
                <a:tc>
                  <a:txBody>
                    <a:bodyPr/>
                    <a:lstStyle/>
                    <a:p>
                      <a:r>
                        <a:rPr lang="it-IT" sz="1600" dirty="0"/>
                        <a:t>Patch</a:t>
                      </a:r>
                    </a:p>
                  </a:txBody>
                  <a:tcPr/>
                </a:tc>
                <a:tc>
                  <a:txBody>
                    <a:bodyPr/>
                    <a:lstStyle/>
                    <a:p>
                      <a:r>
                        <a:rPr lang="it-IT" sz="1600" dirty="0"/>
                        <a:t>Aggiorna parzialmente una risorsa</a:t>
                      </a:r>
                    </a:p>
                  </a:txBody>
                  <a:tcPr/>
                </a:tc>
                <a:extLst>
                  <a:ext uri="{0D108BD9-81ED-4DB2-BD59-A6C34878D82A}">
                    <a16:rowId xmlns:a16="http://schemas.microsoft.com/office/drawing/2014/main" val="2478868920"/>
                  </a:ext>
                </a:extLst>
              </a:tr>
            </a:tbl>
          </a:graphicData>
        </a:graphic>
      </p:graphicFrame>
    </p:spTree>
    <p:extLst>
      <p:ext uri="{BB962C8B-B14F-4D97-AF65-F5344CB8AC3E}">
        <p14:creationId xmlns:p14="http://schemas.microsoft.com/office/powerpoint/2010/main" val="348548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Metodi di una risorsa </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18</a:t>
            </a:fld>
            <a:endParaRPr lang="it-IT" dirty="0"/>
          </a:p>
        </p:txBody>
      </p:sp>
      <p:sp>
        <p:nvSpPr>
          <p:cNvPr id="3" name="Rettangolo 2">
            <a:extLst>
              <a:ext uri="{FF2B5EF4-FFF2-40B4-BE49-F238E27FC236}">
                <a16:creationId xmlns:a16="http://schemas.microsoft.com/office/drawing/2014/main" id="{F828A4B3-C5A1-4506-8C91-DBC23A0E5971}"/>
              </a:ext>
            </a:extLst>
          </p:cNvPr>
          <p:cNvSpPr/>
          <p:nvPr/>
        </p:nvSpPr>
        <p:spPr>
          <a:xfrm>
            <a:off x="56540" y="1196752"/>
            <a:ext cx="9030617" cy="2554545"/>
          </a:xfrm>
          <a:prstGeom prst="rect">
            <a:avLst/>
          </a:prstGeom>
        </p:spPr>
        <p:txBody>
          <a:bodyPr wrap="square">
            <a:spAutoFit/>
          </a:bodyPr>
          <a:lstStyle/>
          <a:p>
            <a:pPr algn="just"/>
            <a:r>
              <a:rPr lang="it-IT" sz="2000" dirty="0">
                <a:solidFill>
                  <a:srgbClr val="5F5F5F"/>
                </a:solidFill>
              </a:rPr>
              <a:t>Quali metodi dovremmo utilizzare nell’ambito di una social media </a:t>
            </a:r>
            <a:r>
              <a:rPr lang="it-IT" sz="2000" dirty="0" err="1">
                <a:solidFill>
                  <a:srgbClr val="5F5F5F"/>
                </a:solidFill>
              </a:rPr>
              <a:t>application</a:t>
            </a:r>
            <a:r>
              <a:rPr lang="it-IT" sz="2000" dirty="0">
                <a:solidFill>
                  <a:srgbClr val="5F5F5F"/>
                </a:solidFill>
              </a:rPr>
              <a:t> per:</a:t>
            </a:r>
          </a:p>
          <a:p>
            <a:pPr algn="just"/>
            <a:endParaRPr lang="it-IT" sz="2000" dirty="0">
              <a:solidFill>
                <a:srgbClr val="5F5F5F"/>
              </a:solidFill>
            </a:endParaRPr>
          </a:p>
          <a:p>
            <a:pPr marL="800100" lvl="1" indent="-342900" algn="just">
              <a:buFont typeface="Arial" panose="020B0604020202020204" pitchFamily="34" charset="0"/>
              <a:buChar char="•"/>
            </a:pPr>
            <a:r>
              <a:rPr lang="it-IT" sz="2000" dirty="0">
                <a:solidFill>
                  <a:srgbClr val="5F5F5F"/>
                </a:solidFill>
              </a:rPr>
              <a:t>Creare un utente</a:t>
            </a:r>
          </a:p>
          <a:p>
            <a:pPr marL="800100" lvl="1" indent="-342900" algn="just">
              <a:buFont typeface="Arial" panose="020B0604020202020204" pitchFamily="34" charset="0"/>
              <a:buChar char="•"/>
            </a:pPr>
            <a:r>
              <a:rPr lang="it-IT" sz="2000" dirty="0">
                <a:solidFill>
                  <a:srgbClr val="5F5F5F"/>
                </a:solidFill>
              </a:rPr>
              <a:t>Recuperare i dettagli di tutti gli utenti</a:t>
            </a:r>
          </a:p>
          <a:p>
            <a:pPr marL="800100" lvl="1" indent="-342900" algn="just">
              <a:buFont typeface="Arial" panose="020B0604020202020204" pitchFamily="34" charset="0"/>
              <a:buChar char="•"/>
            </a:pPr>
            <a:r>
              <a:rPr lang="it-IT" sz="2000" dirty="0">
                <a:solidFill>
                  <a:srgbClr val="5F5F5F"/>
                </a:solidFill>
              </a:rPr>
              <a:t>Cancellare tutti gli utenti</a:t>
            </a:r>
          </a:p>
          <a:p>
            <a:pPr marL="800100" lvl="1" indent="-342900" algn="just">
              <a:buFont typeface="Arial" panose="020B0604020202020204" pitchFamily="34" charset="0"/>
              <a:buChar char="•"/>
            </a:pPr>
            <a:r>
              <a:rPr lang="it-IT" sz="2000" dirty="0">
                <a:solidFill>
                  <a:srgbClr val="5F5F5F"/>
                </a:solidFill>
              </a:rPr>
              <a:t>Aggiornare il profilo di un utente</a:t>
            </a:r>
          </a:p>
          <a:p>
            <a:pPr marL="800100" lvl="1" indent="-342900" algn="just">
              <a:buFont typeface="Arial" panose="020B0604020202020204" pitchFamily="34" charset="0"/>
              <a:buChar char="•"/>
            </a:pPr>
            <a:r>
              <a:rPr lang="it-IT" sz="2000" dirty="0">
                <a:solidFill>
                  <a:srgbClr val="5F5F5F"/>
                </a:solidFill>
              </a:rPr>
              <a:t>…</a:t>
            </a:r>
          </a:p>
          <a:p>
            <a:pPr marL="342900" indent="-342900" algn="just">
              <a:buFont typeface="Arial" panose="020B0604020202020204" pitchFamily="34" charset="0"/>
              <a:buChar char="•"/>
            </a:pPr>
            <a:endParaRPr lang="it-IT" sz="2000" dirty="0">
              <a:solidFill>
                <a:srgbClr val="5F5F5F"/>
              </a:solidFill>
            </a:endParaRPr>
          </a:p>
        </p:txBody>
      </p:sp>
    </p:spTree>
    <p:extLst>
      <p:ext uri="{BB962C8B-B14F-4D97-AF65-F5344CB8AC3E}">
        <p14:creationId xmlns:p14="http://schemas.microsoft.com/office/powerpoint/2010/main" val="206607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HTTP STATUS CODE</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19</a:t>
            </a:fld>
            <a:endParaRPr lang="it-IT" dirty="0"/>
          </a:p>
        </p:txBody>
      </p:sp>
      <p:sp>
        <p:nvSpPr>
          <p:cNvPr id="3" name="Rettangolo 2">
            <a:extLst>
              <a:ext uri="{FF2B5EF4-FFF2-40B4-BE49-F238E27FC236}">
                <a16:creationId xmlns:a16="http://schemas.microsoft.com/office/drawing/2014/main" id="{F828A4B3-C5A1-4506-8C91-DBC23A0E5971}"/>
              </a:ext>
            </a:extLst>
          </p:cNvPr>
          <p:cNvSpPr/>
          <p:nvPr/>
        </p:nvSpPr>
        <p:spPr>
          <a:xfrm>
            <a:off x="56540" y="1196752"/>
            <a:ext cx="9030617" cy="3054682"/>
          </a:xfrm>
          <a:prstGeom prst="rect">
            <a:avLst/>
          </a:prstGeom>
        </p:spPr>
        <p:txBody>
          <a:bodyPr wrap="square">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it-IT"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404:</a:t>
            </a:r>
            <a:r>
              <a:rPr lang="it-IT"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RESOURCE NOT FOUND</a:t>
            </a:r>
            <a:endParaRPr lang="it-IT"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200:</a:t>
            </a:r>
            <a:r>
              <a:rPr lang="it-IT"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SUCCESS</a:t>
            </a:r>
            <a:endParaRPr lang="it-IT"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201:</a:t>
            </a:r>
            <a:r>
              <a:rPr lang="it-IT"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CREATED</a:t>
            </a:r>
            <a:endParaRPr lang="it-IT"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401:</a:t>
            </a:r>
            <a:r>
              <a:rPr lang="it-IT"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UNAUTHORIZED</a:t>
            </a:r>
            <a:endParaRPr lang="it-IT"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500:</a:t>
            </a:r>
            <a:r>
              <a:rPr lang="it-IT"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SERVER ERROR</a:t>
            </a:r>
          </a:p>
          <a:p>
            <a:pPr marL="800100" lvl="1" indent="-342900" algn="just">
              <a:lnSpc>
                <a:spcPts val="1875"/>
              </a:lnSpc>
              <a:spcBef>
                <a:spcPts val="300"/>
              </a:spcBef>
              <a:spcAft>
                <a:spcPts val="800"/>
              </a:spcAft>
              <a:buSzPts val="1000"/>
              <a:buFont typeface="Courier New" panose="02070309020205020404" pitchFamily="49" charset="0"/>
              <a:buChar char="o"/>
              <a:tabLst>
                <a:tab pos="457200" algn="l"/>
              </a:tabLst>
            </a:pPr>
            <a:r>
              <a:rPr lang="it-IT"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it-IT"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it-IT" sz="2000" dirty="0">
              <a:solidFill>
                <a:srgbClr val="5F5F5F"/>
              </a:solidFill>
            </a:endParaRPr>
          </a:p>
        </p:txBody>
      </p:sp>
    </p:spTree>
    <p:extLst>
      <p:ext uri="{BB962C8B-B14F-4D97-AF65-F5344CB8AC3E}">
        <p14:creationId xmlns:p14="http://schemas.microsoft.com/office/powerpoint/2010/main" val="81824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55576" y="548680"/>
            <a:ext cx="7848872" cy="4278094"/>
          </a:xfrm>
          <a:prstGeom prst="rect">
            <a:avLst/>
          </a:prstGeom>
          <a:noFill/>
        </p:spPr>
        <p:txBody>
          <a:bodyPr wrap="square" rtlCol="0">
            <a:spAutoFit/>
          </a:bodyPr>
          <a:lstStyle/>
          <a:p>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r>
              <a:rPr lang="en-US" sz="2400" dirty="0">
                <a:latin typeface="+mj-lt"/>
              </a:rPr>
              <a:t>Cosa </a:t>
            </a:r>
            <a:r>
              <a:rPr lang="en-US" sz="2400" dirty="0" err="1">
                <a:latin typeface="+mj-lt"/>
              </a:rPr>
              <a:t>sono</a:t>
            </a:r>
            <a:r>
              <a:rPr lang="en-US" sz="2400" dirty="0">
                <a:latin typeface="+mj-lt"/>
              </a:rPr>
              <a:t>:</a:t>
            </a:r>
          </a:p>
          <a:p>
            <a:r>
              <a:rPr lang="it-IT" sz="2400" b="0" i="0" dirty="0">
                <a:solidFill>
                  <a:srgbClr val="000000"/>
                </a:solidFill>
                <a:effectLst/>
                <a:latin typeface="+mj-lt"/>
              </a:rPr>
              <a:t>sono delle funzionalità esposte da un server che permettono di essere invocate da programmi o applicazioni esterni sulla rete e a seguito di elaborazione restituiscono un risultato.</a:t>
            </a:r>
          </a:p>
          <a:p>
            <a:endParaRPr lang="it-IT" sz="2400" b="0" i="0" dirty="0">
              <a:solidFill>
                <a:srgbClr val="000000"/>
              </a:solidFill>
              <a:effectLst/>
              <a:latin typeface="+mj-lt"/>
            </a:endParaRPr>
          </a:p>
          <a:p>
            <a:r>
              <a:rPr lang="it-IT" sz="2400" b="0" i="0" dirty="0">
                <a:solidFill>
                  <a:srgbClr val="000000"/>
                </a:solidFill>
                <a:effectLst/>
                <a:latin typeface="+mj-lt"/>
              </a:rPr>
              <a:t>Il meccanismo dei </a:t>
            </a:r>
            <a:r>
              <a:rPr lang="it-IT" sz="2400" b="1" i="0" dirty="0" err="1">
                <a:solidFill>
                  <a:srgbClr val="000000"/>
                </a:solidFill>
                <a:effectLst/>
                <a:latin typeface="+mj-lt"/>
              </a:rPr>
              <a:t>WebServices</a:t>
            </a:r>
            <a:r>
              <a:rPr lang="it-IT" sz="2400" b="0" i="0" dirty="0">
                <a:solidFill>
                  <a:srgbClr val="000000"/>
                </a:solidFill>
                <a:effectLst/>
                <a:latin typeface="+mj-lt"/>
              </a:rPr>
              <a:t> consente di far interagire in maniera trasparente applicazioni sviluppate con linguaggi di programmazione diversi, che girano su sistemi operativi eterogenei.</a:t>
            </a:r>
          </a:p>
        </p:txBody>
      </p:sp>
    </p:spTree>
    <p:extLst>
      <p:ext uri="{BB962C8B-B14F-4D97-AF65-F5344CB8AC3E}">
        <p14:creationId xmlns:p14="http://schemas.microsoft.com/office/powerpoint/2010/main" val="102272467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E RESTFUL CHE SIGNIFICA?</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20</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585323"/>
          </a:xfrm>
          <a:prstGeom prst="rect">
            <a:avLst/>
          </a:prstGeom>
        </p:spPr>
        <p:txBody>
          <a:bodyPr wrap="square">
            <a:spAutoFit/>
          </a:bodyPr>
          <a:lstStyle/>
          <a:p>
            <a:pPr algn="l"/>
            <a:r>
              <a:rPr lang="it-IT" b="0" i="0" dirty="0">
                <a:solidFill>
                  <a:srgbClr val="444444"/>
                </a:solidFill>
                <a:effectLst/>
                <a:latin typeface="Domine"/>
              </a:rPr>
              <a:t>Spesso però sentiamo parlare dell’acronimo </a:t>
            </a:r>
            <a:r>
              <a:rPr lang="it-IT" b="1" i="0" dirty="0" err="1">
                <a:solidFill>
                  <a:srgbClr val="444444"/>
                </a:solidFill>
                <a:effectLst/>
                <a:latin typeface="Domine"/>
              </a:rPr>
              <a:t>RESTful</a:t>
            </a:r>
            <a:r>
              <a:rPr lang="it-IT" b="1" i="0" dirty="0">
                <a:solidFill>
                  <a:srgbClr val="444444"/>
                </a:solidFill>
                <a:effectLst/>
                <a:latin typeface="Domine"/>
              </a:rPr>
              <a:t> </a:t>
            </a:r>
            <a:r>
              <a:rPr lang="it-IT" b="0" i="0" dirty="0">
                <a:solidFill>
                  <a:srgbClr val="444444"/>
                </a:solidFill>
                <a:effectLst/>
                <a:latin typeface="Domine"/>
              </a:rPr>
              <a:t>nel contesto di </a:t>
            </a:r>
            <a:r>
              <a:rPr lang="it-IT" b="1" i="0" dirty="0">
                <a:solidFill>
                  <a:srgbClr val="444444"/>
                </a:solidFill>
                <a:effectLst/>
                <a:latin typeface="Domine"/>
              </a:rPr>
              <a:t>REST</a:t>
            </a:r>
            <a:r>
              <a:rPr lang="it-IT" b="0" i="0" dirty="0">
                <a:solidFill>
                  <a:srgbClr val="444444"/>
                </a:solidFill>
                <a:effectLst/>
                <a:latin typeface="Domine"/>
              </a:rPr>
              <a:t>. </a:t>
            </a:r>
          </a:p>
          <a:p>
            <a:pPr algn="l"/>
            <a:endParaRPr lang="it-IT" b="0" i="0" dirty="0">
              <a:solidFill>
                <a:srgbClr val="444444"/>
              </a:solidFill>
              <a:effectLst/>
              <a:latin typeface="Domine"/>
            </a:endParaRPr>
          </a:p>
          <a:p>
            <a:pPr algn="l"/>
            <a:r>
              <a:rPr lang="it-IT" b="0" i="0" dirty="0">
                <a:solidFill>
                  <a:srgbClr val="444444"/>
                </a:solidFill>
                <a:effectLst/>
                <a:latin typeface="Domine"/>
              </a:rPr>
              <a:t>Sono sinonimi? </a:t>
            </a:r>
          </a:p>
          <a:p>
            <a:pPr algn="l"/>
            <a:endParaRPr lang="it-IT" dirty="0">
              <a:solidFill>
                <a:srgbClr val="444444"/>
              </a:solidFill>
              <a:latin typeface="Domine"/>
            </a:endParaRPr>
          </a:p>
          <a:p>
            <a:pPr algn="l"/>
            <a:r>
              <a:rPr lang="it-IT" b="0" i="0" dirty="0">
                <a:solidFill>
                  <a:srgbClr val="444444"/>
                </a:solidFill>
                <a:effectLst/>
                <a:latin typeface="Domine"/>
              </a:rPr>
              <a:t>No non significano esattamente la solita cosa: mentre REST viene definito con uno “stile architetturale” con delle caratteristiche e principi, </a:t>
            </a:r>
            <a:r>
              <a:rPr lang="it-IT" b="1" i="0" dirty="0" err="1">
                <a:solidFill>
                  <a:srgbClr val="444444"/>
                </a:solidFill>
                <a:effectLst/>
                <a:latin typeface="Domine"/>
              </a:rPr>
              <a:t>RESTful</a:t>
            </a:r>
            <a:r>
              <a:rPr lang="it-IT" b="0" i="0" dirty="0">
                <a:solidFill>
                  <a:srgbClr val="444444"/>
                </a:solidFill>
                <a:effectLst/>
                <a:latin typeface="Domine"/>
              </a:rPr>
              <a:t> viene in genere utilizzato per fare riferimento a servizi Web che implementano l’architettura REST. </a:t>
            </a:r>
          </a:p>
          <a:p>
            <a:pPr algn="l"/>
            <a:endParaRPr lang="it-IT" dirty="0">
              <a:solidFill>
                <a:srgbClr val="444444"/>
              </a:solidFill>
              <a:latin typeface="Domine"/>
            </a:endParaRPr>
          </a:p>
          <a:p>
            <a:pPr algn="l"/>
            <a:r>
              <a:rPr lang="it-IT" b="0" i="0" dirty="0">
                <a:solidFill>
                  <a:srgbClr val="444444"/>
                </a:solidFill>
                <a:effectLst/>
                <a:latin typeface="Domine"/>
              </a:rPr>
              <a:t>Un tipico esempio sono le API di sistemi che rispettano questi i vincoli e principi</a:t>
            </a:r>
          </a:p>
        </p:txBody>
      </p:sp>
      <p:pic>
        <p:nvPicPr>
          <p:cNvPr id="4" name="Immagine 3">
            <a:extLst>
              <a:ext uri="{FF2B5EF4-FFF2-40B4-BE49-F238E27FC236}">
                <a16:creationId xmlns:a16="http://schemas.microsoft.com/office/drawing/2014/main" id="{B4ECADC5-E3AA-4DBF-AF42-2AA4E22DE2C3}"/>
              </a:ext>
            </a:extLst>
          </p:cNvPr>
          <p:cNvPicPr>
            <a:picLocks noChangeAspect="1"/>
          </p:cNvPicPr>
          <p:nvPr/>
        </p:nvPicPr>
        <p:blipFill>
          <a:blip r:embed="rId3"/>
          <a:stretch>
            <a:fillRect/>
          </a:stretch>
        </p:blipFill>
        <p:spPr>
          <a:xfrm>
            <a:off x="533884" y="4718259"/>
            <a:ext cx="2495898" cy="476316"/>
          </a:xfrm>
          <a:prstGeom prst="rect">
            <a:avLst/>
          </a:prstGeom>
        </p:spPr>
      </p:pic>
      <p:sp>
        <p:nvSpPr>
          <p:cNvPr id="8" name="CasellaDiTesto 7">
            <a:extLst>
              <a:ext uri="{FF2B5EF4-FFF2-40B4-BE49-F238E27FC236}">
                <a16:creationId xmlns:a16="http://schemas.microsoft.com/office/drawing/2014/main" id="{DA79C9F3-9883-4155-A294-533C2BB10920}"/>
              </a:ext>
            </a:extLst>
          </p:cNvPr>
          <p:cNvSpPr txBox="1"/>
          <p:nvPr/>
        </p:nvSpPr>
        <p:spPr>
          <a:xfrm>
            <a:off x="323528" y="5332566"/>
            <a:ext cx="6702412" cy="369332"/>
          </a:xfrm>
          <a:prstGeom prst="rect">
            <a:avLst/>
          </a:prstGeom>
          <a:noFill/>
        </p:spPr>
        <p:txBody>
          <a:bodyPr wrap="square">
            <a:spAutoFit/>
          </a:bodyPr>
          <a:lstStyle/>
          <a:p>
            <a:pPr algn="l"/>
            <a:r>
              <a:rPr lang="it-IT" b="0" i="0" dirty="0">
                <a:solidFill>
                  <a:srgbClr val="444444"/>
                </a:solidFill>
                <a:effectLst/>
                <a:latin typeface="Domine"/>
              </a:rPr>
              <a:t>https://developer.spotify.com/documentation/web-api/reference/#/</a:t>
            </a:r>
          </a:p>
        </p:txBody>
      </p:sp>
    </p:spTree>
    <p:extLst>
      <p:ext uri="{BB962C8B-B14F-4D97-AF65-F5344CB8AC3E}">
        <p14:creationId xmlns:p14="http://schemas.microsoft.com/office/powerpoint/2010/main" val="379239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REST??</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21</a:t>
            </a:fld>
            <a:endParaRPr lang="it-IT" dirty="0"/>
          </a:p>
        </p:txBody>
      </p:sp>
      <p:pic>
        <p:nvPicPr>
          <p:cNvPr id="4" name="Immagine 3">
            <a:extLst>
              <a:ext uri="{FF2B5EF4-FFF2-40B4-BE49-F238E27FC236}">
                <a16:creationId xmlns:a16="http://schemas.microsoft.com/office/drawing/2014/main" id="{6A211BE3-2E8C-41A9-B7B4-767BFA9E49FA}"/>
              </a:ext>
            </a:extLst>
          </p:cNvPr>
          <p:cNvPicPr>
            <a:picLocks noChangeAspect="1"/>
          </p:cNvPicPr>
          <p:nvPr/>
        </p:nvPicPr>
        <p:blipFill>
          <a:blip r:embed="rId3"/>
          <a:stretch>
            <a:fillRect/>
          </a:stretch>
        </p:blipFill>
        <p:spPr>
          <a:xfrm>
            <a:off x="755576" y="1340768"/>
            <a:ext cx="7278116" cy="733527"/>
          </a:xfrm>
          <a:prstGeom prst="rect">
            <a:avLst/>
          </a:prstGeom>
        </p:spPr>
      </p:pic>
      <p:pic>
        <p:nvPicPr>
          <p:cNvPr id="9" name="Immagine 8">
            <a:extLst>
              <a:ext uri="{FF2B5EF4-FFF2-40B4-BE49-F238E27FC236}">
                <a16:creationId xmlns:a16="http://schemas.microsoft.com/office/drawing/2014/main" id="{147F5BBD-0655-40F8-AC37-E9BA9CEFC332}"/>
              </a:ext>
            </a:extLst>
          </p:cNvPr>
          <p:cNvPicPr>
            <a:picLocks noChangeAspect="1"/>
          </p:cNvPicPr>
          <p:nvPr/>
        </p:nvPicPr>
        <p:blipFill>
          <a:blip r:embed="rId4"/>
          <a:stretch>
            <a:fillRect/>
          </a:stretch>
        </p:blipFill>
        <p:spPr>
          <a:xfrm>
            <a:off x="755576" y="2143440"/>
            <a:ext cx="5672256" cy="4304905"/>
          </a:xfrm>
          <a:prstGeom prst="rect">
            <a:avLst/>
          </a:prstGeom>
        </p:spPr>
      </p:pic>
    </p:spTree>
    <p:extLst>
      <p:ext uri="{BB962C8B-B14F-4D97-AF65-F5344CB8AC3E}">
        <p14:creationId xmlns:p14="http://schemas.microsoft.com/office/powerpoint/2010/main" val="31879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e JSR</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p:txBody>
          <a:bodyPr/>
          <a:lstStyle/>
          <a:p>
            <a:pPr algn="just"/>
            <a:r>
              <a:rPr lang="it-IT" sz="2000" dirty="0"/>
              <a:t>La JSR-311 è una specifica del 2009 che ha dato origine alle API JAX-RS 1.0</a:t>
            </a:r>
          </a:p>
          <a:p>
            <a:pPr algn="just"/>
            <a:r>
              <a:rPr lang="it-IT" sz="2000" dirty="0"/>
              <a:t>Prevede delle semplici interfacce per esporre come </a:t>
            </a:r>
            <a:r>
              <a:rPr lang="it-IT" sz="2000" dirty="0" err="1"/>
              <a:t>webservices</a:t>
            </a:r>
            <a:r>
              <a:rPr lang="it-IT" sz="2000" dirty="0"/>
              <a:t> </a:t>
            </a:r>
            <a:r>
              <a:rPr lang="it-IT" sz="2000" dirty="0" err="1"/>
              <a:t>RESTful</a:t>
            </a:r>
            <a:r>
              <a:rPr lang="it-IT" sz="2000" dirty="0"/>
              <a:t> delle classi JAVA</a:t>
            </a:r>
          </a:p>
          <a:p>
            <a:pPr algn="just"/>
            <a:r>
              <a:rPr lang="it-IT" sz="2000" dirty="0"/>
              <a:t>Tutte le implementazioni hanno in comune il package javax.ws.rs</a:t>
            </a:r>
          </a:p>
          <a:p>
            <a:pPr algn="just"/>
            <a:r>
              <a:rPr lang="it-IT" sz="2000" dirty="0"/>
              <a:t>Le funzionalità principali sono:</a:t>
            </a:r>
          </a:p>
          <a:p>
            <a:pPr lvl="1" algn="just"/>
            <a:r>
              <a:rPr lang="it-IT" sz="1600" dirty="0" err="1"/>
              <a:t>Annotation</a:t>
            </a:r>
            <a:r>
              <a:rPr lang="it-IT" sz="1600" dirty="0"/>
              <a:t> su POJO</a:t>
            </a:r>
          </a:p>
          <a:p>
            <a:pPr lvl="1" algn="just"/>
            <a:r>
              <a:rPr lang="it-IT" sz="1600" dirty="0"/>
              <a:t>Indipendente dal container</a:t>
            </a:r>
          </a:p>
          <a:p>
            <a:pPr lvl="1" algn="just"/>
            <a:r>
              <a:rPr lang="it-IT" sz="1600" dirty="0"/>
              <a:t>Indipendente dal formato di output</a:t>
            </a:r>
          </a:p>
          <a:p>
            <a:pPr lvl="1" algn="just"/>
            <a:r>
              <a:rPr lang="it-IT" sz="1600" dirty="0"/>
              <a:t>Si basa su HTTP</a:t>
            </a:r>
          </a:p>
          <a:p>
            <a:pPr lvl="1" algn="just"/>
            <a:r>
              <a:rPr lang="it-IT" sz="1600" dirty="0"/>
              <a:t>E’ incluso nelle specifiche JAVA EE (6-7-8)</a:t>
            </a:r>
            <a:endParaRPr lang="it-IT" sz="2000" dirty="0"/>
          </a:p>
          <a:p>
            <a:pPr algn="just"/>
            <a:r>
              <a:rPr lang="it-IT" sz="2000" dirty="0"/>
              <a:t>A marzo 2020 è stata emessa la specifica JAX-RS 3.0 la sua JSR di riferimento è JSR-370</a:t>
            </a:r>
            <a:endParaRPr lang="it-IT" sz="1600" dirty="0"/>
          </a:p>
          <a:p>
            <a:pPr marL="0" indent="0" algn="just">
              <a:buNone/>
            </a:pPr>
            <a:endParaRPr lang="it-IT" sz="2000" dirty="0"/>
          </a:p>
          <a:p>
            <a:endParaRPr lang="it-IT" dirty="0"/>
          </a:p>
        </p:txBody>
      </p:sp>
    </p:spTree>
    <p:extLst>
      <p:ext uri="{BB962C8B-B14F-4D97-AF65-F5344CB8AC3E}">
        <p14:creationId xmlns:p14="http://schemas.microsoft.com/office/powerpoint/2010/main" val="63582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a:t>
            </a:r>
            <a:r>
              <a:rPr lang="it-IT" sz="2000" b="1" dirty="0" err="1">
                <a:solidFill>
                  <a:srgbClr val="800000"/>
                </a:solidFill>
                <a:latin typeface="Arial" pitchFamily="34" charset="0"/>
                <a:cs typeface="Arial" pitchFamily="34" charset="0"/>
              </a:rPr>
              <a:t>it’s</a:t>
            </a:r>
            <a:r>
              <a:rPr lang="it-IT" sz="2000" b="1" dirty="0">
                <a:solidFill>
                  <a:srgbClr val="800000"/>
                </a:solidFill>
                <a:latin typeface="Arial" pitchFamily="34" charset="0"/>
                <a:cs typeface="Arial" pitchFamily="34" charset="0"/>
              </a:rPr>
              <a:t> just an API</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a:xfrm>
            <a:off x="445705" y="1268760"/>
            <a:ext cx="8229600" cy="4525963"/>
          </a:xfrm>
        </p:spPr>
        <p:txBody>
          <a:bodyPr/>
          <a:lstStyle/>
          <a:p>
            <a:pPr algn="just"/>
            <a:r>
              <a:rPr lang="it-IT" sz="2000" dirty="0"/>
              <a:t>JAX-RS non è altro che una specifica, un insieme di interfacce e annotazioni offerte da Java EE.</a:t>
            </a:r>
          </a:p>
          <a:p>
            <a:pPr algn="just"/>
            <a:r>
              <a:rPr lang="it-IT" sz="2000" dirty="0"/>
              <a:t>Abbiamo le implementazioni; alcune delle più note sono </a:t>
            </a:r>
            <a:r>
              <a:rPr lang="it-IT" sz="2000" b="1" dirty="0" err="1"/>
              <a:t>RESTEasy</a:t>
            </a:r>
            <a:r>
              <a:rPr lang="it-IT" sz="2000" dirty="0"/>
              <a:t> e </a:t>
            </a:r>
            <a:r>
              <a:rPr lang="it-IT" sz="2000" b="1" dirty="0"/>
              <a:t>Jersey</a:t>
            </a:r>
            <a:r>
              <a:rPr lang="it-IT" sz="2000" dirty="0"/>
              <a:t>. </a:t>
            </a:r>
          </a:p>
          <a:p>
            <a:pPr algn="just"/>
            <a:r>
              <a:rPr lang="it-IT" sz="2000" dirty="0"/>
              <a:t>L'aiuto sta nel fatto che i nostri </a:t>
            </a:r>
            <a:r>
              <a:rPr lang="it-IT" sz="2000" dirty="0" err="1"/>
              <a:t>deployable</a:t>
            </a:r>
            <a:r>
              <a:rPr lang="it-IT" sz="2000" dirty="0"/>
              <a:t> possono e devono essere molto leggeri, lasciando che l'</a:t>
            </a:r>
            <a:r>
              <a:rPr lang="it-IT" sz="2000" dirty="0" err="1"/>
              <a:t>application</a:t>
            </a:r>
            <a:r>
              <a:rPr lang="it-IT" sz="2000" dirty="0"/>
              <a:t>-server fornisca le librerie necessarie. L'artefatto finale non dovrebbe contenere alcuna informazione sull'implementazione JAX-RS utilizzata.</a:t>
            </a:r>
          </a:p>
          <a:p>
            <a:pPr algn="just"/>
            <a:r>
              <a:rPr lang="it-IT" sz="2000" dirty="0"/>
              <a:t>Se forniamo la nostra implementazione dobbiamo assicurarci che il server sappia escludere la sua. JAX-RS è una potente API e la maggior parte (se non tutte) delle cose di cui avete bisogno sono già implementate dal vostro server web. </a:t>
            </a:r>
          </a:p>
          <a:p>
            <a:pPr algn="just"/>
            <a:r>
              <a:rPr lang="it-IT" sz="2000" dirty="0"/>
              <a:t>Non c'è bisogno di trasformare il vostro </a:t>
            </a:r>
            <a:r>
              <a:rPr lang="it-IT" sz="2000" dirty="0" err="1"/>
              <a:t>deployable</a:t>
            </a:r>
            <a:r>
              <a:rPr lang="it-IT" sz="2000" dirty="0"/>
              <a:t> in un ammasso ingestibile di librerie.</a:t>
            </a:r>
            <a:endParaRPr lang="it-IT" dirty="0"/>
          </a:p>
        </p:txBody>
      </p:sp>
    </p:spTree>
    <p:extLst>
      <p:ext uri="{BB962C8B-B14F-4D97-AF65-F5344CB8AC3E}">
        <p14:creationId xmlns:p14="http://schemas.microsoft.com/office/powerpoint/2010/main" val="309595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Spring MVC </a:t>
            </a:r>
            <a:r>
              <a:rPr lang="it-IT" sz="2000" b="1" dirty="0" err="1">
                <a:solidFill>
                  <a:srgbClr val="800000"/>
                </a:solidFill>
                <a:latin typeface="Arial" pitchFamily="34" charset="0"/>
                <a:cs typeface="Arial" pitchFamily="34" charset="0"/>
              </a:rPr>
              <a:t>is</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not</a:t>
            </a:r>
            <a:r>
              <a:rPr lang="it-IT" sz="2000" b="1" dirty="0">
                <a:solidFill>
                  <a:srgbClr val="800000"/>
                </a:solidFill>
                <a:latin typeface="Arial" pitchFamily="34" charset="0"/>
                <a:cs typeface="Arial" pitchFamily="34" charset="0"/>
              </a:rPr>
              <a:t> JAX-RS</a:t>
            </a:r>
          </a:p>
        </p:txBody>
      </p:sp>
      <p:sp>
        <p:nvSpPr>
          <p:cNvPr id="8" name="CasellaDiTesto 7">
            <a:extLst>
              <a:ext uri="{FF2B5EF4-FFF2-40B4-BE49-F238E27FC236}">
                <a16:creationId xmlns:a16="http://schemas.microsoft.com/office/drawing/2014/main" id="{00054743-B6C3-4576-BA15-C1BEADE54B3E}"/>
              </a:ext>
            </a:extLst>
          </p:cNvPr>
          <p:cNvSpPr txBox="1"/>
          <p:nvPr/>
        </p:nvSpPr>
        <p:spPr>
          <a:xfrm>
            <a:off x="287016" y="5661248"/>
            <a:ext cx="8856984" cy="646331"/>
          </a:xfrm>
          <a:prstGeom prst="rect">
            <a:avLst/>
          </a:prstGeom>
          <a:noFill/>
        </p:spPr>
        <p:txBody>
          <a:bodyPr wrap="square">
            <a:spAutoFit/>
          </a:bodyPr>
          <a:lstStyle/>
          <a:p>
            <a:pPr algn="ctr"/>
            <a:r>
              <a:rPr lang="it-IT" dirty="0">
                <a:hlinkClick r:id="rId2"/>
              </a:rPr>
              <a:t>https://developer.okta.com/blog/2017/08/09/jax-rs-vs-spring-rest-endpoints</a:t>
            </a:r>
            <a:endParaRPr lang="it-IT" dirty="0"/>
          </a:p>
          <a:p>
            <a:pPr algn="ctr"/>
            <a:endParaRPr lang="it-IT" dirty="0"/>
          </a:p>
        </p:txBody>
      </p:sp>
      <p:pic>
        <p:nvPicPr>
          <p:cNvPr id="9" name="Immagine 8">
            <a:extLst>
              <a:ext uri="{FF2B5EF4-FFF2-40B4-BE49-F238E27FC236}">
                <a16:creationId xmlns:a16="http://schemas.microsoft.com/office/drawing/2014/main" id="{65ABCDA6-2080-4C3A-99FF-4A011382F40A}"/>
              </a:ext>
            </a:extLst>
          </p:cNvPr>
          <p:cNvPicPr>
            <a:picLocks noChangeAspect="1"/>
          </p:cNvPicPr>
          <p:nvPr/>
        </p:nvPicPr>
        <p:blipFill>
          <a:blip r:embed="rId3"/>
          <a:stretch>
            <a:fillRect/>
          </a:stretch>
        </p:blipFill>
        <p:spPr>
          <a:xfrm>
            <a:off x="1871700" y="1350331"/>
            <a:ext cx="5400600" cy="4157337"/>
          </a:xfrm>
          <a:prstGeom prst="rect">
            <a:avLst/>
          </a:prstGeom>
        </p:spPr>
      </p:pic>
    </p:spTree>
    <p:extLst>
      <p:ext uri="{BB962C8B-B14F-4D97-AF65-F5344CB8AC3E}">
        <p14:creationId xmlns:p14="http://schemas.microsoft.com/office/powerpoint/2010/main" val="250903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Creare un servizio REST</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2"/>
            <a:ext cx="8229600" cy="4525963"/>
          </a:xfrm>
        </p:spPr>
        <p:txBody>
          <a:bodyPr/>
          <a:lstStyle/>
          <a:p>
            <a:pPr marL="0" indent="0" algn="just">
              <a:buNone/>
            </a:pPr>
            <a:r>
              <a:rPr lang="it-IT" sz="2000" dirty="0"/>
              <a:t>Per creare un servizio REST è sufficiente creare una classe JAVA ed annotarla con alcune </a:t>
            </a:r>
            <a:r>
              <a:rPr lang="it-IT" sz="2000" dirty="0" err="1"/>
              <a:t>annotation</a:t>
            </a:r>
            <a:r>
              <a:rPr lang="it-IT" sz="2000" dirty="0"/>
              <a:t> di JAX-RS. </a:t>
            </a:r>
          </a:p>
          <a:p>
            <a:pPr marL="0" indent="0" algn="just">
              <a:buNone/>
            </a:pPr>
            <a:r>
              <a:rPr lang="it-IT" sz="2000" dirty="0"/>
              <a:t>Ecco un esempio:</a:t>
            </a:r>
          </a:p>
          <a:p>
            <a:pPr marL="0" indent="0" algn="just">
              <a:buNone/>
            </a:pPr>
            <a:endParaRPr lang="it-IT" sz="2000" dirty="0"/>
          </a:p>
          <a:p>
            <a:pPr marL="0" indent="0" algn="just">
              <a:buNone/>
            </a:pPr>
            <a:r>
              <a:rPr lang="it-IT" sz="1600" noProof="1">
                <a:latin typeface="Calibri Light" panose="020F0302020204030204" pitchFamily="34" charset="0"/>
              </a:rPr>
              <a:t>	@Path("/ws/biblioteca")</a:t>
            </a:r>
          </a:p>
          <a:p>
            <a:pPr marL="0" indent="0" algn="just">
              <a:buNone/>
            </a:pPr>
            <a:r>
              <a:rPr lang="it-IT" sz="1600" noProof="1">
                <a:latin typeface="Calibri Light" panose="020F0302020204030204" pitchFamily="34" charset="0"/>
              </a:rPr>
              <a:t>	public class GestoreBiblioteca {</a:t>
            </a:r>
          </a:p>
          <a:p>
            <a:pPr marL="0" indent="0" algn="just">
              <a:buNone/>
            </a:pPr>
            <a:r>
              <a:rPr lang="it-IT" sz="1600" noProof="1">
                <a:latin typeface="Calibri Light" panose="020F0302020204030204" pitchFamily="34" charset="0"/>
              </a:rPr>
              <a:t>		@GET</a:t>
            </a:r>
          </a:p>
          <a:p>
            <a:pPr marL="0" indent="0" algn="just">
              <a:buNone/>
            </a:pPr>
            <a:r>
              <a:rPr lang="it-IT" sz="1600" noProof="1">
                <a:latin typeface="Calibri Light" panose="020F0302020204030204" pitchFamily="34" charset="0"/>
              </a:rPr>
              <a:t>		@Path("/libri")</a:t>
            </a:r>
          </a:p>
          <a:p>
            <a:pPr marL="0" indent="0" algn="just">
              <a:buNone/>
            </a:pPr>
            <a:r>
              <a:rPr lang="it-IT" sz="1600" noProof="1">
                <a:latin typeface="Calibri Light" panose="020F0302020204030204" pitchFamily="34" charset="0"/>
              </a:rPr>
              <a:t>		@Produces("application/json")</a:t>
            </a:r>
          </a:p>
          <a:p>
            <a:pPr marL="0" indent="0" algn="just">
              <a:buNone/>
            </a:pPr>
            <a:r>
              <a:rPr lang="it-IT" sz="1600" noProof="1">
                <a:latin typeface="Calibri Light" panose="020F0302020204030204" pitchFamily="34" charset="0"/>
              </a:rPr>
              <a:t>		public List&lt;Libro&gt; elencoLibri() {</a:t>
            </a:r>
          </a:p>
          <a:p>
            <a:pPr marL="0" indent="0" algn="just">
              <a:buNone/>
            </a:pPr>
            <a:r>
              <a:rPr lang="it-IT" sz="1600" noProof="1">
                <a:latin typeface="Calibri Light" panose="020F0302020204030204" pitchFamily="34" charset="0"/>
              </a:rPr>
              <a:t>			List&lt;Libro&gt; listaLibri=new ArrayList&lt;Libro&gt;();</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return listaLibri</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a:t>
            </a:r>
          </a:p>
          <a:p>
            <a:endParaRPr lang="it-IT" sz="1600" dirty="0"/>
          </a:p>
        </p:txBody>
      </p:sp>
      <p:sp>
        <p:nvSpPr>
          <p:cNvPr id="11" name="CasellaDiTesto 10">
            <a:extLst>
              <a:ext uri="{FF2B5EF4-FFF2-40B4-BE49-F238E27FC236}">
                <a16:creationId xmlns:a16="http://schemas.microsoft.com/office/drawing/2014/main" id="{D53BC01C-D103-4FE0-ABC4-C561BAC01498}"/>
              </a:ext>
            </a:extLst>
          </p:cNvPr>
          <p:cNvSpPr txBox="1"/>
          <p:nvPr/>
        </p:nvSpPr>
        <p:spPr>
          <a:xfrm>
            <a:off x="-2644" y="6052982"/>
            <a:ext cx="9039140" cy="369332"/>
          </a:xfrm>
          <a:prstGeom prst="rect">
            <a:avLst/>
          </a:prstGeom>
          <a:noFill/>
        </p:spPr>
        <p:txBody>
          <a:bodyPr wrap="square">
            <a:spAutoFit/>
          </a:bodyPr>
          <a:lstStyle/>
          <a:p>
            <a:pPr algn="ctr"/>
            <a:r>
              <a:rPr lang="it-IT" dirty="0"/>
              <a:t>https://spring.io/guides/tutorials/rest/</a:t>
            </a:r>
          </a:p>
        </p:txBody>
      </p:sp>
      <p:grpSp>
        <p:nvGrpSpPr>
          <p:cNvPr id="15" name="Gruppo 14">
            <a:extLst>
              <a:ext uri="{FF2B5EF4-FFF2-40B4-BE49-F238E27FC236}">
                <a16:creationId xmlns:a16="http://schemas.microsoft.com/office/drawing/2014/main" id="{6AA361DA-673D-4B97-A013-58F3471094C0}"/>
              </a:ext>
            </a:extLst>
          </p:cNvPr>
          <p:cNvGrpSpPr/>
          <p:nvPr/>
        </p:nvGrpSpPr>
        <p:grpSpPr>
          <a:xfrm>
            <a:off x="899592" y="1915651"/>
            <a:ext cx="8727691" cy="3888431"/>
            <a:chOff x="179512" y="908721"/>
            <a:chExt cx="8504645" cy="2681018"/>
          </a:xfrm>
        </p:grpSpPr>
        <p:grpSp>
          <p:nvGrpSpPr>
            <p:cNvPr id="12" name="Gruppo 11">
              <a:extLst>
                <a:ext uri="{FF2B5EF4-FFF2-40B4-BE49-F238E27FC236}">
                  <a16:creationId xmlns:a16="http://schemas.microsoft.com/office/drawing/2014/main" id="{94E0229E-2F56-4B17-BF86-C8F858162D45}"/>
                </a:ext>
              </a:extLst>
            </p:cNvPr>
            <p:cNvGrpSpPr/>
            <p:nvPr/>
          </p:nvGrpSpPr>
          <p:grpSpPr>
            <a:xfrm>
              <a:off x="179512" y="908721"/>
              <a:ext cx="8504645" cy="2640557"/>
              <a:chOff x="179512" y="908721"/>
              <a:chExt cx="8504645" cy="2640557"/>
            </a:xfrm>
          </p:grpSpPr>
          <p:sp>
            <p:nvSpPr>
              <p:cNvPr id="13" name="Fumetto: rettangolo 12">
                <a:extLst>
                  <a:ext uri="{FF2B5EF4-FFF2-40B4-BE49-F238E27FC236}">
                    <a16:creationId xmlns:a16="http://schemas.microsoft.com/office/drawing/2014/main" id="{6C480C43-AEBB-4AB8-830A-E6064B0B8BA3}"/>
                  </a:ext>
                </a:extLst>
              </p:cNvPr>
              <p:cNvSpPr/>
              <p:nvPr/>
            </p:nvSpPr>
            <p:spPr>
              <a:xfrm>
                <a:off x="179512" y="1268760"/>
                <a:ext cx="6228184" cy="2280518"/>
              </a:xfrm>
              <a:prstGeom prst="wedgeRectCallout">
                <a:avLst>
                  <a:gd name="adj1" fmla="val 69797"/>
                  <a:gd name="adj2" fmla="val -2845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endParaRPr lang="it-IT" dirty="0"/>
              </a:p>
            </p:txBody>
          </p:sp>
          <p:pic>
            <p:nvPicPr>
              <p:cNvPr id="14" name="Immagine 13">
                <a:extLst>
                  <a:ext uri="{FF2B5EF4-FFF2-40B4-BE49-F238E27FC236}">
                    <a16:creationId xmlns:a16="http://schemas.microsoft.com/office/drawing/2014/main" id="{5757CC3E-E9B7-47C3-A15D-79B573258A0E}"/>
                  </a:ext>
                </a:extLst>
              </p:cNvPr>
              <p:cNvPicPr>
                <a:picLocks noChangeAspect="1"/>
              </p:cNvPicPr>
              <p:nvPr/>
            </p:nvPicPr>
            <p:blipFill>
              <a:blip r:embed="rId2"/>
              <a:stretch>
                <a:fillRect/>
              </a:stretch>
            </p:blipFill>
            <p:spPr>
              <a:xfrm>
                <a:off x="7687462" y="908721"/>
                <a:ext cx="996695" cy="863738"/>
              </a:xfrm>
              <a:prstGeom prst="rect">
                <a:avLst/>
              </a:prstGeom>
            </p:spPr>
          </p:pic>
        </p:grpSp>
        <p:pic>
          <p:nvPicPr>
            <p:cNvPr id="5" name="Immagine 4">
              <a:extLst>
                <a:ext uri="{FF2B5EF4-FFF2-40B4-BE49-F238E27FC236}">
                  <a16:creationId xmlns:a16="http://schemas.microsoft.com/office/drawing/2014/main" id="{1021060A-D471-4A08-9780-17CDC63403FA}"/>
                </a:ext>
              </a:extLst>
            </p:cNvPr>
            <p:cNvPicPr>
              <a:picLocks noChangeAspect="1"/>
            </p:cNvPicPr>
            <p:nvPr/>
          </p:nvPicPr>
          <p:blipFill rotWithShape="1">
            <a:blip r:embed="rId3"/>
            <a:srcRect t="-1" b="-1856"/>
            <a:stretch/>
          </p:blipFill>
          <p:spPr>
            <a:xfrm>
              <a:off x="249681" y="1309220"/>
              <a:ext cx="6034427" cy="2280519"/>
            </a:xfrm>
            <a:prstGeom prst="rect">
              <a:avLst/>
            </a:prstGeom>
            <a:ln w="57150">
              <a:noFill/>
            </a:ln>
          </p:spPr>
        </p:pic>
      </p:grpSp>
    </p:spTree>
    <p:extLst>
      <p:ext uri="{BB962C8B-B14F-4D97-AF65-F5344CB8AC3E}">
        <p14:creationId xmlns:p14="http://schemas.microsoft.com/office/powerpoint/2010/main" val="317394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@RequestMapping</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2736304"/>
          </a:xfrm>
        </p:spPr>
        <p:txBody>
          <a:bodyPr/>
          <a:lstStyle/>
          <a:p>
            <a:pPr marL="57150" indent="0">
              <a:buNone/>
            </a:pPr>
            <a:r>
              <a:rPr lang="it-IT" sz="2400" dirty="0"/>
              <a:t>Utilizzato per annotare un Controller al fine di intercettare le invocazioni provenienti dal web</a:t>
            </a:r>
          </a:p>
          <a:p>
            <a:pPr marL="57150" indent="0">
              <a:buNone/>
            </a:pPr>
            <a:r>
              <a:rPr lang="it-IT" sz="2400" dirty="0"/>
              <a:t>È utilizzabile con diversi parametri:</a:t>
            </a:r>
          </a:p>
          <a:p>
            <a:pPr marL="800100" lvl="1"/>
            <a:r>
              <a:rPr lang="it-IT" sz="2000" dirty="0"/>
              <a:t>Value	</a:t>
            </a:r>
          </a:p>
          <a:p>
            <a:pPr marL="800100" lvl="1"/>
            <a:r>
              <a:rPr lang="it-IT" sz="2000" dirty="0"/>
              <a:t>Method</a:t>
            </a:r>
          </a:p>
          <a:p>
            <a:pPr marL="800100" lvl="1"/>
            <a:r>
              <a:rPr lang="it-IT" sz="2000" dirty="0" err="1"/>
              <a:t>Headers</a:t>
            </a:r>
            <a:endParaRPr lang="it-IT" sz="2000" dirty="0"/>
          </a:p>
          <a:p>
            <a:pPr marL="800100" lvl="1"/>
            <a:r>
              <a:rPr lang="it-IT" sz="2000" dirty="0" err="1"/>
              <a:t>Produces</a:t>
            </a:r>
            <a:endParaRPr lang="it-IT" sz="2000" dirty="0"/>
          </a:p>
          <a:p>
            <a:pPr marL="514350" lvl="1" indent="0">
              <a:buNone/>
            </a:pPr>
            <a:endParaRPr lang="it-IT" sz="2000" dirty="0"/>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EFF0A2DA-9725-C786-702E-AD7DE1E5B236}"/>
              </a:ext>
            </a:extLst>
          </p:cNvPr>
          <p:cNvSpPr txBox="1"/>
          <p:nvPr/>
        </p:nvSpPr>
        <p:spPr>
          <a:xfrm>
            <a:off x="182386" y="4437112"/>
            <a:ext cx="4572000" cy="9002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@RequestMapping(value = "/ex/</a:t>
            </a:r>
            <a:r>
              <a:rPr kumimoji="0" lang="en-US" altLang="it-IT" sz="1050" b="0" i="0" u="none" strike="noStrike" cap="none" normalizeH="0" baseline="0" dirty="0" err="1">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foos</a:t>
            </a: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",method = </a:t>
            </a:r>
            <a:r>
              <a:rPr kumimoji="0" lang="en-US" altLang="it-IT" sz="1050" b="0" i="0" u="none" strike="noStrike" cap="none" normalizeH="0" baseline="0" dirty="0" err="1">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RequestMethod.GET</a:t>
            </a: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  produces = "application/</a:t>
            </a:r>
            <a:r>
              <a:rPr kumimoji="0" lang="en-US" altLang="it-IT" sz="1050" b="0" i="0" u="none" strike="noStrike" cap="none" normalizeH="0" baseline="0" dirty="0" err="1">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json</a:t>
            </a: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@ResponseBody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public</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String </a:t>
            </a:r>
            <a:r>
              <a:rPr kumimoji="0" lang="en-US" altLang="it-IT" sz="105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getFoosAsJsonFromREST</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r>
              <a:rPr kumimoji="0" lang="en-US" altLang="it-IT" sz="105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return</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it-IT" sz="105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"Get some Foos with Header New"</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it-IT"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it-IT" altLang="it-IT" sz="1050" b="0" i="0" u="none" strike="noStrike" cap="none" normalizeH="0" baseline="0" dirty="0">
                <a:ln>
                  <a:noFill/>
                </a:ln>
                <a:solidFill>
                  <a:schemeClr val="tx1"/>
                </a:solidFill>
                <a:effectLst/>
              </a:rPr>
              <a:t> </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716F8CD-122F-5DE4-4CB2-DD8D333ABF92}"/>
              </a:ext>
            </a:extLst>
          </p:cNvPr>
          <p:cNvSpPr txBox="1"/>
          <p:nvPr/>
        </p:nvSpPr>
        <p:spPr>
          <a:xfrm>
            <a:off x="4741183" y="4429815"/>
            <a:ext cx="4572000" cy="9002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@RequestMapping(value = "/ex/</a:t>
            </a:r>
            <a:r>
              <a:rPr kumimoji="0" lang="en-US" altLang="it-IT" sz="1050" b="0" i="0" u="none" strike="noStrike" cap="none" normalizeH="0" baseline="0" dirty="0" err="1">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foos</a:t>
            </a: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",method = </a:t>
            </a:r>
            <a:r>
              <a:rPr kumimoji="0" lang="en-US" altLang="it-IT" sz="1050" b="0" i="0" u="none" strike="noStrike" cap="none" normalizeH="0" baseline="0" dirty="0" err="1">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RequestMethod.GET</a:t>
            </a: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 </a:t>
            </a:r>
            <a:r>
              <a:rPr lang="en-US" sz="1050" dirty="0">
                <a:solidFill>
                  <a:srgbClr val="1F7199"/>
                </a:solidFill>
                <a:latin typeface="Source Code Pro" panose="020B0509030403020204" pitchFamily="49" charset="0"/>
                <a:cs typeface="Courier New" panose="02070309020205020404" pitchFamily="49" charset="0"/>
              </a:rPr>
              <a:t>headers = "Accept=application/</a:t>
            </a:r>
            <a:r>
              <a:rPr lang="en-US" sz="1050" dirty="0" err="1">
                <a:solidFill>
                  <a:srgbClr val="1F7199"/>
                </a:solidFill>
                <a:latin typeface="Source Code Pro" panose="020B0509030403020204" pitchFamily="49" charset="0"/>
                <a:cs typeface="Courier New" panose="02070309020205020404" pitchFamily="49" charset="0"/>
              </a:rPr>
              <a:t>json</a:t>
            </a:r>
            <a:r>
              <a:rPr lang="en-US" sz="1050" dirty="0">
                <a:solidFill>
                  <a:srgbClr val="1F7199"/>
                </a:solidFill>
                <a:latin typeface="Source Code Pro" panose="020B0509030403020204" pitchFamily="49" charset="0"/>
                <a:cs typeface="Courier New" panose="02070309020205020404" pitchFamily="49" charset="0"/>
              </a:rPr>
              <a:t>")</a:t>
            </a:r>
            <a:endParaRPr lang="en-US" altLang="it-IT" sz="1050" dirty="0">
              <a:solidFill>
                <a:srgbClr val="1F7199"/>
              </a:solidFill>
              <a:latin typeface="Source Code Pro" panose="020B050903040302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0" i="0" u="none" strike="noStrike" cap="none" normalizeH="0" baseline="0" dirty="0">
                <a:ln>
                  <a:noFill/>
                </a:ln>
                <a:solidFill>
                  <a:srgbClr val="1F7199"/>
                </a:solidFill>
                <a:effectLst/>
                <a:latin typeface="Source Code Pro" panose="020B0509030403020204" pitchFamily="49" charset="0"/>
                <a:ea typeface="Times New Roman" panose="02020603050405020304" pitchFamily="18" charset="0"/>
                <a:cs typeface="Courier New" panose="02070309020205020404" pitchFamily="49" charset="0"/>
              </a:rPr>
              <a:t>@ResponseBody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05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public</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String </a:t>
            </a:r>
            <a:r>
              <a:rPr kumimoji="0" lang="en-US" altLang="it-IT" sz="1050" b="1" i="0" u="none" strike="noStrike" cap="none" normalizeH="0" baseline="0" dirty="0" err="1">
                <a:ln>
                  <a:noFill/>
                </a:ln>
                <a:solidFill>
                  <a:srgbClr val="267438"/>
                </a:solidFill>
                <a:effectLst/>
                <a:latin typeface="Source Code Pro" panose="020B0509030403020204" pitchFamily="49" charset="0"/>
                <a:ea typeface="Times New Roman" panose="02020603050405020304" pitchFamily="18" charset="0"/>
                <a:cs typeface="Courier New" panose="02070309020205020404" pitchFamily="49" charset="0"/>
              </a:rPr>
              <a:t>getFoosAsJsonFromREST</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    </a:t>
            </a:r>
            <a:r>
              <a:rPr kumimoji="0" lang="en-US" altLang="it-IT" sz="1050" b="1" i="0" u="none" strike="noStrike" cap="none" normalizeH="0" baseline="0" dirty="0">
                <a:ln>
                  <a:noFill/>
                </a:ln>
                <a:solidFill>
                  <a:srgbClr val="63B175"/>
                </a:solidFill>
                <a:effectLst/>
                <a:latin typeface="Source Code Pro" panose="020B0509030403020204" pitchFamily="49" charset="0"/>
                <a:ea typeface="Times New Roman" panose="02020603050405020304" pitchFamily="18" charset="0"/>
                <a:cs typeface="Courier New" panose="02070309020205020404" pitchFamily="49" charset="0"/>
              </a:rPr>
              <a:t>return</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 </a:t>
            </a:r>
            <a:r>
              <a:rPr kumimoji="0" lang="en-US" altLang="it-IT" sz="1050" b="0" i="0" u="none" strike="noStrike" cap="none" normalizeH="0" baseline="0" dirty="0">
                <a:ln>
                  <a:noFill/>
                </a:ln>
                <a:solidFill>
                  <a:srgbClr val="4E9359"/>
                </a:solidFill>
                <a:effectLst/>
                <a:latin typeface="Source Code Pro" panose="020B0509030403020204" pitchFamily="49" charset="0"/>
                <a:ea typeface="Times New Roman" panose="02020603050405020304" pitchFamily="18" charset="0"/>
                <a:cs typeface="Courier New" panose="02070309020205020404" pitchFamily="49" charset="0"/>
              </a:rPr>
              <a:t>"Get some Foos with Header New"</a:t>
            </a:r>
            <a:r>
              <a:rPr kumimoji="0" lang="en-US"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it-IT" altLang="it-IT" sz="1050" b="0" i="0" u="none" strike="noStrike" cap="none" normalizeH="0" baseline="0" dirty="0">
                <a:ln>
                  <a:noFill/>
                </a:ln>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a:t>
            </a:r>
            <a:r>
              <a:rPr kumimoji="0" lang="it-IT" altLang="it-IT" sz="1050" b="0" i="0" u="none" strike="noStrike" cap="none" normalizeH="0" baseline="0" dirty="0">
                <a:ln>
                  <a:noFill/>
                </a:ln>
                <a:solidFill>
                  <a:schemeClr val="tx1"/>
                </a:solidFill>
                <a:effectLst/>
              </a:rPr>
              <a:t> </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25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@PostMapping, @PutMapping, @GetMapping, @DeleteMapping</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it-IT" sz="2400" dirty="0"/>
              <a:t>Annotazione composta che agisce come </a:t>
            </a:r>
            <a:r>
              <a:rPr lang="it-IT" sz="2400" dirty="0" err="1"/>
              <a:t>shortcut</a:t>
            </a:r>
            <a:r>
              <a:rPr lang="it-IT" sz="2400" dirty="0"/>
              <a:t> al posto di @RequestMapping con l’indicazione del </a:t>
            </a:r>
            <a:r>
              <a:rPr lang="it-IT" sz="2400" dirty="0" err="1"/>
              <a:t>method</a:t>
            </a:r>
            <a:r>
              <a:rPr lang="it-IT" sz="2400" dirty="0"/>
              <a:t> </a:t>
            </a:r>
          </a:p>
          <a:p>
            <a:pPr marL="114300" indent="0">
              <a:buNone/>
            </a:pPr>
            <a:endParaRPr lang="it-IT" sz="2400" b="0" i="0" dirty="0">
              <a:solidFill>
                <a:srgbClr val="474747"/>
              </a:solidFill>
              <a:effectLst/>
              <a:latin typeface="dejavu sans mono"/>
            </a:endParaRPr>
          </a:p>
          <a:p>
            <a:pPr marL="114300" indent="0">
              <a:buNone/>
            </a:pPr>
            <a:r>
              <a:rPr lang="it-IT" sz="1200" dirty="0">
                <a:solidFill>
                  <a:srgbClr val="474747"/>
                </a:solidFill>
                <a:latin typeface="dejavu sans mono"/>
              </a:rPr>
              <a:t>@PostMapping </a:t>
            </a:r>
            <a:r>
              <a:rPr lang="it-IT" sz="1200" dirty="0">
                <a:solidFill>
                  <a:srgbClr val="474747"/>
                </a:solidFill>
                <a:latin typeface="dejavu sans mono"/>
                <a:sym typeface="Wingdings" panose="05000000000000000000" pitchFamily="2" charset="2"/>
              </a:rPr>
              <a:t> </a:t>
            </a:r>
            <a:r>
              <a:rPr lang="it-IT" sz="1200" dirty="0" err="1">
                <a:solidFill>
                  <a:srgbClr val="474747"/>
                </a:solidFill>
                <a:latin typeface="dejavu sans mono"/>
                <a:sym typeface="Wingdings" panose="05000000000000000000" pitchFamily="2" charset="2"/>
              </a:rPr>
              <a:t>RequestMapping</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method</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RequestMethod.POST</a:t>
            </a:r>
            <a:r>
              <a:rPr lang="it-IT" sz="1200" dirty="0">
                <a:solidFill>
                  <a:srgbClr val="474747"/>
                </a:solidFill>
                <a:latin typeface="dejavu sans mono"/>
                <a:sym typeface="Wingdings" panose="05000000000000000000" pitchFamily="2" charset="2"/>
              </a:rPr>
              <a:t>)</a:t>
            </a:r>
          </a:p>
          <a:p>
            <a:pPr marL="114300" indent="0">
              <a:buNone/>
            </a:pPr>
            <a:r>
              <a:rPr lang="it-IT" sz="1200" dirty="0">
                <a:solidFill>
                  <a:srgbClr val="474747"/>
                </a:solidFill>
                <a:latin typeface="dejavu sans mono"/>
              </a:rPr>
              <a:t>@PutMapping </a:t>
            </a:r>
            <a:r>
              <a:rPr lang="it-IT" sz="1200" dirty="0">
                <a:solidFill>
                  <a:srgbClr val="474747"/>
                </a:solidFill>
                <a:latin typeface="dejavu sans mono"/>
                <a:sym typeface="Wingdings" panose="05000000000000000000" pitchFamily="2" charset="2"/>
              </a:rPr>
              <a:t> </a:t>
            </a:r>
            <a:r>
              <a:rPr lang="it-IT" sz="1200" dirty="0" err="1">
                <a:solidFill>
                  <a:srgbClr val="474747"/>
                </a:solidFill>
                <a:latin typeface="dejavu sans mono"/>
                <a:sym typeface="Wingdings" panose="05000000000000000000" pitchFamily="2" charset="2"/>
              </a:rPr>
              <a:t>RequestMapping</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method</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RequestMethod.PUT</a:t>
            </a:r>
            <a:r>
              <a:rPr lang="it-IT" sz="1200" dirty="0">
                <a:solidFill>
                  <a:srgbClr val="474747"/>
                </a:solidFill>
                <a:latin typeface="dejavu sans mono"/>
                <a:sym typeface="Wingdings" panose="05000000000000000000" pitchFamily="2" charset="2"/>
              </a:rPr>
              <a:t>)</a:t>
            </a:r>
          </a:p>
          <a:p>
            <a:pPr marL="114300" indent="0">
              <a:buNone/>
            </a:pPr>
            <a:r>
              <a:rPr lang="it-IT" sz="1200" dirty="0">
                <a:solidFill>
                  <a:srgbClr val="474747"/>
                </a:solidFill>
                <a:latin typeface="dejavu sans mono"/>
                <a:sym typeface="Wingdings" panose="05000000000000000000" pitchFamily="2" charset="2"/>
              </a:rPr>
              <a:t>@GetMapping  </a:t>
            </a:r>
            <a:r>
              <a:rPr lang="it-IT" sz="1200" dirty="0" err="1">
                <a:solidFill>
                  <a:srgbClr val="474747"/>
                </a:solidFill>
                <a:latin typeface="dejavu sans mono"/>
                <a:sym typeface="Wingdings" panose="05000000000000000000" pitchFamily="2" charset="2"/>
              </a:rPr>
              <a:t>RequestMapping</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method</a:t>
            </a:r>
            <a:r>
              <a:rPr lang="it-IT" sz="1200" dirty="0">
                <a:solidFill>
                  <a:srgbClr val="474747"/>
                </a:solidFill>
                <a:latin typeface="dejavu sans mono"/>
                <a:sym typeface="Wingdings" panose="05000000000000000000" pitchFamily="2" charset="2"/>
              </a:rPr>
              <a:t> = </a:t>
            </a:r>
            <a:r>
              <a:rPr lang="it-IT" sz="1200" dirty="0" err="1">
                <a:solidFill>
                  <a:srgbClr val="474747"/>
                </a:solidFill>
                <a:latin typeface="dejavu sans mono"/>
                <a:sym typeface="Wingdings" panose="05000000000000000000" pitchFamily="2" charset="2"/>
              </a:rPr>
              <a:t>RequestMethod.GET</a:t>
            </a:r>
            <a:r>
              <a:rPr lang="it-IT" sz="1200" dirty="0">
                <a:solidFill>
                  <a:srgbClr val="474747"/>
                </a:solidFill>
                <a:latin typeface="dejavu sans mono"/>
                <a:sym typeface="Wingdings" panose="05000000000000000000" pitchFamily="2" charset="2"/>
              </a:rPr>
              <a:t>)</a:t>
            </a:r>
          </a:p>
          <a:p>
            <a:pPr marL="114300" indent="0">
              <a:buNone/>
            </a:pPr>
            <a:r>
              <a:rPr lang="it-IT" sz="1200" dirty="0">
                <a:solidFill>
                  <a:srgbClr val="474747"/>
                </a:solidFill>
                <a:latin typeface="dejavu sans mono"/>
                <a:sym typeface="Wingdings" panose="05000000000000000000" pitchFamily="2" charset="2"/>
              </a:rPr>
              <a:t>@DeleteMapping  </a:t>
            </a:r>
            <a:r>
              <a:rPr lang="it-IT" sz="1200" dirty="0" err="1">
                <a:solidFill>
                  <a:srgbClr val="474747"/>
                </a:solidFill>
                <a:latin typeface="dejavu sans mono"/>
                <a:sym typeface="Wingdings" panose="05000000000000000000" pitchFamily="2" charset="2"/>
              </a:rPr>
              <a:t>RequestMapping</a:t>
            </a:r>
            <a:r>
              <a:rPr lang="it-IT" sz="1200" dirty="0">
                <a:solidFill>
                  <a:srgbClr val="474747"/>
                </a:solidFill>
                <a:latin typeface="dejavu sans mono"/>
                <a:sym typeface="Wingdings" panose="05000000000000000000" pitchFamily="2" charset="2"/>
              </a:rPr>
              <a:t>(</a:t>
            </a:r>
            <a:r>
              <a:rPr lang="it-IT" sz="1200" dirty="0" err="1">
                <a:solidFill>
                  <a:srgbClr val="474747"/>
                </a:solidFill>
                <a:latin typeface="dejavu sans mono"/>
                <a:sym typeface="Wingdings" panose="05000000000000000000" pitchFamily="2" charset="2"/>
              </a:rPr>
              <a:t>method</a:t>
            </a:r>
            <a:r>
              <a:rPr lang="it-IT" sz="1200" dirty="0">
                <a:solidFill>
                  <a:srgbClr val="474747"/>
                </a:solidFill>
                <a:latin typeface="dejavu sans mono"/>
                <a:sym typeface="Wingdings" panose="05000000000000000000" pitchFamily="2" charset="2"/>
              </a:rPr>
              <a:t> = </a:t>
            </a:r>
            <a:r>
              <a:rPr lang="it-IT" sz="1200" dirty="0" err="1">
                <a:solidFill>
                  <a:srgbClr val="474747"/>
                </a:solidFill>
                <a:latin typeface="dejavu sans mono"/>
                <a:sym typeface="Wingdings" panose="05000000000000000000" pitchFamily="2" charset="2"/>
              </a:rPr>
              <a:t>RequestMethod.DELETE</a:t>
            </a:r>
            <a:r>
              <a:rPr lang="it-IT" sz="1200" dirty="0">
                <a:solidFill>
                  <a:srgbClr val="474747"/>
                </a:solidFill>
                <a:latin typeface="dejavu sans mono"/>
                <a:sym typeface="Wingdings" panose="05000000000000000000" pitchFamily="2" charset="2"/>
              </a:rPr>
              <a:t>)</a:t>
            </a:r>
          </a:p>
          <a:p>
            <a:pPr marL="514350" lvl="1" indent="0">
              <a:buNone/>
            </a:pPr>
            <a:endParaRPr lang="it-IT" sz="1400" b="0" i="0" dirty="0">
              <a:solidFill>
                <a:srgbClr val="474747"/>
              </a:solidFill>
              <a:effectLst/>
              <a:latin typeface="dejavu sans mono"/>
            </a:endParaRPr>
          </a:p>
          <a:p>
            <a:pPr marL="514350" lvl="1" indent="0">
              <a:buNone/>
            </a:pPr>
            <a:endParaRPr lang="it-IT" sz="1400" b="0" i="0" dirty="0">
              <a:solidFill>
                <a:srgbClr val="474747"/>
              </a:solidFill>
              <a:effectLst/>
              <a:latin typeface="dejavu sans mono"/>
            </a:endParaRPr>
          </a:p>
          <a:p>
            <a:pPr marL="514350" lvl="1" indent="0">
              <a:buNone/>
            </a:pPr>
            <a:endParaRPr lang="it-IT" sz="2000" b="0" i="0" dirty="0">
              <a:solidFill>
                <a:srgbClr val="474747"/>
              </a:solidFill>
              <a:effectLst/>
              <a:latin typeface="dejavu sans mono"/>
            </a:endParaRPr>
          </a:p>
          <a:p>
            <a:pPr marL="514350" lvl="1" indent="0">
              <a:buNone/>
            </a:pPr>
            <a:endParaRPr lang="it-IT" sz="1400" b="0" i="0" dirty="0">
              <a:solidFill>
                <a:srgbClr val="474747"/>
              </a:solidFill>
              <a:effectLst/>
              <a:latin typeface="dejavu sans mono"/>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53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@RequestBody</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it-IT" sz="2400" dirty="0"/>
              <a:t>Mappa l’</a:t>
            </a:r>
            <a:r>
              <a:rPr lang="it-IT" sz="2400" dirty="0" err="1"/>
              <a:t>HttpRequest</a:t>
            </a:r>
            <a:r>
              <a:rPr lang="it-IT" sz="2400" dirty="0"/>
              <a:t> body verso un altro oggetto di dominio</a:t>
            </a:r>
          </a:p>
          <a:p>
            <a:pPr marL="114300" indent="0">
              <a:buNone/>
            </a:pPr>
            <a:r>
              <a:rPr lang="it-IT" sz="2400" dirty="0"/>
              <a:t>Abilita automaticamente la </a:t>
            </a:r>
            <a:r>
              <a:rPr lang="it-IT" sz="2400" dirty="0" err="1"/>
              <a:t>deserializzazione</a:t>
            </a:r>
            <a:r>
              <a:rPr lang="it-IT" sz="2400" dirty="0"/>
              <a:t> dell’oggetto dal formato JSON</a:t>
            </a:r>
          </a:p>
          <a:p>
            <a:pPr marL="114300" indent="0">
              <a:buNone/>
            </a:pPr>
            <a:endParaRPr lang="it-IT" sz="2400" b="0" i="0" dirty="0">
              <a:solidFill>
                <a:srgbClr val="474747"/>
              </a:solidFill>
              <a:effectLst/>
              <a:latin typeface="dejavu sans mono"/>
            </a:endParaRPr>
          </a:p>
          <a:p>
            <a:pPr marL="114300" indent="0">
              <a:buNone/>
            </a:pPr>
            <a:r>
              <a:rPr lang="it-IT" sz="1400" b="0" i="0" dirty="0">
                <a:solidFill>
                  <a:srgbClr val="1F7199"/>
                </a:solidFill>
                <a:effectLst/>
                <a:latin typeface="Source Code Pro" panose="020B0509030403020204" pitchFamily="49" charset="0"/>
              </a:rPr>
              <a:t>@PostMapping("/request")</a:t>
            </a:r>
            <a:r>
              <a:rPr lang="it-IT" sz="1400" b="0" i="0" dirty="0">
                <a:solidFill>
                  <a:srgbClr val="000000"/>
                </a:solidFill>
                <a:effectLst/>
                <a:latin typeface="Source Code Pro" panose="020B0509030403020204" pitchFamily="49" charset="0"/>
              </a:rPr>
              <a:t> </a:t>
            </a:r>
            <a:r>
              <a:rPr lang="it-IT" sz="1400" b="1" i="0" dirty="0">
                <a:solidFill>
                  <a:srgbClr val="63B175"/>
                </a:solidFill>
                <a:effectLst/>
                <a:latin typeface="Source Code Pro" panose="020B0509030403020204" pitchFamily="49" charset="0"/>
              </a:rPr>
              <a:t>public</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ResponseEntity</a:t>
            </a:r>
            <a:r>
              <a:rPr lang="it-IT" sz="1400" b="0" i="0" dirty="0">
                <a:solidFill>
                  <a:srgbClr val="000000"/>
                </a:solidFill>
                <a:effectLst/>
                <a:latin typeface="Source Code Pro" panose="020B0509030403020204" pitchFamily="49" charset="0"/>
              </a:rPr>
              <a:t> </a:t>
            </a:r>
            <a:r>
              <a:rPr lang="it-IT" sz="1400" b="1" i="0" dirty="0" err="1">
                <a:solidFill>
                  <a:srgbClr val="267438"/>
                </a:solidFill>
                <a:effectLst/>
                <a:latin typeface="Source Code Pro" panose="020B0509030403020204" pitchFamily="49" charset="0"/>
              </a:rPr>
              <a:t>postController</a:t>
            </a:r>
            <a:r>
              <a:rPr lang="it-IT" sz="1400" b="0" i="0" dirty="0">
                <a:solidFill>
                  <a:srgbClr val="000000"/>
                </a:solidFill>
                <a:effectLst/>
                <a:latin typeface="Source Code Pro" panose="020B0509030403020204" pitchFamily="49" charset="0"/>
              </a:rPr>
              <a:t>(</a:t>
            </a:r>
            <a:r>
              <a:rPr lang="it-IT" sz="1400" b="0" i="0" dirty="0">
                <a:solidFill>
                  <a:srgbClr val="1F7199"/>
                </a:solidFill>
                <a:effectLst/>
                <a:latin typeface="Source Code Pro" panose="020B0509030403020204" pitchFamily="49" charset="0"/>
              </a:rPr>
              <a:t>@RequestBody</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LoginForm</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loginForm</a:t>
            </a:r>
            <a:r>
              <a:rPr lang="it-IT" sz="1400" b="0" i="0" dirty="0">
                <a:solidFill>
                  <a:srgbClr val="000000"/>
                </a:solidFill>
                <a:effectLst/>
                <a:latin typeface="Source Code Pro" panose="020B0509030403020204" pitchFamily="49" charset="0"/>
              </a:rPr>
              <a:t>) { </a:t>
            </a:r>
            <a:r>
              <a:rPr lang="it-IT" sz="1400" b="0" i="0" dirty="0" err="1">
                <a:solidFill>
                  <a:srgbClr val="000000"/>
                </a:solidFill>
                <a:effectLst/>
                <a:latin typeface="Source Code Pro" panose="020B0509030403020204" pitchFamily="49" charset="0"/>
              </a:rPr>
              <a:t>exampleService.fakeAuthenticate</a:t>
            </a:r>
            <a:r>
              <a:rPr lang="it-IT" sz="1400" b="0" i="0" dirty="0">
                <a:solidFill>
                  <a:srgbClr val="000000"/>
                </a:solidFill>
                <a:effectLst/>
                <a:latin typeface="Source Code Pro" panose="020B0509030403020204" pitchFamily="49" charset="0"/>
              </a:rPr>
              <a:t>(</a:t>
            </a:r>
            <a:r>
              <a:rPr lang="it-IT" sz="1400" b="0" i="0" dirty="0" err="1">
                <a:solidFill>
                  <a:srgbClr val="000000"/>
                </a:solidFill>
                <a:effectLst/>
                <a:latin typeface="Source Code Pro" panose="020B0509030403020204" pitchFamily="49" charset="0"/>
              </a:rPr>
              <a:t>loginForm</a:t>
            </a:r>
            <a:r>
              <a:rPr lang="it-IT" sz="1400" b="0" i="0" dirty="0">
                <a:solidFill>
                  <a:srgbClr val="000000"/>
                </a:solidFill>
                <a:effectLst/>
                <a:latin typeface="Source Code Pro" panose="020B0509030403020204" pitchFamily="49" charset="0"/>
              </a:rPr>
              <a:t>); </a:t>
            </a:r>
            <a:r>
              <a:rPr lang="it-IT" sz="1400" b="1" i="0" dirty="0" err="1">
                <a:solidFill>
                  <a:srgbClr val="63B175"/>
                </a:solidFill>
                <a:effectLst/>
                <a:latin typeface="Source Code Pro" panose="020B0509030403020204" pitchFamily="49" charset="0"/>
              </a:rPr>
              <a:t>return</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ResponseEntity.ok</a:t>
            </a:r>
            <a:r>
              <a:rPr lang="it-IT" sz="1400" b="0" i="0" dirty="0">
                <a:solidFill>
                  <a:srgbClr val="000000"/>
                </a:solidFill>
                <a:effectLst/>
                <a:latin typeface="Source Code Pro" panose="020B0509030403020204" pitchFamily="49" charset="0"/>
              </a:rPr>
              <a:t>(</a:t>
            </a:r>
            <a:r>
              <a:rPr lang="it-IT" sz="1400" b="0" i="0" dirty="0" err="1">
                <a:solidFill>
                  <a:srgbClr val="000000"/>
                </a:solidFill>
                <a:effectLst/>
                <a:latin typeface="Source Code Pro" panose="020B0509030403020204" pitchFamily="49" charset="0"/>
              </a:rPr>
              <a:t>HttpStatus.OK</a:t>
            </a:r>
            <a:r>
              <a:rPr lang="it-IT" sz="1400" b="0" i="0" dirty="0">
                <a:solidFill>
                  <a:srgbClr val="000000"/>
                </a:solidFill>
                <a:effectLst/>
                <a:latin typeface="Source Code Pro" panose="020B0509030403020204" pitchFamily="49" charset="0"/>
              </a:rPr>
              <a:t>); }</a:t>
            </a:r>
            <a:endParaRPr lang="it-IT" sz="1400" b="0" i="0" dirty="0">
              <a:solidFill>
                <a:srgbClr val="474747"/>
              </a:solidFill>
              <a:effectLst/>
              <a:latin typeface="dejavu sans mono"/>
            </a:endParaRPr>
          </a:p>
          <a:p>
            <a:pPr marL="514350" lvl="1" indent="0">
              <a:buNone/>
            </a:pPr>
            <a:endParaRPr lang="it-IT" sz="1400" b="0" i="0" dirty="0">
              <a:solidFill>
                <a:srgbClr val="474747"/>
              </a:solidFill>
              <a:effectLst/>
              <a:latin typeface="dejavu sans mono"/>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1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@ResponseBody</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it-IT" sz="2400" dirty="0"/>
              <a:t>L’oggetto restituito è automaticamente serializzato in JSON e restituito nell’</a:t>
            </a:r>
            <a:r>
              <a:rPr lang="it-IT" sz="2400" dirty="0" err="1"/>
              <a:t>HttpResponse</a:t>
            </a:r>
            <a:r>
              <a:rPr lang="it-IT" sz="2400" dirty="0"/>
              <a:t> Body</a:t>
            </a:r>
          </a:p>
          <a:p>
            <a:pPr marL="114300" indent="0">
              <a:buNone/>
            </a:pPr>
            <a:endParaRPr lang="it-IT" sz="2400" dirty="0"/>
          </a:p>
          <a:p>
            <a:pPr marL="114300" indent="0">
              <a:buNone/>
            </a:pPr>
            <a:r>
              <a:rPr lang="it-IT" sz="1400" b="0" i="0" dirty="0">
                <a:solidFill>
                  <a:srgbClr val="1F7199"/>
                </a:solidFill>
                <a:effectLst/>
                <a:latin typeface="Source Code Pro" panose="020B0509030403020204" pitchFamily="49" charset="0"/>
              </a:rPr>
              <a:t>@PostMapping(value = "/</a:t>
            </a:r>
            <a:r>
              <a:rPr lang="it-IT" sz="1400" b="0" i="0" dirty="0" err="1">
                <a:solidFill>
                  <a:srgbClr val="1F7199"/>
                </a:solidFill>
                <a:effectLst/>
                <a:latin typeface="Source Code Pro" panose="020B0509030403020204" pitchFamily="49" charset="0"/>
              </a:rPr>
              <a:t>content</a:t>
            </a:r>
            <a:r>
              <a:rPr lang="it-IT" sz="1400" b="0" i="0" dirty="0">
                <a:solidFill>
                  <a:srgbClr val="1F7199"/>
                </a:solidFill>
                <a:effectLst/>
                <a:latin typeface="Source Code Pro" panose="020B0509030403020204" pitchFamily="49" charset="0"/>
              </a:rPr>
              <a:t>", </a:t>
            </a:r>
            <a:r>
              <a:rPr lang="it-IT" sz="1400" b="0" i="0" dirty="0" err="1">
                <a:solidFill>
                  <a:srgbClr val="1F7199"/>
                </a:solidFill>
                <a:effectLst/>
                <a:latin typeface="Source Code Pro" panose="020B0509030403020204" pitchFamily="49" charset="0"/>
              </a:rPr>
              <a:t>produces</a:t>
            </a:r>
            <a:r>
              <a:rPr lang="it-IT" sz="1400" b="0" i="0" dirty="0">
                <a:solidFill>
                  <a:srgbClr val="1F7199"/>
                </a:solidFill>
                <a:effectLst/>
                <a:latin typeface="Source Code Pro" panose="020B0509030403020204" pitchFamily="49" charset="0"/>
              </a:rPr>
              <a:t> = </a:t>
            </a:r>
            <a:r>
              <a:rPr lang="it-IT" sz="1400" b="0" i="0" dirty="0" err="1">
                <a:solidFill>
                  <a:srgbClr val="1F7199"/>
                </a:solidFill>
                <a:effectLst/>
                <a:latin typeface="Source Code Pro" panose="020B0509030403020204" pitchFamily="49" charset="0"/>
              </a:rPr>
              <a:t>MediaType.APPLICATION_JSON_VALUE</a:t>
            </a:r>
            <a:r>
              <a:rPr lang="it-IT" sz="1400" b="0" i="0" dirty="0">
                <a:solidFill>
                  <a:srgbClr val="1F7199"/>
                </a:solidFill>
                <a:effectLst/>
                <a:latin typeface="Source Code Pro" panose="020B0509030403020204" pitchFamily="49" charset="0"/>
              </a:rPr>
              <a:t>)</a:t>
            </a:r>
            <a:r>
              <a:rPr lang="it-IT" sz="1400" b="0" i="0" dirty="0">
                <a:solidFill>
                  <a:srgbClr val="000000"/>
                </a:solidFill>
                <a:effectLst/>
                <a:latin typeface="Source Code Pro" panose="020B0509030403020204" pitchFamily="49" charset="0"/>
              </a:rPr>
              <a:t> </a:t>
            </a:r>
            <a:r>
              <a:rPr lang="it-IT" sz="1400" b="0" i="0" dirty="0">
                <a:solidFill>
                  <a:srgbClr val="1F7199"/>
                </a:solidFill>
                <a:effectLst/>
                <a:latin typeface="Source Code Pro" panose="020B0509030403020204" pitchFamily="49" charset="0"/>
              </a:rPr>
              <a:t>@ResponseBody</a:t>
            </a:r>
            <a:r>
              <a:rPr lang="it-IT" sz="1400" b="0" i="0" dirty="0">
                <a:solidFill>
                  <a:srgbClr val="000000"/>
                </a:solidFill>
                <a:effectLst/>
                <a:latin typeface="Source Code Pro" panose="020B0509030403020204" pitchFamily="49" charset="0"/>
              </a:rPr>
              <a:t> </a:t>
            </a:r>
            <a:r>
              <a:rPr lang="it-IT" sz="1400" b="1" i="0" dirty="0">
                <a:solidFill>
                  <a:srgbClr val="63B175"/>
                </a:solidFill>
                <a:effectLst/>
                <a:latin typeface="Source Code Pro" panose="020B0509030403020204" pitchFamily="49" charset="0"/>
              </a:rPr>
              <a:t>public</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ResponseTransfer</a:t>
            </a:r>
            <a:r>
              <a:rPr lang="it-IT" sz="1400" b="0" i="0" dirty="0">
                <a:solidFill>
                  <a:srgbClr val="000000"/>
                </a:solidFill>
                <a:effectLst/>
                <a:latin typeface="Source Code Pro" panose="020B0509030403020204" pitchFamily="49" charset="0"/>
              </a:rPr>
              <a:t> </a:t>
            </a:r>
            <a:r>
              <a:rPr lang="it-IT" sz="1400" b="1" i="0" dirty="0" err="1">
                <a:solidFill>
                  <a:srgbClr val="267438"/>
                </a:solidFill>
                <a:effectLst/>
                <a:latin typeface="Source Code Pro" panose="020B0509030403020204" pitchFamily="49" charset="0"/>
              </a:rPr>
              <a:t>postResponseJsonContent</a:t>
            </a:r>
            <a:r>
              <a:rPr lang="it-IT" sz="1400" b="0" i="0" dirty="0">
                <a:solidFill>
                  <a:srgbClr val="000000"/>
                </a:solidFill>
                <a:effectLst/>
                <a:latin typeface="Source Code Pro" panose="020B0509030403020204" pitchFamily="49" charset="0"/>
              </a:rPr>
              <a:t>( </a:t>
            </a:r>
            <a:r>
              <a:rPr lang="it-IT" sz="1400" b="0" i="0" dirty="0">
                <a:solidFill>
                  <a:srgbClr val="1F7199"/>
                </a:solidFill>
                <a:effectLst/>
                <a:latin typeface="Source Code Pro" panose="020B0509030403020204" pitchFamily="49" charset="0"/>
              </a:rPr>
              <a:t>@RequestBody</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LoginForm</a:t>
            </a:r>
            <a:r>
              <a:rPr lang="it-IT" sz="1400" b="0" i="0" dirty="0">
                <a:solidFill>
                  <a:srgbClr val="000000"/>
                </a:solidFill>
                <a:effectLst/>
                <a:latin typeface="Source Code Pro" panose="020B0509030403020204" pitchFamily="49" charset="0"/>
              </a:rPr>
              <a:t> </a:t>
            </a:r>
            <a:r>
              <a:rPr lang="it-IT" sz="1400" b="0" i="0" dirty="0" err="1">
                <a:solidFill>
                  <a:srgbClr val="000000"/>
                </a:solidFill>
                <a:effectLst/>
                <a:latin typeface="Source Code Pro" panose="020B0509030403020204" pitchFamily="49" charset="0"/>
              </a:rPr>
              <a:t>loginForm</a:t>
            </a:r>
            <a:r>
              <a:rPr lang="it-IT" sz="1400" b="0" i="0" dirty="0">
                <a:solidFill>
                  <a:srgbClr val="000000"/>
                </a:solidFill>
                <a:effectLst/>
                <a:latin typeface="Source Code Pro" panose="020B0509030403020204" pitchFamily="49" charset="0"/>
              </a:rPr>
              <a:t>) { </a:t>
            </a:r>
            <a:r>
              <a:rPr lang="it-IT" sz="1400" b="1" i="0" dirty="0" err="1">
                <a:solidFill>
                  <a:srgbClr val="63B175"/>
                </a:solidFill>
                <a:effectLst/>
                <a:latin typeface="Source Code Pro" panose="020B0509030403020204" pitchFamily="49" charset="0"/>
              </a:rPr>
              <a:t>return</a:t>
            </a:r>
            <a:r>
              <a:rPr lang="it-IT" sz="1400" b="0" i="0" dirty="0">
                <a:solidFill>
                  <a:srgbClr val="000000"/>
                </a:solidFill>
                <a:effectLst/>
                <a:latin typeface="Source Code Pro" panose="020B0509030403020204" pitchFamily="49" charset="0"/>
              </a:rPr>
              <a:t> </a:t>
            </a:r>
            <a:r>
              <a:rPr lang="it-IT" sz="1400" b="1" i="0" dirty="0">
                <a:solidFill>
                  <a:srgbClr val="63B175"/>
                </a:solidFill>
                <a:effectLst/>
                <a:latin typeface="Source Code Pro" panose="020B0509030403020204" pitchFamily="49" charset="0"/>
              </a:rPr>
              <a:t>new</a:t>
            </a:r>
            <a:r>
              <a:rPr lang="it-IT" sz="1400" b="0" i="0" dirty="0">
                <a:solidFill>
                  <a:srgbClr val="000000"/>
                </a:solidFill>
                <a:effectLst/>
                <a:latin typeface="Source Code Pro" panose="020B0509030403020204" pitchFamily="49" charset="0"/>
              </a:rPr>
              <a:t> </a:t>
            </a:r>
            <a:r>
              <a:rPr lang="it-IT" sz="1400" b="1" i="0" dirty="0" err="1">
                <a:solidFill>
                  <a:srgbClr val="267438"/>
                </a:solidFill>
                <a:effectLst/>
                <a:latin typeface="Source Code Pro" panose="020B0509030403020204" pitchFamily="49" charset="0"/>
              </a:rPr>
              <a:t>ResponseTransfer</a:t>
            </a:r>
            <a:r>
              <a:rPr lang="it-IT" sz="1400" b="0" i="0" dirty="0">
                <a:solidFill>
                  <a:srgbClr val="000000"/>
                </a:solidFill>
                <a:effectLst/>
                <a:latin typeface="Source Code Pro" panose="020B0509030403020204" pitchFamily="49" charset="0"/>
              </a:rPr>
              <a:t>(</a:t>
            </a:r>
            <a:r>
              <a:rPr lang="it-IT" sz="1400" b="0" i="0" dirty="0">
                <a:solidFill>
                  <a:srgbClr val="4E9359"/>
                </a:solidFill>
                <a:effectLst/>
                <a:latin typeface="Source Code Pro" panose="020B0509030403020204" pitchFamily="49" charset="0"/>
              </a:rPr>
              <a:t>"JSON Content!"</a:t>
            </a:r>
            <a:r>
              <a:rPr lang="it-IT" sz="1400" b="0" i="0" dirty="0">
                <a:solidFill>
                  <a:srgbClr val="000000"/>
                </a:solidFill>
                <a:effectLst/>
                <a:latin typeface="Source Code Pro" panose="020B0509030403020204" pitchFamily="49" charset="0"/>
              </a:rPr>
              <a:t>); }</a:t>
            </a:r>
            <a:endParaRPr lang="it-IT" sz="1400" b="0" i="0" dirty="0">
              <a:solidFill>
                <a:srgbClr val="474747"/>
              </a:solidFill>
              <a:effectLst/>
              <a:latin typeface="dejavu sans mono"/>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13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712968" cy="5016758"/>
          </a:xfrm>
          <a:prstGeom prst="rect">
            <a:avLst/>
          </a:prstGeom>
          <a:noFill/>
        </p:spPr>
        <p:txBody>
          <a:bodyPr wrap="square" rtlCol="0">
            <a:spAutoFit/>
          </a:bodyPr>
          <a:lstStyle/>
          <a:p>
            <a:r>
              <a:rPr lang="it-IT" sz="2800" b="1" dirty="0" err="1">
                <a:solidFill>
                  <a:srgbClr val="800000"/>
                </a:solidFill>
                <a:latin typeface="+mj-lt"/>
                <a:ea typeface="ＭＳ Ｐゴシック" charset="-128"/>
                <a:cs typeface="Arial" pitchFamily="34" charset="0"/>
              </a:rPr>
              <a:t>WebServices</a:t>
            </a:r>
            <a:endParaRPr lang="it-IT" sz="2800" b="1" dirty="0">
              <a:solidFill>
                <a:srgbClr val="800000"/>
              </a:solidFill>
              <a:latin typeface="+mj-lt"/>
              <a:ea typeface="ＭＳ Ｐゴシック" charset="-128"/>
              <a:cs typeface="Arial" pitchFamily="34" charset="0"/>
            </a:endParaRPr>
          </a:p>
          <a:p>
            <a:endParaRPr lang="en-US" sz="2800" i="1" u="sng" dirty="0">
              <a:latin typeface="+mj-lt"/>
            </a:endParaRPr>
          </a:p>
          <a:p>
            <a:pPr algn="l" fontAlgn="base"/>
            <a:r>
              <a:rPr lang="it-IT" sz="2400" b="0" i="0" dirty="0">
                <a:solidFill>
                  <a:srgbClr val="000000"/>
                </a:solidFill>
                <a:effectLst/>
                <a:latin typeface="+mj-lt"/>
              </a:rPr>
              <a:t>Allo stato attuale esistono due </a:t>
            </a:r>
            <a:r>
              <a:rPr lang="it-IT" sz="2400" b="1" i="0" dirty="0">
                <a:solidFill>
                  <a:srgbClr val="000000"/>
                </a:solidFill>
                <a:effectLst/>
                <a:latin typeface="+mj-lt"/>
              </a:rPr>
              <a:t>approcci alla creazione di </a:t>
            </a:r>
            <a:r>
              <a:rPr lang="it-IT" sz="2400" b="1" i="0" dirty="0" err="1">
                <a:solidFill>
                  <a:srgbClr val="000000"/>
                </a:solidFill>
                <a:effectLst/>
                <a:latin typeface="+mj-lt"/>
              </a:rPr>
              <a:t>WebServices</a:t>
            </a:r>
            <a:r>
              <a:rPr lang="it-IT" sz="2400" b="0" i="0" dirty="0">
                <a:solidFill>
                  <a:srgbClr val="000000"/>
                </a:solidFill>
                <a:effectLst/>
                <a:latin typeface="+mj-lt"/>
              </a:rPr>
              <a:t>:</a:t>
            </a:r>
          </a:p>
          <a:p>
            <a:pPr algn="l" fontAlgn="base">
              <a:buFont typeface="Arial" panose="020B0604020202020204" pitchFamily="34" charset="0"/>
              <a:buChar char="•"/>
            </a:pPr>
            <a:r>
              <a:rPr lang="it-IT" sz="2400" b="0" i="0" dirty="0">
                <a:solidFill>
                  <a:srgbClr val="000000"/>
                </a:solidFill>
                <a:effectLst/>
                <a:latin typeface="+mj-lt"/>
              </a:rPr>
              <a:t>Uno basato sul </a:t>
            </a:r>
            <a:r>
              <a:rPr lang="it-IT" sz="2400" b="1" i="0" dirty="0">
                <a:solidFill>
                  <a:srgbClr val="000000"/>
                </a:solidFill>
                <a:effectLst/>
                <a:latin typeface="+mj-lt"/>
              </a:rPr>
              <a:t>protocollo standard SOAP</a:t>
            </a:r>
            <a:r>
              <a:rPr lang="it-IT" sz="2400" b="0" i="0" dirty="0">
                <a:solidFill>
                  <a:srgbClr val="000000"/>
                </a:solidFill>
                <a:effectLst/>
                <a:latin typeface="+mj-lt"/>
              </a:rPr>
              <a:t> (Simple Object Access </a:t>
            </a:r>
            <a:r>
              <a:rPr lang="it-IT" sz="2400" b="0" i="0" dirty="0" err="1">
                <a:solidFill>
                  <a:srgbClr val="000000"/>
                </a:solidFill>
                <a:effectLst/>
                <a:latin typeface="+mj-lt"/>
              </a:rPr>
              <a:t>Protocol</a:t>
            </a:r>
            <a:r>
              <a:rPr lang="it-IT" sz="2400" b="0" i="0" dirty="0">
                <a:solidFill>
                  <a:srgbClr val="000000"/>
                </a:solidFill>
                <a:effectLst/>
                <a:latin typeface="+mj-lt"/>
              </a:rPr>
              <a:t>), per lo scambio di messaggi per l’invocazione di servizi remoti, </a:t>
            </a:r>
            <a:r>
              <a:rPr lang="it-IT" sz="2400" b="0" i="1" dirty="0">
                <a:solidFill>
                  <a:srgbClr val="000000"/>
                </a:solidFill>
                <a:effectLst/>
                <a:latin typeface="+mj-lt"/>
              </a:rPr>
              <a:t>Remote Procedure Call</a:t>
            </a:r>
            <a:r>
              <a:rPr lang="it-IT" sz="2400" b="0" i="0" dirty="0">
                <a:solidFill>
                  <a:srgbClr val="000000"/>
                </a:solidFill>
                <a:effectLst/>
                <a:latin typeface="+mj-lt"/>
              </a:rPr>
              <a:t>, tipico di protocolli di interoperabilità come </a:t>
            </a:r>
            <a:r>
              <a:rPr lang="it-IT" sz="2400" b="1" i="0" dirty="0">
                <a:solidFill>
                  <a:srgbClr val="000000"/>
                </a:solidFill>
                <a:effectLst/>
                <a:latin typeface="+mj-lt"/>
              </a:rPr>
              <a:t>CORBA</a:t>
            </a:r>
            <a:r>
              <a:rPr lang="it-IT" sz="2400" b="0" i="0" dirty="0">
                <a:solidFill>
                  <a:srgbClr val="000000"/>
                </a:solidFill>
                <a:effectLst/>
                <a:latin typeface="+mj-lt"/>
              </a:rPr>
              <a:t>, </a:t>
            </a:r>
            <a:r>
              <a:rPr lang="it-IT" sz="2400" b="1" i="0" dirty="0">
                <a:solidFill>
                  <a:srgbClr val="000000"/>
                </a:solidFill>
                <a:effectLst/>
                <a:latin typeface="+mj-lt"/>
              </a:rPr>
              <a:t>DCOM</a:t>
            </a:r>
            <a:r>
              <a:rPr lang="it-IT" sz="2400" b="0" i="0" dirty="0">
                <a:solidFill>
                  <a:srgbClr val="000000"/>
                </a:solidFill>
                <a:effectLst/>
                <a:latin typeface="+mj-lt"/>
              </a:rPr>
              <a:t> e </a:t>
            </a:r>
            <a:r>
              <a:rPr lang="it-IT" sz="2400" b="1" i="0" dirty="0">
                <a:solidFill>
                  <a:srgbClr val="000000"/>
                </a:solidFill>
                <a:effectLst/>
                <a:latin typeface="+mj-lt"/>
              </a:rPr>
              <a:t>RMI</a:t>
            </a:r>
            <a:r>
              <a:rPr lang="it-IT" sz="2400" b="0" i="0" dirty="0">
                <a:solidFill>
                  <a:srgbClr val="000000"/>
                </a:solidFill>
                <a:effectLst/>
                <a:latin typeface="+mj-lt"/>
              </a:rPr>
              <a:t>.</a:t>
            </a:r>
          </a:p>
          <a:p>
            <a:pPr algn="l" fontAlgn="base"/>
            <a:endParaRPr lang="it-IT" sz="2400" b="0" i="0" dirty="0">
              <a:solidFill>
                <a:srgbClr val="000000"/>
              </a:solidFill>
              <a:effectLst/>
              <a:latin typeface="+mj-lt"/>
            </a:endParaRPr>
          </a:p>
          <a:p>
            <a:pPr algn="l" fontAlgn="base">
              <a:buFont typeface="Arial" panose="020B0604020202020204" pitchFamily="34" charset="0"/>
              <a:buChar char="•"/>
            </a:pPr>
            <a:r>
              <a:rPr lang="it-IT" sz="2400" b="0" i="0" dirty="0">
                <a:solidFill>
                  <a:srgbClr val="000000"/>
                </a:solidFill>
                <a:effectLst/>
                <a:latin typeface="+mj-lt"/>
              </a:rPr>
              <a:t>Uno ispirato ai principi architetturali tipici del Web e si concentra sulla descrizione di risorse, sul modo di individuarle nel Web e sul modo di trasferirle da una macchina all’altra e che prende il nome di </a:t>
            </a:r>
            <a:r>
              <a:rPr lang="it-IT" sz="2400" b="1" i="0" dirty="0">
                <a:solidFill>
                  <a:srgbClr val="000000"/>
                </a:solidFill>
                <a:effectLst/>
                <a:latin typeface="+mj-lt"/>
              </a:rPr>
              <a:t>REST</a:t>
            </a:r>
            <a:r>
              <a:rPr lang="it-IT" sz="2400" b="0" i="0" dirty="0">
                <a:solidFill>
                  <a:srgbClr val="000000"/>
                </a:solidFill>
                <a:effectLst/>
                <a:latin typeface="+mj-lt"/>
              </a:rPr>
              <a:t> (</a:t>
            </a:r>
            <a:r>
              <a:rPr lang="it-IT" sz="2400" b="0" i="1" dirty="0" err="1">
                <a:solidFill>
                  <a:srgbClr val="000000"/>
                </a:solidFill>
                <a:effectLst/>
                <a:latin typeface="+mj-lt"/>
              </a:rPr>
              <a:t>RE</a:t>
            </a:r>
            <a:r>
              <a:rPr lang="it-IT" sz="2400" b="0" i="0" dirty="0" err="1">
                <a:solidFill>
                  <a:srgbClr val="000000"/>
                </a:solidFill>
                <a:effectLst/>
                <a:latin typeface="+mj-lt"/>
              </a:rPr>
              <a:t>presentational</a:t>
            </a:r>
            <a:r>
              <a:rPr lang="it-IT" sz="2400" b="0" i="0" dirty="0">
                <a:solidFill>
                  <a:srgbClr val="000000"/>
                </a:solidFill>
                <a:effectLst/>
                <a:latin typeface="+mj-lt"/>
              </a:rPr>
              <a:t> </a:t>
            </a:r>
            <a:r>
              <a:rPr lang="it-IT" sz="2400" b="0" i="1" dirty="0">
                <a:solidFill>
                  <a:srgbClr val="000000"/>
                </a:solidFill>
                <a:effectLst/>
                <a:latin typeface="+mj-lt"/>
              </a:rPr>
              <a:t>S</a:t>
            </a:r>
            <a:r>
              <a:rPr lang="it-IT" sz="2400" b="0" i="0" dirty="0">
                <a:solidFill>
                  <a:srgbClr val="000000"/>
                </a:solidFill>
                <a:effectLst/>
                <a:latin typeface="+mj-lt"/>
              </a:rPr>
              <a:t>tate </a:t>
            </a:r>
            <a:r>
              <a:rPr lang="it-IT" sz="2400" b="0" i="1" dirty="0">
                <a:solidFill>
                  <a:srgbClr val="000000"/>
                </a:solidFill>
                <a:effectLst/>
                <a:latin typeface="+mj-lt"/>
              </a:rPr>
              <a:t>T</a:t>
            </a:r>
            <a:r>
              <a:rPr lang="it-IT" sz="2400" b="0" i="0" dirty="0">
                <a:solidFill>
                  <a:srgbClr val="000000"/>
                </a:solidFill>
                <a:effectLst/>
                <a:latin typeface="+mj-lt"/>
              </a:rPr>
              <a:t>ransfer).</a:t>
            </a:r>
          </a:p>
        </p:txBody>
      </p:sp>
    </p:spTree>
    <p:extLst>
      <p:ext uri="{BB962C8B-B14F-4D97-AF65-F5344CB8AC3E}">
        <p14:creationId xmlns:p14="http://schemas.microsoft.com/office/powerpoint/2010/main" val="1037582999"/>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@PathVariable</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it-IT" sz="2400" dirty="0"/>
              <a:t>Usata per gestire le variabili nell’URI </a:t>
            </a:r>
            <a:r>
              <a:rPr lang="it-IT" sz="2400" dirty="0" err="1"/>
              <a:t>request</a:t>
            </a:r>
            <a:r>
              <a:rPr lang="it-IT" sz="2400" dirty="0"/>
              <a:t> mapping</a:t>
            </a:r>
          </a:p>
          <a:p>
            <a:pPr marL="114300" indent="0">
              <a:buNone/>
            </a:pPr>
            <a:r>
              <a:rPr lang="it-IT" sz="2400" dirty="0"/>
              <a:t>È possibile usarla sia col </a:t>
            </a:r>
            <a:r>
              <a:rPr lang="it-IT" sz="2400" i="1" dirty="0"/>
              <a:t>name</a:t>
            </a:r>
            <a:r>
              <a:rPr lang="it-IT" sz="2400" dirty="0"/>
              <a:t> che senza</a:t>
            </a:r>
          </a:p>
          <a:p>
            <a:pPr marL="114300" indent="0">
              <a:buNone/>
            </a:pPr>
            <a:r>
              <a:rPr lang="it-IT" sz="2400" dirty="0"/>
              <a:t>È possibile definirla come </a:t>
            </a:r>
            <a:r>
              <a:rPr lang="it-IT" sz="2400" dirty="0" err="1"/>
              <a:t>required</a:t>
            </a:r>
            <a:r>
              <a:rPr lang="it-IT" sz="2400" dirty="0"/>
              <a:t> o no</a:t>
            </a:r>
          </a:p>
          <a:p>
            <a:pPr marL="114300" indent="0">
              <a:buNone/>
            </a:pPr>
            <a:endParaRPr lang="it-IT" sz="2400" dirty="0"/>
          </a:p>
          <a:p>
            <a:pPr marL="114300" indent="0">
              <a:buNone/>
            </a:pPr>
            <a:r>
              <a:rPr lang="en-US" sz="1400" b="0" i="0" dirty="0">
                <a:solidFill>
                  <a:srgbClr val="1F7199"/>
                </a:solidFill>
                <a:effectLst/>
                <a:latin typeface="Source Code Pro" panose="020B0509030403020204" pitchFamily="49" charset="0"/>
              </a:rPr>
              <a:t>@GetMapping("/api/users/{id}")</a:t>
            </a:r>
            <a:r>
              <a:rPr lang="en-US" sz="1400" b="0" i="0" dirty="0">
                <a:solidFill>
                  <a:srgbClr val="000000"/>
                </a:solidFill>
                <a:effectLst/>
                <a:latin typeface="Source Code Pro" panose="020B0509030403020204" pitchFamily="49" charset="0"/>
              </a:rPr>
              <a:t> </a:t>
            </a:r>
            <a:r>
              <a:rPr lang="en-US" sz="1400" b="0" i="0" dirty="0">
                <a:solidFill>
                  <a:srgbClr val="1F7199"/>
                </a:solidFill>
                <a:effectLst/>
                <a:latin typeface="Source Code Pro" panose="020B0509030403020204" pitchFamily="49" charset="0"/>
              </a:rPr>
              <a:t>@ResponseBody</a:t>
            </a:r>
            <a:r>
              <a:rPr lang="en-US" sz="1400" b="0" i="0" dirty="0">
                <a:solidFill>
                  <a:srgbClr val="000000"/>
                </a:solidFill>
                <a:effectLst/>
                <a:latin typeface="Source Code Pro" panose="020B0509030403020204" pitchFamily="49" charset="0"/>
              </a:rPr>
              <a:t> </a:t>
            </a:r>
            <a:r>
              <a:rPr lang="en-US" sz="1400" b="1" i="0" dirty="0">
                <a:solidFill>
                  <a:srgbClr val="63B175"/>
                </a:solidFill>
                <a:effectLst/>
                <a:latin typeface="Source Code Pro" panose="020B0509030403020204" pitchFamily="49" charset="0"/>
              </a:rPr>
              <a:t>public</a:t>
            </a:r>
            <a:r>
              <a:rPr lang="en-US" sz="1400" b="0" i="0" dirty="0">
                <a:solidFill>
                  <a:srgbClr val="000000"/>
                </a:solidFill>
                <a:effectLst/>
                <a:latin typeface="Source Code Pro" panose="020B0509030403020204" pitchFamily="49" charset="0"/>
              </a:rPr>
              <a:t> String </a:t>
            </a:r>
            <a:r>
              <a:rPr lang="en-US" sz="1400" b="1" i="0" dirty="0" err="1">
                <a:solidFill>
                  <a:srgbClr val="267438"/>
                </a:solidFill>
                <a:effectLst/>
                <a:latin typeface="Source Code Pro" panose="020B0509030403020204" pitchFamily="49" charset="0"/>
              </a:rPr>
              <a:t>getUsersById</a:t>
            </a:r>
            <a:r>
              <a:rPr lang="en-US" sz="1400" b="0" i="0" dirty="0">
                <a:solidFill>
                  <a:srgbClr val="000000"/>
                </a:solidFill>
                <a:effectLst/>
                <a:latin typeface="Source Code Pro" panose="020B0509030403020204" pitchFamily="49" charset="0"/>
              </a:rPr>
              <a:t>(</a:t>
            </a:r>
            <a:r>
              <a:rPr lang="en-US" sz="1400" b="0" i="0" dirty="0">
                <a:solidFill>
                  <a:srgbClr val="1F7199"/>
                </a:solidFill>
                <a:effectLst/>
                <a:latin typeface="Source Code Pro" panose="020B0509030403020204" pitchFamily="49" charset="0"/>
              </a:rPr>
              <a:t>@PathVariable</a:t>
            </a:r>
            <a:r>
              <a:rPr lang="en-US" sz="1400" b="0" i="0" dirty="0">
                <a:solidFill>
                  <a:srgbClr val="000000"/>
                </a:solidFill>
                <a:effectLst/>
                <a:latin typeface="Source Code Pro" panose="020B0509030403020204" pitchFamily="49" charset="0"/>
              </a:rPr>
              <a:t> String id) { </a:t>
            </a:r>
            <a:r>
              <a:rPr lang="en-US" sz="1400" b="1" i="0" dirty="0">
                <a:solidFill>
                  <a:srgbClr val="63B175"/>
                </a:solidFill>
                <a:effectLst/>
                <a:latin typeface="Source Code Pro" panose="020B0509030403020204" pitchFamily="49" charset="0"/>
              </a:rPr>
              <a:t>return</a:t>
            </a:r>
            <a:r>
              <a:rPr lang="en-US" sz="1400" b="0" i="0" dirty="0">
                <a:solidFill>
                  <a:srgbClr val="000000"/>
                </a:solidFill>
                <a:effectLst/>
                <a:latin typeface="Source Code Pro" panose="020B0509030403020204" pitchFamily="49" charset="0"/>
              </a:rPr>
              <a:t> </a:t>
            </a:r>
            <a:r>
              <a:rPr lang="en-US" sz="1400" b="0" i="0" dirty="0">
                <a:solidFill>
                  <a:srgbClr val="4E9359"/>
                </a:solidFill>
                <a:effectLst/>
                <a:latin typeface="Source Code Pro" panose="020B0509030403020204" pitchFamily="49" charset="0"/>
              </a:rPr>
              <a:t>"ID: "</a:t>
            </a:r>
            <a:r>
              <a:rPr lang="en-US" sz="1400" b="0" i="0" dirty="0">
                <a:solidFill>
                  <a:srgbClr val="000000"/>
                </a:solidFill>
                <a:effectLst/>
                <a:latin typeface="Source Code Pro" panose="020B0509030403020204" pitchFamily="49" charset="0"/>
              </a:rPr>
              <a:t> + id; }</a:t>
            </a:r>
          </a:p>
          <a:p>
            <a:pPr marL="114300" indent="0">
              <a:buNone/>
            </a:pPr>
            <a:endParaRPr lang="en-US" sz="1400" dirty="0">
              <a:solidFill>
                <a:srgbClr val="000000"/>
              </a:solidFill>
              <a:latin typeface="Source Code Pro" panose="020B0509030403020204" pitchFamily="49" charset="0"/>
            </a:endParaRPr>
          </a:p>
          <a:p>
            <a:pPr marL="114300" indent="0">
              <a:buNone/>
            </a:pPr>
            <a:r>
              <a:rPr lang="en-US" sz="1400" b="0" i="0" dirty="0">
                <a:solidFill>
                  <a:srgbClr val="1F7199"/>
                </a:solidFill>
                <a:effectLst/>
                <a:latin typeface="Source Code Pro" panose="020B0509030403020204" pitchFamily="49" charset="0"/>
              </a:rPr>
              <a:t>@GetMapping("/api/users/{id}")</a:t>
            </a:r>
            <a:r>
              <a:rPr lang="en-US" sz="1400" b="0" i="0" dirty="0">
                <a:solidFill>
                  <a:srgbClr val="000000"/>
                </a:solidFill>
                <a:effectLst/>
                <a:latin typeface="Source Code Pro" panose="020B0509030403020204" pitchFamily="49" charset="0"/>
              </a:rPr>
              <a:t> </a:t>
            </a:r>
            <a:r>
              <a:rPr lang="en-US" sz="1400" b="0" i="0" dirty="0">
                <a:solidFill>
                  <a:srgbClr val="1F7199"/>
                </a:solidFill>
                <a:effectLst/>
                <a:latin typeface="Source Code Pro" panose="020B0509030403020204" pitchFamily="49" charset="0"/>
              </a:rPr>
              <a:t>@ResponseBody</a:t>
            </a:r>
            <a:r>
              <a:rPr lang="en-US" sz="1400" b="0" i="0" dirty="0">
                <a:solidFill>
                  <a:srgbClr val="000000"/>
                </a:solidFill>
                <a:effectLst/>
                <a:latin typeface="Source Code Pro" panose="020B0509030403020204" pitchFamily="49" charset="0"/>
              </a:rPr>
              <a:t> </a:t>
            </a:r>
            <a:r>
              <a:rPr lang="en-US" sz="1400" b="1" i="0" dirty="0">
                <a:solidFill>
                  <a:srgbClr val="63B175"/>
                </a:solidFill>
                <a:effectLst/>
                <a:latin typeface="Source Code Pro" panose="020B0509030403020204" pitchFamily="49" charset="0"/>
              </a:rPr>
              <a:t>public</a:t>
            </a:r>
            <a:r>
              <a:rPr lang="en-US" sz="1400" b="0" i="0" dirty="0">
                <a:solidFill>
                  <a:srgbClr val="000000"/>
                </a:solidFill>
                <a:effectLst/>
                <a:latin typeface="Source Code Pro" panose="020B0509030403020204" pitchFamily="49" charset="0"/>
              </a:rPr>
              <a:t> String </a:t>
            </a:r>
            <a:r>
              <a:rPr lang="en-US" sz="1400" b="1" i="0" dirty="0" err="1">
                <a:solidFill>
                  <a:srgbClr val="267438"/>
                </a:solidFill>
                <a:effectLst/>
                <a:latin typeface="Source Code Pro" panose="020B0509030403020204" pitchFamily="49" charset="0"/>
              </a:rPr>
              <a:t>getUsersById</a:t>
            </a:r>
            <a:r>
              <a:rPr lang="en-US" sz="1400" b="0" i="0" dirty="0">
                <a:solidFill>
                  <a:srgbClr val="000000"/>
                </a:solidFill>
                <a:effectLst/>
                <a:latin typeface="Source Code Pro" panose="020B0509030403020204" pitchFamily="49" charset="0"/>
              </a:rPr>
              <a:t>(</a:t>
            </a:r>
            <a:r>
              <a:rPr lang="en-US" sz="1400" b="0" i="0" dirty="0">
                <a:solidFill>
                  <a:srgbClr val="1F7199"/>
                </a:solidFill>
                <a:effectLst/>
                <a:latin typeface="Source Code Pro" panose="020B0509030403020204" pitchFamily="49" charset="0"/>
              </a:rPr>
              <a:t>@PathVariable(“id”)</a:t>
            </a:r>
            <a:r>
              <a:rPr lang="en-US" sz="1400" b="0" i="0" dirty="0">
                <a:solidFill>
                  <a:srgbClr val="000000"/>
                </a:solidFill>
                <a:effectLst/>
                <a:latin typeface="Source Code Pro" panose="020B0509030403020204" pitchFamily="49" charset="0"/>
              </a:rPr>
              <a:t> String id) { </a:t>
            </a:r>
            <a:r>
              <a:rPr lang="en-US" sz="1400" b="1" i="0" dirty="0">
                <a:solidFill>
                  <a:srgbClr val="63B175"/>
                </a:solidFill>
                <a:effectLst/>
                <a:latin typeface="Source Code Pro" panose="020B0509030403020204" pitchFamily="49" charset="0"/>
              </a:rPr>
              <a:t>return</a:t>
            </a:r>
            <a:r>
              <a:rPr lang="en-US" sz="1400" b="0" i="0" dirty="0">
                <a:solidFill>
                  <a:srgbClr val="000000"/>
                </a:solidFill>
                <a:effectLst/>
                <a:latin typeface="Source Code Pro" panose="020B0509030403020204" pitchFamily="49" charset="0"/>
              </a:rPr>
              <a:t> </a:t>
            </a:r>
            <a:r>
              <a:rPr lang="en-US" sz="1400" b="0" i="0" dirty="0">
                <a:solidFill>
                  <a:srgbClr val="4E9359"/>
                </a:solidFill>
                <a:effectLst/>
                <a:latin typeface="Source Code Pro" panose="020B0509030403020204" pitchFamily="49" charset="0"/>
              </a:rPr>
              <a:t>"ID: "</a:t>
            </a:r>
            <a:r>
              <a:rPr lang="en-US" sz="1400" b="0" i="0" dirty="0">
                <a:solidFill>
                  <a:srgbClr val="000000"/>
                </a:solidFill>
                <a:effectLst/>
                <a:latin typeface="Source Code Pro" panose="020B0509030403020204" pitchFamily="49" charset="0"/>
              </a:rPr>
              <a:t> + id; }</a:t>
            </a:r>
          </a:p>
          <a:p>
            <a:pPr marL="114300" indent="0">
              <a:buNone/>
            </a:pPr>
            <a:endParaRPr lang="en-US" sz="1400" b="0" i="0" dirty="0">
              <a:solidFill>
                <a:srgbClr val="000000"/>
              </a:solidFill>
              <a:effectLst/>
              <a:latin typeface="Source Code Pro" panose="020B0509030403020204" pitchFamily="49" charset="0"/>
            </a:endParaRPr>
          </a:p>
          <a:p>
            <a:pPr marL="114300" indent="0">
              <a:buNone/>
            </a:pPr>
            <a:r>
              <a:rPr lang="en-US" sz="1400" b="0" i="0" dirty="0">
                <a:solidFill>
                  <a:srgbClr val="1F7199"/>
                </a:solidFill>
                <a:effectLst/>
                <a:latin typeface="Source Code Pro" panose="020B0509030403020204" pitchFamily="49" charset="0"/>
              </a:rPr>
              <a:t>@GetMapping("/api/users/{id}")</a:t>
            </a:r>
            <a:r>
              <a:rPr lang="en-US" sz="1400" b="0" i="0" dirty="0">
                <a:solidFill>
                  <a:srgbClr val="000000"/>
                </a:solidFill>
                <a:effectLst/>
                <a:latin typeface="Source Code Pro" panose="020B0509030403020204" pitchFamily="49" charset="0"/>
              </a:rPr>
              <a:t> </a:t>
            </a:r>
            <a:r>
              <a:rPr lang="en-US" sz="1400" b="0" i="0" dirty="0">
                <a:solidFill>
                  <a:srgbClr val="1F7199"/>
                </a:solidFill>
                <a:effectLst/>
                <a:latin typeface="Source Code Pro" panose="020B0509030403020204" pitchFamily="49" charset="0"/>
              </a:rPr>
              <a:t>@ResponseBody</a:t>
            </a:r>
            <a:r>
              <a:rPr lang="en-US" sz="1400" b="0" i="0" dirty="0">
                <a:solidFill>
                  <a:srgbClr val="000000"/>
                </a:solidFill>
                <a:effectLst/>
                <a:latin typeface="Source Code Pro" panose="020B0509030403020204" pitchFamily="49" charset="0"/>
              </a:rPr>
              <a:t> </a:t>
            </a:r>
            <a:r>
              <a:rPr lang="en-US" sz="1400" b="1" i="0" dirty="0">
                <a:solidFill>
                  <a:srgbClr val="63B175"/>
                </a:solidFill>
                <a:effectLst/>
                <a:latin typeface="Source Code Pro" panose="020B0509030403020204" pitchFamily="49" charset="0"/>
              </a:rPr>
              <a:t>public</a:t>
            </a:r>
            <a:r>
              <a:rPr lang="en-US" sz="1400" b="0" i="0" dirty="0">
                <a:solidFill>
                  <a:srgbClr val="000000"/>
                </a:solidFill>
                <a:effectLst/>
                <a:latin typeface="Source Code Pro" panose="020B0509030403020204" pitchFamily="49" charset="0"/>
              </a:rPr>
              <a:t> String </a:t>
            </a:r>
            <a:r>
              <a:rPr lang="en-US" sz="1400" b="1" i="0" dirty="0" err="1">
                <a:solidFill>
                  <a:srgbClr val="267438"/>
                </a:solidFill>
                <a:effectLst/>
                <a:latin typeface="Source Code Pro" panose="020B0509030403020204" pitchFamily="49" charset="0"/>
              </a:rPr>
              <a:t>getUsersById</a:t>
            </a:r>
            <a:r>
              <a:rPr lang="en-US" sz="1400" b="0" i="0" dirty="0">
                <a:solidFill>
                  <a:srgbClr val="000000"/>
                </a:solidFill>
                <a:effectLst/>
                <a:latin typeface="Source Code Pro" panose="020B0509030403020204" pitchFamily="49" charset="0"/>
              </a:rPr>
              <a:t>(</a:t>
            </a:r>
            <a:r>
              <a:rPr lang="en-US" sz="1400" b="0" i="0" dirty="0">
                <a:solidFill>
                  <a:srgbClr val="1F7199"/>
                </a:solidFill>
                <a:effectLst/>
                <a:latin typeface="Source Code Pro" panose="020B0509030403020204" pitchFamily="49" charset="0"/>
              </a:rPr>
              <a:t>@PathVariable(value=“id”)</a:t>
            </a:r>
            <a:r>
              <a:rPr lang="en-US" sz="1400" b="0" i="0" dirty="0">
                <a:solidFill>
                  <a:srgbClr val="000000"/>
                </a:solidFill>
                <a:effectLst/>
                <a:latin typeface="Source Code Pro" panose="020B0509030403020204" pitchFamily="49" charset="0"/>
              </a:rPr>
              <a:t> String id) { </a:t>
            </a:r>
            <a:r>
              <a:rPr lang="en-US" sz="1400" b="1" i="0" dirty="0">
                <a:solidFill>
                  <a:srgbClr val="63B175"/>
                </a:solidFill>
                <a:effectLst/>
                <a:latin typeface="Source Code Pro" panose="020B0509030403020204" pitchFamily="49" charset="0"/>
              </a:rPr>
              <a:t>return</a:t>
            </a:r>
            <a:r>
              <a:rPr lang="en-US" sz="1400" b="0" i="0" dirty="0">
                <a:solidFill>
                  <a:srgbClr val="000000"/>
                </a:solidFill>
                <a:effectLst/>
                <a:latin typeface="Source Code Pro" panose="020B0509030403020204" pitchFamily="49" charset="0"/>
              </a:rPr>
              <a:t> </a:t>
            </a:r>
            <a:r>
              <a:rPr lang="en-US" sz="1400" b="0" i="0" dirty="0">
                <a:solidFill>
                  <a:srgbClr val="4E9359"/>
                </a:solidFill>
                <a:effectLst/>
                <a:latin typeface="Source Code Pro" panose="020B0509030403020204" pitchFamily="49" charset="0"/>
              </a:rPr>
              <a:t>"ID: "</a:t>
            </a:r>
            <a:r>
              <a:rPr lang="en-US" sz="1400" b="0" i="0" dirty="0">
                <a:solidFill>
                  <a:srgbClr val="000000"/>
                </a:solidFill>
                <a:effectLst/>
                <a:latin typeface="Source Code Pro" panose="020B0509030403020204" pitchFamily="49" charset="0"/>
              </a:rPr>
              <a:t> + id; }</a:t>
            </a:r>
          </a:p>
          <a:p>
            <a:pPr marL="114300" indent="0">
              <a:buNone/>
            </a:pPr>
            <a:endParaRPr lang="en-US" sz="1400" dirty="0">
              <a:solidFill>
                <a:srgbClr val="000000"/>
              </a:solidFill>
              <a:latin typeface="Source Code Pro" panose="020B0509030403020204" pitchFamily="49" charset="0"/>
            </a:endParaRPr>
          </a:p>
          <a:p>
            <a:pPr marL="114300" indent="0">
              <a:buNone/>
            </a:pPr>
            <a:r>
              <a:rPr lang="en-US" sz="1400" b="0" i="0" dirty="0">
                <a:solidFill>
                  <a:srgbClr val="1F7199"/>
                </a:solidFill>
                <a:effectLst/>
                <a:latin typeface="Source Code Pro" panose="020B0509030403020204" pitchFamily="49" charset="0"/>
              </a:rPr>
              <a:t>@GetMapping("/api/users/{id}")</a:t>
            </a:r>
            <a:r>
              <a:rPr lang="en-US" sz="1400" b="0" i="0" dirty="0">
                <a:solidFill>
                  <a:srgbClr val="000000"/>
                </a:solidFill>
                <a:effectLst/>
                <a:latin typeface="Source Code Pro" panose="020B0509030403020204" pitchFamily="49" charset="0"/>
              </a:rPr>
              <a:t> </a:t>
            </a:r>
            <a:r>
              <a:rPr lang="en-US" sz="1400" b="0" i="0" dirty="0">
                <a:solidFill>
                  <a:srgbClr val="1F7199"/>
                </a:solidFill>
                <a:effectLst/>
                <a:latin typeface="Source Code Pro" panose="020B0509030403020204" pitchFamily="49" charset="0"/>
              </a:rPr>
              <a:t>@ResponseBody</a:t>
            </a:r>
            <a:r>
              <a:rPr lang="en-US" sz="1400" b="0" i="0" dirty="0">
                <a:solidFill>
                  <a:srgbClr val="000000"/>
                </a:solidFill>
                <a:effectLst/>
                <a:latin typeface="Source Code Pro" panose="020B0509030403020204" pitchFamily="49" charset="0"/>
              </a:rPr>
              <a:t> </a:t>
            </a:r>
            <a:r>
              <a:rPr lang="en-US" sz="1400" b="1" i="0" dirty="0">
                <a:solidFill>
                  <a:srgbClr val="63B175"/>
                </a:solidFill>
                <a:effectLst/>
                <a:latin typeface="Source Code Pro" panose="020B0509030403020204" pitchFamily="49" charset="0"/>
              </a:rPr>
              <a:t>public</a:t>
            </a:r>
            <a:r>
              <a:rPr lang="en-US" sz="1400" b="0" i="0" dirty="0">
                <a:solidFill>
                  <a:srgbClr val="000000"/>
                </a:solidFill>
                <a:effectLst/>
                <a:latin typeface="Source Code Pro" panose="020B0509030403020204" pitchFamily="49" charset="0"/>
              </a:rPr>
              <a:t> String </a:t>
            </a:r>
            <a:r>
              <a:rPr lang="en-US" sz="1400" b="1" i="0" dirty="0" err="1">
                <a:solidFill>
                  <a:srgbClr val="267438"/>
                </a:solidFill>
                <a:effectLst/>
                <a:latin typeface="Source Code Pro" panose="020B0509030403020204" pitchFamily="49" charset="0"/>
              </a:rPr>
              <a:t>getUsersById</a:t>
            </a:r>
            <a:r>
              <a:rPr lang="en-US" sz="1400" b="0" i="0" dirty="0">
                <a:solidFill>
                  <a:srgbClr val="000000"/>
                </a:solidFill>
                <a:effectLst/>
                <a:latin typeface="Source Code Pro" panose="020B0509030403020204" pitchFamily="49" charset="0"/>
              </a:rPr>
              <a:t>(</a:t>
            </a:r>
            <a:r>
              <a:rPr lang="en-US" sz="1400" b="0" i="0" dirty="0">
                <a:solidFill>
                  <a:srgbClr val="1F7199"/>
                </a:solidFill>
                <a:effectLst/>
                <a:latin typeface="Source Code Pro" panose="020B0509030403020204" pitchFamily="49" charset="0"/>
              </a:rPr>
              <a:t>@PathVariable(required=false)</a:t>
            </a:r>
            <a:r>
              <a:rPr lang="en-US" sz="1400" b="0" i="0" dirty="0">
                <a:solidFill>
                  <a:srgbClr val="000000"/>
                </a:solidFill>
                <a:effectLst/>
                <a:latin typeface="Source Code Pro" panose="020B0509030403020204" pitchFamily="49" charset="0"/>
              </a:rPr>
              <a:t> String id) { </a:t>
            </a:r>
            <a:r>
              <a:rPr lang="en-US" sz="1400" b="1" i="0" dirty="0">
                <a:solidFill>
                  <a:srgbClr val="63B175"/>
                </a:solidFill>
                <a:effectLst/>
                <a:latin typeface="Source Code Pro" panose="020B0509030403020204" pitchFamily="49" charset="0"/>
              </a:rPr>
              <a:t>return</a:t>
            </a:r>
            <a:r>
              <a:rPr lang="en-US" sz="1400" b="0" i="0" dirty="0">
                <a:solidFill>
                  <a:srgbClr val="000000"/>
                </a:solidFill>
                <a:effectLst/>
                <a:latin typeface="Source Code Pro" panose="020B0509030403020204" pitchFamily="49" charset="0"/>
              </a:rPr>
              <a:t> </a:t>
            </a:r>
            <a:r>
              <a:rPr lang="en-US" sz="1400" b="0" i="0" dirty="0">
                <a:solidFill>
                  <a:srgbClr val="4E9359"/>
                </a:solidFill>
                <a:effectLst/>
                <a:latin typeface="Source Code Pro" panose="020B0509030403020204" pitchFamily="49" charset="0"/>
              </a:rPr>
              <a:t>"ID: "</a:t>
            </a:r>
            <a:r>
              <a:rPr lang="en-US" sz="1400" b="0" i="0" dirty="0">
                <a:solidFill>
                  <a:srgbClr val="000000"/>
                </a:solidFill>
                <a:effectLst/>
                <a:latin typeface="Source Code Pro" panose="020B0509030403020204" pitchFamily="49" charset="0"/>
              </a:rPr>
              <a:t> + id; }</a:t>
            </a:r>
          </a:p>
          <a:p>
            <a:pPr marL="114300" indent="0">
              <a:buNone/>
            </a:pPr>
            <a:endParaRPr lang="en-US" sz="1400" b="0" i="0" dirty="0">
              <a:solidFill>
                <a:srgbClr val="000000"/>
              </a:solidFill>
              <a:effectLst/>
              <a:latin typeface="Source Code Pro" panose="020B0509030403020204" pitchFamily="49" charset="0"/>
            </a:endParaRPr>
          </a:p>
          <a:p>
            <a:pPr marL="114300" indent="0">
              <a:buNone/>
            </a:pPr>
            <a:endParaRPr lang="en-US" sz="1400" b="0" i="0" dirty="0">
              <a:solidFill>
                <a:srgbClr val="000000"/>
              </a:solidFill>
              <a:effectLst/>
              <a:latin typeface="Source Code Pro" panose="020B0509030403020204" pitchFamily="49" charset="0"/>
            </a:endParaRPr>
          </a:p>
          <a:p>
            <a:pPr marL="114300" indent="0">
              <a:buNone/>
            </a:pPr>
            <a:endParaRPr lang="en-US" sz="1400" b="0" i="0" dirty="0">
              <a:solidFill>
                <a:srgbClr val="000000"/>
              </a:solidFill>
              <a:effectLst/>
              <a:latin typeface="Source Code Pro" panose="020B0509030403020204" pitchFamily="49" charset="0"/>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292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@RequestParam</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it-IT" sz="2400" dirty="0"/>
              <a:t>Usata per estrarre query </a:t>
            </a:r>
            <a:r>
              <a:rPr lang="it-IT" sz="2400" dirty="0" err="1"/>
              <a:t>param</a:t>
            </a:r>
            <a:r>
              <a:rPr lang="it-IT" sz="2400" dirty="0"/>
              <a:t> </a:t>
            </a:r>
          </a:p>
          <a:p>
            <a:pPr marL="114300" indent="0">
              <a:buNone/>
            </a:pPr>
            <a:r>
              <a:rPr lang="it-IT" sz="2400" dirty="0"/>
              <a:t>È possibile usarla sia col </a:t>
            </a:r>
            <a:r>
              <a:rPr lang="it-IT" sz="2400" i="1" dirty="0"/>
              <a:t>name</a:t>
            </a:r>
            <a:r>
              <a:rPr lang="it-IT" sz="2400" dirty="0"/>
              <a:t> che senza</a:t>
            </a:r>
          </a:p>
          <a:p>
            <a:pPr marL="114300" indent="0">
              <a:buNone/>
            </a:pPr>
            <a:r>
              <a:rPr lang="it-IT" sz="2400" dirty="0"/>
              <a:t>È possibile definirla come </a:t>
            </a:r>
            <a:r>
              <a:rPr lang="it-IT" sz="2400" dirty="0" err="1"/>
              <a:t>required</a:t>
            </a:r>
            <a:r>
              <a:rPr lang="it-IT" sz="2400" dirty="0"/>
              <a:t> o no</a:t>
            </a:r>
          </a:p>
          <a:p>
            <a:pPr marL="114300" indent="0">
              <a:buNone/>
            </a:pPr>
            <a:endParaRPr lang="it-IT" sz="2400" dirty="0"/>
          </a:p>
          <a:p>
            <a:pPr marL="114300" indent="0">
              <a:buNone/>
            </a:pPr>
            <a:r>
              <a:rPr lang="en-US" sz="1400" dirty="0">
                <a:solidFill>
                  <a:srgbClr val="1F7199"/>
                </a:solidFill>
                <a:latin typeface="Source Code Pro" panose="020B0509030403020204" pitchFamily="49" charset="0"/>
              </a:rPr>
              <a:t>@PostMapping("/api/foos") @ResponseBody </a:t>
            </a:r>
            <a:r>
              <a:rPr lang="en-US" sz="1400" b="1" dirty="0">
                <a:solidFill>
                  <a:srgbClr val="267438"/>
                </a:solidFill>
                <a:latin typeface="Source Code Pro" panose="020B0509030403020204" pitchFamily="49" charset="0"/>
              </a:rPr>
              <a:t>public</a:t>
            </a:r>
            <a:r>
              <a:rPr lang="en-US" sz="1400" dirty="0">
                <a:solidFill>
                  <a:srgbClr val="1F7199"/>
                </a:solidFill>
                <a:latin typeface="Source Code Pro" panose="020B0509030403020204" pitchFamily="49" charset="0"/>
              </a:rPr>
              <a:t> String </a:t>
            </a:r>
            <a:r>
              <a:rPr lang="en-US" sz="1400" b="1" dirty="0" err="1">
                <a:solidFill>
                  <a:srgbClr val="267438"/>
                </a:solidFill>
                <a:latin typeface="Source Code Pro" panose="020B0509030403020204" pitchFamily="49" charset="0"/>
              </a:rPr>
              <a:t>addFoo</a:t>
            </a:r>
            <a:r>
              <a:rPr lang="en-US" sz="1400" dirty="0">
                <a:solidFill>
                  <a:srgbClr val="1F7199"/>
                </a:solidFill>
                <a:latin typeface="Source Code Pro" panose="020B0509030403020204" pitchFamily="49" charset="0"/>
              </a:rPr>
              <a:t>(@RequestParam(name = "id") String </a:t>
            </a:r>
            <a:r>
              <a:rPr lang="en-US" sz="1400" dirty="0" err="1">
                <a:solidFill>
                  <a:srgbClr val="1F7199"/>
                </a:solidFill>
                <a:latin typeface="Source Code Pro" panose="020B0509030403020204" pitchFamily="49" charset="0"/>
              </a:rPr>
              <a:t>fooId</a:t>
            </a:r>
            <a:r>
              <a:rPr lang="en-US" sz="1400" dirty="0">
                <a:solidFill>
                  <a:srgbClr val="1F7199"/>
                </a:solidFill>
                <a:latin typeface="Source Code Pro" panose="020B0509030403020204" pitchFamily="49" charset="0"/>
              </a:rPr>
              <a:t>, @RequestParam String name) { return "ID: " + </a:t>
            </a:r>
            <a:r>
              <a:rPr lang="en-US" sz="1400" dirty="0" err="1">
                <a:solidFill>
                  <a:srgbClr val="1F7199"/>
                </a:solidFill>
                <a:latin typeface="Source Code Pro" panose="020B0509030403020204" pitchFamily="49" charset="0"/>
              </a:rPr>
              <a:t>fooId</a:t>
            </a:r>
            <a:r>
              <a:rPr lang="en-US" sz="1400" dirty="0">
                <a:solidFill>
                  <a:srgbClr val="1F7199"/>
                </a:solidFill>
                <a:latin typeface="Source Code Pro" panose="020B0509030403020204" pitchFamily="49" charset="0"/>
              </a:rPr>
              <a:t> + " Name: " + name;</a:t>
            </a:r>
          </a:p>
          <a:p>
            <a:pPr marL="114300" indent="0">
              <a:buNone/>
            </a:pPr>
            <a:endParaRPr lang="en-US" sz="1400" dirty="0">
              <a:solidFill>
                <a:srgbClr val="1F7199"/>
              </a:solidFill>
              <a:latin typeface="Source Code Pro" panose="020B0509030403020204" pitchFamily="49" charset="0"/>
            </a:endParaRPr>
          </a:p>
          <a:p>
            <a:pPr marL="114300" indent="0">
              <a:buNone/>
            </a:pPr>
            <a:endParaRPr lang="en-US" sz="1400" b="0" i="0" dirty="0">
              <a:solidFill>
                <a:srgbClr val="000000"/>
              </a:solidFill>
              <a:effectLst/>
              <a:latin typeface="Source Code Pro" panose="020B0509030403020204" pitchFamily="49" charset="0"/>
            </a:endParaRPr>
          </a:p>
          <a:p>
            <a:pPr marL="114300" indent="0">
              <a:buNone/>
            </a:pPr>
            <a:endParaRPr lang="en-US" sz="1400" b="0" i="0" dirty="0">
              <a:solidFill>
                <a:srgbClr val="000000"/>
              </a:solidFill>
              <a:effectLst/>
              <a:latin typeface="Source Code Pro" panose="020B0509030403020204" pitchFamily="49" charset="0"/>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30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r>
              <a:rPr lang="en-US" sz="2400" dirty="0" err="1"/>
              <a:t>Creare</a:t>
            </a:r>
            <a:r>
              <a:rPr lang="en-US" sz="2400" dirty="0"/>
              <a:t> </a:t>
            </a:r>
            <a:r>
              <a:rPr lang="en-US" sz="2400" dirty="0" err="1"/>
              <a:t>un’applicazione</a:t>
            </a:r>
            <a:r>
              <a:rPr lang="en-US" sz="2400" dirty="0"/>
              <a:t> </a:t>
            </a:r>
            <a:r>
              <a:rPr lang="en-US" sz="2400" dirty="0" err="1"/>
              <a:t>SpringBoot</a:t>
            </a:r>
            <a:r>
              <a:rPr lang="en-US" sz="2400" dirty="0"/>
              <a:t> </a:t>
            </a:r>
            <a:r>
              <a:rPr lang="en-US" sz="2400" dirty="0" err="1"/>
              <a:t>che</a:t>
            </a:r>
            <a:r>
              <a:rPr lang="en-US" sz="2400" dirty="0"/>
              <a:t> </a:t>
            </a:r>
            <a:r>
              <a:rPr lang="en-US" sz="2400" dirty="0" err="1"/>
              <a:t>nell’ambito</a:t>
            </a:r>
            <a:r>
              <a:rPr lang="en-US" sz="2400" dirty="0"/>
              <a:t> di un social media </a:t>
            </a:r>
            <a:r>
              <a:rPr lang="en-US" sz="2400" dirty="0" err="1"/>
              <a:t>consenta</a:t>
            </a:r>
            <a:r>
              <a:rPr lang="en-US" sz="2400" dirty="0"/>
              <a:t> di:</a:t>
            </a:r>
          </a:p>
          <a:p>
            <a:pPr marL="457200"/>
            <a:r>
              <a:rPr lang="en-US" sz="2400" dirty="0" err="1"/>
              <a:t>Recuperare</a:t>
            </a:r>
            <a:r>
              <a:rPr lang="en-US" sz="2400" dirty="0"/>
              <a:t> la </a:t>
            </a:r>
            <a:r>
              <a:rPr lang="en-US" sz="2400" dirty="0" err="1"/>
              <a:t>lista</a:t>
            </a:r>
            <a:r>
              <a:rPr lang="en-US" sz="2400" dirty="0"/>
              <a:t> </a:t>
            </a:r>
            <a:r>
              <a:rPr lang="en-US" sz="2400" dirty="0" err="1"/>
              <a:t>degli</a:t>
            </a:r>
            <a:r>
              <a:rPr lang="en-US" sz="2400" dirty="0"/>
              <a:t> </a:t>
            </a:r>
            <a:r>
              <a:rPr lang="en-US" sz="2400" dirty="0" err="1"/>
              <a:t>utenti</a:t>
            </a:r>
            <a:endParaRPr lang="en-US" sz="2400" dirty="0"/>
          </a:p>
          <a:p>
            <a:pPr marL="457200"/>
            <a:r>
              <a:rPr lang="en-US" sz="2400" dirty="0" err="1"/>
              <a:t>Cancellare</a:t>
            </a:r>
            <a:r>
              <a:rPr lang="en-US" sz="2400" dirty="0"/>
              <a:t> un </a:t>
            </a:r>
            <a:r>
              <a:rPr lang="en-US" sz="2400" dirty="0" err="1"/>
              <a:t>utente</a:t>
            </a:r>
            <a:endParaRPr lang="en-US" sz="2400" dirty="0"/>
          </a:p>
          <a:p>
            <a:pPr marL="457200"/>
            <a:r>
              <a:rPr lang="en-US" sz="2400" dirty="0" err="1"/>
              <a:t>Recuperare</a:t>
            </a:r>
            <a:r>
              <a:rPr lang="en-US" sz="2400" dirty="0"/>
              <a:t> il </a:t>
            </a:r>
            <a:r>
              <a:rPr lang="en-US" sz="2400" dirty="0" err="1"/>
              <a:t>dettaglio</a:t>
            </a:r>
            <a:r>
              <a:rPr lang="en-US" sz="2400" dirty="0"/>
              <a:t> di un </a:t>
            </a:r>
            <a:r>
              <a:rPr lang="en-US" sz="2400" dirty="0" err="1"/>
              <a:t>utente</a:t>
            </a:r>
            <a:endParaRPr lang="en-US" sz="2400" dirty="0"/>
          </a:p>
          <a:p>
            <a:pPr marL="457200"/>
            <a:r>
              <a:rPr lang="en-US" sz="2400" dirty="0" err="1"/>
              <a:t>Aggiornare</a:t>
            </a:r>
            <a:r>
              <a:rPr lang="en-US" sz="2400" dirty="0"/>
              <a:t> il </a:t>
            </a:r>
            <a:r>
              <a:rPr lang="en-US" sz="2400" dirty="0" err="1"/>
              <a:t>profilo</a:t>
            </a:r>
            <a:r>
              <a:rPr lang="en-US" sz="2400" dirty="0"/>
              <a:t> di un </a:t>
            </a:r>
            <a:r>
              <a:rPr lang="en-US" sz="2400" dirty="0" err="1"/>
              <a:t>utente</a:t>
            </a:r>
            <a:endParaRPr lang="en-US" sz="2400" dirty="0"/>
          </a:p>
          <a:p>
            <a:pPr marL="457200"/>
            <a:r>
              <a:rPr lang="en-US" sz="2400" dirty="0"/>
              <a:t>…</a:t>
            </a:r>
          </a:p>
          <a:p>
            <a:pPr marL="114300" indent="0">
              <a:buNone/>
            </a:pPr>
            <a:endParaRPr lang="en-US" sz="1400" b="0" i="0" dirty="0">
              <a:solidFill>
                <a:srgbClr val="000000"/>
              </a:solidFill>
              <a:effectLst/>
              <a:latin typeface="Source Code Pro" panose="020B0509030403020204" pitchFamily="49" charset="0"/>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48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Esempio di architettura</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4968551"/>
          </a:xfrm>
        </p:spPr>
        <p:txBody>
          <a:bodyPr/>
          <a:lstStyle/>
          <a:p>
            <a:pPr marL="114300" indent="0">
              <a:buNone/>
            </a:pPr>
            <a:endParaRPr lang="en-US" sz="1400" b="0" i="0" dirty="0">
              <a:solidFill>
                <a:srgbClr val="000000"/>
              </a:solidFill>
              <a:effectLst/>
              <a:latin typeface="Source Code Pro" panose="020B0509030403020204" pitchFamily="49" charset="0"/>
            </a:endParaRP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picture containing text, screenshot, font, colorfulness&#10;&#10;Description automatically generated">
            <a:extLst>
              <a:ext uri="{FF2B5EF4-FFF2-40B4-BE49-F238E27FC236}">
                <a16:creationId xmlns:a16="http://schemas.microsoft.com/office/drawing/2014/main" id="{2A9D4C64-6451-85DD-BBDA-0D2580700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85219"/>
            <a:ext cx="7896225" cy="3429000"/>
          </a:xfrm>
          <a:prstGeom prst="rect">
            <a:avLst/>
          </a:prstGeom>
        </p:spPr>
      </p:pic>
    </p:spTree>
    <p:extLst>
      <p:ext uri="{BB962C8B-B14F-4D97-AF65-F5344CB8AC3E}">
        <p14:creationId xmlns:p14="http://schemas.microsoft.com/office/powerpoint/2010/main" val="263573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1</a:t>
            </a:r>
          </a:p>
        </p:txBody>
      </p:sp>
      <p:pic>
        <p:nvPicPr>
          <p:cNvPr id="5" name="Content Placeholder 4">
            <a:extLst>
              <a:ext uri="{FF2B5EF4-FFF2-40B4-BE49-F238E27FC236}">
                <a16:creationId xmlns:a16="http://schemas.microsoft.com/office/drawing/2014/main" id="{B102FE33-7BA6-14A4-47AF-80CA433E170A}"/>
              </a:ext>
            </a:extLst>
          </p:cNvPr>
          <p:cNvPicPr>
            <a:picLocks noGrp="1" noChangeAspect="1"/>
          </p:cNvPicPr>
          <p:nvPr>
            <p:ph idx="1"/>
          </p:nvPr>
        </p:nvPicPr>
        <p:blipFill>
          <a:blip r:embed="rId3"/>
          <a:stretch>
            <a:fillRect/>
          </a:stretch>
        </p:blipFill>
        <p:spPr>
          <a:xfrm>
            <a:off x="454025" y="1686843"/>
            <a:ext cx="8229600" cy="3989139"/>
          </a:xfrm>
        </p:spPr>
      </p:pic>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1743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2</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p:txBody>
          <a:bodyPr/>
          <a:lstStyle/>
          <a:p>
            <a:r>
              <a:rPr lang="it-IT" dirty="0"/>
              <a:t>Definire la struttura base dei package per includere:</a:t>
            </a:r>
          </a:p>
          <a:p>
            <a:pPr lvl="1"/>
            <a:r>
              <a:rPr lang="it-IT" dirty="0" err="1"/>
              <a:t>Dto</a:t>
            </a:r>
            <a:endParaRPr lang="it-IT" dirty="0"/>
          </a:p>
          <a:p>
            <a:pPr lvl="1"/>
            <a:r>
              <a:rPr lang="it-IT" dirty="0"/>
              <a:t>Controller</a:t>
            </a:r>
          </a:p>
          <a:p>
            <a:pPr lvl="1"/>
            <a:r>
              <a:rPr lang="it-IT" dirty="0"/>
              <a:t>Service</a:t>
            </a:r>
          </a:p>
          <a:p>
            <a:pPr lvl="1"/>
            <a:r>
              <a:rPr lang="it-IT" dirty="0"/>
              <a:t>Repository</a:t>
            </a:r>
          </a:p>
          <a:p>
            <a:pPr lvl="1"/>
            <a:r>
              <a:rPr lang="it-IT" dirty="0" err="1"/>
              <a:t>Entity</a:t>
            </a:r>
            <a:endParaRPr lang="it-IT" dirty="0"/>
          </a:p>
          <a:p>
            <a:pPr lvl="1"/>
            <a:r>
              <a:rPr lang="it-IT" dirty="0"/>
              <a:t>Converter</a:t>
            </a:r>
          </a:p>
        </p:txBody>
      </p:sp>
    </p:spTree>
    <p:extLst>
      <p:ext uri="{BB962C8B-B14F-4D97-AF65-F5344CB8AC3E}">
        <p14:creationId xmlns:p14="http://schemas.microsoft.com/office/powerpoint/2010/main" val="244534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3</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p:txBody>
          <a:bodyPr/>
          <a:lstStyle/>
          <a:p>
            <a:r>
              <a:rPr lang="it-IT" dirty="0"/>
              <a:t>Script create </a:t>
            </a:r>
            <a:r>
              <a:rPr lang="it-IT" dirty="0" err="1"/>
              <a:t>table</a:t>
            </a:r>
            <a:r>
              <a:rPr lang="it-IT" dirty="0"/>
              <a:t> ‘USERS’</a:t>
            </a:r>
          </a:p>
          <a:p>
            <a:r>
              <a:rPr lang="it-IT" dirty="0"/>
              <a:t>Script </a:t>
            </a:r>
            <a:r>
              <a:rPr lang="it-IT" dirty="0" err="1"/>
              <a:t>insert</a:t>
            </a:r>
            <a:r>
              <a:rPr lang="it-IT" dirty="0"/>
              <a:t> </a:t>
            </a:r>
            <a:r>
              <a:rPr lang="it-IT" dirty="0" err="1"/>
              <a:t>values</a:t>
            </a:r>
            <a:r>
              <a:rPr lang="it-IT" dirty="0"/>
              <a:t> in ‘USERS’</a:t>
            </a:r>
          </a:p>
        </p:txBody>
      </p:sp>
    </p:spTree>
    <p:extLst>
      <p:ext uri="{BB962C8B-B14F-4D97-AF65-F5344CB8AC3E}">
        <p14:creationId xmlns:p14="http://schemas.microsoft.com/office/powerpoint/2010/main" val="94979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4</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p:txBody>
          <a:bodyPr/>
          <a:lstStyle/>
          <a:p>
            <a:r>
              <a:rPr lang="it-IT" dirty="0"/>
              <a:t>Definire il DTO User con i dati necessari</a:t>
            </a:r>
          </a:p>
          <a:p>
            <a:pPr lvl="1"/>
            <a:r>
              <a:rPr lang="it-IT" dirty="0"/>
              <a:t>id</a:t>
            </a:r>
          </a:p>
          <a:p>
            <a:pPr lvl="1">
              <a:buFontTx/>
              <a:buChar char="-"/>
            </a:pPr>
            <a:r>
              <a:rPr lang="it-IT" dirty="0"/>
              <a:t>Name</a:t>
            </a:r>
          </a:p>
          <a:p>
            <a:pPr lvl="1">
              <a:buFontTx/>
              <a:buChar char="-"/>
            </a:pPr>
            <a:r>
              <a:rPr lang="it-IT" dirty="0" err="1"/>
              <a:t>Surname</a:t>
            </a:r>
            <a:endParaRPr lang="it-IT" dirty="0"/>
          </a:p>
          <a:p>
            <a:pPr lvl="1">
              <a:buFontTx/>
              <a:buChar char="-"/>
            </a:pPr>
            <a:r>
              <a:rPr lang="it-IT" dirty="0"/>
              <a:t>…</a:t>
            </a:r>
          </a:p>
        </p:txBody>
      </p:sp>
    </p:spTree>
    <p:extLst>
      <p:ext uri="{BB962C8B-B14F-4D97-AF65-F5344CB8AC3E}">
        <p14:creationId xmlns:p14="http://schemas.microsoft.com/office/powerpoint/2010/main" val="3021779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4</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p:txBody>
          <a:bodyPr/>
          <a:lstStyle/>
          <a:p>
            <a:r>
              <a:rPr lang="it-IT" dirty="0"/>
              <a:t>Definire la prima API REST che recupera la lista di tutti gli utenti</a:t>
            </a:r>
          </a:p>
        </p:txBody>
      </p:sp>
    </p:spTree>
    <p:extLst>
      <p:ext uri="{BB962C8B-B14F-4D97-AF65-F5344CB8AC3E}">
        <p14:creationId xmlns:p14="http://schemas.microsoft.com/office/powerpoint/2010/main" val="834580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5: integrare H2</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a:xfrm>
            <a:off x="481588" y="1340768"/>
            <a:ext cx="8229600" cy="4525963"/>
          </a:xfrm>
        </p:spPr>
        <p:txBody>
          <a:bodyPr/>
          <a:lstStyle/>
          <a:p>
            <a:pPr marL="0" indent="0">
              <a:buNone/>
            </a:pPr>
            <a:r>
              <a:rPr lang="it-IT" sz="1400" dirty="0"/>
              <a:t> Aggiungere dipendenza nel POM</a:t>
            </a:r>
          </a:p>
          <a:p>
            <a:pPr marL="0" indent="0">
              <a:buNone/>
            </a:pPr>
            <a:endParaRPr lang="it-IT" sz="1000" dirty="0"/>
          </a:p>
          <a:p>
            <a:pPr marL="0" indent="0">
              <a:buNone/>
            </a:pP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dependency</a:t>
            </a:r>
            <a:r>
              <a:rPr lang="it-IT" sz="1050" b="0" i="0" dirty="0">
                <a:solidFill>
                  <a:srgbClr val="000000"/>
                </a:solidFill>
                <a:effectLst/>
                <a:latin typeface="Source Code Pro" panose="020B0509030403020204" pitchFamily="49" charset="0"/>
              </a:rPr>
              <a:t>&gt; </a:t>
            </a:r>
          </a:p>
          <a:p>
            <a:pPr marL="0" indent="0">
              <a:buNone/>
            </a:pPr>
            <a:r>
              <a:rPr lang="it-IT" sz="1050" dirty="0">
                <a:solidFill>
                  <a:srgbClr val="000000"/>
                </a:solidFill>
                <a:latin typeface="Source Code Pro" panose="020B0509030403020204" pitchFamily="49" charset="0"/>
              </a:rPr>
              <a:t>	</a:t>
            </a: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groupId</a:t>
            </a:r>
            <a:r>
              <a:rPr lang="it-IT" sz="1050" b="0" i="0" dirty="0">
                <a:solidFill>
                  <a:srgbClr val="000000"/>
                </a:solidFill>
                <a:effectLst/>
                <a:latin typeface="Source Code Pro" panose="020B0509030403020204" pitchFamily="49" charset="0"/>
              </a:rPr>
              <a:t>&gt;</a:t>
            </a:r>
            <a:r>
              <a:rPr lang="it-IT" sz="1050" b="0" i="0" dirty="0" err="1">
                <a:solidFill>
                  <a:srgbClr val="000000"/>
                </a:solidFill>
                <a:effectLst/>
                <a:latin typeface="Source Code Pro" panose="020B0509030403020204" pitchFamily="49" charset="0"/>
              </a:rPr>
              <a:t>org.springframework.boot</a:t>
            </a: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groupId</a:t>
            </a:r>
            <a:r>
              <a:rPr lang="it-IT" sz="1050" b="0" i="0" dirty="0">
                <a:solidFill>
                  <a:srgbClr val="000000"/>
                </a:solidFill>
                <a:effectLst/>
                <a:latin typeface="Source Code Pro" panose="020B0509030403020204" pitchFamily="49" charset="0"/>
              </a:rPr>
              <a:t>&gt; </a:t>
            </a:r>
          </a:p>
          <a:p>
            <a:pPr marL="0" indent="0">
              <a:buNone/>
            </a:pPr>
            <a:r>
              <a:rPr lang="it-IT" sz="1050" dirty="0">
                <a:solidFill>
                  <a:srgbClr val="000000"/>
                </a:solidFill>
                <a:latin typeface="Source Code Pro" panose="020B0509030403020204" pitchFamily="49" charset="0"/>
              </a:rPr>
              <a:t>	</a:t>
            </a: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artifactId</a:t>
            </a:r>
            <a:r>
              <a:rPr lang="it-IT" sz="1050" b="0" i="0" dirty="0">
                <a:solidFill>
                  <a:srgbClr val="000000"/>
                </a:solidFill>
                <a:effectLst/>
                <a:latin typeface="Source Code Pro" panose="020B0509030403020204" pitchFamily="49" charset="0"/>
              </a:rPr>
              <a:t>&gt;spring-boot-starter-data-</a:t>
            </a:r>
            <a:r>
              <a:rPr lang="it-IT" sz="1050" b="0" i="0" dirty="0" err="1">
                <a:solidFill>
                  <a:srgbClr val="000000"/>
                </a:solidFill>
                <a:effectLst/>
                <a:latin typeface="Source Code Pro" panose="020B0509030403020204" pitchFamily="49" charset="0"/>
              </a:rPr>
              <a:t>jpa</a:t>
            </a: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artifactId</a:t>
            </a:r>
            <a:r>
              <a:rPr lang="it-IT" sz="1050" b="0" i="0" dirty="0">
                <a:solidFill>
                  <a:srgbClr val="000000"/>
                </a:solidFill>
                <a:effectLst/>
                <a:latin typeface="Source Code Pro" panose="020B0509030403020204" pitchFamily="49" charset="0"/>
              </a:rPr>
              <a:t>&gt; </a:t>
            </a:r>
          </a:p>
          <a:p>
            <a:pPr marL="0" indent="0">
              <a:buNone/>
            </a:pP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dependency</a:t>
            </a:r>
            <a:r>
              <a:rPr lang="it-IT" sz="1050" b="0" i="0" dirty="0">
                <a:solidFill>
                  <a:srgbClr val="000000"/>
                </a:solidFill>
                <a:effectLst/>
                <a:latin typeface="Source Code Pro" panose="020B0509030403020204" pitchFamily="49" charset="0"/>
              </a:rPr>
              <a:t>&gt; </a:t>
            </a:r>
          </a:p>
          <a:p>
            <a:pPr marL="0" indent="0">
              <a:buNone/>
            </a:pP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dependency</a:t>
            </a:r>
            <a:r>
              <a:rPr lang="it-IT" sz="1050" b="0" i="0" dirty="0">
                <a:solidFill>
                  <a:srgbClr val="000000"/>
                </a:solidFill>
                <a:effectLst/>
                <a:latin typeface="Source Code Pro" panose="020B0509030403020204" pitchFamily="49" charset="0"/>
              </a:rPr>
              <a:t>&gt; </a:t>
            </a:r>
          </a:p>
          <a:p>
            <a:pPr marL="0" indent="0">
              <a:buNone/>
            </a:pPr>
            <a:r>
              <a:rPr lang="it-IT" sz="1050" dirty="0">
                <a:solidFill>
                  <a:srgbClr val="000000"/>
                </a:solidFill>
                <a:latin typeface="Source Code Pro" panose="020B0509030403020204" pitchFamily="49" charset="0"/>
              </a:rPr>
              <a:t>	</a:t>
            </a: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groupId</a:t>
            </a:r>
            <a:r>
              <a:rPr lang="it-IT" sz="1050" b="0" i="0" dirty="0">
                <a:solidFill>
                  <a:srgbClr val="000000"/>
                </a:solidFill>
                <a:effectLst/>
                <a:latin typeface="Source Code Pro" panose="020B0509030403020204" pitchFamily="49" charset="0"/>
              </a:rPr>
              <a:t>&gt;com.h2database&lt;/</a:t>
            </a:r>
            <a:r>
              <a:rPr lang="it-IT" sz="1050" b="1" i="0" dirty="0" err="1">
                <a:solidFill>
                  <a:srgbClr val="63B175"/>
                </a:solidFill>
                <a:effectLst/>
                <a:latin typeface="Source Code Pro" panose="020B0509030403020204" pitchFamily="49" charset="0"/>
              </a:rPr>
              <a:t>groupId</a:t>
            </a:r>
            <a:r>
              <a:rPr lang="it-IT" sz="1050" b="0" i="0" dirty="0">
                <a:solidFill>
                  <a:srgbClr val="000000"/>
                </a:solidFill>
                <a:effectLst/>
                <a:latin typeface="Source Code Pro" panose="020B0509030403020204" pitchFamily="49" charset="0"/>
              </a:rPr>
              <a:t>&gt; </a:t>
            </a:r>
          </a:p>
          <a:p>
            <a:pPr marL="0" indent="0">
              <a:buNone/>
            </a:pPr>
            <a:r>
              <a:rPr lang="it-IT" sz="1050" b="0" i="0" dirty="0">
                <a:solidFill>
                  <a:srgbClr val="000000"/>
                </a:solidFill>
                <a:effectLst/>
                <a:latin typeface="Source Code Pro" panose="020B0509030403020204" pitchFamily="49" charset="0"/>
              </a:rPr>
              <a:t>	&lt;</a:t>
            </a:r>
            <a:r>
              <a:rPr lang="it-IT" sz="1050" b="1" i="0" dirty="0" err="1">
                <a:solidFill>
                  <a:srgbClr val="63B175"/>
                </a:solidFill>
                <a:effectLst/>
                <a:latin typeface="Source Code Pro" panose="020B0509030403020204" pitchFamily="49" charset="0"/>
              </a:rPr>
              <a:t>artifactId</a:t>
            </a:r>
            <a:r>
              <a:rPr lang="it-IT" sz="1050" b="0" i="0" dirty="0">
                <a:solidFill>
                  <a:srgbClr val="000000"/>
                </a:solidFill>
                <a:effectLst/>
                <a:latin typeface="Source Code Pro" panose="020B0509030403020204" pitchFamily="49" charset="0"/>
              </a:rPr>
              <a:t>&gt;h2&lt;/</a:t>
            </a:r>
            <a:r>
              <a:rPr lang="it-IT" sz="1050" b="1" i="0" dirty="0" err="1">
                <a:solidFill>
                  <a:srgbClr val="63B175"/>
                </a:solidFill>
                <a:effectLst/>
                <a:latin typeface="Source Code Pro" panose="020B0509030403020204" pitchFamily="49" charset="0"/>
              </a:rPr>
              <a:t>artifactId</a:t>
            </a:r>
            <a:r>
              <a:rPr lang="it-IT" sz="1050" b="0" i="0" dirty="0">
                <a:solidFill>
                  <a:srgbClr val="000000"/>
                </a:solidFill>
                <a:effectLst/>
                <a:latin typeface="Source Code Pro" panose="020B0509030403020204" pitchFamily="49" charset="0"/>
              </a:rPr>
              <a:t>&gt;</a:t>
            </a:r>
          </a:p>
          <a:p>
            <a:pPr marL="0" indent="0">
              <a:buNone/>
            </a:pPr>
            <a:r>
              <a:rPr lang="it-IT" sz="1050" b="0" i="0" dirty="0">
                <a:solidFill>
                  <a:srgbClr val="000000"/>
                </a:solidFill>
                <a:effectLst/>
                <a:latin typeface="Source Code Pro" panose="020B0509030403020204" pitchFamily="49" charset="0"/>
              </a:rPr>
              <a:t> 	&lt;</a:t>
            </a:r>
            <a:r>
              <a:rPr lang="it-IT" sz="1050" b="1" i="0" dirty="0">
                <a:solidFill>
                  <a:srgbClr val="63B175"/>
                </a:solidFill>
                <a:effectLst/>
                <a:latin typeface="Source Code Pro" panose="020B0509030403020204" pitchFamily="49" charset="0"/>
              </a:rPr>
              <a:t>scope</a:t>
            </a:r>
            <a:r>
              <a:rPr lang="it-IT" sz="1050" b="0" i="0" dirty="0">
                <a:solidFill>
                  <a:srgbClr val="000000"/>
                </a:solidFill>
                <a:effectLst/>
                <a:latin typeface="Source Code Pro" panose="020B0509030403020204" pitchFamily="49" charset="0"/>
              </a:rPr>
              <a:t>&gt;</a:t>
            </a:r>
            <a:r>
              <a:rPr lang="it-IT" sz="1050" b="0" i="0" dirty="0" err="1">
                <a:solidFill>
                  <a:srgbClr val="000000"/>
                </a:solidFill>
                <a:effectLst/>
                <a:latin typeface="Source Code Pro" panose="020B0509030403020204" pitchFamily="49" charset="0"/>
              </a:rPr>
              <a:t>runtime</a:t>
            </a:r>
            <a:r>
              <a:rPr lang="it-IT" sz="1050" b="0" i="0" dirty="0">
                <a:solidFill>
                  <a:srgbClr val="000000"/>
                </a:solidFill>
                <a:effectLst/>
                <a:latin typeface="Source Code Pro" panose="020B0509030403020204" pitchFamily="49" charset="0"/>
              </a:rPr>
              <a:t>&lt;/</a:t>
            </a:r>
            <a:r>
              <a:rPr lang="it-IT" sz="1050" b="1" i="0" dirty="0">
                <a:solidFill>
                  <a:srgbClr val="63B175"/>
                </a:solidFill>
                <a:effectLst/>
                <a:latin typeface="Source Code Pro" panose="020B0509030403020204" pitchFamily="49" charset="0"/>
              </a:rPr>
              <a:t>scope</a:t>
            </a:r>
            <a:r>
              <a:rPr lang="it-IT" sz="1050" b="0" i="0" dirty="0">
                <a:solidFill>
                  <a:srgbClr val="000000"/>
                </a:solidFill>
                <a:effectLst/>
                <a:latin typeface="Source Code Pro" panose="020B0509030403020204" pitchFamily="49" charset="0"/>
              </a:rPr>
              <a:t>&gt; </a:t>
            </a:r>
          </a:p>
          <a:p>
            <a:pPr marL="0" indent="0">
              <a:buNone/>
            </a:pPr>
            <a:r>
              <a:rPr lang="it-IT" sz="1050" b="0" i="0" dirty="0">
                <a:solidFill>
                  <a:srgbClr val="000000"/>
                </a:solidFill>
                <a:effectLst/>
                <a:latin typeface="Source Code Pro" panose="020B0509030403020204" pitchFamily="49" charset="0"/>
              </a:rPr>
              <a:t>&lt;/</a:t>
            </a:r>
            <a:r>
              <a:rPr lang="it-IT" sz="1050" b="1" i="0" dirty="0" err="1">
                <a:solidFill>
                  <a:srgbClr val="63B175"/>
                </a:solidFill>
                <a:effectLst/>
                <a:latin typeface="Source Code Pro" panose="020B0509030403020204" pitchFamily="49" charset="0"/>
              </a:rPr>
              <a:t>dependency</a:t>
            </a:r>
            <a:r>
              <a:rPr lang="it-IT" sz="1050" b="0" i="0" dirty="0">
                <a:solidFill>
                  <a:srgbClr val="000000"/>
                </a:solidFill>
                <a:effectLst/>
                <a:latin typeface="Source Code Pro" panose="020B0509030403020204" pitchFamily="49" charset="0"/>
              </a:rPr>
              <a:t>&gt;</a:t>
            </a:r>
          </a:p>
          <a:p>
            <a:pPr marL="0" indent="0">
              <a:buNone/>
            </a:pPr>
            <a:endParaRPr lang="it-IT" sz="1050" dirty="0">
              <a:solidFill>
                <a:srgbClr val="000000"/>
              </a:solidFill>
              <a:latin typeface="Source Code Pro" panose="020B0509030403020204" pitchFamily="49" charset="0"/>
            </a:endParaRPr>
          </a:p>
        </p:txBody>
      </p:sp>
    </p:spTree>
    <p:extLst>
      <p:ext uri="{BB962C8B-B14F-4D97-AF65-F5344CB8AC3E}">
        <p14:creationId xmlns:p14="http://schemas.microsoft.com/office/powerpoint/2010/main" val="408887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nuzzi\Downloads\web-service-message-format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72449"/>
            <a:ext cx="5685674" cy="271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77028"/>
      </p:ext>
    </p:extLst>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5: integrare H2</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p:txBody>
          <a:bodyPr/>
          <a:lstStyle/>
          <a:p>
            <a:pPr marL="0" indent="0">
              <a:buNone/>
            </a:pPr>
            <a:r>
              <a:rPr lang="it-IT" sz="1400" dirty="0"/>
              <a:t> </a:t>
            </a:r>
            <a:r>
              <a:rPr lang="it-IT" sz="1600" dirty="0"/>
              <a:t>Aggiungere configurazioni nell’</a:t>
            </a:r>
            <a:r>
              <a:rPr lang="it-IT" sz="1600" dirty="0" err="1"/>
              <a:t>application.properties</a:t>
            </a:r>
            <a:endParaRPr lang="it-IT" sz="1600" dirty="0"/>
          </a:p>
          <a:p>
            <a:pPr marL="0" indent="0">
              <a:buNone/>
            </a:pPr>
            <a:r>
              <a:rPr lang="it-IT" sz="1400" dirty="0" err="1">
                <a:solidFill>
                  <a:srgbClr val="000000"/>
                </a:solidFill>
                <a:latin typeface="Source Code Pro" panose="020B0509030403020204" pitchFamily="49" charset="0"/>
              </a:rPr>
              <a:t>spring.datasource.driverClassName</a:t>
            </a:r>
            <a:r>
              <a:rPr lang="it-IT" sz="1400" dirty="0">
                <a:solidFill>
                  <a:srgbClr val="000000"/>
                </a:solidFill>
                <a:latin typeface="Source Code Pro" panose="020B0509030403020204" pitchFamily="49" charset="0"/>
              </a:rPr>
              <a:t>=org.h2.Driver</a:t>
            </a:r>
          </a:p>
          <a:p>
            <a:pPr marL="0" indent="0">
              <a:buNone/>
            </a:pPr>
            <a:r>
              <a:rPr lang="it-IT" sz="1400" dirty="0" err="1">
                <a:solidFill>
                  <a:srgbClr val="000000"/>
                </a:solidFill>
                <a:latin typeface="Source Code Pro" panose="020B0509030403020204" pitchFamily="49" charset="0"/>
              </a:rPr>
              <a:t>spring.datasource.username</a:t>
            </a:r>
            <a:r>
              <a:rPr lang="it-IT" sz="1400" dirty="0">
                <a:solidFill>
                  <a:srgbClr val="000000"/>
                </a:solidFill>
                <a:latin typeface="Source Code Pro" panose="020B0509030403020204" pitchFamily="49" charset="0"/>
              </a:rPr>
              <a:t>=sa</a:t>
            </a:r>
          </a:p>
          <a:p>
            <a:pPr marL="0" indent="0">
              <a:buNone/>
            </a:pPr>
            <a:r>
              <a:rPr lang="it-IT" sz="1400" dirty="0" err="1">
                <a:solidFill>
                  <a:srgbClr val="000000"/>
                </a:solidFill>
                <a:latin typeface="Source Code Pro" panose="020B0509030403020204" pitchFamily="49" charset="0"/>
              </a:rPr>
              <a:t>spring.datasource.password</a:t>
            </a:r>
            <a:r>
              <a:rPr lang="it-IT" sz="1400" dirty="0">
                <a:solidFill>
                  <a:srgbClr val="000000"/>
                </a:solidFill>
                <a:latin typeface="Source Code Pro" panose="020B0509030403020204" pitchFamily="49" charset="0"/>
              </a:rPr>
              <a:t>=</a:t>
            </a:r>
          </a:p>
          <a:p>
            <a:pPr marL="0" indent="0">
              <a:buNone/>
            </a:pPr>
            <a:r>
              <a:rPr lang="it-IT" sz="1400" dirty="0" err="1">
                <a:solidFill>
                  <a:srgbClr val="000000"/>
                </a:solidFill>
                <a:latin typeface="Source Code Pro" panose="020B0509030403020204" pitchFamily="49" charset="0"/>
              </a:rPr>
              <a:t>spring.jpa.database-platform</a:t>
            </a:r>
            <a:r>
              <a:rPr lang="it-IT" sz="1400" dirty="0">
                <a:solidFill>
                  <a:srgbClr val="000000"/>
                </a:solidFill>
                <a:latin typeface="Source Code Pro" panose="020B0509030403020204" pitchFamily="49" charset="0"/>
              </a:rPr>
              <a:t>=org.hibernate.dialect.H2Dialect</a:t>
            </a:r>
          </a:p>
          <a:p>
            <a:pPr marL="0" indent="0">
              <a:buNone/>
            </a:pPr>
            <a:r>
              <a:rPr lang="it-IT" sz="1400" dirty="0">
                <a:solidFill>
                  <a:srgbClr val="000000"/>
                </a:solidFill>
                <a:latin typeface="Source Code Pro" panose="020B0509030403020204" pitchFamily="49" charset="0"/>
              </a:rPr>
              <a:t>spring.h2.console.enabled=</a:t>
            </a:r>
            <a:r>
              <a:rPr lang="it-IT" sz="1400" dirty="0" err="1">
                <a:solidFill>
                  <a:srgbClr val="000000"/>
                </a:solidFill>
                <a:latin typeface="Source Code Pro" panose="020B0509030403020204" pitchFamily="49" charset="0"/>
              </a:rPr>
              <a:t>true</a:t>
            </a:r>
            <a:endParaRPr lang="it-IT" sz="1400" dirty="0">
              <a:solidFill>
                <a:srgbClr val="000000"/>
              </a:solidFill>
              <a:latin typeface="Source Code Pro" panose="020B0509030403020204" pitchFamily="49" charset="0"/>
            </a:endParaRPr>
          </a:p>
          <a:p>
            <a:pPr marL="0" indent="0">
              <a:buNone/>
            </a:pPr>
            <a:r>
              <a:rPr lang="it-IT" sz="1400" dirty="0" err="1">
                <a:solidFill>
                  <a:srgbClr val="000000"/>
                </a:solidFill>
                <a:latin typeface="Source Code Pro" panose="020B0509030403020204" pitchFamily="49" charset="0"/>
              </a:rPr>
              <a:t>spring.jpa.defer-datasource-initialization</a:t>
            </a:r>
            <a:r>
              <a:rPr lang="it-IT" sz="1400" dirty="0">
                <a:solidFill>
                  <a:srgbClr val="000000"/>
                </a:solidFill>
                <a:latin typeface="Source Code Pro" panose="020B0509030403020204" pitchFamily="49" charset="0"/>
              </a:rPr>
              <a:t>=</a:t>
            </a:r>
            <a:r>
              <a:rPr lang="it-IT" sz="1400" dirty="0" err="1">
                <a:solidFill>
                  <a:srgbClr val="000000"/>
                </a:solidFill>
                <a:latin typeface="Source Code Pro" panose="020B0509030403020204" pitchFamily="49" charset="0"/>
              </a:rPr>
              <a:t>true</a:t>
            </a:r>
            <a:endParaRPr lang="it-IT" sz="1400" dirty="0">
              <a:solidFill>
                <a:srgbClr val="000000"/>
              </a:solidFill>
              <a:latin typeface="Source Code Pro" panose="020B0509030403020204" pitchFamily="49" charset="0"/>
            </a:endParaRPr>
          </a:p>
          <a:p>
            <a:pPr marL="0" indent="0">
              <a:buNone/>
            </a:pPr>
            <a:r>
              <a:rPr lang="it-IT" sz="1400" dirty="0" err="1">
                <a:solidFill>
                  <a:srgbClr val="000000"/>
                </a:solidFill>
                <a:latin typeface="Source Code Pro" panose="020B0509030403020204" pitchFamily="49" charset="0"/>
              </a:rPr>
              <a:t>spring.sql.init.mode</a:t>
            </a:r>
            <a:r>
              <a:rPr lang="it-IT" sz="1400" dirty="0">
                <a:solidFill>
                  <a:srgbClr val="000000"/>
                </a:solidFill>
                <a:latin typeface="Source Code Pro" panose="020B0509030403020204" pitchFamily="49" charset="0"/>
              </a:rPr>
              <a:t>=</a:t>
            </a:r>
            <a:r>
              <a:rPr lang="it-IT" sz="1400" dirty="0" err="1">
                <a:solidFill>
                  <a:srgbClr val="000000"/>
                </a:solidFill>
                <a:latin typeface="Source Code Pro" panose="020B0509030403020204" pitchFamily="49" charset="0"/>
              </a:rPr>
              <a:t>always</a:t>
            </a:r>
            <a:endParaRPr lang="it-IT" sz="1400" dirty="0">
              <a:solidFill>
                <a:srgbClr val="000000"/>
              </a:solidFill>
              <a:latin typeface="Source Code Pro" panose="020B0509030403020204" pitchFamily="49" charset="0"/>
            </a:endParaRPr>
          </a:p>
          <a:p>
            <a:pPr marL="0" indent="0">
              <a:buNone/>
            </a:pPr>
            <a:r>
              <a:rPr lang="it-IT" sz="1400" dirty="0" err="1">
                <a:solidFill>
                  <a:srgbClr val="000000"/>
                </a:solidFill>
                <a:latin typeface="Source Code Pro" panose="020B0509030403020204" pitchFamily="49" charset="0"/>
              </a:rPr>
              <a:t>spring.jpa.hibernate.ddl</a:t>
            </a:r>
            <a:r>
              <a:rPr lang="it-IT" sz="1400" dirty="0">
                <a:solidFill>
                  <a:srgbClr val="000000"/>
                </a:solidFill>
                <a:latin typeface="Source Code Pro" panose="020B0509030403020204" pitchFamily="49" charset="0"/>
              </a:rPr>
              <a:t>-auto=update</a:t>
            </a:r>
          </a:p>
          <a:p>
            <a:pPr marL="0" indent="0">
              <a:buNone/>
            </a:pPr>
            <a:r>
              <a:rPr lang="it-IT" sz="1400" dirty="0">
                <a:solidFill>
                  <a:srgbClr val="000000"/>
                </a:solidFill>
                <a:latin typeface="Source Code Pro" panose="020B0509030403020204" pitchFamily="49" charset="0"/>
              </a:rPr>
              <a:t>spring.datasource.url=jdbc:h2:mem:testdb</a:t>
            </a:r>
          </a:p>
          <a:p>
            <a:pPr marL="0" indent="0">
              <a:buNone/>
            </a:pPr>
            <a:r>
              <a:rPr lang="it-IT" sz="1400" dirty="0" err="1">
                <a:solidFill>
                  <a:srgbClr val="000000"/>
                </a:solidFill>
                <a:latin typeface="Source Code Pro" panose="020B0509030403020204" pitchFamily="49" charset="0"/>
              </a:rPr>
              <a:t>spring.sql.init.schema</a:t>
            </a:r>
            <a:r>
              <a:rPr lang="it-IT" sz="1400" dirty="0">
                <a:solidFill>
                  <a:srgbClr val="000000"/>
                </a:solidFill>
                <a:latin typeface="Source Code Pro" panose="020B0509030403020204" pitchFamily="49" charset="0"/>
              </a:rPr>
              <a:t>-locations=</a:t>
            </a:r>
            <a:r>
              <a:rPr lang="it-IT" sz="1400" dirty="0" err="1">
                <a:solidFill>
                  <a:srgbClr val="000000"/>
                </a:solidFill>
                <a:latin typeface="Source Code Pro" panose="020B0509030403020204" pitchFamily="49" charset="0"/>
              </a:rPr>
              <a:t>classpath</a:t>
            </a:r>
            <a:r>
              <a:rPr lang="it-IT" sz="1400" dirty="0">
                <a:solidFill>
                  <a:srgbClr val="000000"/>
                </a:solidFill>
                <a:latin typeface="Source Code Pro" panose="020B0509030403020204" pitchFamily="49" charset="0"/>
              </a:rPr>
              <a:t>*:</a:t>
            </a:r>
            <a:r>
              <a:rPr lang="it-IT" sz="1400" dirty="0" err="1">
                <a:solidFill>
                  <a:srgbClr val="000000"/>
                </a:solidFill>
                <a:latin typeface="Source Code Pro" panose="020B0509030403020204" pitchFamily="49" charset="0"/>
              </a:rPr>
              <a:t>db</a:t>
            </a:r>
            <a:r>
              <a:rPr lang="it-IT" sz="1400" dirty="0">
                <a:solidFill>
                  <a:srgbClr val="000000"/>
                </a:solidFill>
                <a:latin typeface="Source Code Pro" panose="020B0509030403020204" pitchFamily="49" charset="0"/>
              </a:rPr>
              <a:t>/h2/</a:t>
            </a:r>
            <a:r>
              <a:rPr lang="it-IT" sz="1400" dirty="0" err="1">
                <a:solidFill>
                  <a:srgbClr val="000000"/>
                </a:solidFill>
                <a:latin typeface="Source Code Pro" panose="020B0509030403020204" pitchFamily="49" charset="0"/>
              </a:rPr>
              <a:t>schema.sql</a:t>
            </a:r>
            <a:endParaRPr lang="it-IT" sz="1400" dirty="0">
              <a:solidFill>
                <a:srgbClr val="000000"/>
              </a:solidFill>
              <a:latin typeface="Source Code Pro" panose="020B0509030403020204" pitchFamily="49" charset="0"/>
            </a:endParaRPr>
          </a:p>
          <a:p>
            <a:pPr marL="0" indent="0">
              <a:buNone/>
            </a:pPr>
            <a:r>
              <a:rPr lang="it-IT" sz="1400" dirty="0" err="1">
                <a:solidFill>
                  <a:srgbClr val="000000"/>
                </a:solidFill>
                <a:latin typeface="Source Code Pro" panose="020B0509030403020204" pitchFamily="49" charset="0"/>
              </a:rPr>
              <a:t>spring.sql.init.data</a:t>
            </a:r>
            <a:r>
              <a:rPr lang="it-IT" sz="1400" dirty="0">
                <a:solidFill>
                  <a:srgbClr val="000000"/>
                </a:solidFill>
                <a:latin typeface="Source Code Pro" panose="020B0509030403020204" pitchFamily="49" charset="0"/>
              </a:rPr>
              <a:t>-locations=</a:t>
            </a:r>
            <a:r>
              <a:rPr lang="it-IT" sz="1400" dirty="0" err="1">
                <a:solidFill>
                  <a:srgbClr val="000000"/>
                </a:solidFill>
                <a:latin typeface="Source Code Pro" panose="020B0509030403020204" pitchFamily="49" charset="0"/>
              </a:rPr>
              <a:t>classpath</a:t>
            </a:r>
            <a:r>
              <a:rPr lang="it-IT" sz="1400" dirty="0">
                <a:solidFill>
                  <a:srgbClr val="000000"/>
                </a:solidFill>
                <a:latin typeface="Source Code Pro" panose="020B0509030403020204" pitchFamily="49" charset="0"/>
              </a:rPr>
              <a:t>*:</a:t>
            </a:r>
            <a:r>
              <a:rPr lang="it-IT" sz="1400" dirty="0" err="1">
                <a:solidFill>
                  <a:srgbClr val="000000"/>
                </a:solidFill>
                <a:latin typeface="Source Code Pro" panose="020B0509030403020204" pitchFamily="49" charset="0"/>
              </a:rPr>
              <a:t>db</a:t>
            </a:r>
            <a:r>
              <a:rPr lang="it-IT" sz="1400" dirty="0">
                <a:solidFill>
                  <a:srgbClr val="000000"/>
                </a:solidFill>
                <a:latin typeface="Source Code Pro" panose="020B0509030403020204" pitchFamily="49" charset="0"/>
              </a:rPr>
              <a:t>/h2/</a:t>
            </a:r>
            <a:r>
              <a:rPr lang="it-IT" sz="1400" dirty="0" err="1">
                <a:solidFill>
                  <a:srgbClr val="000000"/>
                </a:solidFill>
                <a:latin typeface="Source Code Pro" panose="020B0509030403020204" pitchFamily="49" charset="0"/>
              </a:rPr>
              <a:t>data.sql</a:t>
            </a:r>
            <a:endParaRPr lang="it-IT" sz="1400" dirty="0">
              <a:solidFill>
                <a:srgbClr val="000000"/>
              </a:solidFill>
              <a:latin typeface="Source Code Pro" panose="020B0509030403020204" pitchFamily="49" charset="0"/>
            </a:endParaRPr>
          </a:p>
          <a:p>
            <a:pPr marL="0" indent="0">
              <a:buNone/>
            </a:pPr>
            <a:endParaRPr lang="it-IT" sz="1400" dirty="0"/>
          </a:p>
        </p:txBody>
      </p:sp>
    </p:spTree>
    <p:extLst>
      <p:ext uri="{BB962C8B-B14F-4D97-AF65-F5344CB8AC3E}">
        <p14:creationId xmlns:p14="http://schemas.microsoft.com/office/powerpoint/2010/main" val="3761910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Caso di Studio – STEP 5: integrare H2</a:t>
            </a:r>
          </a:p>
        </p:txBody>
      </p:sp>
      <p:sp>
        <p:nvSpPr>
          <p:cNvPr id="9" name="Rectangle 5">
            <a:extLst>
              <a:ext uri="{FF2B5EF4-FFF2-40B4-BE49-F238E27FC236}">
                <a16:creationId xmlns:a16="http://schemas.microsoft.com/office/drawing/2014/main" id="{F2FDBCC0-3B75-4617-841F-3167628BF40B}"/>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F93F428F-DE6D-F299-F4CE-722EC63BD86A}"/>
              </a:ext>
            </a:extLst>
          </p:cNvPr>
          <p:cNvSpPr>
            <a:spLocks noGrp="1"/>
          </p:cNvSpPr>
          <p:nvPr>
            <p:ph idx="1"/>
          </p:nvPr>
        </p:nvSpPr>
        <p:spPr>
          <a:xfrm>
            <a:off x="481588" y="1412776"/>
            <a:ext cx="8229600" cy="4525963"/>
          </a:xfrm>
        </p:spPr>
        <p:txBody>
          <a:bodyPr/>
          <a:lstStyle/>
          <a:p>
            <a:pPr marL="0" indent="0">
              <a:buNone/>
            </a:pPr>
            <a:r>
              <a:rPr lang="it-IT" dirty="0"/>
              <a:t>Definire in </a:t>
            </a:r>
            <a:r>
              <a:rPr lang="it-IT" dirty="0" err="1"/>
              <a:t>src</a:t>
            </a:r>
            <a:r>
              <a:rPr lang="it-IT" dirty="0"/>
              <a:t>/</a:t>
            </a:r>
            <a:r>
              <a:rPr lang="it-IT" dirty="0" err="1"/>
              <a:t>main</a:t>
            </a:r>
            <a:r>
              <a:rPr lang="it-IT" dirty="0"/>
              <a:t>/</a:t>
            </a:r>
            <a:r>
              <a:rPr lang="it-IT" dirty="0" err="1"/>
              <a:t>resources</a:t>
            </a:r>
            <a:r>
              <a:rPr lang="it-IT" dirty="0"/>
              <a:t> la cartella «h2» </a:t>
            </a:r>
          </a:p>
          <a:p>
            <a:pPr lvl="1"/>
            <a:r>
              <a:rPr lang="it-IT" sz="3200" dirty="0" err="1"/>
              <a:t>Schema.sql</a:t>
            </a:r>
            <a:endParaRPr lang="it-IT" sz="3200" dirty="0"/>
          </a:p>
          <a:p>
            <a:pPr lvl="1"/>
            <a:r>
              <a:rPr lang="it-IT" sz="3200" dirty="0" err="1"/>
              <a:t>Data.sql</a:t>
            </a:r>
            <a:r>
              <a:rPr lang="it-IT" sz="3200" dirty="0"/>
              <a:t> </a:t>
            </a:r>
          </a:p>
        </p:txBody>
      </p:sp>
    </p:spTree>
    <p:extLst>
      <p:ext uri="{BB962C8B-B14F-4D97-AF65-F5344CB8AC3E}">
        <p14:creationId xmlns:p14="http://schemas.microsoft.com/office/powerpoint/2010/main" val="2665117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D49009B5-EF66-4FB1-B99E-73DE6FC984D7}"/>
              </a:ext>
            </a:extLst>
          </p:cNvPr>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ea typeface="ＭＳ Ｐゴシック" charset="-128"/>
                <a:cs typeface="Arial" pitchFamily="34" charset="0"/>
              </a:rPr>
              <a:t>RestServices</a:t>
            </a:r>
            <a:r>
              <a:rPr lang="it-IT" sz="2000" b="1" dirty="0">
                <a:solidFill>
                  <a:srgbClr val="800000"/>
                </a:solidFill>
                <a:latin typeface="Arial" pitchFamily="34" charset="0"/>
                <a:ea typeface="ＭＳ Ｐゴシック" charset="-128"/>
                <a:cs typeface="Arial" pitchFamily="34" charset="0"/>
              </a:rPr>
              <a:t> - </a:t>
            </a:r>
            <a:r>
              <a:rPr lang="it-IT" sz="2000" b="1" dirty="0" err="1">
                <a:solidFill>
                  <a:srgbClr val="800000"/>
                </a:solidFill>
                <a:latin typeface="Arial" pitchFamily="34" charset="0"/>
                <a:ea typeface="ＭＳ Ｐゴシック" charset="-128"/>
                <a:cs typeface="Arial" pitchFamily="34" charset="0"/>
              </a:rPr>
              <a:t>Summary</a:t>
            </a:r>
            <a:endParaRPr lang="it-IT" sz="2000" b="1" dirty="0">
              <a:solidFill>
                <a:srgbClr val="800000"/>
              </a:solidFill>
              <a:latin typeface="Arial" pitchFamily="34" charset="0"/>
              <a:ea typeface="ＭＳ Ｐゴシック" charset="-128"/>
              <a:cs typeface="Arial" pitchFamily="34" charset="0"/>
            </a:endParaRPr>
          </a:p>
        </p:txBody>
      </p:sp>
      <p:sp>
        <p:nvSpPr>
          <p:cNvPr id="8" name="Segnaposto contenuto 3">
            <a:extLst>
              <a:ext uri="{FF2B5EF4-FFF2-40B4-BE49-F238E27FC236}">
                <a16:creationId xmlns:a16="http://schemas.microsoft.com/office/drawing/2014/main" id="{51D6E6A6-92AE-4D32-A3E2-C6C4F554204C}"/>
              </a:ext>
            </a:extLst>
          </p:cNvPr>
          <p:cNvSpPr txBox="1">
            <a:spLocks/>
          </p:cNvSpPr>
          <p:nvPr/>
        </p:nvSpPr>
        <p:spPr bwMode="auto">
          <a:xfrm>
            <a:off x="457200" y="1412776"/>
            <a:ext cx="8229600" cy="2664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n-US" sz="2000" dirty="0">
                <a:solidFill>
                  <a:srgbClr val="5F5F5F"/>
                </a:solidFill>
              </a:rPr>
              <a:t>Fonti:</a:t>
            </a:r>
          </a:p>
          <a:p>
            <a:pPr marL="0" indent="0" algn="just">
              <a:buFont typeface="Arial" charset="0"/>
              <a:buNone/>
            </a:pPr>
            <a:r>
              <a:rPr lang="en-US" sz="2000" dirty="0">
                <a:solidFill>
                  <a:srgbClr val="5F5F5F"/>
                </a:solidFill>
              </a:rPr>
              <a:t>	https://italiancoders.it/introduzione-a-rest/</a:t>
            </a:r>
          </a:p>
          <a:p>
            <a:pPr marL="457200" lvl="1" indent="0">
              <a:buNone/>
            </a:pPr>
            <a:r>
              <a:rPr lang="it-IT" sz="2000" dirty="0">
                <a:hlinkClick r:id="rId2"/>
              </a:rPr>
              <a:t>https://restfulapi.net/</a:t>
            </a:r>
            <a:endParaRPr lang="it-IT" sz="2000" dirty="0"/>
          </a:p>
          <a:p>
            <a:pPr marL="457200" lvl="1" indent="0">
              <a:buNone/>
            </a:pPr>
            <a:r>
              <a:rPr lang="it-IT" sz="2000" dirty="0">
                <a:hlinkClick r:id="rId3"/>
              </a:rPr>
              <a:t>https://octoperf.com/blog/2018/03/26/soap-vs-rest/#soap</a:t>
            </a:r>
            <a:endParaRPr lang="it-IT" sz="2000" dirty="0"/>
          </a:p>
          <a:p>
            <a:pPr marL="457200" lvl="1" indent="0">
              <a:buNone/>
            </a:pPr>
            <a:r>
              <a:rPr lang="it-IT" sz="2000" dirty="0">
                <a:hlinkClick r:id="rId4"/>
              </a:rPr>
              <a:t>https://springdoc.org/#properties</a:t>
            </a:r>
            <a:endParaRPr lang="it-IT" sz="2000" dirty="0"/>
          </a:p>
          <a:p>
            <a:pPr marL="457200" lvl="1" indent="0">
              <a:buNone/>
            </a:pPr>
            <a:r>
              <a:rPr lang="it-IT" sz="2000" dirty="0">
                <a:hlinkClick r:id="rId5"/>
              </a:rPr>
              <a:t>https://www.baeldung.com/spring-rest-openapi-documentation</a:t>
            </a:r>
            <a:endParaRPr lang="it-IT" sz="2000" dirty="0"/>
          </a:p>
          <a:p>
            <a:pPr marL="457200" lvl="1" indent="0">
              <a:buNone/>
            </a:pPr>
            <a:r>
              <a:rPr lang="it-IT" sz="2000" dirty="0">
                <a:hlinkClick r:id="rId6"/>
              </a:rPr>
              <a:t>https://swagger.io/blog/api-strategy/difference-between-swagger-and-openapi/</a:t>
            </a:r>
            <a:endParaRPr lang="it-IT" sz="2000" dirty="0"/>
          </a:p>
          <a:p>
            <a:pPr marL="0" indent="0" algn="just">
              <a:buFont typeface="Arial" charset="0"/>
              <a:buNone/>
            </a:pPr>
            <a:endParaRPr lang="en-US" sz="2000" dirty="0">
              <a:solidFill>
                <a:srgbClr val="5F5F5F"/>
              </a:solidFill>
            </a:endParaRPr>
          </a:p>
        </p:txBody>
      </p:sp>
      <p:pic>
        <p:nvPicPr>
          <p:cNvPr id="409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2434AA0-3AD5-4CC3-A157-EB2AB5A3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4065600"/>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Tful Java with JAX-RS 2.0: Amazon.it: Bill Burke: Libri in altre lingue">
            <a:extLst>
              <a:ext uri="{FF2B5EF4-FFF2-40B4-BE49-F238E27FC236}">
                <a16:creationId xmlns:a16="http://schemas.microsoft.com/office/drawing/2014/main" id="{1F7BD0E7-8604-4562-9984-C9F798F894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4037033"/>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64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sp>
        <p:nvSpPr>
          <p:cNvPr id="4" name="Segnaposto contenuto 3">
            <a:extLst>
              <a:ext uri="{FF2B5EF4-FFF2-40B4-BE49-F238E27FC236}">
                <a16:creationId xmlns:a16="http://schemas.microsoft.com/office/drawing/2014/main" id="{271AC31A-ECA1-4ACB-9387-D5A544D6F768}"/>
              </a:ext>
            </a:extLst>
          </p:cNvPr>
          <p:cNvSpPr>
            <a:spLocks noGrp="1"/>
          </p:cNvSpPr>
          <p:nvPr>
            <p:ph idx="1"/>
          </p:nvPr>
        </p:nvSpPr>
        <p:spPr>
          <a:xfrm>
            <a:off x="179512" y="1166018"/>
            <a:ext cx="8784976" cy="5215310"/>
          </a:xfrm>
        </p:spPr>
        <p:txBody>
          <a:bodyPr/>
          <a:lstStyle/>
          <a:p>
            <a:pPr marL="0" indent="0">
              <a:buNone/>
            </a:pPr>
            <a:r>
              <a:rPr lang="en-US" sz="2000" dirty="0">
                <a:solidFill>
                  <a:srgbClr val="5F5F5F"/>
                </a:solidFill>
              </a:rPr>
              <a:t>Web services</a:t>
            </a:r>
            <a:endParaRPr lang="en-US" sz="2000" dirty="0">
              <a:solidFill>
                <a:srgbClr val="5F5F5F"/>
              </a:solidFill>
              <a:hlinkClick r:id="rId3">
                <a:extLst>
                  <a:ext uri="{A12FA001-AC4F-418D-AE19-62706E023703}">
                    <ahyp:hlinkClr xmlns:ahyp="http://schemas.microsoft.com/office/drawing/2018/hyperlinkcolor" val="tx"/>
                  </a:ext>
                </a:extLst>
              </a:hlinkClick>
            </a:endParaRP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https://www.html.it/guide/guida-web-service/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https://www.html.it/pag/19595/introduzione-ai-web-service/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https://www.baeldung.com/jax-ws</a:t>
            </a:r>
            <a:endParaRPr lang="en-US" sz="1200" dirty="0">
              <a:solidFill>
                <a:srgbClr val="5F5F5F"/>
              </a:solidFill>
            </a:endParaRPr>
          </a:p>
          <a:p>
            <a:pPr marL="228600" indent="-171450" algn="just"/>
            <a:r>
              <a:rPr lang="en-US" sz="1200" dirty="0">
                <a:solidFill>
                  <a:srgbClr val="5F5F5F"/>
                </a:solidFill>
                <a:hlinkClick r:id="rId4">
                  <a:extLst>
                    <a:ext uri="{A12FA001-AC4F-418D-AE19-62706E023703}">
                      <ahyp:hlinkClr xmlns:ahyp="http://schemas.microsoft.com/office/drawing/2018/hyperlinkcolor" val="tx"/>
                    </a:ext>
                  </a:extLst>
                </a:hlinkClick>
              </a:rPr>
              <a:t>https://www.tutorialspoint.com/webservices/web_services_summary.htm</a:t>
            </a:r>
            <a:endParaRPr lang="en-US" sz="1200" dirty="0">
              <a:solidFill>
                <a:srgbClr val="5F5F5F"/>
              </a:solidFill>
            </a:endParaRPr>
          </a:p>
          <a:p>
            <a:pPr marL="228600" indent="-171450" algn="just"/>
            <a:r>
              <a:rPr lang="en-US" sz="1200" dirty="0">
                <a:solidFill>
                  <a:srgbClr val="5F5F5F"/>
                </a:solidFill>
                <a:hlinkClick r:id="rId5">
                  <a:extLst>
                    <a:ext uri="{A12FA001-AC4F-418D-AE19-62706E023703}">
                      <ahyp:hlinkClr xmlns:ahyp="http://schemas.microsoft.com/office/drawing/2018/hyperlinkcolor" val="tx"/>
                    </a:ext>
                  </a:extLst>
                </a:hlinkClick>
              </a:rPr>
              <a:t>https://www.html.it/pag/16466/sicurezza-web-server/</a:t>
            </a:r>
            <a:endParaRPr lang="en-US" sz="1200" dirty="0">
              <a:solidFill>
                <a:srgbClr val="5F5F5F"/>
              </a:solidFill>
            </a:endParaRPr>
          </a:p>
          <a:p>
            <a:pPr marL="228600" indent="-171450" algn="just"/>
            <a:r>
              <a:rPr lang="en-US" sz="1200" dirty="0">
                <a:solidFill>
                  <a:srgbClr val="5F5F5F"/>
                </a:solidFill>
              </a:rPr>
              <a:t>http://www.dneonline.com/calculator.asmx</a:t>
            </a:r>
          </a:p>
          <a:p>
            <a:pPr marL="228600" indent="-171450" algn="just"/>
            <a:r>
              <a:rPr lang="en-US" sz="1200" dirty="0">
                <a:solidFill>
                  <a:srgbClr val="5F5F5F"/>
                </a:solidFill>
              </a:rPr>
              <a:t>https://www.baeldung.com/java-soap-web-service</a:t>
            </a:r>
            <a:endParaRPr lang="en-US" sz="1200" dirty="0"/>
          </a:p>
          <a:p>
            <a:pPr marL="0" indent="0">
              <a:buNone/>
            </a:pPr>
            <a:r>
              <a:rPr lang="en-US" sz="2000" dirty="0">
                <a:solidFill>
                  <a:srgbClr val="5F5F5F"/>
                </a:solidFill>
              </a:rPr>
              <a:t>Rest services</a:t>
            </a:r>
          </a:p>
          <a:p>
            <a:pPr marL="228600" indent="-171450" algn="just"/>
            <a:r>
              <a:rPr lang="it-IT" sz="1100" dirty="0">
                <a:solidFill>
                  <a:srgbClr val="5F5F5F"/>
                </a:solidFill>
                <a:hlinkClick r:id="rId6">
                  <a:extLst>
                    <a:ext uri="{A12FA001-AC4F-418D-AE19-62706E023703}">
                      <ahyp:hlinkClr xmlns:ahyp="http://schemas.microsoft.com/office/drawing/2018/hyperlinkcolor" val="tx"/>
                    </a:ext>
                  </a:extLst>
                </a:hlinkClick>
              </a:rPr>
              <a:t>https://spring.io/guides/tutorials/rest/</a:t>
            </a:r>
            <a:endParaRPr lang="it-IT" sz="1100" dirty="0">
              <a:solidFill>
                <a:srgbClr val="5F5F5F"/>
              </a:solidFill>
            </a:endParaRPr>
          </a:p>
          <a:p>
            <a:pPr marL="228600" indent="-171450" algn="just"/>
            <a:r>
              <a:rPr lang="en-US" sz="1100" dirty="0">
                <a:solidFill>
                  <a:srgbClr val="5F5F5F"/>
                </a:solidFill>
              </a:rPr>
              <a:t>https://italiancoders.it/introduzione-a-rest/</a:t>
            </a:r>
            <a:endParaRPr lang="it-IT" sz="1100" dirty="0">
              <a:solidFill>
                <a:srgbClr val="5F5F5F"/>
              </a:solidFill>
            </a:endParaRPr>
          </a:p>
          <a:p>
            <a:pPr marL="228600" indent="-171450" algn="just"/>
            <a:r>
              <a:rPr lang="it-IT" sz="1100" dirty="0">
                <a:solidFill>
                  <a:srgbClr val="5F5F5F"/>
                </a:solidFill>
                <a:hlinkClick r:id="rId7">
                  <a:extLst>
                    <a:ext uri="{A12FA001-AC4F-418D-AE19-62706E023703}">
                      <ahyp:hlinkClr xmlns:ahyp="http://schemas.microsoft.com/office/drawing/2018/hyperlinkcolor" val="tx"/>
                    </a:ext>
                  </a:extLst>
                </a:hlinkClick>
              </a:rPr>
              <a:t>https://developer.okta.com/blog/2017/08/09/jax-rs-vs-spring-rest-endpoints</a:t>
            </a:r>
            <a:endParaRPr lang="it-IT" sz="1100" dirty="0">
              <a:solidFill>
                <a:srgbClr val="5F5F5F"/>
              </a:solidFill>
            </a:endParaRPr>
          </a:p>
          <a:p>
            <a:pPr marL="228600" indent="-171450" algn="just"/>
            <a:r>
              <a:rPr lang="it-IT" sz="1100" dirty="0">
                <a:solidFill>
                  <a:srgbClr val="5F5F5F"/>
                </a:solidFill>
                <a:hlinkClick r:id="rId8">
                  <a:extLst>
                    <a:ext uri="{A12FA001-AC4F-418D-AE19-62706E023703}">
                      <ahyp:hlinkClr xmlns:ahyp="http://schemas.microsoft.com/office/drawing/2018/hyperlinkcolor" val="tx"/>
                    </a:ext>
                  </a:extLst>
                </a:hlinkClick>
              </a:rPr>
              <a:t>OPENAPI https://www.openapis.org/blog/2017/07/26/the-oai-announces-the-openapi-specification-3-0-0</a:t>
            </a:r>
            <a:endParaRPr lang="it-IT" sz="1100" dirty="0">
              <a:solidFill>
                <a:srgbClr val="5F5F5F"/>
              </a:solidFill>
            </a:endParaRPr>
          </a:p>
          <a:p>
            <a:pPr marL="228600" indent="-171450" algn="just"/>
            <a:r>
              <a:rPr lang="it-IT" sz="1100" dirty="0">
                <a:solidFill>
                  <a:srgbClr val="5F5F5F"/>
                </a:solidFill>
              </a:rPr>
              <a:t>OPENAPI </a:t>
            </a:r>
            <a:r>
              <a:rPr lang="it-IT" sz="1100" dirty="0" err="1">
                <a:solidFill>
                  <a:srgbClr val="5F5F5F"/>
                </a:solidFill>
              </a:rPr>
              <a:t>integration</a:t>
            </a:r>
            <a:r>
              <a:rPr lang="it-IT" sz="1100" dirty="0">
                <a:solidFill>
                  <a:srgbClr val="5F5F5F"/>
                </a:solidFill>
              </a:rPr>
              <a:t> https://www.baeldung.com/spring-rest-openapi-documentation</a:t>
            </a:r>
          </a:p>
          <a:p>
            <a:pPr marL="228600" indent="-171450" algn="just"/>
            <a:r>
              <a:rPr lang="it-IT" sz="1100" dirty="0">
                <a:solidFill>
                  <a:srgbClr val="5F5F5F"/>
                </a:solidFill>
              </a:rPr>
              <a:t>SWAGGER https://swagger.io/blog/api-strategy/difference-between-swagger-and-openapi/</a:t>
            </a:r>
            <a:endParaRPr lang="it-IT" sz="1100" dirty="0"/>
          </a:p>
          <a:p>
            <a:pPr marL="228600" indent="-171450" algn="just"/>
            <a:r>
              <a:rPr lang="it-IT" sz="1100" dirty="0" err="1">
                <a:solidFill>
                  <a:srgbClr val="5F5F5F"/>
                </a:solidFill>
              </a:rPr>
              <a:t>RESTEasy</a:t>
            </a:r>
            <a:r>
              <a:rPr lang="it-IT" sz="1100" dirty="0">
                <a:solidFill>
                  <a:srgbClr val="5F5F5F"/>
                </a:solidFill>
              </a:rPr>
              <a:t> Client API (https://www.baeldung.com/resteasy-client-tutorial)</a:t>
            </a:r>
          </a:p>
          <a:p>
            <a:pPr marL="228600" indent="-171450" algn="just"/>
            <a:r>
              <a:rPr lang="it-IT" sz="1100" dirty="0">
                <a:solidFill>
                  <a:srgbClr val="5F5F5F"/>
                </a:solidFill>
              </a:rPr>
              <a:t>Spring 5 </a:t>
            </a:r>
            <a:r>
              <a:rPr lang="it-IT" sz="1100" dirty="0" err="1">
                <a:solidFill>
                  <a:srgbClr val="5F5F5F"/>
                </a:solidFill>
              </a:rPr>
              <a:t>WebClient</a:t>
            </a:r>
            <a:r>
              <a:rPr lang="it-IT" sz="1100" dirty="0">
                <a:solidFill>
                  <a:srgbClr val="5F5F5F"/>
                </a:solidFill>
              </a:rPr>
              <a:t> (</a:t>
            </a:r>
            <a:r>
              <a:rPr lang="it-IT" sz="1100" dirty="0">
                <a:solidFill>
                  <a:srgbClr val="5F5F5F"/>
                </a:solidFill>
                <a:hlinkClick r:id="rId9"/>
              </a:rPr>
              <a:t>https://www.baeldung.com/spring-5-webclient</a:t>
            </a:r>
            <a:r>
              <a:rPr lang="it-IT" sz="1100" dirty="0">
                <a:solidFill>
                  <a:srgbClr val="5F5F5F"/>
                </a:solidFill>
              </a:rPr>
              <a:t>)</a:t>
            </a:r>
          </a:p>
          <a:p>
            <a:pPr marL="228600" indent="-171450" algn="just"/>
            <a:r>
              <a:rPr lang="it-IT" sz="1100" dirty="0">
                <a:solidFill>
                  <a:srgbClr val="5F5F5F"/>
                </a:solidFill>
              </a:rPr>
              <a:t>Spring </a:t>
            </a:r>
            <a:r>
              <a:rPr lang="it-IT" sz="1100" dirty="0" err="1">
                <a:solidFill>
                  <a:srgbClr val="5F5F5F"/>
                </a:solidFill>
              </a:rPr>
              <a:t>RestTemplate</a:t>
            </a:r>
            <a:r>
              <a:rPr lang="it-IT" sz="1100" dirty="0">
                <a:solidFill>
                  <a:srgbClr val="5F5F5F"/>
                </a:solidFill>
              </a:rPr>
              <a:t> (</a:t>
            </a:r>
            <a:r>
              <a:rPr lang="it-IT" sz="1100" dirty="0">
                <a:solidFill>
                  <a:srgbClr val="5F5F5F"/>
                </a:solidFill>
                <a:hlinkClick r:id="rId10"/>
              </a:rPr>
              <a:t>https://www.baeldung.com/rest-template</a:t>
            </a:r>
            <a:r>
              <a:rPr lang="it-IT" sz="1100" dirty="0">
                <a:solidFill>
                  <a:srgbClr val="5F5F5F"/>
                </a:solidFill>
              </a:rPr>
              <a:t>)</a:t>
            </a:r>
          </a:p>
          <a:p>
            <a:pPr marL="228600" indent="-171450" algn="just"/>
            <a:r>
              <a:rPr lang="it-IT" sz="1100" dirty="0">
                <a:solidFill>
                  <a:srgbClr val="5F5F5F"/>
                </a:solidFill>
              </a:rPr>
              <a:t>Java 11 (</a:t>
            </a:r>
            <a:r>
              <a:rPr lang="it-IT" sz="1100" dirty="0">
                <a:solidFill>
                  <a:srgbClr val="5F5F5F"/>
                </a:solidFill>
                <a:hlinkClick r:id="rId11"/>
              </a:rPr>
              <a:t>https://checksound.gitbook.io/corsojava/esempio-client-rest</a:t>
            </a:r>
            <a:r>
              <a:rPr lang="it-IT" sz="1100" dirty="0">
                <a:solidFill>
                  <a:srgbClr val="5F5F5F"/>
                </a:solidFill>
              </a:rPr>
              <a:t>)</a:t>
            </a:r>
          </a:p>
          <a:p>
            <a:pPr marL="228600" indent="-171450" algn="just"/>
            <a:r>
              <a:rPr lang="it-IT" sz="1100" dirty="0">
                <a:solidFill>
                  <a:srgbClr val="5F5F5F"/>
                </a:solidFill>
              </a:rPr>
              <a:t>JWT </a:t>
            </a:r>
            <a:r>
              <a:rPr lang="it-IT" sz="1100" dirty="0">
                <a:solidFill>
                  <a:srgbClr val="5F5F5F"/>
                </a:solidFill>
                <a:hlinkClick r:id="rId12"/>
              </a:rPr>
              <a:t>https://www.ninjadevcorner.com/2018/09/stateless-authentication-jwt-secure-spring-boot-rest-api.html</a:t>
            </a:r>
            <a:endParaRPr lang="it-IT" sz="1100" dirty="0">
              <a:solidFill>
                <a:srgbClr val="5F5F5F"/>
              </a:solidFill>
            </a:endParaRPr>
          </a:p>
          <a:p>
            <a:pPr marL="228600" indent="-171450" algn="just"/>
            <a:r>
              <a:rPr lang="it-IT" sz="1100" dirty="0">
                <a:solidFill>
                  <a:srgbClr val="5F5F5F"/>
                </a:solidFill>
              </a:rPr>
              <a:t>REST </a:t>
            </a:r>
            <a:r>
              <a:rPr lang="it-IT" sz="1100" dirty="0" err="1">
                <a:solidFill>
                  <a:srgbClr val="5F5F5F"/>
                </a:solidFill>
              </a:rPr>
              <a:t>principles</a:t>
            </a:r>
            <a:r>
              <a:rPr lang="it-IT" sz="1100" dirty="0">
                <a:solidFill>
                  <a:srgbClr val="5F5F5F"/>
                </a:solidFill>
              </a:rPr>
              <a:t> https://restfulapi.net/</a:t>
            </a:r>
          </a:p>
          <a:p>
            <a:pPr marL="228600" indent="-171450" algn="just"/>
            <a:r>
              <a:rPr lang="it-IT" sz="1100" dirty="0">
                <a:solidFill>
                  <a:srgbClr val="5F5F5F"/>
                </a:solidFill>
              </a:rPr>
              <a:t>REST vs SOAP </a:t>
            </a:r>
            <a:r>
              <a:rPr lang="it-IT" sz="1100" dirty="0">
                <a:solidFill>
                  <a:srgbClr val="5F5F5F"/>
                </a:solidFill>
                <a:hlinkClick r:id="rId13"/>
              </a:rPr>
              <a:t>https://octoperf.com/blog/2018/03/26/soap-vs-rest/#soap</a:t>
            </a:r>
            <a:endParaRPr lang="it-IT" sz="1100" dirty="0">
              <a:solidFill>
                <a:srgbClr val="5F5F5F"/>
              </a:solidFill>
            </a:endParaRPr>
          </a:p>
          <a:p>
            <a:pPr marL="228600" indent="-171450" algn="just"/>
            <a:r>
              <a:rPr lang="it-IT" sz="1100" dirty="0">
                <a:solidFill>
                  <a:srgbClr val="5F5F5F"/>
                </a:solidFill>
              </a:rPr>
              <a:t>REST VS SOAP https://www.html.it/pag/19612/differenze-tra-web-service-rest-e-soap/</a:t>
            </a:r>
          </a:p>
          <a:p>
            <a:pPr marL="228600" indent="-171450" algn="just"/>
            <a:r>
              <a:rPr lang="en-US" sz="1100" dirty="0">
                <a:solidFill>
                  <a:srgbClr val="5F5F5F"/>
                </a:solidFill>
              </a:rPr>
              <a:t>HATEOAS https://www.baeldung.com/spring-hateoas-tutorial</a:t>
            </a:r>
            <a:endParaRPr lang="it-IT" sz="1100" dirty="0"/>
          </a:p>
        </p:txBody>
      </p:sp>
    </p:spTree>
    <p:extLst>
      <p:ext uri="{BB962C8B-B14F-4D97-AF65-F5344CB8AC3E}">
        <p14:creationId xmlns:p14="http://schemas.microsoft.com/office/powerpoint/2010/main" val="3423838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pic>
        <p:nvPicPr>
          <p:cNvPr id="7" name="Immagine 6">
            <a:extLst>
              <a:ext uri="{FF2B5EF4-FFF2-40B4-BE49-F238E27FC236}">
                <a16:creationId xmlns:a16="http://schemas.microsoft.com/office/drawing/2014/main" id="{5ED901F1-3872-49AD-ABE1-950F011E76DB}"/>
              </a:ext>
            </a:extLst>
          </p:cNvPr>
          <p:cNvPicPr>
            <a:picLocks noChangeAspect="1"/>
          </p:cNvPicPr>
          <p:nvPr/>
        </p:nvPicPr>
        <p:blipFill>
          <a:blip r:embed="rId2"/>
          <a:stretch>
            <a:fillRect/>
          </a:stretch>
        </p:blipFill>
        <p:spPr>
          <a:xfrm>
            <a:off x="1115616" y="1484784"/>
            <a:ext cx="6716062" cy="2314898"/>
          </a:xfrm>
          <a:prstGeom prst="rect">
            <a:avLst/>
          </a:prstGeom>
        </p:spPr>
      </p:pic>
      <p:pic>
        <p:nvPicPr>
          <p:cNvPr id="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30082AA-988C-4B50-80FB-C8A7731B8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STful Java with JAX-RS 2.0: Amazon.it: Bill Burke: Libri in altre lingue">
            <a:extLst>
              <a:ext uri="{FF2B5EF4-FFF2-40B4-BE49-F238E27FC236}">
                <a16:creationId xmlns:a16="http://schemas.microsoft.com/office/drawing/2014/main" id="{1A4B5923-A4FB-4813-AB9E-576DC4F93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45" y="3944461"/>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1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7848872" cy="3539430"/>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Requisiti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t-IT" altLang="it-IT" sz="2400" b="1" i="0" u="none" strike="noStrike" cap="none" normalizeH="0" baseline="0" dirty="0">
                <a:ln>
                  <a:noFill/>
                </a:ln>
                <a:solidFill>
                  <a:srgbClr val="000000"/>
                </a:solidFill>
                <a:effectLst/>
                <a:latin typeface="+mj-lt"/>
              </a:rPr>
              <a:t>URI</a:t>
            </a:r>
            <a:r>
              <a:rPr kumimoji="0" lang="it-IT" altLang="it-IT" sz="2400" b="0" i="0" u="none" strike="noStrike" cap="none" normalizeH="0" baseline="0" dirty="0">
                <a:ln>
                  <a:noFill/>
                </a:ln>
                <a:solidFill>
                  <a:srgbClr val="000000"/>
                </a:solidFill>
                <a:effectLst/>
                <a:latin typeface="+mj-lt"/>
              </a:rPr>
              <a:t> – meccanismo per individuare risorse in una rete</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it-IT" altLang="it-IT" sz="2400" b="1" i="0" u="none" strike="noStrike" cap="none" normalizeH="0" baseline="0" dirty="0">
                <a:ln>
                  <a:noFill/>
                </a:ln>
                <a:solidFill>
                  <a:srgbClr val="000000"/>
                </a:solidFill>
                <a:effectLst/>
                <a:latin typeface="+mj-lt"/>
              </a:rPr>
              <a:t>HTTP</a:t>
            </a:r>
            <a:r>
              <a:rPr kumimoji="0" lang="it-IT" altLang="it-IT" sz="2400" b="0" i="0" u="none" strike="noStrike" cap="none" normalizeH="0" baseline="0" dirty="0">
                <a:ln>
                  <a:noFill/>
                </a:ln>
                <a:solidFill>
                  <a:srgbClr val="000000"/>
                </a:solidFill>
                <a:effectLst/>
                <a:latin typeface="+mj-lt"/>
              </a:rPr>
              <a:t> – protocollo semplice e leggero per richiedere una risorsa ad una macchina</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it-IT" altLang="it-IT" sz="2400" b="1" i="0" u="none" strike="noStrike" cap="none" normalizeH="0" baseline="0" dirty="0">
                <a:ln>
                  <a:noFill/>
                </a:ln>
                <a:solidFill>
                  <a:srgbClr val="000000"/>
                </a:solidFill>
                <a:effectLst/>
                <a:latin typeface="+mj-lt"/>
              </a:rPr>
              <a:t>HTML/XML/JSON</a:t>
            </a:r>
            <a:r>
              <a:rPr kumimoji="0" lang="it-IT" altLang="it-IT" sz="2400" b="0" i="0" u="none" strike="noStrike" cap="none" normalizeH="0" baseline="0" dirty="0">
                <a:ln>
                  <a:noFill/>
                </a:ln>
                <a:solidFill>
                  <a:srgbClr val="000000"/>
                </a:solidFill>
                <a:effectLst/>
                <a:latin typeface="+mj-lt"/>
              </a:rPr>
              <a:t> – linguaggio per la rappresentazione dei contenuti</a:t>
            </a:r>
            <a:endParaRPr kumimoji="0" lang="it-IT" altLang="it-IT" sz="2800" b="0" i="0" u="none" strike="noStrike" cap="none" normalizeH="0" baseline="0" dirty="0">
              <a:ln>
                <a:noFill/>
              </a:ln>
              <a:solidFill>
                <a:srgbClr val="000000"/>
              </a:solidFill>
              <a:effectLst/>
              <a:latin typeface="+mj-lt"/>
            </a:endParaRPr>
          </a:p>
        </p:txBody>
      </p:sp>
    </p:spTree>
    <p:extLst>
      <p:ext uri="{BB962C8B-B14F-4D97-AF65-F5344CB8AC3E}">
        <p14:creationId xmlns:p14="http://schemas.microsoft.com/office/powerpoint/2010/main" val="4172282912"/>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640960" cy="5016758"/>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Caratteristiche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contenuti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descrittivi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Loosely coupled (</a:t>
            </a:r>
            <a:r>
              <a:rPr lang="en-US" sz="4000" dirty="0" err="1">
                <a:latin typeface="+mj-lt"/>
                <a:ea typeface="Inconsolata" pitchFamily="1" charset="0"/>
              </a:rPr>
              <a:t>dipende</a:t>
            </a:r>
            <a:r>
              <a:rPr lang="en-US" sz="4000" dirty="0">
                <a:latin typeface="+mj-lt"/>
                <a:ea typeface="Inconsolata" pitchFamily="1" charset="0"/>
              </a:rPr>
              <a:t> da chi li </a:t>
            </a:r>
            <a:r>
              <a:rPr lang="en-US" sz="4000" dirty="0" err="1">
                <a:latin typeface="+mj-lt"/>
                <a:ea typeface="Inconsolata" pitchFamily="1" charset="0"/>
              </a:rPr>
              <a:t>progetta</a:t>
            </a:r>
            <a:r>
              <a:rPr lang="en-US" sz="4000" dirty="0">
                <a:latin typeface="+mj-lt"/>
                <a:ea typeface="Inconsolata" pitchFamily="1" charset="0"/>
              </a:rPr>
              <a:t>): </a:t>
            </a:r>
            <a:r>
              <a:rPr lang="en-US" sz="4000" dirty="0" err="1">
                <a:latin typeface="+mj-lt"/>
                <a:ea typeface="Inconsolata" pitchFamily="1" charset="0"/>
              </a:rPr>
              <a:t>separazione</a:t>
            </a:r>
            <a:r>
              <a:rPr lang="en-US" sz="4000" dirty="0">
                <a:latin typeface="+mj-lt"/>
                <a:ea typeface="Inconsolata" pitchFamily="1" charset="0"/>
              </a:rPr>
              <a:t> </a:t>
            </a:r>
            <a:r>
              <a:rPr lang="en-US" sz="4000" dirty="0" err="1">
                <a:latin typeface="+mj-lt"/>
                <a:ea typeface="Inconsolata" pitchFamily="1" charset="0"/>
              </a:rPr>
              <a:t>tra</a:t>
            </a:r>
            <a:r>
              <a:rPr lang="en-US" sz="4000" dirty="0">
                <a:latin typeface="+mj-lt"/>
                <a:ea typeface="Inconsolata" pitchFamily="1" charset="0"/>
              </a:rPr>
              <a:t> </a:t>
            </a:r>
            <a:r>
              <a:rPr lang="en-US" sz="4000" dirty="0" err="1">
                <a:latin typeface="+mj-lt"/>
                <a:ea typeface="Inconsolata" pitchFamily="1" charset="0"/>
              </a:rPr>
              <a:t>interfaccia</a:t>
            </a:r>
            <a:r>
              <a:rPr lang="en-US" sz="4000" dirty="0">
                <a:latin typeface="+mj-lt"/>
                <a:ea typeface="Inconsolata" pitchFamily="1" charset="0"/>
              </a:rPr>
              <a:t> e </a:t>
            </a:r>
            <a:r>
              <a:rPr lang="en-US" sz="4000" dirty="0" err="1">
                <a:latin typeface="+mj-lt"/>
                <a:ea typeface="Inconsolata" pitchFamily="1" charset="0"/>
              </a:rPr>
              <a:t>implementazione</a:t>
            </a:r>
            <a:r>
              <a:rPr lang="en-US" sz="4000" dirty="0">
                <a:latin typeface="+mj-lt"/>
                <a:ea typeface="Inconsolata" pitchFamily="1" charset="0"/>
              </a:rPr>
              <a:t> </a:t>
            </a:r>
          </a:p>
          <a:p>
            <a:pPr marL="342900" indent="-342900">
              <a:buFont typeface="Arial" panose="020B0604020202020204" pitchFamily="34" charset="0"/>
              <a:buChar char="•"/>
            </a:pPr>
            <a:r>
              <a:rPr lang="en-US" sz="4000" dirty="0" err="1">
                <a:latin typeface="+mj-lt"/>
                <a:ea typeface="Inconsolata" pitchFamily="1" charset="0"/>
              </a:rPr>
              <a:t>Sincroni</a:t>
            </a:r>
            <a:r>
              <a:rPr lang="en-US" sz="4000" dirty="0">
                <a:latin typeface="+mj-lt"/>
                <a:ea typeface="Inconsolata" pitchFamily="1" charset="0"/>
              </a:rPr>
              <a:t> o </a:t>
            </a:r>
            <a:r>
              <a:rPr lang="en-US" sz="4000" dirty="0" err="1">
                <a:latin typeface="+mj-lt"/>
                <a:ea typeface="Inconsolata" pitchFamily="1" charset="0"/>
              </a:rPr>
              <a:t>Asincroni</a:t>
            </a:r>
            <a:endParaRPr lang="en-US" sz="4000" dirty="0">
              <a:latin typeface="+mj-lt"/>
              <a:ea typeface="Inconsolata" pitchFamily="1" charset="0"/>
            </a:endParaRPr>
          </a:p>
          <a:p>
            <a:endParaRPr lang="en-US" sz="2400" dirty="0"/>
          </a:p>
        </p:txBody>
      </p:sp>
    </p:spTree>
    <p:extLst>
      <p:ext uri="{BB962C8B-B14F-4D97-AF65-F5344CB8AC3E}">
        <p14:creationId xmlns:p14="http://schemas.microsoft.com/office/powerpoint/2010/main" val="39990213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8208912" cy="4708981"/>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Vantaggi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2800" dirty="0" err="1">
                <a:latin typeface="+mj-lt"/>
                <a:ea typeface="Inconsolata" pitchFamily="1" charset="0"/>
              </a:rPr>
              <a:t>Interoperabilità</a:t>
            </a:r>
            <a:r>
              <a:rPr lang="en-US" sz="2800" dirty="0">
                <a:latin typeface="+mj-lt"/>
                <a:ea typeface="Inconsolata" pitchFamily="1" charset="0"/>
              </a:rPr>
              <a:t> </a:t>
            </a:r>
            <a:r>
              <a:rPr lang="en-US" sz="2800" dirty="0" err="1">
                <a:latin typeface="+mj-lt"/>
                <a:ea typeface="Inconsolata" pitchFamily="1" charset="0"/>
              </a:rPr>
              <a:t>tra</a:t>
            </a:r>
            <a:r>
              <a:rPr lang="en-US" sz="2800" dirty="0">
                <a:latin typeface="+mj-lt"/>
                <a:ea typeface="Inconsolata" pitchFamily="1" charset="0"/>
              </a:rPr>
              <a:t> </a:t>
            </a:r>
            <a:r>
              <a:rPr lang="en-US" sz="2800" dirty="0" err="1">
                <a:latin typeface="+mj-lt"/>
                <a:ea typeface="Inconsolata" pitchFamily="1" charset="0"/>
              </a:rPr>
              <a:t>sistemi</a:t>
            </a:r>
            <a:r>
              <a:rPr lang="en-US" sz="2800" dirty="0">
                <a:latin typeface="+mj-lt"/>
                <a:ea typeface="Inconsolata" pitchFamily="1" charset="0"/>
              </a:rPr>
              <a:t> </a:t>
            </a:r>
            <a:r>
              <a:rPr lang="en-US" sz="2800" dirty="0" err="1">
                <a:latin typeface="+mj-lt"/>
                <a:ea typeface="Inconsolata" pitchFamily="1" charset="0"/>
              </a:rPr>
              <a:t>diversi</a:t>
            </a:r>
            <a:r>
              <a:rPr lang="en-US" sz="2800" dirty="0">
                <a:latin typeface="+mj-lt"/>
                <a:ea typeface="Inconsolata" pitchFamily="1" charset="0"/>
              </a:rPr>
              <a:t>, grazie a </a:t>
            </a:r>
            <a:r>
              <a:rPr lang="en-US" sz="2800" dirty="0" err="1">
                <a:latin typeface="+mj-lt"/>
                <a:ea typeface="Inconsolata" pitchFamily="1" charset="0"/>
              </a:rPr>
              <a:t>contratti</a:t>
            </a:r>
            <a:r>
              <a:rPr lang="en-US" sz="2800" dirty="0">
                <a:latin typeface="+mj-lt"/>
                <a:ea typeface="Inconsolata" pitchFamily="1" charset="0"/>
              </a:rPr>
              <a:t> di </a:t>
            </a:r>
            <a:r>
              <a:rPr lang="en-US" sz="2800" dirty="0" err="1">
                <a:latin typeface="+mj-lt"/>
                <a:ea typeface="Inconsolata" pitchFamily="1" charset="0"/>
              </a:rPr>
              <a:t>interoperabilità</a:t>
            </a:r>
            <a:r>
              <a:rPr lang="en-US" sz="2800" dirty="0">
                <a:latin typeface="+mj-lt"/>
                <a:ea typeface="Inconsolata" pitchFamily="1" charset="0"/>
              </a:rPr>
              <a:t> standard (HTTP)</a:t>
            </a:r>
          </a:p>
          <a:p>
            <a:pPr marL="342900" indent="-342900">
              <a:buFont typeface="Arial" panose="020B0604020202020204" pitchFamily="34" charset="0"/>
              <a:buChar char="•"/>
            </a:pPr>
            <a:r>
              <a:rPr lang="en-US" sz="2800" dirty="0" err="1">
                <a:latin typeface="+mj-lt"/>
                <a:ea typeface="Inconsolata" pitchFamily="1" charset="0"/>
              </a:rPr>
              <a:t>Indipendenza</a:t>
            </a:r>
            <a:r>
              <a:rPr lang="en-US" sz="2800" dirty="0">
                <a:latin typeface="+mj-lt"/>
                <a:ea typeface="Inconsolata" pitchFamily="1" charset="0"/>
              </a:rPr>
              <a:t> </a:t>
            </a:r>
            <a:r>
              <a:rPr lang="en-US" sz="2800" dirty="0" err="1">
                <a:latin typeface="+mj-lt"/>
                <a:ea typeface="Inconsolata" pitchFamily="1" charset="0"/>
              </a:rPr>
              <a:t>dalla</a:t>
            </a:r>
            <a:r>
              <a:rPr lang="en-US" sz="2800" dirty="0">
                <a:latin typeface="+mj-lt"/>
                <a:ea typeface="Inconsolata" pitchFamily="1" charset="0"/>
              </a:rPr>
              <a:t> </a:t>
            </a:r>
            <a:r>
              <a:rPr lang="en-US" sz="2800" dirty="0" err="1">
                <a:latin typeface="+mj-lt"/>
                <a:ea typeface="Inconsolata" pitchFamily="1" charset="0"/>
              </a:rPr>
              <a:t>tecnologia</a:t>
            </a:r>
            <a:r>
              <a:rPr lang="en-US" sz="2800" dirty="0">
                <a:latin typeface="+mj-lt"/>
                <a:ea typeface="Inconsolata" pitchFamily="1" charset="0"/>
              </a:rPr>
              <a:t> (Java, </a:t>
            </a:r>
            <a:r>
              <a:rPr lang="en-US" sz="2800" dirty="0" err="1">
                <a:latin typeface="+mj-lt"/>
                <a:ea typeface="Inconsolata" pitchFamily="1" charset="0"/>
              </a:rPr>
              <a:t>.Net</a:t>
            </a:r>
            <a:r>
              <a:rPr lang="en-US" sz="2800" dirty="0">
                <a:latin typeface="+mj-lt"/>
                <a:ea typeface="Inconsolata" pitchFamily="1" charset="0"/>
              </a:rPr>
              <a:t>, PHP, </a:t>
            </a:r>
            <a:r>
              <a:rPr lang="en-US" sz="2800" dirty="0" err="1">
                <a:latin typeface="+mj-lt"/>
                <a:ea typeface="Inconsolata" pitchFamily="1" charset="0"/>
              </a:rPr>
              <a:t>ecc</a:t>
            </a:r>
            <a:r>
              <a:rPr lang="en-US" sz="2800" dirty="0">
                <a:latin typeface="+mj-lt"/>
                <a:ea typeface="Inconsolata" pitchFamily="1" charset="0"/>
              </a:rPr>
              <a:t>.) e dal </a:t>
            </a:r>
            <a:r>
              <a:rPr lang="en-US" sz="2800" dirty="0" err="1">
                <a:latin typeface="+mj-lt"/>
                <a:ea typeface="Inconsolata" pitchFamily="1" charset="0"/>
              </a:rPr>
              <a:t>sistema</a:t>
            </a:r>
            <a:r>
              <a:rPr lang="en-US" sz="2800" dirty="0">
                <a:latin typeface="+mj-lt"/>
                <a:ea typeface="Inconsolata" pitchFamily="1" charset="0"/>
              </a:rPr>
              <a:t> </a:t>
            </a:r>
            <a:r>
              <a:rPr lang="en-US" sz="2800" dirty="0" err="1">
                <a:latin typeface="+mj-lt"/>
                <a:ea typeface="Inconsolata" pitchFamily="1" charset="0"/>
              </a:rPr>
              <a:t>operativo</a:t>
            </a:r>
            <a:r>
              <a:rPr lang="en-US" sz="2800" dirty="0">
                <a:latin typeface="+mj-lt"/>
                <a:ea typeface="Inconsolata" pitchFamily="1" charset="0"/>
              </a:rPr>
              <a:t> del client e del server</a:t>
            </a:r>
          </a:p>
          <a:p>
            <a:pPr marL="342900" indent="-342900">
              <a:buFont typeface="Arial" panose="020B0604020202020204" pitchFamily="34" charset="0"/>
              <a:buChar char="•"/>
            </a:pPr>
            <a:r>
              <a:rPr lang="en-US" sz="2800" dirty="0" err="1">
                <a:latin typeface="+mj-lt"/>
                <a:ea typeface="Inconsolata" pitchFamily="1" charset="0"/>
              </a:rPr>
              <a:t>Modularità</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Riuso</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Scambio</a:t>
            </a:r>
            <a:r>
              <a:rPr lang="en-US" sz="2800" dirty="0">
                <a:latin typeface="+mj-lt"/>
                <a:ea typeface="Inconsolata" pitchFamily="1" charset="0"/>
              </a:rPr>
              <a:t> di </a:t>
            </a:r>
            <a:r>
              <a:rPr lang="en-US" sz="2800" dirty="0" err="1">
                <a:latin typeface="+mj-lt"/>
                <a:ea typeface="Inconsolata" pitchFamily="1" charset="0"/>
              </a:rPr>
              <a:t>informazioni</a:t>
            </a:r>
            <a:r>
              <a:rPr lang="en-US" sz="2800" dirty="0">
                <a:latin typeface="+mj-lt"/>
                <a:ea typeface="Inconsolata" pitchFamily="1" charset="0"/>
              </a:rPr>
              <a:t> </a:t>
            </a:r>
            <a:r>
              <a:rPr lang="en-US" sz="2800" dirty="0" err="1">
                <a:latin typeface="+mj-lt"/>
                <a:ea typeface="Inconsolata" pitchFamily="1" charset="0"/>
              </a:rPr>
              <a:t>su</a:t>
            </a:r>
            <a:r>
              <a:rPr lang="en-US" sz="2800" dirty="0">
                <a:latin typeface="+mj-lt"/>
                <a:ea typeface="Inconsolata" pitchFamily="1" charset="0"/>
              </a:rPr>
              <a:t> </a:t>
            </a:r>
            <a:r>
              <a:rPr lang="en-US" sz="2800" dirty="0" err="1">
                <a:latin typeface="+mj-lt"/>
                <a:ea typeface="Inconsolata" pitchFamily="1" charset="0"/>
              </a:rPr>
              <a:t>protocolli</a:t>
            </a:r>
            <a:r>
              <a:rPr lang="en-US" sz="2800" dirty="0">
                <a:latin typeface="+mj-lt"/>
                <a:ea typeface="Inconsolata" pitchFamily="1" charset="0"/>
              </a:rPr>
              <a:t> </a:t>
            </a:r>
            <a:r>
              <a:rPr lang="en-US" sz="2800" dirty="0" err="1">
                <a:latin typeface="+mj-lt"/>
                <a:ea typeface="Inconsolata" pitchFamily="1" charset="0"/>
              </a:rPr>
              <a:t>aperti</a:t>
            </a:r>
            <a:endParaRPr lang="en-US" sz="2800" dirty="0">
              <a:latin typeface="+mj-lt"/>
              <a:ea typeface="Inconsolata" pitchFamily="1"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80923999"/>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00201"/>
            <a:ext cx="8229600" cy="1180728"/>
          </a:xfrm>
        </p:spPr>
        <p:txBody>
          <a:bodyPr/>
          <a:lstStyle/>
          <a:p>
            <a:pPr algn="just"/>
            <a:r>
              <a:rPr lang="it-IT" sz="2000" b="1" i="0" cap="all" dirty="0">
                <a:solidFill>
                  <a:srgbClr val="333333"/>
                </a:solidFill>
                <a:effectLst/>
                <a:latin typeface="Josefin Sans" pitchFamily="2" charset="0"/>
              </a:rPr>
              <a:t>NON E’ UN PROTOCOLLO</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UNA SPECIFICA</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PER FORZA LEGATO AD HTTP</a:t>
            </a:r>
          </a:p>
          <a:p>
            <a:pPr marL="0" indent="0" algn="just">
              <a:buNone/>
            </a:pPr>
            <a:endParaRPr lang="it-IT" sz="2000" dirty="0">
              <a:solidFill>
                <a:srgbClr val="5F5F5F"/>
              </a:solidFill>
            </a:endParaRPr>
          </a:p>
        </p:txBody>
      </p:sp>
      <p:sp>
        <p:nvSpPr>
          <p:cNvPr id="4" name="Rettangolo 3"/>
          <p:cNvSpPr/>
          <p:nvPr/>
        </p:nvSpPr>
        <p:spPr>
          <a:xfrm>
            <a:off x="422068" y="908720"/>
            <a:ext cx="2940228" cy="523220"/>
          </a:xfrm>
          <a:prstGeom prst="rect">
            <a:avLst/>
          </a:prstGeom>
        </p:spPr>
        <p:txBody>
          <a:bodyPr wrap="none">
            <a:spAutoFit/>
          </a:bodyPr>
          <a:lstStyle/>
          <a:p>
            <a:r>
              <a:rPr lang="it-IT" sz="2800" b="1" dirty="0">
                <a:solidFill>
                  <a:srgbClr val="800000"/>
                </a:solidFill>
                <a:latin typeface="Arial" pitchFamily="34" charset="0"/>
                <a:ea typeface="ＭＳ Ｐゴシック" charset="-128"/>
                <a:cs typeface="Arial" pitchFamily="34" charset="0"/>
              </a:rPr>
              <a:t>Che cos’è REST</a:t>
            </a:r>
          </a:p>
        </p:txBody>
      </p:sp>
      <p:sp>
        <p:nvSpPr>
          <p:cNvPr id="5" name="CasellaDiTesto 4">
            <a:extLst>
              <a:ext uri="{FF2B5EF4-FFF2-40B4-BE49-F238E27FC236}">
                <a16:creationId xmlns:a16="http://schemas.microsoft.com/office/drawing/2014/main" id="{92B420B4-1357-4290-8EB3-881067DF6EA5}"/>
              </a:ext>
            </a:extLst>
          </p:cNvPr>
          <p:cNvSpPr txBox="1"/>
          <p:nvPr/>
        </p:nvSpPr>
        <p:spPr>
          <a:xfrm>
            <a:off x="2286000" y="4077072"/>
            <a:ext cx="4572000" cy="523220"/>
          </a:xfrm>
          <a:prstGeom prst="rect">
            <a:avLst/>
          </a:prstGeom>
          <a:noFill/>
        </p:spPr>
        <p:txBody>
          <a:bodyPr wrap="square">
            <a:spAutoFit/>
          </a:bodyPr>
          <a:lstStyle/>
          <a:p>
            <a:pPr algn="l"/>
            <a:r>
              <a:rPr lang="it-IT" sz="2800" b="1" i="0" cap="all" dirty="0">
                <a:solidFill>
                  <a:srgbClr val="333333"/>
                </a:solidFill>
                <a:effectLst/>
                <a:latin typeface="Josefin Sans" pitchFamily="2" charset="0"/>
              </a:rPr>
              <a:t>? QUINDI CHE COS’E’ ?</a:t>
            </a:r>
          </a:p>
        </p:txBody>
      </p:sp>
    </p:spTree>
    <p:extLst>
      <p:ext uri="{BB962C8B-B14F-4D97-AF65-F5344CB8AC3E}">
        <p14:creationId xmlns:p14="http://schemas.microsoft.com/office/powerpoint/2010/main" val="427607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en-US" sz="2000" b="1" dirty="0" err="1">
                <a:solidFill>
                  <a:srgbClr val="800000"/>
                </a:solidFill>
                <a:latin typeface="Arial" pitchFamily="34" charset="0"/>
                <a:cs typeface="Arial" pitchFamily="34" charset="0"/>
              </a:rPr>
              <a:t>Filosofia</a:t>
            </a:r>
            <a:r>
              <a:rPr lang="en-US" sz="2000" b="1" dirty="0">
                <a:solidFill>
                  <a:srgbClr val="800000"/>
                </a:solidFill>
                <a:latin typeface="Arial" pitchFamily="34" charset="0"/>
                <a:cs typeface="Arial" pitchFamily="34" charset="0"/>
              </a:rPr>
              <a:t> Rest</a:t>
            </a:r>
            <a:endParaRPr lang="it-IT" sz="2000" b="1" dirty="0">
              <a:solidFill>
                <a:srgbClr val="800000"/>
              </a:solidFill>
              <a:latin typeface="Arial" pitchFamily="34" charset="0"/>
              <a:cs typeface="Arial" pitchFamily="34" charset="0"/>
            </a:endParaRPr>
          </a:p>
        </p:txBody>
      </p:sp>
      <p:sp>
        <p:nvSpPr>
          <p:cNvPr id="3" name="Segnaposto contenuto 2"/>
          <p:cNvSpPr>
            <a:spLocks noGrp="1"/>
          </p:cNvSpPr>
          <p:nvPr>
            <p:ph idx="1"/>
          </p:nvPr>
        </p:nvSpPr>
        <p:spPr>
          <a:xfrm>
            <a:off x="446856" y="1268760"/>
            <a:ext cx="8229600" cy="4525963"/>
          </a:xfrm>
        </p:spPr>
        <p:txBody>
          <a:bodyPr/>
          <a:lstStyle/>
          <a:p>
            <a:pPr marL="0" indent="0" algn="ctr">
              <a:buNone/>
            </a:pPr>
            <a:r>
              <a:rPr lang="it-IT" sz="2000" dirty="0"/>
              <a:t>Come qualsiasi altro stile architetturale, anche REST ha i suoi 6 vincoli guida:</a:t>
            </a:r>
            <a:endParaRPr lang="it-IT" sz="2000" dirty="0">
              <a:solidFill>
                <a:srgbClr val="5F5F5F"/>
              </a:solidFill>
            </a:endParaRPr>
          </a:p>
          <a:p>
            <a:pPr marL="0" indent="0" algn="just">
              <a:buNone/>
            </a:pPr>
            <a:endParaRPr lang="it-IT" sz="2000" dirty="0">
              <a:solidFill>
                <a:srgbClr val="5F5F5F"/>
              </a:solidFill>
            </a:endParaRP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Client-server</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Stateless</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Cache</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Layered system</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Code on demand</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Uniform interface</a:t>
            </a:r>
          </a:p>
        </p:txBody>
      </p:sp>
    </p:spTree>
    <p:extLst>
      <p:ext uri="{BB962C8B-B14F-4D97-AF65-F5344CB8AC3E}">
        <p14:creationId xmlns:p14="http://schemas.microsoft.com/office/powerpoint/2010/main" val="130373679"/>
      </p:ext>
    </p:extLst>
  </p:cSld>
  <p:clrMapOvr>
    <a:masterClrMapping/>
  </p:clrMapOvr>
</p:sld>
</file>

<file path=ppt/theme/theme1.xml><?xml version="1.0" encoding="utf-8"?>
<a:theme xmlns:a="http://schemas.openxmlformats.org/drawingml/2006/main" name="HIBERN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4455CC6ABF458469D1B0DAFACA936EA" ma:contentTypeVersion="8" ma:contentTypeDescription="Creare un nuovo documento." ma:contentTypeScope="" ma:versionID="230b9c2123ba1e78d503313ca372f01f">
  <xsd:schema xmlns:xsd="http://www.w3.org/2001/XMLSchema" xmlns:xs="http://www.w3.org/2001/XMLSchema" xmlns:p="http://schemas.microsoft.com/office/2006/metadata/properties" xmlns:ns2="e287affd-a248-47db-997e-83834dd48550" xmlns:ns3="44bce2f5-4830-4c5b-b37d-8447a270ccec" targetNamespace="http://schemas.microsoft.com/office/2006/metadata/properties" ma:root="true" ma:fieldsID="765be18f5d85cbf449b8a9324d0dca31" ns2:_="" ns3:_="">
    <xsd:import namespace="e287affd-a248-47db-997e-83834dd48550"/>
    <xsd:import namespace="44bce2f5-4830-4c5b-b37d-8447a270cc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87affd-a248-47db-997e-83834dd48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bce2f5-4830-4c5b-b37d-8447a270ccec"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C1AC4E-F0D8-4ABB-AE78-B591E08EEC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87affd-a248-47db-997e-83834dd48550"/>
    <ds:schemaRef ds:uri="44bce2f5-4830-4c5b-b37d-8447a270c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8AD7F5-1316-4337-B60E-A02A9D1377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BF513B-8B6B-4645-BE50-89D5CEB095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HIBERNATE</Template>
  <TotalTime>13206</TotalTime>
  <Words>2669</Words>
  <Application>Microsoft Office PowerPoint</Application>
  <PresentationFormat>On-screen Show (4:3)</PresentationFormat>
  <Paragraphs>341</Paragraphs>
  <Slides>44</Slides>
  <Notes>31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44</vt:i4>
      </vt:variant>
    </vt:vector>
  </HeadingPairs>
  <TitlesOfParts>
    <vt:vector size="58" baseType="lpstr">
      <vt:lpstr>Arial</vt:lpstr>
      <vt:lpstr>Calibri</vt:lpstr>
      <vt:lpstr>Calibri Light</vt:lpstr>
      <vt:lpstr>Courier New</vt:lpstr>
      <vt:lpstr>dejavu sans mono</vt:lpstr>
      <vt:lpstr>Domine</vt:lpstr>
      <vt:lpstr>Inconsolata</vt:lpstr>
      <vt:lpstr>Josefin Sans</vt:lpstr>
      <vt:lpstr>Segoe UI</vt:lpstr>
      <vt:lpstr>Source Code Pro</vt:lpstr>
      <vt:lpstr>Times New Roman</vt:lpstr>
      <vt:lpstr>HIBERNATE</vt:lpstr>
      <vt:lpstr>Personalizza struttura</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Filosofia Rest</vt:lpstr>
      <vt:lpstr>Client-Server</vt:lpstr>
      <vt:lpstr>Stateless</vt:lpstr>
      <vt:lpstr>Cache</vt:lpstr>
      <vt:lpstr>Layered System</vt:lpstr>
      <vt:lpstr>Code on demand</vt:lpstr>
      <vt:lpstr>Uniform interface</vt:lpstr>
      <vt:lpstr>Risorsa</vt:lpstr>
      <vt:lpstr>Metodi di una risorsa </vt:lpstr>
      <vt:lpstr>Metodi di una risorsa </vt:lpstr>
      <vt:lpstr>HTTP STATUS CODE</vt:lpstr>
      <vt:lpstr>E RESTFUL CHE SIGNIFICA?</vt:lpstr>
      <vt:lpstr>REST??</vt:lpstr>
      <vt:lpstr>JAX-RS e JSR</vt:lpstr>
      <vt:lpstr>JAX-RS it’s just an API</vt:lpstr>
      <vt:lpstr>Spring MVC is not JAX-RS</vt:lpstr>
      <vt:lpstr>Creare un servizio REST</vt:lpstr>
      <vt:lpstr>@RequestMapping</vt:lpstr>
      <vt:lpstr>@PostMapping, @PutMapping, @GetMapping, @DeleteMapping</vt:lpstr>
      <vt:lpstr>@RequestBody</vt:lpstr>
      <vt:lpstr>@ResponseBody</vt:lpstr>
      <vt:lpstr>@PathVariable</vt:lpstr>
      <vt:lpstr>@RequestParam</vt:lpstr>
      <vt:lpstr>Caso di Studio</vt:lpstr>
      <vt:lpstr>Esempio di architettura</vt:lpstr>
      <vt:lpstr>Caso di Studio – STEP 1</vt:lpstr>
      <vt:lpstr>Caso di Studio – STEP 2</vt:lpstr>
      <vt:lpstr>Caso di Studio – STEP 3</vt:lpstr>
      <vt:lpstr>Caso di Studio – STEP 4</vt:lpstr>
      <vt:lpstr>Caso di Studio – STEP 4</vt:lpstr>
      <vt:lpstr>Caso di Studio – STEP 5: integrare H2</vt:lpstr>
      <vt:lpstr>Caso di Studio – STEP 5: integrare H2</vt:lpstr>
      <vt:lpstr>Caso di Studio – STEP 5: integrare H2</vt:lpstr>
      <vt:lpstr>RestServices - Summary</vt:lpstr>
      <vt:lpstr>USEFUL LINKS</vt:lpstr>
      <vt:lpstr>USEFUL LINKS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Fanuzzi</dc:creator>
  <cp:lastModifiedBy>Bianca Petrelli</cp:lastModifiedBy>
  <cp:revision>224</cp:revision>
  <dcterms:created xsi:type="dcterms:W3CDTF">2015-08-31T07:37:55Z</dcterms:created>
  <dcterms:modified xsi:type="dcterms:W3CDTF">2023-05-23T10:00:13Z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0x010100C4455CC6ABF458469D1B0DAFACA936EA</vt:lpwstr>
  </property>
</Properties>
</file>