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Střední styl 4 – zvýraznění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3362D9D-B932-4EF5-8B84-A3C1734ACFC0}" type="datetimeFigureOut">
              <a:rPr lang="cs-CZ" smtClean="0"/>
              <a:pPr/>
              <a:t>26.9.2018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600EAE9-4C42-4B6F-B4F7-DBE91C06EF4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8604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68A2087-45F1-44C2-8A97-4AC3FB49FA4E}" type="datetimeFigureOut">
              <a:rPr lang="cs-CZ" smtClean="0"/>
              <a:pPr/>
              <a:t>26.9.2018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5D7F439-45D3-4B29-8131-73E5E31C4794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599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0751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665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3577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2585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1009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5700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0337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0631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7683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6549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3317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5803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5991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220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55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875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8239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0560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857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2162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2688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élní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bdélní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bdélní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bdélní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bdélní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Zaoblený obdélní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Zaoblený obdélní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Obdélní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Obdélní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bdélní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bdélní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004CD09-50AC-4C64-A0C1-1404F2861FB9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298F-80C2-4EDF-B88F-BEC7C7A03551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FA33-6F3F-4D44-975E-CEBC4AA18574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8590-BAB0-4D9D-8914-068EAE8AE6E9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42E0-CCF0-4EC2-9BA6-3DE224C886C4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dirty="0" smtClean="0"/>
              <a:t>Klepnutím lze upravit styly předlohy textu.</a:t>
            </a:r>
          </a:p>
          <a:p>
            <a:pPr lvl="1" eaLnBrk="1" latinLnBrk="0" hangingPunct="1"/>
            <a:r>
              <a:rPr lang="cs-CZ" dirty="0" smtClean="0"/>
              <a:t>Druhá úroveň</a:t>
            </a:r>
          </a:p>
          <a:p>
            <a:pPr lvl="2" eaLnBrk="1" latinLnBrk="0" hangingPunct="1"/>
            <a:r>
              <a:rPr lang="cs-CZ" dirty="0" smtClean="0"/>
              <a:t>Třetí úroveň</a:t>
            </a:r>
          </a:p>
          <a:p>
            <a:pPr lvl="3" eaLnBrk="1" latinLnBrk="0" hangingPunct="1"/>
            <a:r>
              <a:rPr lang="cs-CZ" dirty="0" smtClean="0"/>
              <a:t>Čtvrtá úroveň</a:t>
            </a:r>
          </a:p>
          <a:p>
            <a:pPr lvl="4" eaLnBrk="1" latinLnBrk="0" hangingPunct="1"/>
            <a:r>
              <a:rPr lang="cs-CZ" dirty="0" smtClean="0"/>
              <a:t>Pátá úroveň</a:t>
            </a:r>
            <a:endParaRPr kumimoji="0"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8722-D718-46F1-B51A-5378ACAACA82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6" name="Zástupný symbol pro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B095B06-2EF3-4C4C-B953-2C28D7F48F8A}" type="datetime1">
              <a:rPr lang="en-US" smtClean="0"/>
              <a:pPr algn="l" eaLnBrk="1" latinLnBrk="0" hangingPunct="1"/>
              <a:t>9/26/2018</a:t>
            </a:fld>
            <a:endParaRPr lang="en-US" dirty="0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dirty="0"/>
          </a:p>
        </p:txBody>
      </p:sp>
      <p:sp>
        <p:nvSpPr>
          <p:cNvPr id="28" name="Zástupný symbol pro zápatí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C1EE0B-3D3B-4055-B4A0-B98ABB04DA48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360E-9912-4BA6-9FC6-B757B70A4C97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A363-76BA-4264-87F4-63142F6AA2B4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dirty="0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4F06-2ADA-4ACB-86B9-43D281AE42F9}" type="datetime1">
              <a:rPr lang="en-US" smtClean="0"/>
              <a:pPr/>
              <a:t>9/26/2018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élní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Obdélní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Obdélní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Obdélní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Obdélní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Zaoblený obdélní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Zaoblený obdélní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Obdélní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élní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élní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Obdélní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Obdélní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Obdélní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dirty="0" smtClean="0"/>
              <a:t>Klepnutím lze upravit styly předlohy textu.</a:t>
            </a:r>
          </a:p>
          <a:p>
            <a:pPr lvl="1" eaLnBrk="1" latinLnBrk="0" hangingPunct="1"/>
            <a:r>
              <a:rPr kumimoji="0" lang="cs-CZ" dirty="0" smtClean="0"/>
              <a:t>Druhá úroveň</a:t>
            </a:r>
          </a:p>
          <a:p>
            <a:pPr lvl="2" eaLnBrk="1" latinLnBrk="0" hangingPunct="1"/>
            <a:r>
              <a:rPr kumimoji="0" lang="cs-CZ" dirty="0" smtClean="0"/>
              <a:t>Třetí úroveň</a:t>
            </a:r>
          </a:p>
          <a:p>
            <a:pPr lvl="3" eaLnBrk="1" latinLnBrk="0" hangingPunct="1"/>
            <a:r>
              <a:rPr kumimoji="0" lang="cs-CZ" dirty="0" smtClean="0"/>
              <a:t>Čtvrtá úroveň</a:t>
            </a:r>
          </a:p>
          <a:p>
            <a:pPr lvl="4" eaLnBrk="1" latinLnBrk="0" hangingPunct="1"/>
            <a:r>
              <a:rPr kumimoji="0" lang="cs-CZ" dirty="0" smtClean="0"/>
              <a:t>Pátá úroveň</a:t>
            </a:r>
            <a:endParaRPr kumimoji="0" lang="en-US" dirty="0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37AC4DB1-D75A-4726-BA26-FEB90EF93C79}" type="datetime1">
              <a:rPr lang="en-US" smtClean="0"/>
              <a:pPr algn="l" eaLnBrk="1" latinLnBrk="0" hangingPunct="1"/>
              <a:t>9/26/2018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r>
              <a:rPr kumimoji="0" lang="en-US" sz="800" smtClean="0">
                <a:solidFill>
                  <a:schemeClr val="accent2"/>
                </a:solidFill>
              </a:rPr>
              <a:t>Počítačové sítě</a:t>
            </a:r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2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 baseline="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2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Úvod do počítačových sítí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Ing. Michal Bubílek, POS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1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cs-CZ" smtClean="0"/>
              <a:t>Počítačové sítě</a:t>
            </a:r>
            <a:endParaRPr kumimoji="0"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5929322" y="6407371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dirty="0" smtClean="0"/>
              <a:t>Čerpáno z </a:t>
            </a:r>
            <a:r>
              <a:rPr lang="cs-CZ" sz="1400" dirty="0" err="1" smtClean="0"/>
              <a:t>Wikipedia</a:t>
            </a:r>
            <a:r>
              <a:rPr lang="cs-CZ" sz="1400" dirty="0" smtClean="0"/>
              <a:t> a CISCO</a:t>
            </a:r>
            <a:endParaRPr lang="cs-CZ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9776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Zařízení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249424"/>
            <a:ext cx="3543296" cy="4325112"/>
          </a:xfrm>
        </p:spPr>
        <p:txBody>
          <a:bodyPr>
            <a:normAutofit fontScale="92500" lnSpcReduction="20000"/>
          </a:bodyPr>
          <a:lstStyle/>
          <a:p>
            <a:r>
              <a:rPr lang="cs-CZ" dirty="0" smtClean="0"/>
              <a:t>Počítač</a:t>
            </a:r>
          </a:p>
          <a:p>
            <a:r>
              <a:rPr lang="cs-CZ" dirty="0" smtClean="0"/>
              <a:t>Laptop (notebook)</a:t>
            </a:r>
          </a:p>
          <a:p>
            <a:r>
              <a:rPr lang="cs-CZ" dirty="0" smtClean="0"/>
              <a:t>Server</a:t>
            </a:r>
          </a:p>
          <a:p>
            <a:r>
              <a:rPr lang="cs-CZ" dirty="0" smtClean="0"/>
              <a:t>IP telefon</a:t>
            </a:r>
          </a:p>
          <a:p>
            <a:r>
              <a:rPr lang="cs-CZ" dirty="0" smtClean="0"/>
              <a:t>Médium LAN</a:t>
            </a:r>
          </a:p>
          <a:p>
            <a:r>
              <a:rPr lang="cs-CZ" dirty="0" smtClean="0"/>
              <a:t>Bezdrátové médium</a:t>
            </a:r>
          </a:p>
          <a:p>
            <a:r>
              <a:rPr lang="cs-CZ" dirty="0" smtClean="0"/>
              <a:t>LAN </a:t>
            </a:r>
            <a:r>
              <a:rPr lang="cs-CZ" dirty="0" err="1" smtClean="0"/>
              <a:t>switch</a:t>
            </a:r>
            <a:endParaRPr lang="cs-CZ" dirty="0" smtClean="0"/>
          </a:p>
          <a:p>
            <a:r>
              <a:rPr lang="cs-CZ" dirty="0" smtClean="0"/>
              <a:t>Firewall</a:t>
            </a:r>
          </a:p>
          <a:p>
            <a:r>
              <a:rPr lang="cs-CZ" dirty="0" err="1" smtClean="0"/>
              <a:t>Router</a:t>
            </a:r>
            <a:endParaRPr lang="cs-CZ" dirty="0" smtClean="0"/>
          </a:p>
          <a:p>
            <a:r>
              <a:rPr lang="cs-CZ" dirty="0" smtClean="0"/>
              <a:t>Mrak</a:t>
            </a:r>
          </a:p>
          <a:p>
            <a:r>
              <a:rPr lang="cs-CZ" dirty="0" smtClean="0"/>
              <a:t>WAN média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11</a:t>
            </a:fld>
            <a:endParaRPr kumimoji="0" lang="en-US" dirty="0"/>
          </a:p>
        </p:txBody>
      </p:sp>
      <p:pic>
        <p:nvPicPr>
          <p:cNvPr id="1026" name="Picture 2" descr="E:\skola\prac\devices kopi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5338" y="2000240"/>
            <a:ext cx="3810000" cy="4279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Médium</a:t>
            </a:r>
            <a:endParaRPr lang="cs-CZ" dirty="0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idx="1"/>
          </p:nvPr>
        </p:nvSpPr>
        <p:spPr>
          <a:xfrm>
            <a:off x="381000" y="2714620"/>
            <a:ext cx="4041648" cy="457200"/>
          </a:xfrm>
        </p:spPr>
        <p:txBody>
          <a:bodyPr/>
          <a:lstStyle/>
          <a:p>
            <a:r>
              <a:rPr lang="cs-CZ" dirty="0" smtClean="0"/>
              <a:t>Drátové zapojení</a:t>
            </a:r>
            <a:endParaRPr lang="cs-CZ" dirty="0"/>
          </a:p>
        </p:txBody>
      </p:sp>
      <p:sp>
        <p:nvSpPr>
          <p:cNvPr id="7" name="Zástupný symbol pro text 6"/>
          <p:cNvSpPr>
            <a:spLocks noGrp="1"/>
          </p:cNvSpPr>
          <p:nvPr>
            <p:ph type="body" sz="half" idx="3"/>
          </p:nvPr>
        </p:nvSpPr>
        <p:spPr>
          <a:xfrm>
            <a:off x="4721225" y="2714620"/>
            <a:ext cx="4041775" cy="457200"/>
          </a:xfrm>
        </p:spPr>
        <p:txBody>
          <a:bodyPr/>
          <a:lstStyle/>
          <a:p>
            <a:pPr marL="45720" lvl="1" indent="0"/>
            <a:r>
              <a:rPr lang="cs-CZ" dirty="0" smtClean="0"/>
              <a:t>Bezdrátové zapojení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2"/>
          </p:nvPr>
        </p:nvSpPr>
        <p:spPr>
          <a:xfrm>
            <a:off x="381000" y="3178169"/>
            <a:ext cx="4041648" cy="2843119"/>
          </a:xfrm>
        </p:spPr>
        <p:txBody>
          <a:bodyPr>
            <a:normAutofit/>
          </a:bodyPr>
          <a:lstStyle/>
          <a:p>
            <a:pPr lvl="2"/>
            <a:r>
              <a:rPr lang="cs-CZ" dirty="0" smtClean="0"/>
              <a:t>Metalické</a:t>
            </a:r>
          </a:p>
          <a:p>
            <a:pPr marL="1417320" lvl="3" indent="-457200"/>
            <a:r>
              <a:rPr lang="cs-CZ" dirty="0" err="1" smtClean="0"/>
              <a:t>Twistovaný</a:t>
            </a:r>
            <a:r>
              <a:rPr lang="cs-CZ" dirty="0" smtClean="0"/>
              <a:t> kabel</a:t>
            </a:r>
          </a:p>
          <a:p>
            <a:pPr marL="1417320" lvl="3" indent="-457200"/>
            <a:r>
              <a:rPr lang="cs-CZ" dirty="0" smtClean="0"/>
              <a:t>Koaxiální kabel</a:t>
            </a:r>
          </a:p>
          <a:p>
            <a:pPr lvl="2"/>
            <a:r>
              <a:rPr lang="cs-CZ" dirty="0" smtClean="0"/>
              <a:t>Optické</a:t>
            </a:r>
          </a:p>
          <a:p>
            <a:pPr lvl="3"/>
            <a:r>
              <a:rPr lang="cs-CZ" dirty="0" err="1" smtClean="0"/>
              <a:t>Jednovidové</a:t>
            </a:r>
            <a:endParaRPr lang="cs-CZ" dirty="0" smtClean="0"/>
          </a:p>
          <a:p>
            <a:pPr lvl="3"/>
            <a:r>
              <a:rPr lang="cs-CZ" dirty="0" err="1" smtClean="0"/>
              <a:t>vícevidové</a:t>
            </a:r>
            <a:endParaRPr lang="cs-CZ" dirty="0" smtClean="0"/>
          </a:p>
          <a:p>
            <a:pPr lvl="2"/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4"/>
          </p:nvPr>
        </p:nvSpPr>
        <p:spPr>
          <a:xfrm>
            <a:off x="4718304" y="3178169"/>
            <a:ext cx="4041775" cy="2555087"/>
          </a:xfrm>
        </p:spPr>
        <p:txBody>
          <a:bodyPr>
            <a:normAutofit/>
          </a:bodyPr>
          <a:lstStyle/>
          <a:p>
            <a:pPr lvl="2"/>
            <a:r>
              <a:rPr lang="cs-CZ" dirty="0"/>
              <a:t>Rádiový přenos</a:t>
            </a:r>
          </a:p>
          <a:p>
            <a:pPr lvl="3"/>
            <a:r>
              <a:rPr lang="cs-CZ" dirty="0" err="1" smtClean="0"/>
              <a:t>Bluetooth</a:t>
            </a:r>
            <a:endParaRPr lang="cs-CZ" dirty="0" smtClean="0"/>
          </a:p>
          <a:p>
            <a:pPr lvl="3"/>
            <a:r>
              <a:rPr lang="cs-CZ" dirty="0" err="1" smtClean="0"/>
              <a:t>Wifi</a:t>
            </a:r>
            <a:endParaRPr lang="cs-CZ" dirty="0" smtClean="0"/>
          </a:p>
          <a:p>
            <a:pPr lvl="2"/>
            <a:r>
              <a:rPr lang="cs-CZ" dirty="0" smtClean="0"/>
              <a:t>Světlo</a:t>
            </a:r>
          </a:p>
          <a:p>
            <a:pPr lvl="3"/>
            <a:r>
              <a:rPr lang="cs-CZ" dirty="0" smtClean="0"/>
              <a:t>Infračervený</a:t>
            </a:r>
          </a:p>
          <a:p>
            <a:pPr lvl="3"/>
            <a:r>
              <a:rPr lang="cs-CZ" dirty="0" smtClean="0"/>
              <a:t>RONJA</a:t>
            </a:r>
          </a:p>
          <a:p>
            <a:pPr lvl="3"/>
            <a:r>
              <a:rPr lang="cs-CZ" dirty="0" smtClean="0"/>
              <a:t>Laser</a:t>
            </a:r>
          </a:p>
          <a:p>
            <a:pPr lvl="2"/>
            <a:r>
              <a:rPr lang="cs-CZ" dirty="0" smtClean="0"/>
              <a:t>…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10" name="TextovéPole 9"/>
          <p:cNvSpPr txBox="1"/>
          <p:nvPr/>
        </p:nvSpPr>
        <p:spPr>
          <a:xfrm>
            <a:off x="285720" y="2139727"/>
            <a:ext cx="835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Pro správnou funkci počítačových sítí musí být zařízení mezi sebou propojena.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Protokoly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 smtClean="0"/>
              <a:t>Jednotlivé služby v počítačových sítí vyžadují pravidla pro komunikaci. Tato pravidla nazýváme protokoly.</a:t>
            </a:r>
          </a:p>
          <a:p>
            <a:r>
              <a:rPr lang="cs-CZ" dirty="0" smtClean="0"/>
              <a:t> Současný industriální standard je TCP</a:t>
            </a:r>
            <a:r>
              <a:rPr lang="en-US" dirty="0" smtClean="0"/>
              <a:t>/IP</a:t>
            </a:r>
            <a:r>
              <a:rPr lang="cs-CZ" dirty="0" smtClean="0"/>
              <a:t> (</a:t>
            </a:r>
            <a:r>
              <a:rPr lang="cs-CZ" dirty="0" err="1" smtClean="0"/>
              <a:t>Transmission</a:t>
            </a:r>
            <a:r>
              <a:rPr lang="cs-CZ" dirty="0" smtClean="0"/>
              <a:t> </a:t>
            </a:r>
            <a:r>
              <a:rPr lang="cs-CZ" dirty="0" err="1" smtClean="0"/>
              <a:t>Control</a:t>
            </a:r>
            <a:r>
              <a:rPr lang="cs-CZ" dirty="0" smtClean="0"/>
              <a:t> </a:t>
            </a:r>
            <a:r>
              <a:rPr lang="cs-CZ" dirty="0" err="1" smtClean="0"/>
              <a:t>Protocol</a:t>
            </a:r>
            <a:r>
              <a:rPr lang="cs-CZ" dirty="0" smtClean="0"/>
              <a:t>/Internet </a:t>
            </a:r>
            <a:r>
              <a:rPr lang="cs-CZ" dirty="0" err="1" smtClean="0"/>
              <a:t>Protocol</a:t>
            </a:r>
            <a:r>
              <a:rPr lang="cs-CZ" dirty="0" smtClean="0"/>
              <a:t>)</a:t>
            </a:r>
            <a:endParaRPr lang="en-US" dirty="0" smtClean="0"/>
          </a:p>
          <a:p>
            <a:r>
              <a:rPr lang="cs-CZ" dirty="0" smtClean="0"/>
              <a:t>TCP</a:t>
            </a:r>
            <a:r>
              <a:rPr lang="en-US" dirty="0" smtClean="0"/>
              <a:t>/IP </a:t>
            </a:r>
            <a:r>
              <a:rPr lang="en-US" dirty="0" err="1" smtClean="0"/>
              <a:t>specifikuje</a:t>
            </a:r>
            <a:endParaRPr lang="en-US" dirty="0" smtClean="0"/>
          </a:p>
          <a:p>
            <a:pPr lvl="1"/>
            <a:r>
              <a:rPr lang="en-US" dirty="0" smtClean="0"/>
              <a:t>Form</a:t>
            </a:r>
            <a:r>
              <a:rPr lang="cs-CZ" dirty="0" err="1" smtClean="0"/>
              <a:t>átování</a:t>
            </a:r>
            <a:endParaRPr lang="cs-CZ" dirty="0" smtClean="0"/>
          </a:p>
          <a:p>
            <a:pPr lvl="1"/>
            <a:r>
              <a:rPr lang="cs-CZ" dirty="0" smtClean="0"/>
              <a:t>Adresace</a:t>
            </a:r>
          </a:p>
          <a:p>
            <a:pPr lvl="1"/>
            <a:r>
              <a:rPr lang="cs-CZ" dirty="0" smtClean="0"/>
              <a:t>Směrování</a:t>
            </a:r>
          </a:p>
          <a:p>
            <a:pPr lvl="1"/>
            <a:r>
              <a:rPr lang="cs-CZ" dirty="0" smtClean="0"/>
              <a:t>…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Služby a protokoly</a:t>
            </a:r>
            <a:endParaRPr lang="cs-CZ" dirty="0"/>
          </a:p>
        </p:txBody>
      </p:sp>
      <p:graphicFrame>
        <p:nvGraphicFramePr>
          <p:cNvPr id="6" name="Zástupný symbol pro obsah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827642"/>
              </p:ext>
            </p:extLst>
          </p:nvPr>
        </p:nvGraphicFramePr>
        <p:xfrm>
          <a:off x="457200" y="2214554"/>
          <a:ext cx="82296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478"/>
                <a:gridCol w="5472122"/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Služba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Protokol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Worl</a:t>
                      </a:r>
                      <a:r>
                        <a:rPr lang="cs-CZ" dirty="0" smtClean="0"/>
                        <a:t> </a:t>
                      </a:r>
                      <a:r>
                        <a:rPr lang="cs-CZ" dirty="0" err="1" smtClean="0"/>
                        <a:t>Wide</a:t>
                      </a:r>
                      <a:r>
                        <a:rPr lang="cs-CZ" dirty="0" smtClean="0"/>
                        <a:t> Web (WWW)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 smtClean="0"/>
                        <a:t>HTTP</a:t>
                      </a:r>
                    </a:p>
                    <a:p>
                      <a:r>
                        <a:rPr lang="cs-CZ" dirty="0" smtClean="0"/>
                        <a:t>Hypertext Transport </a:t>
                      </a:r>
                      <a:r>
                        <a:rPr lang="cs-CZ" dirty="0" err="1" smtClean="0"/>
                        <a:t>Protocol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E-mail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 smtClean="0"/>
                        <a:t>SMTP</a:t>
                      </a:r>
                    </a:p>
                    <a:p>
                      <a:r>
                        <a:rPr lang="cs-CZ" dirty="0" err="1" smtClean="0"/>
                        <a:t>Simple</a:t>
                      </a:r>
                      <a:r>
                        <a:rPr lang="cs-CZ" dirty="0" smtClean="0"/>
                        <a:t> Mail Transport </a:t>
                      </a:r>
                      <a:r>
                        <a:rPr lang="cs-CZ" dirty="0" err="1" smtClean="0"/>
                        <a:t>protocol</a:t>
                      </a:r>
                      <a:endParaRPr lang="cs-CZ" dirty="0" smtClean="0"/>
                    </a:p>
                    <a:p>
                      <a:r>
                        <a:rPr lang="cs-CZ" b="1" dirty="0" smtClean="0"/>
                        <a:t>POP</a:t>
                      </a:r>
                    </a:p>
                    <a:p>
                      <a:r>
                        <a:rPr lang="cs-CZ" dirty="0" smtClean="0"/>
                        <a:t>Post Office </a:t>
                      </a:r>
                      <a:r>
                        <a:rPr lang="cs-CZ" dirty="0" err="1" smtClean="0"/>
                        <a:t>Protocol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Instant </a:t>
                      </a:r>
                      <a:r>
                        <a:rPr lang="cs-CZ" dirty="0" err="1" smtClean="0"/>
                        <a:t>Message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 smtClean="0"/>
                        <a:t>XMPP</a:t>
                      </a:r>
                    </a:p>
                    <a:p>
                      <a:r>
                        <a:rPr lang="cs-CZ" dirty="0" err="1" smtClean="0"/>
                        <a:t>Extensible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Messaging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and</a:t>
                      </a:r>
                      <a:r>
                        <a:rPr lang="cs-CZ" baseline="0" dirty="0" smtClean="0"/>
                        <a:t> Presence </a:t>
                      </a:r>
                      <a:r>
                        <a:rPr lang="cs-CZ" baseline="0" dirty="0" err="1" smtClean="0"/>
                        <a:t>Protocol</a:t>
                      </a:r>
                      <a:endParaRPr lang="cs-CZ" baseline="0" dirty="0" smtClean="0"/>
                    </a:p>
                    <a:p>
                      <a:r>
                        <a:rPr lang="cs-CZ" b="1" baseline="0" dirty="0" smtClean="0"/>
                        <a:t>OSCAR</a:t>
                      </a:r>
                    </a:p>
                    <a:p>
                      <a:r>
                        <a:rPr lang="cs-CZ" baseline="0" dirty="0" smtClean="0"/>
                        <a:t>Open </a:t>
                      </a:r>
                      <a:r>
                        <a:rPr lang="cs-CZ" baseline="0" dirty="0" err="1" smtClean="0"/>
                        <a:t>System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for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Communication</a:t>
                      </a:r>
                      <a:r>
                        <a:rPr lang="cs-CZ" baseline="0" dirty="0" smtClean="0"/>
                        <a:t> in </a:t>
                      </a:r>
                      <a:r>
                        <a:rPr lang="cs-CZ" baseline="0" dirty="0" err="1" smtClean="0"/>
                        <a:t>Realtime</a:t>
                      </a:r>
                      <a:r>
                        <a:rPr lang="cs-CZ" baseline="0" dirty="0" smtClean="0"/>
                        <a:t> 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IP </a:t>
                      </a:r>
                      <a:r>
                        <a:rPr lang="cs-CZ" dirty="0" err="1" smtClean="0"/>
                        <a:t>telelonie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 smtClean="0"/>
                        <a:t>SIP</a:t>
                      </a:r>
                    </a:p>
                    <a:p>
                      <a:r>
                        <a:rPr lang="cs-CZ" b="0" dirty="0" err="1" smtClean="0"/>
                        <a:t>Session</a:t>
                      </a:r>
                      <a:r>
                        <a:rPr lang="cs-CZ" b="0" dirty="0" smtClean="0"/>
                        <a:t> </a:t>
                      </a:r>
                      <a:r>
                        <a:rPr lang="cs-CZ" b="0" dirty="0" err="1" smtClean="0"/>
                        <a:t>Initiation</a:t>
                      </a:r>
                      <a:r>
                        <a:rPr lang="cs-CZ" b="0" dirty="0" smtClean="0"/>
                        <a:t> Protokol </a:t>
                      </a:r>
                      <a:endParaRPr lang="cs-CZ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Soustřeďování sítí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Multiple servise – multiple </a:t>
            </a:r>
            <a:r>
              <a:rPr lang="cs-CZ" dirty="0" err="1" smtClean="0"/>
              <a:t>networks</a:t>
            </a:r>
            <a:r>
              <a:rPr lang="cs-CZ" dirty="0" smtClean="0"/>
              <a:t> (různé služby – různé sítě)</a:t>
            </a:r>
          </a:p>
          <a:p>
            <a:pPr lvl="1"/>
            <a:r>
              <a:rPr lang="cs-CZ" dirty="0" smtClean="0"/>
              <a:t>Tradiční telefon, rádio, počítače, … mají vlastní verze čtyř základních elementů (médium, zpráva, zařízení a pravidla)</a:t>
            </a:r>
          </a:p>
          <a:p>
            <a:r>
              <a:rPr lang="cs-CZ" dirty="0" err="1" smtClean="0"/>
              <a:t>Converged</a:t>
            </a:r>
            <a:r>
              <a:rPr lang="cs-CZ" dirty="0" smtClean="0"/>
              <a:t> </a:t>
            </a:r>
            <a:r>
              <a:rPr lang="cs-CZ" dirty="0" err="1" smtClean="0"/>
              <a:t>networks</a:t>
            </a:r>
            <a:r>
              <a:rPr lang="cs-CZ" dirty="0" smtClean="0"/>
              <a:t> (soustředěné sítě)</a:t>
            </a:r>
          </a:p>
          <a:p>
            <a:pPr lvl="1"/>
            <a:r>
              <a:rPr lang="cs-CZ" dirty="0" smtClean="0"/>
              <a:t>Pokrokem technologií je snaha o soustředění více služeb na jedno médium řízené stejnými pravidly.</a:t>
            </a:r>
          </a:p>
          <a:p>
            <a:pPr lvl="1"/>
            <a:r>
              <a:rPr lang="cs-CZ" dirty="0" smtClean="0"/>
              <a:t>Po takovéto síti se přenáší data, video, audio, …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Architektura sítí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 smtClean="0"/>
              <a:t>Sítě podporují širokou škálu různých aplikací a služeb. </a:t>
            </a:r>
          </a:p>
          <a:p>
            <a:r>
              <a:rPr lang="cs-CZ" dirty="0" smtClean="0"/>
              <a:t>Pod pojmem architektura chápeme jak samotnou technologii podporující infrastrukturu tak samotný software, tedy služby a protokoly.</a:t>
            </a:r>
          </a:p>
          <a:p>
            <a:r>
              <a:rPr lang="cs-CZ" dirty="0" smtClean="0"/>
              <a:t>Architektura musí splňovat:</a:t>
            </a:r>
          </a:p>
          <a:p>
            <a:pPr lvl="1"/>
            <a:r>
              <a:rPr lang="cs-CZ" dirty="0" smtClean="0"/>
              <a:t>Odolnost proti chybám</a:t>
            </a:r>
          </a:p>
          <a:p>
            <a:pPr lvl="2"/>
            <a:r>
              <a:rPr lang="cs-CZ" dirty="0" smtClean="0"/>
              <a:t>Možnost volby i jiné cesty zprávy při poruše nějakého spoje.</a:t>
            </a:r>
          </a:p>
          <a:p>
            <a:pPr lvl="1"/>
            <a:r>
              <a:rPr lang="cs-CZ" dirty="0" smtClean="0"/>
              <a:t>Škálovatelnost</a:t>
            </a:r>
          </a:p>
          <a:p>
            <a:pPr lvl="2"/>
            <a:r>
              <a:rPr lang="cs-CZ" dirty="0" smtClean="0"/>
              <a:t>Možnost připojení dalších uživatelů a sítí bez degradace.</a:t>
            </a:r>
          </a:p>
          <a:p>
            <a:pPr lvl="1"/>
            <a:r>
              <a:rPr lang="cs-CZ" dirty="0" smtClean="0"/>
              <a:t>Kvalita služeb (</a:t>
            </a:r>
            <a:r>
              <a:rPr lang="cs-CZ" dirty="0" err="1" smtClean="0"/>
              <a:t>QoS</a:t>
            </a:r>
            <a:r>
              <a:rPr lang="cs-CZ" dirty="0" smtClean="0"/>
              <a:t>)</a:t>
            </a:r>
          </a:p>
          <a:p>
            <a:pPr lvl="2"/>
            <a:r>
              <a:rPr lang="cs-CZ" dirty="0" smtClean="0"/>
              <a:t>S novými službami rostou nároky na médium, je potřeba takovýmto aplikacím zajistit </a:t>
            </a:r>
            <a:r>
              <a:rPr lang="cs-CZ" smtClean="0"/>
              <a:t>jejich běh</a:t>
            </a:r>
            <a:endParaRPr lang="cs-CZ" dirty="0" smtClean="0"/>
          </a:p>
          <a:p>
            <a:pPr lvl="1"/>
            <a:r>
              <a:rPr lang="cs-CZ" dirty="0" smtClean="0"/>
              <a:t>Bezpečnost</a:t>
            </a:r>
          </a:p>
          <a:p>
            <a:pPr lvl="2"/>
            <a:r>
              <a:rPr lang="cs-CZ" dirty="0" smtClean="0"/>
              <a:t>Internet je médium přístupné všem a nabízí služby obchodní, vzdělávací, osobní, … , proto je potřeba zajistit bezpečnost dat.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Odolnost vůči chybám</a:t>
            </a:r>
            <a:endParaRPr lang="cs-CZ" dirty="0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Přepínání okruhů</a:t>
            </a:r>
            <a:endParaRPr lang="cs-CZ" dirty="0"/>
          </a:p>
        </p:txBody>
      </p:sp>
      <p:sp>
        <p:nvSpPr>
          <p:cNvPr id="8" name="Zástupný symbol pro text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cs-CZ" dirty="0" smtClean="0"/>
              <a:t>Přepínání paketů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cs-CZ" dirty="0" err="1" smtClean="0"/>
              <a:t>Circuit</a:t>
            </a:r>
            <a:r>
              <a:rPr lang="cs-CZ" dirty="0" smtClean="0"/>
              <a:t> </a:t>
            </a:r>
            <a:r>
              <a:rPr lang="cs-CZ" dirty="0" err="1" smtClean="0"/>
              <a:t>switching</a:t>
            </a:r>
            <a:endParaRPr lang="cs-CZ" dirty="0" smtClean="0"/>
          </a:p>
          <a:p>
            <a:r>
              <a:rPr lang="cs-CZ" dirty="0" smtClean="0"/>
              <a:t>Například telefonní sítě</a:t>
            </a:r>
          </a:p>
          <a:p>
            <a:r>
              <a:rPr lang="cs-CZ" dirty="0" smtClean="0"/>
              <a:t>Při navázání spojení se vytvoří cesta. Tato cesta je poté používána pro přenos dat.</a:t>
            </a:r>
          </a:p>
          <a:p>
            <a:r>
              <a:rPr lang="cs-CZ" dirty="0" smtClean="0"/>
              <a:t>Všechna data proudí k cíli po stejné cestě.</a:t>
            </a:r>
          </a:p>
          <a:p>
            <a:r>
              <a:rPr lang="cs-CZ" dirty="0" smtClean="0"/>
              <a:t>Při poruše spoje ve vytvořeném okruhu se musí vytvořit celá nová cesta.</a:t>
            </a:r>
            <a:endParaRPr lang="cs-CZ" dirty="0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 err="1" smtClean="0"/>
              <a:t>Packet</a:t>
            </a:r>
            <a:r>
              <a:rPr lang="cs-CZ" dirty="0" smtClean="0"/>
              <a:t> </a:t>
            </a:r>
            <a:r>
              <a:rPr lang="cs-CZ" dirty="0" err="1" smtClean="0"/>
              <a:t>switching</a:t>
            </a:r>
            <a:endParaRPr lang="cs-CZ" dirty="0" smtClean="0"/>
          </a:p>
          <a:p>
            <a:r>
              <a:rPr lang="cs-CZ" dirty="0" smtClean="0"/>
              <a:t>Datové sítě</a:t>
            </a:r>
          </a:p>
          <a:p>
            <a:r>
              <a:rPr lang="cs-CZ" dirty="0" smtClean="0"/>
              <a:t>Data se vysílají jednotlivě k cíli. Každý paket má určenou adresu cíle a je mu určována cesta individuálně. </a:t>
            </a:r>
          </a:p>
          <a:p>
            <a:r>
              <a:rPr lang="cs-CZ" dirty="0" smtClean="0"/>
              <a:t>Každý paket může putovat jinou cestou.</a:t>
            </a:r>
          </a:p>
          <a:p>
            <a:r>
              <a:rPr lang="cs-CZ" dirty="0" smtClean="0"/>
              <a:t>Při poruše spoje bude nalezena jiná cesta.</a:t>
            </a:r>
          </a:p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Škálovatelnost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 smtClean="0"/>
              <a:t>ISP1 - Centrum Internetu</a:t>
            </a:r>
          </a:p>
          <a:p>
            <a:pPr lvl="1"/>
            <a:r>
              <a:rPr lang="cs-CZ" dirty="0" smtClean="0"/>
              <a:t>Páteřní síť</a:t>
            </a:r>
          </a:p>
          <a:p>
            <a:pPr lvl="1"/>
            <a:r>
              <a:rPr lang="cs-CZ" dirty="0" smtClean="0"/>
              <a:t>Poskytuje nadnárodní spojení</a:t>
            </a:r>
          </a:p>
          <a:p>
            <a:r>
              <a:rPr lang="cs-CZ" dirty="0" smtClean="0"/>
              <a:t>ISP2 -Regionální síť</a:t>
            </a:r>
          </a:p>
          <a:p>
            <a:pPr lvl="1"/>
            <a:r>
              <a:rPr lang="cs-CZ" dirty="0" smtClean="0"/>
              <a:t>Připojuje se k páteřní síti</a:t>
            </a:r>
          </a:p>
          <a:p>
            <a:pPr lvl="1"/>
            <a:r>
              <a:rPr lang="cs-CZ" dirty="0" smtClean="0"/>
              <a:t>Platí za služby ISP1 </a:t>
            </a:r>
          </a:p>
          <a:p>
            <a:r>
              <a:rPr lang="cs-CZ" dirty="0" smtClean="0"/>
              <a:t>ISP3 - Lokální poskytovatelé</a:t>
            </a:r>
          </a:p>
          <a:p>
            <a:pPr lvl="1"/>
            <a:r>
              <a:rPr lang="cs-CZ" dirty="0" smtClean="0"/>
              <a:t>Poskytují lokální připojení</a:t>
            </a:r>
          </a:p>
          <a:p>
            <a:pPr lvl="1"/>
            <a:r>
              <a:rPr lang="cs-CZ" dirty="0" smtClean="0"/>
              <a:t>Platí za služby ISP2</a:t>
            </a:r>
          </a:p>
          <a:p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smtClean="0"/>
              <a:t>Internet je hierarchický</a:t>
            </a:r>
          </a:p>
          <a:p>
            <a:pPr lvl="1"/>
            <a:r>
              <a:rPr lang="cs-CZ" dirty="0" smtClean="0"/>
              <a:t>DNS(</a:t>
            </a:r>
            <a:r>
              <a:rPr lang="cs-CZ" dirty="0" err="1" smtClean="0"/>
              <a:t>Domain</a:t>
            </a:r>
            <a:r>
              <a:rPr lang="cs-CZ" dirty="0" smtClean="0"/>
              <a:t> </a:t>
            </a:r>
            <a:r>
              <a:rPr lang="cs-CZ" dirty="0" err="1" smtClean="0"/>
              <a:t>Name</a:t>
            </a:r>
            <a:r>
              <a:rPr lang="cs-CZ" dirty="0" smtClean="0"/>
              <a:t> </a:t>
            </a:r>
            <a:r>
              <a:rPr lang="cs-CZ" dirty="0" err="1" smtClean="0"/>
              <a:t>System</a:t>
            </a:r>
            <a:r>
              <a:rPr lang="cs-CZ" dirty="0" smtClean="0"/>
              <a:t>) systém poskytuje hierarchickou strukturu doménových jmen</a:t>
            </a:r>
          </a:p>
          <a:p>
            <a:pPr lvl="1"/>
            <a:r>
              <a:rPr lang="cs-CZ" dirty="0" smtClean="0"/>
              <a:t>Každý DNS server uchovává jen adresy, které spadají hierarchicky pod něj.</a:t>
            </a:r>
          </a:p>
          <a:p>
            <a:r>
              <a:rPr lang="cs-CZ" dirty="0" smtClean="0"/>
              <a:t>Distribuovaný</a:t>
            </a:r>
          </a:p>
          <a:p>
            <a:pPr lvl="1"/>
            <a:r>
              <a:rPr lang="cs-CZ" dirty="0" smtClean="0"/>
              <a:t>Pokud z nějakého důvodu bude vyřazen jeden DNS server, může být nahrazen jiným.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Kvalita služeb </a:t>
            </a:r>
            <a:br>
              <a:rPr lang="cs-CZ" dirty="0" smtClean="0"/>
            </a:br>
            <a:r>
              <a:rPr lang="cs-CZ" sz="2200" dirty="0" smtClean="0"/>
              <a:t>(</a:t>
            </a:r>
            <a:r>
              <a:rPr lang="cs-CZ" sz="2200" dirty="0" err="1" smtClean="0"/>
              <a:t>Quality</a:t>
            </a:r>
            <a:r>
              <a:rPr lang="cs-CZ" sz="2200" dirty="0" smtClean="0"/>
              <a:t> </a:t>
            </a:r>
            <a:r>
              <a:rPr lang="cs-CZ" sz="2200" dirty="0" err="1" smtClean="0"/>
              <a:t>of</a:t>
            </a:r>
            <a:r>
              <a:rPr lang="cs-CZ" sz="2200" dirty="0" smtClean="0"/>
              <a:t> </a:t>
            </a:r>
            <a:r>
              <a:rPr lang="cs-CZ" sz="2200" dirty="0" err="1" smtClean="0"/>
              <a:t>Service</a:t>
            </a:r>
            <a:r>
              <a:rPr lang="cs-CZ" sz="2200" dirty="0" smtClean="0"/>
              <a:t> – </a:t>
            </a:r>
            <a:r>
              <a:rPr lang="cs-CZ" sz="2200" dirty="0" err="1" smtClean="0"/>
              <a:t>QoS</a:t>
            </a:r>
            <a:r>
              <a:rPr lang="cs-CZ" sz="2200" dirty="0" smtClean="0"/>
              <a:t>)</a:t>
            </a:r>
            <a:endParaRPr lang="cs-CZ" sz="22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Síť musí garantovat všechny poskytované služby.</a:t>
            </a:r>
          </a:p>
          <a:p>
            <a:r>
              <a:rPr lang="cs-CZ" dirty="0" smtClean="0"/>
              <a:t>V paket </a:t>
            </a:r>
            <a:r>
              <a:rPr lang="cs-CZ" dirty="0" err="1" smtClean="0"/>
              <a:t>switching</a:t>
            </a:r>
            <a:r>
              <a:rPr lang="cs-CZ" dirty="0" smtClean="0"/>
              <a:t> síti nemusí být zaručeno doručení ve správném pořadí, nebo doručení vůbec.</a:t>
            </a:r>
          </a:p>
          <a:p>
            <a:r>
              <a:rPr lang="cs-CZ" dirty="0" smtClean="0"/>
              <a:t>Síť proto potřebuje mechanizmus pro správu přetížení sítě. </a:t>
            </a:r>
          </a:p>
          <a:p>
            <a:r>
              <a:rPr lang="cs-CZ" dirty="0" smtClean="0"/>
              <a:t>Přetížení sítě může nastat, když potřebné požadavky služeb převýší dostupné prostředky.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Různé druhy provozu</a:t>
            </a:r>
          </a:p>
          <a:p>
            <a:pPr lvl="1"/>
            <a:r>
              <a:rPr lang="cs-CZ" dirty="0" smtClean="0"/>
              <a:t>Real </a:t>
            </a:r>
            <a:r>
              <a:rPr lang="cs-CZ" dirty="0" err="1" smtClean="0"/>
              <a:t>Time</a:t>
            </a:r>
            <a:endParaRPr lang="cs-CZ" dirty="0" smtClean="0"/>
          </a:p>
          <a:p>
            <a:pPr lvl="2"/>
            <a:r>
              <a:rPr lang="cs-CZ" dirty="0" err="1" smtClean="0"/>
              <a:t>Voice</a:t>
            </a:r>
            <a:r>
              <a:rPr lang="cs-CZ" dirty="0" smtClean="0"/>
              <a:t> </a:t>
            </a:r>
            <a:r>
              <a:rPr lang="cs-CZ" dirty="0" err="1" smtClean="0"/>
              <a:t>over</a:t>
            </a:r>
            <a:r>
              <a:rPr lang="cs-CZ" dirty="0" smtClean="0"/>
              <a:t> IP (</a:t>
            </a:r>
            <a:r>
              <a:rPr lang="cs-CZ" dirty="0" err="1" smtClean="0"/>
              <a:t>VoIP</a:t>
            </a:r>
            <a:r>
              <a:rPr lang="cs-CZ" dirty="0" smtClean="0"/>
              <a:t>)</a:t>
            </a:r>
          </a:p>
          <a:p>
            <a:pPr lvl="2"/>
            <a:r>
              <a:rPr lang="cs-CZ" dirty="0" smtClean="0"/>
              <a:t>Videokonference</a:t>
            </a:r>
          </a:p>
          <a:p>
            <a:pPr lvl="1"/>
            <a:r>
              <a:rPr lang="cs-CZ" dirty="0" smtClean="0"/>
              <a:t>Web</a:t>
            </a:r>
          </a:p>
          <a:p>
            <a:pPr lvl="2"/>
            <a:r>
              <a:rPr lang="cs-CZ" dirty="0" smtClean="0"/>
              <a:t>Brouzdání</a:t>
            </a:r>
          </a:p>
          <a:p>
            <a:pPr lvl="2"/>
            <a:r>
              <a:rPr lang="cs-CZ" dirty="0" smtClean="0"/>
              <a:t>Nakupování</a:t>
            </a:r>
          </a:p>
          <a:p>
            <a:pPr lvl="1"/>
            <a:r>
              <a:rPr lang="cs-CZ" dirty="0" smtClean="0"/>
              <a:t>Transakce</a:t>
            </a:r>
          </a:p>
          <a:p>
            <a:pPr lvl="2"/>
            <a:r>
              <a:rPr lang="cs-CZ" dirty="0" smtClean="0"/>
              <a:t>Databáze</a:t>
            </a:r>
          </a:p>
          <a:p>
            <a:pPr lvl="2"/>
            <a:r>
              <a:rPr lang="cs-CZ" dirty="0" smtClean="0"/>
              <a:t>Přihlašování</a:t>
            </a:r>
          </a:p>
          <a:p>
            <a:pPr lvl="1"/>
            <a:r>
              <a:rPr lang="cs-CZ" dirty="0" err="1" smtClean="0"/>
              <a:t>Streaming</a:t>
            </a:r>
            <a:endParaRPr lang="cs-CZ" dirty="0" smtClean="0"/>
          </a:p>
          <a:p>
            <a:pPr lvl="2"/>
            <a:r>
              <a:rPr lang="cs-CZ" dirty="0" smtClean="0"/>
              <a:t>Video on </a:t>
            </a:r>
            <a:r>
              <a:rPr lang="cs-CZ" dirty="0" err="1" smtClean="0"/>
              <a:t>Demand</a:t>
            </a:r>
            <a:r>
              <a:rPr lang="cs-CZ" dirty="0" smtClean="0"/>
              <a:t> (</a:t>
            </a:r>
            <a:r>
              <a:rPr lang="cs-CZ" dirty="0" err="1" smtClean="0"/>
              <a:t>VoD</a:t>
            </a:r>
            <a:r>
              <a:rPr lang="cs-CZ" dirty="0" smtClean="0"/>
              <a:t>)</a:t>
            </a:r>
          </a:p>
          <a:p>
            <a:pPr lvl="2"/>
            <a:r>
              <a:rPr lang="cs-CZ" dirty="0" smtClean="0"/>
              <a:t>Filmy</a:t>
            </a:r>
          </a:p>
          <a:p>
            <a:pPr lvl="1"/>
            <a:r>
              <a:rPr lang="cs-CZ" dirty="0" err="1" smtClean="0"/>
              <a:t>Bulk</a:t>
            </a:r>
            <a:r>
              <a:rPr lang="cs-CZ" dirty="0" smtClean="0"/>
              <a:t> provoz</a:t>
            </a:r>
          </a:p>
          <a:p>
            <a:pPr lvl="2"/>
            <a:r>
              <a:rPr lang="cs-CZ" dirty="0" smtClean="0"/>
              <a:t>Email</a:t>
            </a:r>
          </a:p>
          <a:p>
            <a:pPr lvl="2"/>
            <a:r>
              <a:rPr lang="cs-CZ" dirty="0" smtClean="0"/>
              <a:t>Tisk</a:t>
            </a:r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Počítačové sítě jako životní styl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 smtClean="0"/>
              <a:t>V současné době je již náš život velmi úzce spjat s počítačovými sítěmi, aniž bychom si to uvědomovali.</a:t>
            </a:r>
          </a:p>
          <a:p>
            <a:r>
              <a:rPr lang="cs-CZ" dirty="0" smtClean="0"/>
              <a:t>Přímo i nepřímo využíváme každý den komunikačních i jiných služeb, které nám počítačové sítě přináší.</a:t>
            </a:r>
          </a:p>
          <a:p>
            <a:r>
              <a:rPr lang="cs-CZ" dirty="0" smtClean="0"/>
              <a:t>Počítačové sítě chápeme jako propojení počítačů případně dalších zařízení.</a:t>
            </a:r>
          </a:p>
          <a:p>
            <a:r>
              <a:rPr lang="cs-CZ" dirty="0" smtClean="0"/>
              <a:t>V současné době můžeme počítačové sítě chápat jako propojení lidí. Toto se označuje pod pojmem „</a:t>
            </a:r>
            <a:r>
              <a:rPr lang="cs-CZ" dirty="0" err="1" smtClean="0"/>
              <a:t>Human</a:t>
            </a:r>
            <a:r>
              <a:rPr lang="cs-CZ" dirty="0" smtClean="0"/>
              <a:t> Network“.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QoS</a:t>
            </a:r>
            <a:r>
              <a:rPr lang="cs-CZ" dirty="0" smtClean="0"/>
              <a:t> - Priorita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3251278"/>
          </a:xfrm>
        </p:spPr>
        <p:txBody>
          <a:bodyPr/>
          <a:lstStyle/>
          <a:p>
            <a:r>
              <a:rPr lang="cs-CZ" dirty="0" smtClean="0"/>
              <a:t>Různé služby mají různou prioritu. </a:t>
            </a:r>
          </a:p>
          <a:p>
            <a:r>
              <a:rPr lang="cs-CZ" dirty="0" smtClean="0"/>
              <a:t>Obvykle je priorita přidělována dle typu služby.</a:t>
            </a:r>
          </a:p>
          <a:p>
            <a:r>
              <a:rPr lang="cs-CZ" dirty="0" smtClean="0"/>
              <a:t>Například:</a:t>
            </a:r>
          </a:p>
          <a:p>
            <a:pPr lvl="1"/>
            <a:r>
              <a:rPr lang="cs-CZ" dirty="0" smtClean="0"/>
              <a:t>Vysoká: </a:t>
            </a:r>
            <a:r>
              <a:rPr lang="cs-CZ" dirty="0" err="1" smtClean="0"/>
              <a:t>VoIP</a:t>
            </a:r>
            <a:endParaRPr lang="cs-CZ" dirty="0" smtClean="0"/>
          </a:p>
          <a:p>
            <a:pPr lvl="1"/>
            <a:r>
              <a:rPr lang="cs-CZ" dirty="0" smtClean="0"/>
              <a:t>Střední: Finanční transakce</a:t>
            </a:r>
          </a:p>
          <a:p>
            <a:pPr lvl="1"/>
            <a:r>
              <a:rPr lang="cs-CZ" dirty="0" smtClean="0"/>
              <a:t>Nízká: Web</a:t>
            </a:r>
          </a:p>
          <a:p>
            <a:r>
              <a:rPr lang="cs-CZ" dirty="0" smtClean="0"/>
              <a:t>Dle této priority jsou data vysílána na médium.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20</a:t>
            </a:fld>
            <a:endParaRPr kumimoji="0" lang="en-US" dirty="0"/>
          </a:p>
        </p:txBody>
      </p:sp>
      <p:sp>
        <p:nvSpPr>
          <p:cNvPr id="7" name="TextovéPole 6"/>
          <p:cNvSpPr txBox="1"/>
          <p:nvPr/>
        </p:nvSpPr>
        <p:spPr>
          <a:xfrm>
            <a:off x="642910" y="5429264"/>
            <a:ext cx="200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 smtClean="0"/>
              <a:t>VoIP</a:t>
            </a:r>
            <a:r>
              <a:rPr lang="cs-CZ" dirty="0" smtClean="0"/>
              <a:t>: 	</a:t>
            </a:r>
            <a:r>
              <a:rPr lang="cs-CZ" dirty="0" err="1" smtClean="0"/>
              <a:t>aaaaaaa</a:t>
            </a:r>
            <a:endParaRPr lang="cs-CZ" dirty="0" smtClean="0"/>
          </a:p>
          <a:p>
            <a:r>
              <a:rPr lang="cs-CZ" dirty="0" smtClean="0"/>
              <a:t>Finance:</a:t>
            </a:r>
            <a:r>
              <a:rPr lang="cs-CZ" dirty="0" err="1" smtClean="0"/>
              <a:t>bbbbbbb</a:t>
            </a:r>
            <a:endParaRPr lang="cs-CZ" dirty="0" smtClean="0"/>
          </a:p>
          <a:p>
            <a:r>
              <a:rPr lang="cs-CZ" dirty="0" smtClean="0"/>
              <a:t>Web: 	</a:t>
            </a:r>
            <a:r>
              <a:rPr lang="cs-CZ" dirty="0" err="1" smtClean="0"/>
              <a:t>cccccccc</a:t>
            </a:r>
            <a:endParaRPr lang="cs-CZ" dirty="0"/>
          </a:p>
        </p:txBody>
      </p:sp>
      <p:sp>
        <p:nvSpPr>
          <p:cNvPr id="8" name="TextovéPole 7"/>
          <p:cNvSpPr txBox="1"/>
          <p:nvPr/>
        </p:nvSpPr>
        <p:spPr>
          <a:xfrm>
            <a:off x="4884604" y="5709652"/>
            <a:ext cx="375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 smtClean="0"/>
              <a:t>abcabaabcabaabcabaabcabaabcaba</a:t>
            </a:r>
            <a:endParaRPr lang="cs-CZ" dirty="0"/>
          </a:p>
        </p:txBody>
      </p:sp>
      <p:sp>
        <p:nvSpPr>
          <p:cNvPr id="9" name="Vývojový diagram: magnetický disk 8"/>
          <p:cNvSpPr/>
          <p:nvPr/>
        </p:nvSpPr>
        <p:spPr>
          <a:xfrm>
            <a:off x="3500430" y="5495338"/>
            <a:ext cx="928694" cy="7858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router</a:t>
            </a:r>
            <a:endParaRPr lang="cs-CZ" dirty="0"/>
          </a:p>
        </p:txBody>
      </p:sp>
      <p:cxnSp>
        <p:nvCxnSpPr>
          <p:cNvPr id="11" name="Přímá spojovací čára 10"/>
          <p:cNvCxnSpPr>
            <a:stCxn id="9" idx="2"/>
          </p:cNvCxnSpPr>
          <p:nvPr/>
        </p:nvCxnSpPr>
        <p:spPr>
          <a:xfrm rot="10800000">
            <a:off x="2786050" y="5638215"/>
            <a:ext cx="714380" cy="25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ovací čára 12"/>
          <p:cNvCxnSpPr>
            <a:stCxn id="9" idx="2"/>
          </p:cNvCxnSpPr>
          <p:nvPr/>
        </p:nvCxnSpPr>
        <p:spPr>
          <a:xfrm rot="10800000" flipV="1">
            <a:off x="2714612" y="5888246"/>
            <a:ext cx="785818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ovací čára 14"/>
          <p:cNvCxnSpPr>
            <a:stCxn id="9" idx="2"/>
          </p:cNvCxnSpPr>
          <p:nvPr/>
        </p:nvCxnSpPr>
        <p:spPr>
          <a:xfrm rot="10800000" flipV="1">
            <a:off x="2786050" y="5888246"/>
            <a:ext cx="714380" cy="321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ovací čára 21"/>
          <p:cNvCxnSpPr>
            <a:stCxn id="9" idx="4"/>
            <a:endCxn id="8" idx="1"/>
          </p:cNvCxnSpPr>
          <p:nvPr/>
        </p:nvCxnSpPr>
        <p:spPr>
          <a:xfrm>
            <a:off x="4429124" y="5888247"/>
            <a:ext cx="455480" cy="6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Bezpečnost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471990" cy="4525963"/>
          </a:xfrm>
        </p:spPr>
        <p:txBody>
          <a:bodyPr/>
          <a:lstStyle/>
          <a:p>
            <a:r>
              <a:rPr lang="cs-CZ" dirty="0" smtClean="0"/>
              <a:t>Proč bezpečnost</a:t>
            </a:r>
          </a:p>
          <a:p>
            <a:pPr lvl="1"/>
            <a:r>
              <a:rPr lang="cs-CZ" dirty="0" smtClean="0"/>
              <a:t>Finanční ztráty při online transakcích</a:t>
            </a:r>
          </a:p>
          <a:p>
            <a:pPr lvl="1"/>
            <a:r>
              <a:rPr lang="cs-CZ" dirty="0" smtClean="0"/>
              <a:t>Ztráta či zneužití dat (osobní data, patenty, výzkum, banky, …)</a:t>
            </a:r>
          </a:p>
          <a:p>
            <a:pPr lvl="1"/>
            <a:r>
              <a:rPr lang="cs-CZ" dirty="0" smtClean="0"/>
              <a:t>Zneužití služeb</a:t>
            </a:r>
          </a:p>
          <a:p>
            <a:pPr lvl="1"/>
            <a:r>
              <a:rPr lang="cs-CZ" dirty="0" smtClean="0"/>
              <a:t>Neoprávněné modifikování dat</a:t>
            </a:r>
          </a:p>
          <a:p>
            <a:pPr lvl="1"/>
            <a:endParaRPr lang="cs-CZ" dirty="0" smtClean="0"/>
          </a:p>
          <a:p>
            <a:pPr lvl="1"/>
            <a:endParaRPr lang="cs-CZ" dirty="0" smtClean="0"/>
          </a:p>
          <a:p>
            <a:pPr lvl="1">
              <a:buNone/>
            </a:pPr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2"/>
          </p:nvPr>
        </p:nvSpPr>
        <p:spPr>
          <a:xfrm>
            <a:off x="5033994" y="2249424"/>
            <a:ext cx="3538534" cy="4525963"/>
          </a:xfrm>
        </p:spPr>
        <p:txBody>
          <a:bodyPr/>
          <a:lstStyle/>
          <a:p>
            <a:r>
              <a:rPr lang="cs-CZ" dirty="0" smtClean="0"/>
              <a:t>Možní útočníci</a:t>
            </a:r>
          </a:p>
          <a:p>
            <a:pPr lvl="1"/>
            <a:r>
              <a:rPr lang="cs-CZ" dirty="0" smtClean="0"/>
              <a:t>Zloděj</a:t>
            </a:r>
          </a:p>
          <a:p>
            <a:pPr lvl="1"/>
            <a:r>
              <a:rPr lang="cs-CZ" dirty="0" smtClean="0"/>
              <a:t>Podvodník (</a:t>
            </a:r>
            <a:r>
              <a:rPr lang="cs-CZ" dirty="0" err="1" smtClean="0"/>
              <a:t>Cheat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Konkurent</a:t>
            </a:r>
          </a:p>
          <a:p>
            <a:r>
              <a:rPr lang="cs-CZ" dirty="0" smtClean="0"/>
              <a:t>Možná opatření</a:t>
            </a:r>
          </a:p>
          <a:p>
            <a:pPr lvl="1"/>
            <a:r>
              <a:rPr lang="cs-CZ" dirty="0" smtClean="0"/>
              <a:t>Firewall</a:t>
            </a:r>
          </a:p>
          <a:p>
            <a:pPr lvl="1"/>
            <a:r>
              <a:rPr lang="cs-CZ" smtClean="0"/>
              <a:t>Šifrování</a:t>
            </a:r>
            <a:r>
              <a:rPr lang="cs-CZ" smtClean="0"/>
              <a:t> </a:t>
            </a:r>
            <a:r>
              <a:rPr lang="cs-CZ" dirty="0" smtClean="0"/>
              <a:t>dat</a:t>
            </a:r>
          </a:p>
          <a:p>
            <a:pPr lvl="1"/>
            <a:r>
              <a:rPr lang="cs-CZ" dirty="0" smtClean="0"/>
              <a:t>Přístupová politika</a:t>
            </a:r>
          </a:p>
          <a:p>
            <a:pPr lvl="1"/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Kam to vše směřuje?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Hlavní trendy</a:t>
            </a:r>
          </a:p>
          <a:p>
            <a:pPr lvl="1"/>
            <a:r>
              <a:rPr lang="cs-CZ" dirty="0" smtClean="0"/>
              <a:t>Nárůst mobilní komunikace</a:t>
            </a:r>
          </a:p>
          <a:p>
            <a:pPr lvl="2"/>
            <a:r>
              <a:rPr lang="cs-CZ" dirty="0" smtClean="0"/>
              <a:t>PDA, </a:t>
            </a:r>
            <a:r>
              <a:rPr lang="cs-CZ" dirty="0" err="1" smtClean="0"/>
              <a:t>VoIP</a:t>
            </a:r>
            <a:r>
              <a:rPr lang="cs-CZ" dirty="0" smtClean="0"/>
              <a:t>, bezdrátové technologie, …</a:t>
            </a:r>
          </a:p>
          <a:p>
            <a:pPr lvl="1"/>
            <a:r>
              <a:rPr lang="cs-CZ" dirty="0" smtClean="0"/>
              <a:t>Rozšíření kapacity sítě</a:t>
            </a:r>
          </a:p>
          <a:p>
            <a:pPr lvl="2"/>
            <a:r>
              <a:rPr lang="cs-CZ" dirty="0" smtClean="0"/>
              <a:t>Nové technologie</a:t>
            </a:r>
          </a:p>
          <a:p>
            <a:pPr lvl="2"/>
            <a:r>
              <a:rPr lang="cs-CZ" dirty="0" smtClean="0"/>
              <a:t>Nová zařízení</a:t>
            </a:r>
          </a:p>
          <a:p>
            <a:pPr lvl="1"/>
            <a:r>
              <a:rPr lang="cs-CZ" dirty="0" smtClean="0"/>
              <a:t>Expanze síťových služeb a jejich možností</a:t>
            </a:r>
          </a:p>
          <a:p>
            <a:r>
              <a:rPr lang="cs-CZ" dirty="0" smtClean="0"/>
              <a:t>Síť jako centrum našeho života</a:t>
            </a:r>
          </a:p>
          <a:p>
            <a:r>
              <a:rPr lang="cs-CZ" dirty="0" smtClean="0"/>
              <a:t>Síť už není třeba chápat jako síť počítačů, ale jako síť lidí.</a:t>
            </a:r>
          </a:p>
          <a:p>
            <a:endParaRPr lang="cs-CZ" dirty="0" smtClean="0"/>
          </a:p>
          <a:p>
            <a:pPr lvl="2"/>
            <a:endParaRPr lang="cs-CZ" dirty="0" smtClean="0"/>
          </a:p>
          <a:p>
            <a:pPr lvl="1"/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Přínosy počítačových sítí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Efektivní komunikace</a:t>
            </a:r>
          </a:p>
          <a:p>
            <a:r>
              <a:rPr lang="cs-CZ" dirty="0" smtClean="0"/>
              <a:t>Sdílení prostředků </a:t>
            </a:r>
          </a:p>
          <a:p>
            <a:pPr lvl="1"/>
            <a:r>
              <a:rPr lang="cs-CZ" dirty="0" smtClean="0"/>
              <a:t>HW (tiskárny, pevné disky, procesory, …)</a:t>
            </a:r>
          </a:p>
          <a:p>
            <a:pPr lvl="1"/>
            <a:r>
              <a:rPr lang="cs-CZ" dirty="0" smtClean="0"/>
              <a:t>SW (klient-server aplikace, …)</a:t>
            </a:r>
          </a:p>
          <a:p>
            <a:r>
              <a:rPr lang="cs-CZ" dirty="0" smtClean="0"/>
              <a:t>Služby sítě</a:t>
            </a:r>
          </a:p>
          <a:p>
            <a:r>
              <a:rPr lang="cs-CZ" dirty="0" smtClean="0"/>
              <a:t>Vzdálený přístup k HW a SW</a:t>
            </a:r>
          </a:p>
          <a:p>
            <a:r>
              <a:rPr lang="cs-CZ" dirty="0" smtClean="0"/>
              <a:t>Odstranění limitace geografické bariéry</a:t>
            </a:r>
          </a:p>
          <a:p>
            <a:r>
              <a:rPr lang="cs-CZ" dirty="0" smtClean="0"/>
              <a:t>Internet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Plusy a mínusy</a:t>
            </a:r>
            <a:endParaRPr lang="cs-CZ" dirty="0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Výhody</a:t>
            </a:r>
            <a:endParaRPr lang="cs-CZ" dirty="0"/>
          </a:p>
        </p:txBody>
      </p:sp>
      <p:sp>
        <p:nvSpPr>
          <p:cNvPr id="7" name="Zástupný symbol pro text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cs-CZ" dirty="0" smtClean="0"/>
              <a:t>Nevýhody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cs-CZ" dirty="0" smtClean="0"/>
              <a:t>Ekonomické (sdílení prostředků umožní jejich menší počet, …)</a:t>
            </a:r>
          </a:p>
          <a:p>
            <a:r>
              <a:rPr lang="cs-CZ" dirty="0" smtClean="0"/>
              <a:t>Efektivní komunikace</a:t>
            </a:r>
          </a:p>
          <a:p>
            <a:r>
              <a:rPr lang="cs-CZ" dirty="0" smtClean="0"/>
              <a:t>Vyšší efektivita práce</a:t>
            </a:r>
          </a:p>
          <a:p>
            <a:r>
              <a:rPr lang="cs-CZ" dirty="0" smtClean="0"/>
              <a:t>Úspora lidských zdrojů</a:t>
            </a:r>
          </a:p>
          <a:p>
            <a:r>
              <a:rPr lang="cs-CZ" dirty="0" smtClean="0"/>
              <a:t>Nové technologie</a:t>
            </a:r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 smtClean="0"/>
              <a:t>Ekonomické (náklady na implementaci počítačových sítí, …)</a:t>
            </a:r>
          </a:p>
          <a:p>
            <a:r>
              <a:rPr lang="cs-CZ" dirty="0" smtClean="0"/>
              <a:t>Bezpečnost (potřeba bezpečnostního ošetření, bezpečných protokolů, …)</a:t>
            </a:r>
          </a:p>
          <a:p>
            <a:r>
              <a:rPr lang="cs-CZ" dirty="0" smtClean="0"/>
              <a:t>Vyžaduje školený personál</a:t>
            </a:r>
          </a:p>
          <a:p>
            <a:r>
              <a:rPr lang="cs-CZ" dirty="0" smtClean="0"/>
              <a:t>Kauzalita poruch</a:t>
            </a:r>
          </a:p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Přínosy Internetu</a:t>
            </a:r>
            <a:endParaRPr lang="cs-CZ" dirty="0"/>
          </a:p>
        </p:txBody>
      </p:sp>
      <p:sp>
        <p:nvSpPr>
          <p:cNvPr id="10" name="Zástupný symbol pro obsah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Informace </a:t>
            </a:r>
            <a:r>
              <a:rPr lang="cs-CZ" smtClean="0"/>
              <a:t>(multimedia)</a:t>
            </a:r>
            <a:endParaRPr lang="cs-CZ" dirty="0" smtClean="0"/>
          </a:p>
          <a:p>
            <a:pPr lvl="1"/>
            <a:r>
              <a:rPr lang="cs-CZ" dirty="0" smtClean="0"/>
              <a:t>Aktuální informace</a:t>
            </a:r>
          </a:p>
          <a:p>
            <a:pPr lvl="2"/>
            <a:r>
              <a:rPr lang="cs-CZ" dirty="0" smtClean="0"/>
              <a:t>Zprávy</a:t>
            </a:r>
          </a:p>
          <a:p>
            <a:pPr lvl="2"/>
            <a:r>
              <a:rPr lang="cs-CZ" dirty="0" smtClean="0"/>
              <a:t>Počasí</a:t>
            </a:r>
          </a:p>
          <a:p>
            <a:pPr lvl="2"/>
            <a:r>
              <a:rPr lang="cs-CZ" dirty="0" smtClean="0"/>
              <a:t>Dopravní situace, webkamery</a:t>
            </a:r>
          </a:p>
          <a:p>
            <a:pPr lvl="2"/>
            <a:r>
              <a:rPr lang="cs-CZ" dirty="0" smtClean="0"/>
              <a:t>…</a:t>
            </a:r>
          </a:p>
          <a:p>
            <a:pPr lvl="1"/>
            <a:r>
              <a:rPr lang="cs-CZ" dirty="0" smtClean="0"/>
              <a:t>Ostatní</a:t>
            </a:r>
          </a:p>
          <a:p>
            <a:pPr lvl="2"/>
            <a:r>
              <a:rPr lang="cs-CZ" dirty="0" smtClean="0"/>
              <a:t>Firemní prezentace</a:t>
            </a:r>
          </a:p>
          <a:p>
            <a:pPr lvl="2"/>
            <a:r>
              <a:rPr lang="cs-CZ" dirty="0" smtClean="0"/>
              <a:t>Recepty</a:t>
            </a:r>
          </a:p>
          <a:p>
            <a:pPr lvl="2"/>
            <a:r>
              <a:rPr lang="cs-CZ" dirty="0" smtClean="0"/>
              <a:t>Blogy</a:t>
            </a:r>
          </a:p>
          <a:p>
            <a:pPr lvl="2"/>
            <a:r>
              <a:rPr lang="cs-CZ" dirty="0" smtClean="0"/>
              <a:t>Vzdělávání</a:t>
            </a:r>
          </a:p>
          <a:p>
            <a:pPr lvl="2"/>
            <a:r>
              <a:rPr lang="cs-CZ" dirty="0" smtClean="0"/>
              <a:t>…</a:t>
            </a:r>
          </a:p>
          <a:p>
            <a:r>
              <a:rPr lang="cs-CZ" dirty="0" smtClean="0"/>
              <a:t>Síťové aplikace</a:t>
            </a:r>
          </a:p>
          <a:p>
            <a:pPr lvl="1"/>
            <a:r>
              <a:rPr lang="cs-CZ" dirty="0" err="1" smtClean="0"/>
              <a:t>GoogleEarth</a:t>
            </a:r>
            <a:endParaRPr lang="cs-CZ" dirty="0" smtClean="0"/>
          </a:p>
          <a:p>
            <a:pPr lvl="1"/>
            <a:r>
              <a:rPr lang="cs-CZ" dirty="0" smtClean="0"/>
              <a:t>SETI</a:t>
            </a:r>
          </a:p>
          <a:p>
            <a:pPr lvl="1"/>
            <a:r>
              <a:rPr lang="cs-CZ" dirty="0" smtClean="0"/>
              <a:t>Databáze</a:t>
            </a:r>
          </a:p>
        </p:txBody>
      </p:sp>
      <p:sp>
        <p:nvSpPr>
          <p:cNvPr id="11" name="Zástupný symbol pro obsah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Komunikace</a:t>
            </a:r>
          </a:p>
          <a:p>
            <a:pPr lvl="1"/>
            <a:r>
              <a:rPr lang="cs-CZ" dirty="0" smtClean="0"/>
              <a:t>Offline (Email, </a:t>
            </a:r>
            <a:r>
              <a:rPr lang="cs-CZ" dirty="0" err="1" smtClean="0"/>
              <a:t>forum</a:t>
            </a:r>
            <a:r>
              <a:rPr lang="cs-CZ" dirty="0" smtClean="0"/>
              <a:t>, …)</a:t>
            </a:r>
          </a:p>
          <a:p>
            <a:pPr lvl="1"/>
            <a:r>
              <a:rPr lang="cs-CZ" dirty="0" smtClean="0"/>
              <a:t>Online (Chat, ICQ, MSN, …)</a:t>
            </a:r>
          </a:p>
          <a:p>
            <a:r>
              <a:rPr lang="cs-CZ" dirty="0" smtClean="0"/>
              <a:t>Sdílení prostředků</a:t>
            </a:r>
          </a:p>
          <a:p>
            <a:pPr lvl="1"/>
            <a:r>
              <a:rPr lang="cs-CZ" dirty="0" smtClean="0"/>
              <a:t>Osobní (Blog, </a:t>
            </a:r>
            <a:r>
              <a:rPr lang="cs-CZ" dirty="0" err="1" smtClean="0"/>
              <a:t>Homepage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Hromadné (</a:t>
            </a:r>
            <a:r>
              <a:rPr lang="cs-CZ" dirty="0" err="1" smtClean="0"/>
              <a:t>YouTube</a:t>
            </a:r>
            <a:r>
              <a:rPr lang="cs-CZ" dirty="0" smtClean="0"/>
              <a:t>, </a:t>
            </a:r>
            <a:r>
              <a:rPr lang="cs-CZ" dirty="0" err="1" smtClean="0"/>
              <a:t>Eseminarky</a:t>
            </a:r>
            <a:r>
              <a:rPr lang="cs-CZ" dirty="0" smtClean="0"/>
              <a:t>, ..)</a:t>
            </a:r>
          </a:p>
          <a:p>
            <a:r>
              <a:rPr lang="cs-CZ" dirty="0" smtClean="0"/>
              <a:t>Různé služby </a:t>
            </a:r>
          </a:p>
          <a:p>
            <a:pPr lvl="1"/>
            <a:r>
              <a:rPr lang="cs-CZ" dirty="0" smtClean="0"/>
              <a:t>Bankovnictví</a:t>
            </a:r>
          </a:p>
          <a:p>
            <a:pPr lvl="1"/>
            <a:r>
              <a:rPr lang="cs-CZ" dirty="0" smtClean="0"/>
              <a:t>Dopravní spoje</a:t>
            </a:r>
          </a:p>
          <a:p>
            <a:pPr lvl="1"/>
            <a:r>
              <a:rPr lang="cs-CZ" dirty="0" smtClean="0"/>
              <a:t>Elektronické nakupování</a:t>
            </a:r>
          </a:p>
          <a:p>
            <a:pPr lvl="1"/>
            <a:r>
              <a:rPr lang="cs-CZ" dirty="0" smtClean="0"/>
              <a:t>Mapové systémy</a:t>
            </a:r>
          </a:p>
          <a:p>
            <a:pPr lvl="1"/>
            <a:r>
              <a:rPr lang="cs-CZ" dirty="0" smtClean="0"/>
              <a:t>Cestování (plánování, rezervace, …)</a:t>
            </a:r>
          </a:p>
          <a:p>
            <a:pPr lvl="1"/>
            <a:r>
              <a:rPr lang="cs-CZ" dirty="0" smtClean="0"/>
              <a:t>…</a:t>
            </a:r>
          </a:p>
          <a:p>
            <a:pPr lvl="1"/>
            <a:endParaRPr lang="cs-CZ" dirty="0" smtClean="0"/>
          </a:p>
          <a:p>
            <a:pPr lvl="1"/>
            <a:endParaRPr lang="cs-CZ" dirty="0" smtClean="0"/>
          </a:p>
          <a:p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Příklady současných populárních komunikačních nástrojů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Instant </a:t>
            </a:r>
            <a:r>
              <a:rPr lang="cs-CZ" dirty="0" err="1" smtClean="0"/>
              <a:t>messaging</a:t>
            </a:r>
            <a:r>
              <a:rPr lang="cs-CZ" dirty="0" smtClean="0"/>
              <a:t> (IM)</a:t>
            </a:r>
          </a:p>
          <a:p>
            <a:pPr lvl="1"/>
            <a:r>
              <a:rPr lang="cs-CZ" dirty="0" smtClean="0"/>
              <a:t>Komunikace v reálném čase mezi 2 nebo více uživateli</a:t>
            </a:r>
          </a:p>
          <a:p>
            <a:r>
              <a:rPr lang="cs-CZ" dirty="0" err="1" smtClean="0"/>
              <a:t>Weblogs</a:t>
            </a:r>
            <a:r>
              <a:rPr lang="cs-CZ" dirty="0" smtClean="0"/>
              <a:t>, </a:t>
            </a:r>
            <a:r>
              <a:rPr lang="cs-CZ" dirty="0" err="1" smtClean="0"/>
              <a:t>blogs</a:t>
            </a:r>
            <a:endParaRPr lang="cs-CZ" dirty="0" smtClean="0"/>
          </a:p>
          <a:p>
            <a:pPr lvl="1"/>
            <a:r>
              <a:rPr lang="cs-CZ" dirty="0" smtClean="0"/>
              <a:t>Nekomerční, aktuální, jednoduchý, přehledný, tematický, informační, osobní web. Uživateli může být nabídnut text, video, audio, foto, …</a:t>
            </a:r>
          </a:p>
          <a:p>
            <a:r>
              <a:rPr lang="cs-CZ" dirty="0" err="1" smtClean="0"/>
              <a:t>Wikis</a:t>
            </a:r>
            <a:endParaRPr lang="cs-CZ" dirty="0" smtClean="0"/>
          </a:p>
          <a:p>
            <a:pPr lvl="1"/>
            <a:r>
              <a:rPr lang="cs-CZ" dirty="0" smtClean="0"/>
              <a:t>Podobné </a:t>
            </a:r>
            <a:r>
              <a:rPr lang="cs-CZ" dirty="0" err="1" smtClean="0"/>
              <a:t>weblogům</a:t>
            </a:r>
            <a:r>
              <a:rPr lang="cs-CZ" dirty="0" smtClean="0"/>
              <a:t>, ale správcem již není jedna osoba, ale tým lidí.  </a:t>
            </a:r>
          </a:p>
          <a:p>
            <a:r>
              <a:rPr lang="cs-CZ" dirty="0" err="1" smtClean="0"/>
              <a:t>Podcasting</a:t>
            </a:r>
            <a:endParaRPr lang="cs-CZ" dirty="0" smtClean="0"/>
          </a:p>
          <a:p>
            <a:pPr lvl="1"/>
            <a:r>
              <a:rPr lang="cs-CZ" dirty="0" smtClean="0"/>
              <a:t>Audio platforma. Umožnění sdílení audia a jeho použití v I-Pod.</a:t>
            </a:r>
          </a:p>
          <a:p>
            <a:r>
              <a:rPr lang="cs-CZ" dirty="0" smtClean="0"/>
              <a:t>…</a:t>
            </a:r>
          </a:p>
          <a:p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Komunikace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Pravidla komunikací v počítačových sítí se přenáší z běžného života:</a:t>
            </a:r>
          </a:p>
          <a:p>
            <a:pPr marL="925830" lvl="1" indent="-514350">
              <a:buFont typeface="+mj-lt"/>
              <a:buAutoNum type="arabicPeriod"/>
            </a:pPr>
            <a:r>
              <a:rPr lang="cs-CZ" dirty="0" smtClean="0"/>
              <a:t>Identifikace příjemce a vysílače</a:t>
            </a:r>
          </a:p>
          <a:p>
            <a:pPr marL="925830" lvl="1" indent="-514350">
              <a:buFont typeface="+mj-lt"/>
              <a:buAutoNum type="arabicPeriod"/>
            </a:pPr>
            <a:r>
              <a:rPr lang="cs-CZ" dirty="0" smtClean="0"/>
              <a:t>Stanovení metody komunikace (verbální, telefon, dopis, …)</a:t>
            </a:r>
          </a:p>
          <a:p>
            <a:pPr marL="925830" lvl="1" indent="-514350">
              <a:buFont typeface="+mj-lt"/>
              <a:buAutoNum type="arabicPeriod"/>
            </a:pPr>
            <a:r>
              <a:rPr lang="cs-CZ" dirty="0" smtClean="0"/>
              <a:t>Stanovení jazyka gramatiky</a:t>
            </a:r>
          </a:p>
          <a:p>
            <a:pPr marL="925830" lvl="1" indent="-514350">
              <a:buFont typeface="+mj-lt"/>
              <a:buAutoNum type="arabicPeriod"/>
            </a:pPr>
            <a:r>
              <a:rPr lang="cs-CZ" dirty="0" smtClean="0"/>
              <a:t>Stanovení rychlosti a časování doručení</a:t>
            </a:r>
          </a:p>
          <a:p>
            <a:pPr marL="925830" lvl="1" indent="-514350">
              <a:buFont typeface="+mj-lt"/>
              <a:buAutoNum type="arabicPeriod"/>
            </a:pPr>
            <a:r>
              <a:rPr lang="cs-CZ" dirty="0" smtClean="0"/>
              <a:t>Potvrzení </a:t>
            </a:r>
          </a:p>
          <a:p>
            <a:pPr marL="633222" indent="-514350"/>
            <a:r>
              <a:rPr lang="cs-CZ" dirty="0" smtClean="0"/>
              <a:t>Tato pravidla se v běžném světě liší dle kontextu a kultury. Ve světě počítačových sítí se liší dle použitých protokolů či standardů.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Kvalita komunikace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dirty="0" smtClean="0"/>
              <a:t>Kvalitativní faktory</a:t>
            </a:r>
          </a:p>
          <a:p>
            <a:pPr lvl="1"/>
            <a:r>
              <a:rPr lang="cs-CZ" dirty="0" smtClean="0"/>
              <a:t>Spolehlivost doručení</a:t>
            </a:r>
          </a:p>
          <a:p>
            <a:pPr lvl="1"/>
            <a:r>
              <a:rPr lang="cs-CZ" dirty="0" smtClean="0"/>
              <a:t>Rychlost doručení</a:t>
            </a:r>
          </a:p>
          <a:p>
            <a:r>
              <a:rPr lang="cs-CZ" dirty="0" smtClean="0"/>
              <a:t>Externí faktory</a:t>
            </a:r>
          </a:p>
          <a:p>
            <a:pPr lvl="1"/>
            <a:r>
              <a:rPr lang="cs-CZ" dirty="0" smtClean="0"/>
              <a:t>Kvalita cesty mezi příjemcem a odesílatelem</a:t>
            </a:r>
          </a:p>
          <a:p>
            <a:pPr lvl="1"/>
            <a:r>
              <a:rPr lang="cs-CZ" dirty="0" smtClean="0"/>
              <a:t>Kolikrát zpráva změní formu</a:t>
            </a:r>
          </a:p>
          <a:p>
            <a:pPr lvl="1"/>
            <a:r>
              <a:rPr lang="cs-CZ" dirty="0" smtClean="0"/>
              <a:t>Kolikrát byla zpráva přesměrována nebo přeadresována</a:t>
            </a:r>
          </a:p>
          <a:p>
            <a:pPr lvl="1"/>
            <a:r>
              <a:rPr lang="cs-CZ" dirty="0" smtClean="0"/>
              <a:t>Počtu zpráv poslaných současně</a:t>
            </a:r>
          </a:p>
          <a:p>
            <a:r>
              <a:rPr lang="cs-CZ" dirty="0" smtClean="0"/>
              <a:t>Interní faktory</a:t>
            </a:r>
          </a:p>
          <a:p>
            <a:pPr lvl="1"/>
            <a:r>
              <a:rPr lang="cs-CZ" dirty="0" smtClean="0"/>
              <a:t>Velikost zprávy</a:t>
            </a:r>
          </a:p>
          <a:p>
            <a:pPr lvl="1"/>
            <a:r>
              <a:rPr lang="cs-CZ" dirty="0" smtClean="0"/>
              <a:t>Komplikovanost zprávy</a:t>
            </a:r>
          </a:p>
          <a:p>
            <a:pPr lvl="1"/>
            <a:r>
              <a:rPr lang="cs-CZ" dirty="0" smtClean="0"/>
              <a:t>Důležitost zprávy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Elementy počítačových sítí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965394"/>
          </a:xfrm>
        </p:spPr>
        <p:txBody>
          <a:bodyPr/>
          <a:lstStyle/>
          <a:p>
            <a:r>
              <a:rPr lang="cs-CZ" dirty="0" smtClean="0"/>
              <a:t>Pravidla</a:t>
            </a:r>
          </a:p>
          <a:p>
            <a:r>
              <a:rPr lang="cs-CZ" dirty="0" smtClean="0"/>
              <a:t>Přenosové médium</a:t>
            </a:r>
          </a:p>
          <a:p>
            <a:r>
              <a:rPr lang="cs-CZ" dirty="0" smtClean="0"/>
              <a:t>Zprávy</a:t>
            </a:r>
          </a:p>
          <a:p>
            <a:r>
              <a:rPr lang="cs-CZ" dirty="0" smtClean="0"/>
              <a:t>Zařízení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6" name="Obdélník 5"/>
          <p:cNvSpPr/>
          <p:nvPr/>
        </p:nvSpPr>
        <p:spPr>
          <a:xfrm>
            <a:off x="642910" y="4714884"/>
            <a:ext cx="128588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Zařízení</a:t>
            </a:r>
          </a:p>
          <a:p>
            <a:pPr algn="ctr"/>
            <a:r>
              <a:rPr lang="cs-CZ" sz="1200" dirty="0" smtClean="0"/>
              <a:t>zdroj</a:t>
            </a:r>
            <a:endParaRPr lang="cs-CZ" sz="1200" dirty="0"/>
          </a:p>
        </p:txBody>
      </p:sp>
      <p:sp>
        <p:nvSpPr>
          <p:cNvPr id="7" name="Obdélník 6"/>
          <p:cNvSpPr/>
          <p:nvPr/>
        </p:nvSpPr>
        <p:spPr>
          <a:xfrm>
            <a:off x="6858016" y="4286256"/>
            <a:ext cx="128588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Zařízení</a:t>
            </a:r>
          </a:p>
          <a:p>
            <a:pPr algn="ctr"/>
            <a:r>
              <a:rPr lang="cs-CZ" sz="1200" dirty="0" smtClean="0"/>
              <a:t>cíl</a:t>
            </a:r>
            <a:endParaRPr lang="cs-CZ" sz="1200" dirty="0"/>
          </a:p>
        </p:txBody>
      </p:sp>
      <p:sp>
        <p:nvSpPr>
          <p:cNvPr id="8" name="Výbuch 2 7"/>
          <p:cNvSpPr/>
          <p:nvPr/>
        </p:nvSpPr>
        <p:spPr>
          <a:xfrm>
            <a:off x="3428992" y="4214818"/>
            <a:ext cx="2214578" cy="150019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síť</a:t>
            </a:r>
            <a:endParaRPr lang="cs-CZ" dirty="0"/>
          </a:p>
        </p:txBody>
      </p:sp>
      <p:cxnSp>
        <p:nvCxnSpPr>
          <p:cNvPr id="10" name="Přímá spojovací čára 9"/>
          <p:cNvCxnSpPr>
            <a:stCxn id="6" idx="3"/>
            <a:endCxn id="8" idx="1"/>
          </p:cNvCxnSpPr>
          <p:nvPr/>
        </p:nvCxnSpPr>
        <p:spPr>
          <a:xfrm>
            <a:off x="1928794" y="5107793"/>
            <a:ext cx="1500198" cy="1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ovací čára 11"/>
          <p:cNvCxnSpPr>
            <a:stCxn id="8" idx="3"/>
            <a:endCxn id="7" idx="1"/>
          </p:cNvCxnSpPr>
          <p:nvPr/>
        </p:nvCxnSpPr>
        <p:spPr>
          <a:xfrm>
            <a:off x="5643570" y="4676337"/>
            <a:ext cx="1214446" cy="2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/>
          <p:cNvSpPr txBox="1"/>
          <p:nvPr/>
        </p:nvSpPr>
        <p:spPr>
          <a:xfrm>
            <a:off x="5643570" y="464344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médium</a:t>
            </a:r>
            <a:endParaRPr lang="cs-CZ" dirty="0"/>
          </a:p>
        </p:txBody>
      </p:sp>
      <p:sp>
        <p:nvSpPr>
          <p:cNvPr id="15" name="Vodorovný svitek 14"/>
          <p:cNvSpPr/>
          <p:nvPr/>
        </p:nvSpPr>
        <p:spPr>
          <a:xfrm>
            <a:off x="2285984" y="4786322"/>
            <a:ext cx="857256" cy="64294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/>
              <a:t>zpráva</a:t>
            </a:r>
            <a:endParaRPr lang="cs-CZ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46E6ED0D2E4144F96D639EFEAB53411" ma:contentTypeVersion="4" ma:contentTypeDescription="Vytvoří nový dokument" ma:contentTypeScope="" ma:versionID="a280208043eaf2e139125f7dbdfc57ef">
  <xsd:schema xmlns:xsd="http://www.w3.org/2001/XMLSchema" xmlns:xs="http://www.w3.org/2001/XMLSchema" xmlns:p="http://schemas.microsoft.com/office/2006/metadata/properties" xmlns:ns2="1e690b57-a195-4256-ba74-52a5d16b8458" targetNamespace="http://schemas.microsoft.com/office/2006/metadata/properties" ma:root="true" ma:fieldsID="fd847346c514ed2c49bf660293b36dd3" ns2:_="">
    <xsd:import namespace="1e690b57-a195-4256-ba74-52a5d16b84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690b57-a195-4256-ba74-52a5d16b84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771146-B19B-4F1C-BF87-B0E7798BC089}"/>
</file>

<file path=customXml/itemProps2.xml><?xml version="1.0" encoding="utf-8"?>
<ds:datastoreItem xmlns:ds="http://schemas.openxmlformats.org/officeDocument/2006/customXml" ds:itemID="{FD294A80-EB0D-437F-98C0-4BC2365A0730}"/>
</file>

<file path=customXml/itemProps3.xml><?xml version="1.0" encoding="utf-8"?>
<ds:datastoreItem xmlns:ds="http://schemas.openxmlformats.org/officeDocument/2006/customXml" ds:itemID="{FCCE2ABB-E6FF-4594-AF65-3A187556732D}"/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2710</TotalTime>
  <Words>1212</Words>
  <Application>Microsoft Office PowerPoint</Application>
  <PresentationFormat>Předvádění na obrazovce (4:3)</PresentationFormat>
  <Paragraphs>334</Paragraphs>
  <Slides>22</Slides>
  <Notes>21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7" baseType="lpstr">
      <vt:lpstr>Calibri</vt:lpstr>
      <vt:lpstr>Georgia</vt:lpstr>
      <vt:lpstr>Trebuchet MS</vt:lpstr>
      <vt:lpstr>Wingdings 2</vt:lpstr>
      <vt:lpstr>Urban</vt:lpstr>
      <vt:lpstr>Úvod do počítačových sítí</vt:lpstr>
      <vt:lpstr>Počítačové sítě jako životní styl</vt:lpstr>
      <vt:lpstr>Přínosy počítačových sítí</vt:lpstr>
      <vt:lpstr>Plusy a mínusy</vt:lpstr>
      <vt:lpstr>Přínosy Internetu</vt:lpstr>
      <vt:lpstr>Příklady současných populárních komunikačních nástrojů</vt:lpstr>
      <vt:lpstr>Komunikace</vt:lpstr>
      <vt:lpstr>Kvalita komunikace</vt:lpstr>
      <vt:lpstr>Elementy počítačových sítí</vt:lpstr>
      <vt:lpstr>Prezentace aplikace PowerPoint</vt:lpstr>
      <vt:lpstr>Zařízení</vt:lpstr>
      <vt:lpstr>Médium</vt:lpstr>
      <vt:lpstr>Protokoly</vt:lpstr>
      <vt:lpstr>Služby a protokoly</vt:lpstr>
      <vt:lpstr>Soustřeďování sítí</vt:lpstr>
      <vt:lpstr>Architektura sítí</vt:lpstr>
      <vt:lpstr>Odolnost vůči chybám</vt:lpstr>
      <vt:lpstr>Škálovatelnost</vt:lpstr>
      <vt:lpstr>Kvalita služeb  (Quality of Service – QoS)</vt:lpstr>
      <vt:lpstr>QoS - Priorita</vt:lpstr>
      <vt:lpstr>Bezpečnost</vt:lpstr>
      <vt:lpstr>Kam to vše směřuje?</vt:lpstr>
    </vt:vector>
  </TitlesOfParts>
  <Company>VOŠ a SPŠ Varnsdorf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</dc:title>
  <dc:creator>Ing. Michal Bubílek</dc:creator>
  <cp:lastModifiedBy>BUB</cp:lastModifiedBy>
  <cp:revision>168</cp:revision>
  <dcterms:created xsi:type="dcterms:W3CDTF">2007-09-07T06:40:24Z</dcterms:created>
  <dcterms:modified xsi:type="dcterms:W3CDTF">2018-09-26T08:21:14Z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0x010100E46E6ED0D2E4144F96D639EFEAB53411</vt:lpwstr>
  </property>
</Properties>
</file>