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diagrams/layout1.xml" ContentType="application/vnd.openxmlformats-officedocument.drawingml.diagramLayout+xml"/>
  <Override PartName="/ppt/theme/theme3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Světlý styl 3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větlý styl 2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8ED5CF-DD18-4984-9D5B-4FE249AADF17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6710261-46BF-4D50-B22F-17F1ABFA5E0C}">
      <dgm:prSet phldrT="[Text]"/>
      <dgm:spPr/>
      <dgm:t>
        <a:bodyPr/>
        <a:lstStyle/>
        <a:p>
          <a:r>
            <a:rPr lang="cs-CZ" dirty="0" smtClean="0"/>
            <a:t>Zpráva A – díl </a:t>
          </a:r>
          <a:r>
            <a:rPr lang="en-US" dirty="0" smtClean="0"/>
            <a:t>3</a:t>
          </a:r>
          <a:endParaRPr lang="cs-CZ" dirty="0"/>
        </a:p>
      </dgm:t>
    </dgm:pt>
    <dgm:pt modelId="{AF62C9B3-AF02-4E0E-B3A1-7EBEEDB74117}" type="parTrans" cxnId="{73257641-10B4-4900-A4CB-8E9D0EFCD367}">
      <dgm:prSet/>
      <dgm:spPr/>
      <dgm:t>
        <a:bodyPr/>
        <a:lstStyle/>
        <a:p>
          <a:endParaRPr lang="cs-CZ"/>
        </a:p>
      </dgm:t>
    </dgm:pt>
    <dgm:pt modelId="{69D7DB5C-9013-4B71-A861-C21E92DFD75F}" type="sibTrans" cxnId="{73257641-10B4-4900-A4CB-8E9D0EFCD367}">
      <dgm:prSet/>
      <dgm:spPr/>
      <dgm:t>
        <a:bodyPr/>
        <a:lstStyle/>
        <a:p>
          <a:endParaRPr lang="cs-CZ"/>
        </a:p>
      </dgm:t>
    </dgm:pt>
    <dgm:pt modelId="{4713D378-F924-4CF1-95B2-C98171D6B953}">
      <dgm:prSet phldrT="[Text]"/>
      <dgm:spPr/>
      <dgm:t>
        <a:bodyPr/>
        <a:lstStyle/>
        <a:p>
          <a:r>
            <a:rPr lang="cs-CZ" dirty="0" smtClean="0"/>
            <a:t>Zpráva A – díl </a:t>
          </a:r>
          <a:r>
            <a:rPr lang="en-US" dirty="0" smtClean="0"/>
            <a:t>2</a:t>
          </a:r>
          <a:endParaRPr lang="cs-CZ" dirty="0"/>
        </a:p>
      </dgm:t>
    </dgm:pt>
    <dgm:pt modelId="{E568D65D-A05F-4E44-8506-BFEBF6131768}" type="parTrans" cxnId="{898E4509-F479-47D2-8C16-3FD0417A004F}">
      <dgm:prSet/>
      <dgm:spPr/>
      <dgm:t>
        <a:bodyPr/>
        <a:lstStyle/>
        <a:p>
          <a:endParaRPr lang="cs-CZ"/>
        </a:p>
      </dgm:t>
    </dgm:pt>
    <dgm:pt modelId="{C7461D8A-6373-4B4E-8694-8A38338DA81D}" type="sibTrans" cxnId="{898E4509-F479-47D2-8C16-3FD0417A004F}">
      <dgm:prSet/>
      <dgm:spPr/>
      <dgm:t>
        <a:bodyPr/>
        <a:lstStyle/>
        <a:p>
          <a:endParaRPr lang="cs-CZ"/>
        </a:p>
      </dgm:t>
    </dgm:pt>
    <dgm:pt modelId="{7BA23682-23DE-415F-85D8-BE54D31F5C43}">
      <dgm:prSet phldrT="[Text]"/>
      <dgm:spPr/>
      <dgm:t>
        <a:bodyPr/>
        <a:lstStyle/>
        <a:p>
          <a:r>
            <a:rPr lang="cs-CZ" dirty="0" smtClean="0"/>
            <a:t>Zpráva A – díl </a:t>
          </a:r>
          <a:r>
            <a:rPr lang="en-US" dirty="0" smtClean="0"/>
            <a:t>1</a:t>
          </a:r>
          <a:endParaRPr lang="cs-CZ" dirty="0"/>
        </a:p>
      </dgm:t>
    </dgm:pt>
    <dgm:pt modelId="{C3A38C07-8D3A-4B5A-ABBC-1B625D1DD609}" type="parTrans" cxnId="{9BC54378-6FD1-4864-8096-931BFE63A74D}">
      <dgm:prSet/>
      <dgm:spPr/>
      <dgm:t>
        <a:bodyPr/>
        <a:lstStyle/>
        <a:p>
          <a:endParaRPr lang="cs-CZ"/>
        </a:p>
      </dgm:t>
    </dgm:pt>
    <dgm:pt modelId="{4C701D0B-E8D4-4498-A846-7FB0EE89241A}" type="sibTrans" cxnId="{9BC54378-6FD1-4864-8096-931BFE63A74D}">
      <dgm:prSet/>
      <dgm:spPr/>
      <dgm:t>
        <a:bodyPr/>
        <a:lstStyle/>
        <a:p>
          <a:endParaRPr lang="cs-CZ"/>
        </a:p>
      </dgm:t>
    </dgm:pt>
    <dgm:pt modelId="{1B6A30C0-6DAF-47F6-8E6D-000A0F0C5C92}">
      <dgm:prSet phldrT="[Text]"/>
      <dgm:spPr/>
      <dgm:t>
        <a:bodyPr/>
        <a:lstStyle/>
        <a:p>
          <a:r>
            <a:rPr lang="cs-CZ" dirty="0" smtClean="0"/>
            <a:t>Zpráva B – díl </a:t>
          </a:r>
          <a:r>
            <a:rPr lang="en-US" dirty="0" smtClean="0"/>
            <a:t>2</a:t>
          </a:r>
          <a:endParaRPr lang="cs-CZ" dirty="0"/>
        </a:p>
      </dgm:t>
    </dgm:pt>
    <dgm:pt modelId="{2575FA15-E6FF-4861-A0DB-5E2D2DDF4F0D}" type="parTrans" cxnId="{B8788D65-910E-4042-B441-6A049F4D5367}">
      <dgm:prSet/>
      <dgm:spPr/>
      <dgm:t>
        <a:bodyPr/>
        <a:lstStyle/>
        <a:p>
          <a:endParaRPr lang="cs-CZ"/>
        </a:p>
      </dgm:t>
    </dgm:pt>
    <dgm:pt modelId="{149A9009-EABF-4C70-B8AA-53B0249B53DE}" type="sibTrans" cxnId="{B8788D65-910E-4042-B441-6A049F4D5367}">
      <dgm:prSet/>
      <dgm:spPr/>
      <dgm:t>
        <a:bodyPr/>
        <a:lstStyle/>
        <a:p>
          <a:endParaRPr lang="cs-CZ"/>
        </a:p>
      </dgm:t>
    </dgm:pt>
    <dgm:pt modelId="{95F6D73F-C2AC-44BC-8E21-27152875D550}">
      <dgm:prSet phldrT="[Text]"/>
      <dgm:spPr/>
      <dgm:t>
        <a:bodyPr/>
        <a:lstStyle/>
        <a:p>
          <a:r>
            <a:rPr lang="cs-CZ" dirty="0" smtClean="0"/>
            <a:t>Zpráva B – díl </a:t>
          </a:r>
          <a:r>
            <a:rPr lang="en-US" dirty="0" smtClean="0"/>
            <a:t>1</a:t>
          </a:r>
          <a:endParaRPr lang="cs-CZ" dirty="0"/>
        </a:p>
      </dgm:t>
    </dgm:pt>
    <dgm:pt modelId="{282FF318-5AA6-4F7C-9BC1-9DEBBB49BFC8}" type="parTrans" cxnId="{6CBE3F5F-84C3-4F98-9B65-A98BE739723B}">
      <dgm:prSet/>
      <dgm:spPr/>
      <dgm:t>
        <a:bodyPr/>
        <a:lstStyle/>
        <a:p>
          <a:endParaRPr lang="cs-CZ"/>
        </a:p>
      </dgm:t>
    </dgm:pt>
    <dgm:pt modelId="{79C88E65-6A7E-4877-A73E-4DBB03E345E3}" type="sibTrans" cxnId="{6CBE3F5F-84C3-4F98-9B65-A98BE739723B}">
      <dgm:prSet/>
      <dgm:spPr/>
      <dgm:t>
        <a:bodyPr/>
        <a:lstStyle/>
        <a:p>
          <a:endParaRPr lang="cs-CZ"/>
        </a:p>
      </dgm:t>
    </dgm:pt>
    <dgm:pt modelId="{F992C581-31DF-42CE-A75D-B6C783021782}" type="pres">
      <dgm:prSet presAssocID="{658ED5CF-DD18-4984-9D5B-4FE249AADF17}" presName="Name0" presStyleCnt="0">
        <dgm:presLayoutVars>
          <dgm:dir/>
          <dgm:animLvl val="lvl"/>
          <dgm:resizeHandles val="exact"/>
        </dgm:presLayoutVars>
      </dgm:prSet>
      <dgm:spPr/>
    </dgm:pt>
    <dgm:pt modelId="{52A476E7-9153-47A5-A39E-251CB9AD5037}" type="pres">
      <dgm:prSet presAssocID="{06710261-46BF-4D50-B22F-17F1ABFA5E0C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D7749D8-52B8-40EE-AFC6-C0E897B4CDB0}" type="pres">
      <dgm:prSet presAssocID="{69D7DB5C-9013-4B71-A861-C21E92DFD75F}" presName="parTxOnlySpace" presStyleCnt="0"/>
      <dgm:spPr/>
    </dgm:pt>
    <dgm:pt modelId="{AC84664B-9D43-4315-BB0A-CE93A4EAB03E}" type="pres">
      <dgm:prSet presAssocID="{1B6A30C0-6DAF-47F6-8E6D-000A0F0C5C92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60361831-3FCF-4289-8D2E-CA3EFF98D706}" type="pres">
      <dgm:prSet presAssocID="{149A9009-EABF-4C70-B8AA-53B0249B53DE}" presName="parTxOnlySpace" presStyleCnt="0"/>
      <dgm:spPr/>
    </dgm:pt>
    <dgm:pt modelId="{0F67B215-549E-4C71-819B-8D09134C6553}" type="pres">
      <dgm:prSet presAssocID="{4713D378-F924-4CF1-95B2-C98171D6B95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A31FEF7-229E-4A4B-BCD2-A77180390CC8}" type="pres">
      <dgm:prSet presAssocID="{C7461D8A-6373-4B4E-8694-8A38338DA81D}" presName="parTxOnlySpace" presStyleCnt="0"/>
      <dgm:spPr/>
    </dgm:pt>
    <dgm:pt modelId="{3DCB66D3-126A-4A4F-B442-11B48CA9FB16}" type="pres">
      <dgm:prSet presAssocID="{7BA23682-23DE-415F-85D8-BE54D31F5C4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0B62EE74-5FDA-4C68-A0D6-02C31409AF97}" type="pres">
      <dgm:prSet presAssocID="{4C701D0B-E8D4-4498-A846-7FB0EE89241A}" presName="parTxOnlySpace" presStyleCnt="0"/>
      <dgm:spPr/>
    </dgm:pt>
    <dgm:pt modelId="{BA2E5F98-89B5-4EED-9145-6D31D666DD2B}" type="pres">
      <dgm:prSet presAssocID="{95F6D73F-C2AC-44BC-8E21-27152875D550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A418A2A-0563-4B00-A695-CE643385E932}" type="presOf" srcId="{658ED5CF-DD18-4984-9D5B-4FE249AADF17}" destId="{F992C581-31DF-42CE-A75D-B6C783021782}" srcOrd="0" destOrd="0" presId="urn:microsoft.com/office/officeart/2005/8/layout/chevron1"/>
    <dgm:cxn modelId="{8C841659-3B9D-4879-BBD0-D19E3917FBF1}" type="presOf" srcId="{1B6A30C0-6DAF-47F6-8E6D-000A0F0C5C92}" destId="{AC84664B-9D43-4315-BB0A-CE93A4EAB03E}" srcOrd="0" destOrd="0" presId="urn:microsoft.com/office/officeart/2005/8/layout/chevron1"/>
    <dgm:cxn modelId="{A3FA713E-F454-4B3E-902F-F9F25F8BBE4E}" type="presOf" srcId="{06710261-46BF-4D50-B22F-17F1ABFA5E0C}" destId="{52A476E7-9153-47A5-A39E-251CB9AD5037}" srcOrd="0" destOrd="0" presId="urn:microsoft.com/office/officeart/2005/8/layout/chevron1"/>
    <dgm:cxn modelId="{11514F4F-BF8E-4A23-B568-D0AF8311B2CA}" type="presOf" srcId="{95F6D73F-C2AC-44BC-8E21-27152875D550}" destId="{BA2E5F98-89B5-4EED-9145-6D31D666DD2B}" srcOrd="0" destOrd="0" presId="urn:microsoft.com/office/officeart/2005/8/layout/chevron1"/>
    <dgm:cxn modelId="{898E4509-F479-47D2-8C16-3FD0417A004F}" srcId="{658ED5CF-DD18-4984-9D5B-4FE249AADF17}" destId="{4713D378-F924-4CF1-95B2-C98171D6B953}" srcOrd="2" destOrd="0" parTransId="{E568D65D-A05F-4E44-8506-BFEBF6131768}" sibTransId="{C7461D8A-6373-4B4E-8694-8A38338DA81D}"/>
    <dgm:cxn modelId="{B8788D65-910E-4042-B441-6A049F4D5367}" srcId="{658ED5CF-DD18-4984-9D5B-4FE249AADF17}" destId="{1B6A30C0-6DAF-47F6-8E6D-000A0F0C5C92}" srcOrd="1" destOrd="0" parTransId="{2575FA15-E6FF-4861-A0DB-5E2D2DDF4F0D}" sibTransId="{149A9009-EABF-4C70-B8AA-53B0249B53DE}"/>
    <dgm:cxn modelId="{B496933A-AD46-4ACA-A6F5-503550C685B7}" type="presOf" srcId="{7BA23682-23DE-415F-85D8-BE54D31F5C43}" destId="{3DCB66D3-126A-4A4F-B442-11B48CA9FB16}" srcOrd="0" destOrd="0" presId="urn:microsoft.com/office/officeart/2005/8/layout/chevron1"/>
    <dgm:cxn modelId="{CB6F61FA-501B-44EF-BF74-0290D23E63C1}" type="presOf" srcId="{4713D378-F924-4CF1-95B2-C98171D6B953}" destId="{0F67B215-549E-4C71-819B-8D09134C6553}" srcOrd="0" destOrd="0" presId="urn:microsoft.com/office/officeart/2005/8/layout/chevron1"/>
    <dgm:cxn modelId="{73257641-10B4-4900-A4CB-8E9D0EFCD367}" srcId="{658ED5CF-DD18-4984-9D5B-4FE249AADF17}" destId="{06710261-46BF-4D50-B22F-17F1ABFA5E0C}" srcOrd="0" destOrd="0" parTransId="{AF62C9B3-AF02-4E0E-B3A1-7EBEEDB74117}" sibTransId="{69D7DB5C-9013-4B71-A861-C21E92DFD75F}"/>
    <dgm:cxn modelId="{6CBE3F5F-84C3-4F98-9B65-A98BE739723B}" srcId="{658ED5CF-DD18-4984-9D5B-4FE249AADF17}" destId="{95F6D73F-C2AC-44BC-8E21-27152875D550}" srcOrd="4" destOrd="0" parTransId="{282FF318-5AA6-4F7C-9BC1-9DEBBB49BFC8}" sibTransId="{79C88E65-6A7E-4877-A73E-4DBB03E345E3}"/>
    <dgm:cxn modelId="{9BC54378-6FD1-4864-8096-931BFE63A74D}" srcId="{658ED5CF-DD18-4984-9D5B-4FE249AADF17}" destId="{7BA23682-23DE-415F-85D8-BE54D31F5C43}" srcOrd="3" destOrd="0" parTransId="{C3A38C07-8D3A-4B5A-ABBC-1B625D1DD609}" sibTransId="{4C701D0B-E8D4-4498-A846-7FB0EE89241A}"/>
    <dgm:cxn modelId="{9D13B6B7-7F2B-47D6-9F24-44E60062F311}" type="presParOf" srcId="{F992C581-31DF-42CE-A75D-B6C783021782}" destId="{52A476E7-9153-47A5-A39E-251CB9AD5037}" srcOrd="0" destOrd="0" presId="urn:microsoft.com/office/officeart/2005/8/layout/chevron1"/>
    <dgm:cxn modelId="{A9FC576F-8566-4332-B414-40BCD6095F0A}" type="presParOf" srcId="{F992C581-31DF-42CE-A75D-B6C783021782}" destId="{AD7749D8-52B8-40EE-AFC6-C0E897B4CDB0}" srcOrd="1" destOrd="0" presId="urn:microsoft.com/office/officeart/2005/8/layout/chevron1"/>
    <dgm:cxn modelId="{BCB958F0-B407-4104-9371-B56B21BABE96}" type="presParOf" srcId="{F992C581-31DF-42CE-A75D-B6C783021782}" destId="{AC84664B-9D43-4315-BB0A-CE93A4EAB03E}" srcOrd="2" destOrd="0" presId="urn:microsoft.com/office/officeart/2005/8/layout/chevron1"/>
    <dgm:cxn modelId="{B94A05F4-2F35-4349-A8D2-89346D2BDF36}" type="presParOf" srcId="{F992C581-31DF-42CE-A75D-B6C783021782}" destId="{60361831-3FCF-4289-8D2E-CA3EFF98D706}" srcOrd="3" destOrd="0" presId="urn:microsoft.com/office/officeart/2005/8/layout/chevron1"/>
    <dgm:cxn modelId="{8BD2055C-7748-4E23-AEE0-213A7FFBDCA8}" type="presParOf" srcId="{F992C581-31DF-42CE-A75D-B6C783021782}" destId="{0F67B215-549E-4C71-819B-8D09134C6553}" srcOrd="4" destOrd="0" presId="urn:microsoft.com/office/officeart/2005/8/layout/chevron1"/>
    <dgm:cxn modelId="{5D8DFDEB-E7DE-4280-A225-65B620232F38}" type="presParOf" srcId="{F992C581-31DF-42CE-A75D-B6C783021782}" destId="{1A31FEF7-229E-4A4B-BCD2-A77180390CC8}" srcOrd="5" destOrd="0" presId="urn:microsoft.com/office/officeart/2005/8/layout/chevron1"/>
    <dgm:cxn modelId="{91E4A3EF-5CFC-4418-90DA-EA08E3483629}" type="presParOf" srcId="{F992C581-31DF-42CE-A75D-B6C783021782}" destId="{3DCB66D3-126A-4A4F-B442-11B48CA9FB16}" srcOrd="6" destOrd="0" presId="urn:microsoft.com/office/officeart/2005/8/layout/chevron1"/>
    <dgm:cxn modelId="{1D6C9B7B-9777-490F-9EF0-64FA77A86243}" type="presParOf" srcId="{F992C581-31DF-42CE-A75D-B6C783021782}" destId="{0B62EE74-5FDA-4C68-A0D6-02C31409AF97}" srcOrd="7" destOrd="0" presId="urn:microsoft.com/office/officeart/2005/8/layout/chevron1"/>
    <dgm:cxn modelId="{91BF4A00-9294-4E7D-BB84-308E9DDCC5EE}" type="presParOf" srcId="{F992C581-31DF-42CE-A75D-B6C783021782}" destId="{BA2E5F98-89B5-4EED-9145-6D31D666DD2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A476E7-9153-47A5-A39E-251CB9AD5037}">
      <dsp:nvSpPr>
        <dsp:cNvPr id="0" name=""/>
        <dsp:cNvSpPr/>
      </dsp:nvSpPr>
      <dsp:spPr>
        <a:xfrm>
          <a:off x="2110" y="283167"/>
          <a:ext cx="1878212" cy="7512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kern="1200" dirty="0" smtClean="0"/>
            <a:t>Zpráva A – díl </a:t>
          </a:r>
          <a:r>
            <a:rPr lang="en-US" sz="2100" kern="1200" dirty="0" smtClean="0"/>
            <a:t>3</a:t>
          </a:r>
          <a:endParaRPr lang="cs-CZ" sz="2100" kern="1200" dirty="0"/>
        </a:p>
      </dsp:txBody>
      <dsp:txXfrm>
        <a:off x="377752" y="283167"/>
        <a:ext cx="1126928" cy="751284"/>
      </dsp:txXfrm>
    </dsp:sp>
    <dsp:sp modelId="{AC84664B-9D43-4315-BB0A-CE93A4EAB03E}">
      <dsp:nvSpPr>
        <dsp:cNvPr id="0" name=""/>
        <dsp:cNvSpPr/>
      </dsp:nvSpPr>
      <dsp:spPr>
        <a:xfrm>
          <a:off x="1692501" y="283167"/>
          <a:ext cx="1878212" cy="7512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kern="1200" dirty="0" smtClean="0"/>
            <a:t>Zpráva B – díl </a:t>
          </a:r>
          <a:r>
            <a:rPr lang="en-US" sz="2100" kern="1200" dirty="0" smtClean="0"/>
            <a:t>2</a:t>
          </a:r>
          <a:endParaRPr lang="cs-CZ" sz="2100" kern="1200" dirty="0"/>
        </a:p>
      </dsp:txBody>
      <dsp:txXfrm>
        <a:off x="2068143" y="283167"/>
        <a:ext cx="1126928" cy="751284"/>
      </dsp:txXfrm>
    </dsp:sp>
    <dsp:sp modelId="{0F67B215-549E-4C71-819B-8D09134C6553}">
      <dsp:nvSpPr>
        <dsp:cNvPr id="0" name=""/>
        <dsp:cNvSpPr/>
      </dsp:nvSpPr>
      <dsp:spPr>
        <a:xfrm>
          <a:off x="3382892" y="283167"/>
          <a:ext cx="1878212" cy="7512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kern="1200" dirty="0" smtClean="0"/>
            <a:t>Zpráva A – díl </a:t>
          </a:r>
          <a:r>
            <a:rPr lang="en-US" sz="2100" kern="1200" dirty="0" smtClean="0"/>
            <a:t>2</a:t>
          </a:r>
          <a:endParaRPr lang="cs-CZ" sz="2100" kern="1200" dirty="0"/>
        </a:p>
      </dsp:txBody>
      <dsp:txXfrm>
        <a:off x="3758534" y="283167"/>
        <a:ext cx="1126928" cy="751284"/>
      </dsp:txXfrm>
    </dsp:sp>
    <dsp:sp modelId="{3DCB66D3-126A-4A4F-B442-11B48CA9FB16}">
      <dsp:nvSpPr>
        <dsp:cNvPr id="0" name=""/>
        <dsp:cNvSpPr/>
      </dsp:nvSpPr>
      <dsp:spPr>
        <a:xfrm>
          <a:off x="5073283" y="283167"/>
          <a:ext cx="1878212" cy="7512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kern="1200" dirty="0" smtClean="0"/>
            <a:t>Zpráva A – díl </a:t>
          </a:r>
          <a:r>
            <a:rPr lang="en-US" sz="2100" kern="1200" dirty="0" smtClean="0"/>
            <a:t>1</a:t>
          </a:r>
          <a:endParaRPr lang="cs-CZ" sz="2100" kern="1200" dirty="0"/>
        </a:p>
      </dsp:txBody>
      <dsp:txXfrm>
        <a:off x="5448925" y="283167"/>
        <a:ext cx="1126928" cy="751284"/>
      </dsp:txXfrm>
    </dsp:sp>
    <dsp:sp modelId="{BA2E5F98-89B5-4EED-9145-6D31D666DD2B}">
      <dsp:nvSpPr>
        <dsp:cNvPr id="0" name=""/>
        <dsp:cNvSpPr/>
      </dsp:nvSpPr>
      <dsp:spPr>
        <a:xfrm>
          <a:off x="6763675" y="283167"/>
          <a:ext cx="1878212" cy="7512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kern="1200" dirty="0" smtClean="0"/>
            <a:t>Zpráva B – díl </a:t>
          </a:r>
          <a:r>
            <a:rPr lang="en-US" sz="2100" kern="1200" dirty="0" smtClean="0"/>
            <a:t>1</a:t>
          </a:r>
          <a:endParaRPr lang="cs-CZ" sz="2100" kern="1200" dirty="0"/>
        </a:p>
      </dsp:txBody>
      <dsp:txXfrm>
        <a:off x="7139317" y="283167"/>
        <a:ext cx="1126928" cy="751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960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15.11.2012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540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7F439-45D3-4B29-8131-73E5E31C4794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11/15/2012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11/15/2012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11/15/2012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11/15/2012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11/15/2012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11/15/2012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11/15/2012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11/15/2012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11/15/2012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11/15/2012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11/15/2012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11/15/2012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Transportní vrstva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dirty="0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6407371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smtClean="0"/>
              <a:t>Čerpáno z </a:t>
            </a:r>
            <a:r>
              <a:rPr lang="cs-CZ" sz="1400" dirty="0" err="1" smtClean="0"/>
              <a:t>Wikipedia</a:t>
            </a:r>
            <a:r>
              <a:rPr lang="cs-CZ" sz="1400" dirty="0" smtClean="0"/>
              <a:t> a CISCO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Čísla portu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857224" y="4955457"/>
            <a:ext cx="74295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smtClean="0"/>
              <a:t>Některé služby jako například DNS s portem 53 využívají jak TCP tak i UDP protokol.</a:t>
            </a:r>
            <a:endParaRPr lang="cs-CZ" sz="2400" dirty="0"/>
          </a:p>
        </p:txBody>
      </p:sp>
      <p:graphicFrame>
        <p:nvGraphicFramePr>
          <p:cNvPr id="9" name="Tabulka 8"/>
          <p:cNvGraphicFramePr>
            <a:graphicFrameLocks noGrp="1"/>
          </p:cNvGraphicFramePr>
          <p:nvPr/>
        </p:nvGraphicFramePr>
        <p:xfrm>
          <a:off x="357158" y="2570806"/>
          <a:ext cx="8358246" cy="20726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143272"/>
                <a:gridCol w="521497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800" dirty="0" smtClean="0"/>
                        <a:t>Čísla portu</a:t>
                      </a:r>
                      <a:endParaRPr lang="cs-CZ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800" dirty="0" smtClean="0"/>
                        <a:t>Popis</a:t>
                      </a:r>
                      <a:endParaRPr lang="cs-CZ" sz="2800" dirty="0"/>
                    </a:p>
                  </a:txBody>
                  <a:tcPr/>
                </a:tc>
              </a:tr>
              <a:tr h="200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800" dirty="0" smtClean="0"/>
                        <a:t>0 – 1023</a:t>
                      </a:r>
                      <a:endParaRPr lang="cs-CZ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800" dirty="0" smtClean="0"/>
                        <a:t>Velmi známé porty</a:t>
                      </a:r>
                      <a:endParaRPr lang="cs-CZ" sz="2800" dirty="0"/>
                    </a:p>
                  </a:txBody>
                  <a:tcPr/>
                </a:tc>
              </a:tr>
              <a:tr h="200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800" dirty="0" smtClean="0"/>
                        <a:t>1024 – 49151</a:t>
                      </a:r>
                      <a:endParaRPr lang="cs-CZ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800" dirty="0" smtClean="0"/>
                        <a:t>Registrované porty</a:t>
                      </a:r>
                      <a:endParaRPr lang="cs-CZ" sz="2800" dirty="0"/>
                    </a:p>
                  </a:txBody>
                  <a:tcPr/>
                </a:tc>
              </a:tr>
              <a:tr h="2000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800" dirty="0" smtClean="0"/>
                        <a:t>49152 - 65535</a:t>
                      </a:r>
                      <a:endParaRPr lang="cs-CZ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800" dirty="0" smtClean="0"/>
                        <a:t>Soukromé či dynamické porty</a:t>
                      </a:r>
                      <a:endParaRPr lang="cs-CZ" sz="2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3643338" cy="928694"/>
          </a:xfrm>
        </p:spPr>
        <p:txBody>
          <a:bodyPr>
            <a:normAutofit/>
          </a:bodyPr>
          <a:lstStyle/>
          <a:p>
            <a:r>
              <a:rPr lang="cs-CZ" dirty="0" smtClean="0"/>
              <a:t>Příklady portů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214282" y="1965078"/>
          <a:ext cx="4071966" cy="4535756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714379"/>
                <a:gridCol w="714380"/>
                <a:gridCol w="642942"/>
                <a:gridCol w="2000265"/>
              </a:tblGrid>
              <a:tr h="256075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Číslo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TCP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UDP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Služba</a:t>
                      </a:r>
                    </a:p>
                  </a:txBody>
                  <a:tcPr marL="10474" marR="10474" marT="5237" marB="5237" anchor="ctr"/>
                </a:tc>
              </a:tr>
              <a:tr h="8382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0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tcp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udp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 smtClean="0"/>
                        <a:t>Rezervováno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4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udp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NTP</a:t>
                      </a:r>
                    </a:p>
                  </a:txBody>
                  <a:tcPr marL="10474" marR="10474" marT="5237" marB="5237" anchor="ctr"/>
                </a:tc>
              </a:tr>
              <a:tr h="256075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7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udp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ECHO </a:t>
                      </a:r>
                      <a:r>
                        <a:rPr lang="cs-CZ" sz="1800" dirty="0" err="1"/>
                        <a:t>protocol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</a:tr>
              <a:tr h="256075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20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tcp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FTP (data)</a:t>
                      </a:r>
                    </a:p>
                  </a:txBody>
                  <a:tcPr marL="10474" marR="10474" marT="5237" marB="5237" anchor="ctr"/>
                </a:tc>
              </a:tr>
              <a:tr h="256075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21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tcp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FTP (příkazy)</a:t>
                      </a:r>
                    </a:p>
                  </a:txBody>
                  <a:tcPr marL="10474" marR="10474" marT="5237" marB="5237" anchor="ctr"/>
                </a:tc>
              </a:tr>
              <a:tr h="256075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22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tcp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SSH</a:t>
                      </a:r>
                    </a:p>
                  </a:txBody>
                  <a:tcPr marL="10474" marR="10474" marT="5237" marB="5237" anchor="ctr"/>
                </a:tc>
              </a:tr>
              <a:tr h="256075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23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 err="1"/>
                        <a:t>Telnet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</a:tr>
              <a:tr h="256075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25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tcp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SMTP</a:t>
                      </a:r>
                    </a:p>
                  </a:txBody>
                  <a:tcPr marL="10474" marR="10474" marT="5237" marB="5237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53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tcp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udp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DNS</a:t>
                      </a:r>
                    </a:p>
                  </a:txBody>
                  <a:tcPr marL="10474" marR="10474" marT="5237" marB="5237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67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udp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BOOTP (server), DHCP</a:t>
                      </a:r>
                    </a:p>
                  </a:txBody>
                  <a:tcPr marL="10474" marR="10474" marT="5237" marB="5237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68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udp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BOOTP (klient), DHCP</a:t>
                      </a:r>
                    </a:p>
                  </a:txBody>
                  <a:tcPr marL="10474" marR="10474" marT="5237" marB="5237"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69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udp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TFTP</a:t>
                      </a:r>
                    </a:p>
                  </a:txBody>
                  <a:tcPr marL="10474" marR="10474" marT="5237" marB="5237" anchor="ctr"/>
                </a:tc>
              </a:tr>
              <a:tr h="256075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80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HTTP</a:t>
                      </a:r>
                    </a:p>
                  </a:txBody>
                  <a:tcPr marL="10474" marR="10474" marT="5237" marB="5237" anchor="ctr"/>
                </a:tc>
              </a:tr>
            </a:tbl>
          </a:graphicData>
        </a:graphic>
      </p:graphicFrame>
      <p:graphicFrame>
        <p:nvGraphicFramePr>
          <p:cNvPr id="7" name="Tabulka 6"/>
          <p:cNvGraphicFramePr>
            <a:graphicFrameLocks noGrp="1"/>
          </p:cNvGraphicFramePr>
          <p:nvPr/>
        </p:nvGraphicFramePr>
        <p:xfrm>
          <a:off x="4572000" y="1192608"/>
          <a:ext cx="4286280" cy="5379664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753453"/>
                <a:gridCol w="603869"/>
                <a:gridCol w="714380"/>
                <a:gridCol w="2214578"/>
              </a:tblGrid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Číslo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TCP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UDP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Služba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110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POP3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123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udp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NTP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143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udp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IMAP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194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IRC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213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udp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IPX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443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HTTPS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3306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MySQL</a:t>
                      </a:r>
                    </a:p>
                  </a:txBody>
                  <a:tcPr marL="10474" marR="10474" marT="5237" marB="5237" anchor="ctr"/>
                </a:tc>
              </a:tr>
              <a:tr h="32886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5190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AOL Instant Messenger, ICQ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5222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Jabber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5223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Jabber, SSL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6667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tcp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IRC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6697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tcp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IRC, SSL</a:t>
                      </a:r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8767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udp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 err="1"/>
                        <a:t>TeamSpeak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</a:tr>
              <a:tr h="167510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27015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udp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/>
                        <a:t>Half-</a:t>
                      </a:r>
                      <a:r>
                        <a:rPr lang="cs-CZ" sz="1800" dirty="0" err="1"/>
                        <a:t>Life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</a:tr>
              <a:tr h="328860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27960</a:t>
                      </a:r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 err="1"/>
                        <a:t>udp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  <a:tc>
                  <a:txBody>
                    <a:bodyPr/>
                    <a:lstStyle/>
                    <a:p>
                      <a:r>
                        <a:rPr lang="cs-CZ" sz="1800" dirty="0" err="1"/>
                        <a:t>Multiplayer</a:t>
                      </a:r>
                      <a:r>
                        <a:rPr lang="cs-CZ" sz="1800" dirty="0"/>
                        <a:t> Wolfenstein: </a:t>
                      </a:r>
                      <a:r>
                        <a:rPr lang="cs-CZ" sz="1800" dirty="0" err="1"/>
                        <a:t>Enemy</a:t>
                      </a:r>
                      <a:r>
                        <a:rPr lang="cs-CZ" sz="1800" dirty="0"/>
                        <a:t> </a:t>
                      </a:r>
                      <a:r>
                        <a:rPr lang="cs-CZ" sz="1800" dirty="0" err="1"/>
                        <a:t>Territory</a:t>
                      </a:r>
                      <a:endParaRPr lang="cs-CZ" sz="1800" dirty="0"/>
                    </a:p>
                  </a:txBody>
                  <a:tcPr marL="10474" marR="10474" marT="5237" marB="523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90564"/>
            <a:ext cx="8229600" cy="1066800"/>
          </a:xfrm>
        </p:spPr>
        <p:txBody>
          <a:bodyPr>
            <a:normAutofit/>
          </a:bodyPr>
          <a:lstStyle/>
          <a:p>
            <a:r>
              <a:rPr lang="cs-CZ" dirty="0" smtClean="0"/>
              <a:t>TCP - Navázání a ukončení spojení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788610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Důležité signály</a:t>
            </a:r>
          </a:p>
          <a:p>
            <a:pPr lvl="1"/>
            <a:r>
              <a:rPr lang="en-US" dirty="0" smtClean="0"/>
              <a:t>URG - Urgent pointer field significant</a:t>
            </a:r>
          </a:p>
          <a:p>
            <a:pPr lvl="1"/>
            <a:r>
              <a:rPr lang="en-US" dirty="0" smtClean="0"/>
              <a:t>ACK - Acknowledgement field significant</a:t>
            </a:r>
          </a:p>
          <a:p>
            <a:pPr lvl="1"/>
            <a:r>
              <a:rPr lang="en-US" dirty="0" smtClean="0"/>
              <a:t>PSH - Push function</a:t>
            </a:r>
          </a:p>
          <a:p>
            <a:pPr lvl="1"/>
            <a:r>
              <a:rPr lang="en-US" dirty="0" smtClean="0"/>
              <a:t>RST - Reset the connection</a:t>
            </a:r>
          </a:p>
          <a:p>
            <a:pPr lvl="1"/>
            <a:r>
              <a:rPr lang="en-US" dirty="0" smtClean="0"/>
              <a:t>SYN - Synchronize sequence numbers</a:t>
            </a:r>
          </a:p>
          <a:p>
            <a:pPr lvl="1"/>
            <a:r>
              <a:rPr lang="en-US" dirty="0" smtClean="0"/>
              <a:t>FIN- No more data from sender</a:t>
            </a:r>
            <a:endParaRPr lang="cs-CZ" dirty="0" smtClean="0"/>
          </a:p>
          <a:p>
            <a:r>
              <a:rPr lang="cs-CZ" dirty="0" smtClean="0"/>
              <a:t>Navázání spojení A s B</a:t>
            </a:r>
          </a:p>
          <a:p>
            <a:pPr marL="925830" lvl="1" indent="-514350">
              <a:buFont typeface="+mj-lt"/>
              <a:buAutoNum type="arabicPeriod"/>
            </a:pPr>
            <a:r>
              <a:rPr lang="cs-CZ" dirty="0" smtClean="0"/>
              <a:t>A vyšle </a:t>
            </a:r>
            <a:r>
              <a:rPr lang="en-US" dirty="0" smtClean="0"/>
              <a:t>(</a:t>
            </a:r>
            <a:r>
              <a:rPr lang="cs-CZ" dirty="0" smtClean="0"/>
              <a:t>SEQ=100</a:t>
            </a:r>
            <a:r>
              <a:rPr lang="en-US" dirty="0" smtClean="0"/>
              <a:t>; </a:t>
            </a:r>
            <a:r>
              <a:rPr lang="cs-CZ" dirty="0" smtClean="0"/>
              <a:t>CTL=SYN) k B</a:t>
            </a:r>
          </a:p>
          <a:p>
            <a:pPr marL="925830" lvl="1" indent="-514350">
              <a:buFont typeface="+mj-lt"/>
              <a:buAutoNum type="arabicPeriod"/>
            </a:pPr>
            <a:r>
              <a:rPr lang="cs-CZ" dirty="0" smtClean="0"/>
              <a:t>B vyšle (SEQ=300</a:t>
            </a:r>
            <a:r>
              <a:rPr lang="en-US" dirty="0" smtClean="0"/>
              <a:t>; </a:t>
            </a:r>
            <a:r>
              <a:rPr lang="cs-CZ" dirty="0" smtClean="0"/>
              <a:t>CTL=SYN,ACK</a:t>
            </a:r>
            <a:r>
              <a:rPr lang="en-US" dirty="0" smtClean="0"/>
              <a:t>; ACK=101</a:t>
            </a:r>
            <a:r>
              <a:rPr lang="cs-CZ" dirty="0" smtClean="0"/>
              <a:t>) k A</a:t>
            </a:r>
            <a:endParaRPr lang="en-US" dirty="0" smtClean="0"/>
          </a:p>
          <a:p>
            <a:pPr marL="925830" lvl="1" indent="-51435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cs-CZ" dirty="0" smtClean="0"/>
              <a:t>vyšle (SEQ=</a:t>
            </a:r>
            <a:r>
              <a:rPr lang="en-US" dirty="0" smtClean="0"/>
              <a:t>101; </a:t>
            </a:r>
            <a:r>
              <a:rPr lang="cs-CZ" dirty="0" smtClean="0"/>
              <a:t>CTL=ACK</a:t>
            </a:r>
            <a:r>
              <a:rPr lang="en-US" dirty="0" smtClean="0"/>
              <a:t>; ACK=301</a:t>
            </a:r>
            <a:r>
              <a:rPr lang="cs-CZ" dirty="0" smtClean="0"/>
              <a:t>)</a:t>
            </a:r>
            <a:r>
              <a:rPr lang="en-US" dirty="0" smtClean="0"/>
              <a:t> k B</a:t>
            </a:r>
            <a:endParaRPr lang="cs-CZ" dirty="0" smtClean="0"/>
          </a:p>
          <a:p>
            <a:r>
              <a:rPr lang="cs-CZ" dirty="0" smtClean="0"/>
              <a:t>Ukončení spojení A s B</a:t>
            </a:r>
          </a:p>
          <a:p>
            <a:pPr marL="925830" lvl="1" indent="-514350">
              <a:buFont typeface="+mj-lt"/>
              <a:buAutoNum type="arabicPeriod"/>
            </a:pPr>
            <a:r>
              <a:rPr lang="cs-CZ" dirty="0" smtClean="0"/>
              <a:t>A vyšle FIN k B</a:t>
            </a:r>
          </a:p>
          <a:p>
            <a:pPr marL="925830" lvl="1" indent="-514350">
              <a:buFont typeface="+mj-lt"/>
              <a:buAutoNum type="arabicPeriod"/>
            </a:pPr>
            <a:r>
              <a:rPr lang="cs-CZ" dirty="0" smtClean="0"/>
              <a:t>B vyšle ACK k A</a:t>
            </a:r>
          </a:p>
          <a:p>
            <a:pPr marL="925830" lvl="1" indent="-514350">
              <a:buFont typeface="+mj-lt"/>
              <a:buAutoNum type="arabicPeriod"/>
            </a:pPr>
            <a:r>
              <a:rPr lang="cs-CZ" dirty="0" smtClean="0"/>
              <a:t>B vyšle FIN k A</a:t>
            </a:r>
          </a:p>
          <a:p>
            <a:pPr marL="925830" lvl="1" indent="-514350">
              <a:buFont typeface="+mj-lt"/>
              <a:buAutoNum type="arabicPeriod"/>
            </a:pPr>
            <a:r>
              <a:rPr lang="cs-CZ" dirty="0" smtClean="0"/>
              <a:t>A vyšle ACK k B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923924"/>
          </a:xfrm>
        </p:spPr>
        <p:txBody>
          <a:bodyPr/>
          <a:lstStyle/>
          <a:p>
            <a:r>
              <a:rPr lang="cs-CZ" dirty="0" smtClean="0"/>
              <a:t>TCP - Posuvné okénko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14324" y="1500174"/>
            <a:ext cx="8543956" cy="5214974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Aby se nemusel potvrzovat každý segment, což by nepříjemně zaneprázdnilo síť, používá se posuvné okénko.</a:t>
            </a:r>
          </a:p>
          <a:p>
            <a:r>
              <a:rPr lang="cs-CZ" dirty="0" smtClean="0"/>
              <a:t>Potvrzení se posílá až po příchodu všech bytů okénka.</a:t>
            </a:r>
          </a:p>
          <a:p>
            <a:r>
              <a:rPr lang="cs-CZ" dirty="0" smtClean="0"/>
              <a:t>Po přijetí tohoto potvrzení se mohou posílat další segmenty.</a:t>
            </a:r>
          </a:p>
          <a:p>
            <a:r>
              <a:rPr lang="cs-CZ" dirty="0" smtClean="0"/>
              <a:t>V případě, že potvrzení nepřijde do určitého času, pošle se celá série segmentů znovu. </a:t>
            </a:r>
          </a:p>
          <a:p>
            <a:r>
              <a:rPr lang="cs-CZ" b="1" dirty="0" smtClean="0"/>
              <a:t>Velikost okénka</a:t>
            </a:r>
            <a:r>
              <a:rPr lang="cs-CZ" dirty="0" smtClean="0"/>
              <a:t> (Byte) určuje počet vyslaných bytů, u kterých se neočekává potvrzení.</a:t>
            </a:r>
          </a:p>
          <a:p>
            <a:r>
              <a:rPr lang="cs-CZ" b="1" dirty="0" smtClean="0"/>
              <a:t>Číslo potvrzení</a:t>
            </a:r>
            <a:r>
              <a:rPr lang="cs-CZ" dirty="0" smtClean="0"/>
              <a:t> je číslem dalších očekávaných bytů.</a:t>
            </a:r>
          </a:p>
          <a:p>
            <a:r>
              <a:rPr lang="cs-CZ" dirty="0" smtClean="0"/>
              <a:t>Okénko se může dynamicky měnit.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1066800"/>
          </a:xfrm>
        </p:spPr>
        <p:txBody>
          <a:bodyPr/>
          <a:lstStyle/>
          <a:p>
            <a:r>
              <a:rPr lang="cs-CZ" dirty="0" smtClean="0"/>
              <a:t>TCP - Příklad komunikace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357158" y="2263380"/>
          <a:ext cx="8429685" cy="416601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9024"/>
                <a:gridCol w="1357322"/>
                <a:gridCol w="3643339"/>
              </a:tblGrid>
              <a:tr h="491136">
                <a:tc>
                  <a:txBody>
                    <a:bodyPr/>
                    <a:lstStyle/>
                    <a:p>
                      <a:pPr algn="ctr"/>
                      <a:r>
                        <a:rPr lang="cs-CZ" noProof="0" dirty="0" smtClean="0"/>
                        <a:t>Vysílač</a:t>
                      </a:r>
                      <a:endParaRPr lang="cs-CZ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noProof="0" dirty="0" smtClean="0"/>
                        <a:t>Směr</a:t>
                      </a:r>
                      <a:endParaRPr lang="cs-CZ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noProof="0" smtClean="0"/>
                        <a:t>Přijímač</a:t>
                      </a:r>
                      <a:endParaRPr lang="cs-CZ" noProof="0"/>
                    </a:p>
                  </a:txBody>
                  <a:tcPr/>
                </a:tc>
              </a:tr>
              <a:tr h="491136"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Sekvence 1 - 1500</a:t>
                      </a:r>
                      <a:endParaRPr lang="cs-CZ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noProof="0" smtClean="0">
                          <a:sym typeface="Wingdings" pitchFamily="2" charset="2"/>
                        </a:rPr>
                        <a:t>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noProof="0" smtClean="0"/>
                        <a:t>Příjem</a:t>
                      </a:r>
                      <a:r>
                        <a:rPr lang="cs-CZ" baseline="0" noProof="0" smtClean="0"/>
                        <a:t> 1 - 1500</a:t>
                      </a:r>
                      <a:endParaRPr lang="cs-CZ" noProof="0"/>
                    </a:p>
                  </a:txBody>
                  <a:tcPr/>
                </a:tc>
              </a:tr>
              <a:tr h="491136">
                <a:tc>
                  <a:txBody>
                    <a:bodyPr/>
                    <a:lstStyle/>
                    <a:p>
                      <a:r>
                        <a:rPr lang="cs-CZ" noProof="0" smtClean="0"/>
                        <a:t>Sekvence 1501 – 3000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aseline="0" noProof="0" smtClean="0">
                          <a:sym typeface="Wingdings" pitchFamily="2" charset="2"/>
                        </a:rPr>
                        <a:t></a:t>
                      </a:r>
                      <a:r>
                        <a:rPr lang="cs-CZ" baseline="0" noProof="0" smtClean="0"/>
                        <a:t> 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noProof="0" smtClean="0"/>
                        <a:t>Příjem 1501 - 3000</a:t>
                      </a:r>
                      <a:endParaRPr lang="cs-CZ" noProof="0"/>
                    </a:p>
                  </a:txBody>
                  <a:tcPr/>
                </a:tc>
              </a:tr>
              <a:tr h="491136">
                <a:tc>
                  <a:txBody>
                    <a:bodyPr/>
                    <a:lstStyle/>
                    <a:p>
                      <a:r>
                        <a:rPr lang="cs-CZ" noProof="0" smtClean="0"/>
                        <a:t>Příjem potvrzení 3001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noProof="0" smtClean="0">
                          <a:sym typeface="Wingdings" pitchFamily="2" charset="2"/>
                        </a:rPr>
                        <a:t>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noProof="0" smtClean="0"/>
                        <a:t>Poslání potvrzení 3001</a:t>
                      </a:r>
                      <a:endParaRPr lang="cs-CZ" noProof="0"/>
                    </a:p>
                  </a:txBody>
                  <a:tcPr/>
                </a:tc>
              </a:tr>
              <a:tr h="491136">
                <a:tc>
                  <a:txBody>
                    <a:bodyPr/>
                    <a:lstStyle/>
                    <a:p>
                      <a:r>
                        <a:rPr lang="cs-CZ" noProof="0" smtClean="0"/>
                        <a:t>Sekvence 3001 – 4500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noProof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cs-CZ" sz="3200" b="1" noProof="0" dirty="0" smtClean="0">
                          <a:solidFill>
                            <a:srgbClr val="C00000"/>
                          </a:solidFill>
                          <a:sym typeface="Wingdings" pitchFamily="2" charset="2"/>
                        </a:rPr>
                        <a:t>×</a:t>
                      </a:r>
                      <a:endParaRPr lang="cs-CZ" sz="3200" b="1" noProof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Chyba při příjmu</a:t>
                      </a:r>
                      <a:endParaRPr lang="cs-CZ" noProof="0" dirty="0"/>
                    </a:p>
                  </a:txBody>
                  <a:tcPr/>
                </a:tc>
              </a:tr>
              <a:tr h="491136">
                <a:tc>
                  <a:txBody>
                    <a:bodyPr/>
                    <a:lstStyle/>
                    <a:p>
                      <a:r>
                        <a:rPr lang="cs-CZ" noProof="0" smtClean="0"/>
                        <a:t>Sekvence 4501 – 6000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noProof="0" smtClean="0">
                          <a:sym typeface="Wingdings" pitchFamily="2" charset="2"/>
                        </a:rPr>
                        <a:t>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noProof="0" smtClean="0"/>
                        <a:t>Příjem</a:t>
                      </a:r>
                      <a:r>
                        <a:rPr lang="cs-CZ" baseline="0" noProof="0" smtClean="0"/>
                        <a:t> 4501 – 6000</a:t>
                      </a:r>
                      <a:endParaRPr lang="cs-CZ" noProof="0"/>
                    </a:p>
                  </a:txBody>
                  <a:tcPr/>
                </a:tc>
              </a:tr>
              <a:tr h="491136">
                <a:tc>
                  <a:txBody>
                    <a:bodyPr/>
                    <a:lstStyle/>
                    <a:p>
                      <a:r>
                        <a:rPr lang="cs-CZ" noProof="0" smtClean="0"/>
                        <a:t>Příjem</a:t>
                      </a:r>
                      <a:r>
                        <a:rPr lang="cs-CZ" baseline="0" noProof="0" smtClean="0"/>
                        <a:t> Potvrzení 3001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noProof="0" smtClean="0">
                          <a:sym typeface="Wingdings" pitchFamily="2" charset="2"/>
                        </a:rPr>
                        <a:t>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noProof="0" smtClean="0"/>
                        <a:t>Poslání potvrzení 3001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noProof="0" smtClean="0"/>
                        <a:t>Window</a:t>
                      </a:r>
                      <a:r>
                        <a:rPr lang="cs-CZ" baseline="0" noProof="0" smtClean="0"/>
                        <a:t> size = 1500</a:t>
                      </a:r>
                      <a:endParaRPr lang="cs-CZ" noProof="0" smtClean="0"/>
                    </a:p>
                  </a:txBody>
                  <a:tcPr/>
                </a:tc>
              </a:tr>
              <a:tr h="491136">
                <a:tc>
                  <a:txBody>
                    <a:bodyPr/>
                    <a:lstStyle/>
                    <a:p>
                      <a:r>
                        <a:rPr lang="cs-CZ" noProof="0" smtClean="0"/>
                        <a:t>Sekvence 3001 – 4500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noProof="0" smtClean="0">
                          <a:sym typeface="Wingdings" pitchFamily="2" charset="2"/>
                        </a:rPr>
                        <a:t></a:t>
                      </a:r>
                      <a:endParaRPr lang="cs-CZ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Příjem sekvence 3001 - 4500</a:t>
                      </a:r>
                      <a:endParaRPr lang="cs-CZ" noProof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ovéPole 6"/>
          <p:cNvSpPr txBox="1"/>
          <p:nvPr/>
        </p:nvSpPr>
        <p:spPr>
          <a:xfrm>
            <a:off x="2258053" y="1714488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Velikost okénka = </a:t>
            </a:r>
            <a:r>
              <a:rPr lang="cs-CZ" dirty="0" err="1" smtClean="0"/>
              <a:t>Window</a:t>
            </a:r>
            <a:r>
              <a:rPr lang="cs-CZ" dirty="0" smtClean="0"/>
              <a:t> </a:t>
            </a:r>
            <a:r>
              <a:rPr lang="cs-CZ" dirty="0" err="1" smtClean="0"/>
              <a:t>size</a:t>
            </a:r>
            <a:r>
              <a:rPr lang="cs-CZ" dirty="0" smtClean="0"/>
              <a:t> = 3000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cs-CZ" dirty="0" smtClean="0"/>
              <a:t>Transportní vrstva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712224"/>
            <a:ext cx="5072098" cy="5002924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Transportní vrstva připravuje data z aplikační vrstvy na přenos sítí. Obráceně připravuje  data ze sítě pro aplikace.</a:t>
            </a:r>
          </a:p>
          <a:p>
            <a:r>
              <a:rPr lang="cs-CZ" dirty="0" smtClean="0"/>
              <a:t>Rozdělení a identifikace komunikace mezi rozličnými aplikacemi</a:t>
            </a:r>
          </a:p>
          <a:p>
            <a:r>
              <a:rPr lang="cs-CZ" dirty="0" smtClean="0"/>
              <a:t>Segmentace dat</a:t>
            </a:r>
          </a:p>
          <a:p>
            <a:r>
              <a:rPr lang="cs-CZ" dirty="0" smtClean="0"/>
              <a:t>Znovu vytvoření dat ze segmentů</a:t>
            </a:r>
          </a:p>
          <a:p>
            <a:r>
              <a:rPr lang="cs-CZ" dirty="0" smtClean="0"/>
              <a:t>Identifikace aplikace dle čísla portu</a:t>
            </a:r>
          </a:p>
          <a:p>
            <a:endParaRPr lang="cs-CZ" dirty="0" smtClean="0"/>
          </a:p>
          <a:p>
            <a:endParaRPr lang="cs-CZ" dirty="0" smtClean="0"/>
          </a:p>
          <a:p>
            <a:pPr lvl="1"/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  <p:grpSp>
        <p:nvGrpSpPr>
          <p:cNvPr id="23" name="Skupina 22"/>
          <p:cNvGrpSpPr/>
          <p:nvPr/>
        </p:nvGrpSpPr>
        <p:grpSpPr>
          <a:xfrm>
            <a:off x="5286380" y="2000240"/>
            <a:ext cx="3500462" cy="4214842"/>
            <a:chOff x="5143504" y="2143116"/>
            <a:chExt cx="3500462" cy="4214842"/>
          </a:xfrm>
        </p:grpSpPr>
        <p:sp>
          <p:nvSpPr>
            <p:cNvPr id="21" name="Obdélník 20"/>
            <p:cNvSpPr/>
            <p:nvPr/>
          </p:nvSpPr>
          <p:spPr>
            <a:xfrm>
              <a:off x="5143504" y="5429264"/>
              <a:ext cx="3500462" cy="9286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Obdélník 18"/>
            <p:cNvSpPr/>
            <p:nvPr/>
          </p:nvSpPr>
          <p:spPr>
            <a:xfrm>
              <a:off x="5143504" y="4857760"/>
              <a:ext cx="3500462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8" name="Obdélník 17"/>
            <p:cNvSpPr/>
            <p:nvPr/>
          </p:nvSpPr>
          <p:spPr>
            <a:xfrm>
              <a:off x="5143504" y="4286256"/>
              <a:ext cx="3500462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Obdélník 16"/>
            <p:cNvSpPr/>
            <p:nvPr/>
          </p:nvSpPr>
          <p:spPr>
            <a:xfrm>
              <a:off x="5143504" y="2571744"/>
              <a:ext cx="3500462" cy="164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" name="Obdélník 5"/>
            <p:cNvSpPr/>
            <p:nvPr/>
          </p:nvSpPr>
          <p:spPr>
            <a:xfrm>
              <a:off x="5214942" y="5929330"/>
              <a:ext cx="1643074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Fyzická</a:t>
              </a:r>
              <a:endParaRPr lang="cs-CZ" dirty="0"/>
            </a:p>
          </p:txBody>
        </p:sp>
        <p:sp>
          <p:nvSpPr>
            <p:cNvPr id="7" name="Obdélník 6"/>
            <p:cNvSpPr/>
            <p:nvPr/>
          </p:nvSpPr>
          <p:spPr>
            <a:xfrm>
              <a:off x="5214942" y="4929198"/>
              <a:ext cx="1643074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Síťová</a:t>
              </a:r>
              <a:endParaRPr lang="cs-CZ" dirty="0"/>
            </a:p>
          </p:txBody>
        </p:sp>
        <p:sp>
          <p:nvSpPr>
            <p:cNvPr id="8" name="Obdélník 7"/>
            <p:cNvSpPr/>
            <p:nvPr/>
          </p:nvSpPr>
          <p:spPr>
            <a:xfrm>
              <a:off x="5286380" y="4357694"/>
              <a:ext cx="1571636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Transportní</a:t>
              </a:r>
              <a:endParaRPr lang="cs-CZ" dirty="0"/>
            </a:p>
          </p:txBody>
        </p:sp>
        <p:sp>
          <p:nvSpPr>
            <p:cNvPr id="9" name="Obdélník 8"/>
            <p:cNvSpPr/>
            <p:nvPr/>
          </p:nvSpPr>
          <p:spPr>
            <a:xfrm>
              <a:off x="5286380" y="3714752"/>
              <a:ext cx="1571636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Relační</a:t>
              </a:r>
              <a:endParaRPr lang="cs-CZ" dirty="0"/>
            </a:p>
          </p:txBody>
        </p:sp>
        <p:sp>
          <p:nvSpPr>
            <p:cNvPr id="10" name="Obdélník 9"/>
            <p:cNvSpPr/>
            <p:nvPr/>
          </p:nvSpPr>
          <p:spPr>
            <a:xfrm>
              <a:off x="5286380" y="3214686"/>
              <a:ext cx="1571636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Prezentační</a:t>
              </a:r>
              <a:endParaRPr lang="cs-CZ" dirty="0"/>
            </a:p>
          </p:txBody>
        </p:sp>
        <p:sp>
          <p:nvSpPr>
            <p:cNvPr id="11" name="Obdélník 10"/>
            <p:cNvSpPr/>
            <p:nvPr/>
          </p:nvSpPr>
          <p:spPr>
            <a:xfrm>
              <a:off x="5286380" y="2714620"/>
              <a:ext cx="1571636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Aplikační</a:t>
              </a:r>
              <a:endParaRPr lang="cs-CZ" dirty="0"/>
            </a:p>
          </p:txBody>
        </p:sp>
        <p:sp>
          <p:nvSpPr>
            <p:cNvPr id="12" name="Obdélník 11"/>
            <p:cNvSpPr/>
            <p:nvPr/>
          </p:nvSpPr>
          <p:spPr>
            <a:xfrm>
              <a:off x="7000892" y="2714620"/>
              <a:ext cx="1500198" cy="13573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Aplikační</a:t>
              </a:r>
              <a:endParaRPr lang="cs-CZ" dirty="0"/>
            </a:p>
          </p:txBody>
        </p:sp>
        <p:sp>
          <p:nvSpPr>
            <p:cNvPr id="13" name="Obdélník 12"/>
            <p:cNvSpPr/>
            <p:nvPr/>
          </p:nvSpPr>
          <p:spPr>
            <a:xfrm>
              <a:off x="5214942" y="5500702"/>
              <a:ext cx="1643074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Linková</a:t>
              </a:r>
              <a:endParaRPr lang="cs-CZ" dirty="0"/>
            </a:p>
          </p:txBody>
        </p:sp>
        <p:sp>
          <p:nvSpPr>
            <p:cNvPr id="14" name="Obdélník 13"/>
            <p:cNvSpPr/>
            <p:nvPr/>
          </p:nvSpPr>
          <p:spPr>
            <a:xfrm>
              <a:off x="7000892" y="4357694"/>
              <a:ext cx="150019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Transportní</a:t>
              </a:r>
              <a:endParaRPr lang="cs-CZ" dirty="0"/>
            </a:p>
          </p:txBody>
        </p:sp>
        <p:sp>
          <p:nvSpPr>
            <p:cNvPr id="15" name="Obdélník 14"/>
            <p:cNvSpPr/>
            <p:nvPr/>
          </p:nvSpPr>
          <p:spPr>
            <a:xfrm>
              <a:off x="7000892" y="4929198"/>
              <a:ext cx="150019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Síťová</a:t>
              </a:r>
              <a:endParaRPr lang="cs-CZ" dirty="0"/>
            </a:p>
          </p:txBody>
        </p:sp>
        <p:sp>
          <p:nvSpPr>
            <p:cNvPr id="16" name="Obdélník 15"/>
            <p:cNvSpPr/>
            <p:nvPr/>
          </p:nvSpPr>
          <p:spPr>
            <a:xfrm>
              <a:off x="7000892" y="5500702"/>
              <a:ext cx="1500198" cy="7858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Přístup k médiu</a:t>
              </a:r>
              <a:endParaRPr lang="cs-CZ" dirty="0"/>
            </a:p>
          </p:txBody>
        </p:sp>
        <p:sp>
          <p:nvSpPr>
            <p:cNvPr id="22" name="TextovéPole 21"/>
            <p:cNvSpPr txBox="1"/>
            <p:nvPr/>
          </p:nvSpPr>
          <p:spPr>
            <a:xfrm>
              <a:off x="5429256" y="2143116"/>
              <a:ext cx="2802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 smtClean="0"/>
                <a:t>ISO</a:t>
              </a:r>
              <a:r>
                <a:rPr lang="en-US" dirty="0" smtClean="0"/>
                <a:t>/OSI</a:t>
              </a:r>
              <a:r>
                <a:rPr lang="cs-CZ" dirty="0" smtClean="0"/>
                <a:t>		</a:t>
              </a:r>
              <a:r>
                <a:rPr lang="en-US" dirty="0" smtClean="0"/>
                <a:t>TCP/IP</a:t>
              </a:r>
              <a:endParaRPr lang="cs-CZ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Segmentace a multiplexing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3036964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Segmentace</a:t>
            </a:r>
          </a:p>
          <a:p>
            <a:pPr lvl="1"/>
            <a:r>
              <a:rPr lang="cs-CZ" dirty="0" smtClean="0"/>
              <a:t>Zpráva se rozdělí na více menších zpráv . </a:t>
            </a:r>
          </a:p>
          <a:p>
            <a:pPr lvl="1"/>
            <a:r>
              <a:rPr lang="cs-CZ" dirty="0" smtClean="0"/>
              <a:t>Jednotlivé „kousky“ jsou označené pro jejich pozdější složení ve správném pořadí. </a:t>
            </a:r>
          </a:p>
          <a:p>
            <a:r>
              <a:rPr lang="cs-CZ" dirty="0" smtClean="0"/>
              <a:t>Multiplexing</a:t>
            </a:r>
          </a:p>
          <a:p>
            <a:pPr lvl="1"/>
            <a:r>
              <a:rPr lang="cs-CZ" dirty="0" smtClean="0"/>
              <a:t>Prokládání „kousků“ zpráv od různých účastníků na médium.</a:t>
            </a:r>
            <a:endParaRPr lang="en-US" dirty="0" smtClean="0"/>
          </a:p>
          <a:p>
            <a:pPr lvl="1"/>
            <a:r>
              <a:rPr lang="cs-CZ" dirty="0" smtClean="0"/>
              <a:t>Více aplikací může využívat síť současně.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285720" y="5326090"/>
          <a:ext cx="8643998" cy="1317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00108"/>
            <a:ext cx="8229600" cy="1066800"/>
          </a:xfrm>
        </p:spPr>
        <p:txBody>
          <a:bodyPr/>
          <a:lstStyle/>
          <a:p>
            <a:r>
              <a:rPr lang="cs-CZ" dirty="0" smtClean="0"/>
              <a:t>Služby transportní vrstvy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Segmentace a složení zprávy</a:t>
            </a:r>
          </a:p>
          <a:p>
            <a:r>
              <a:rPr lang="cs-CZ" dirty="0" smtClean="0"/>
              <a:t>Multiplexing</a:t>
            </a:r>
          </a:p>
          <a:p>
            <a:r>
              <a:rPr lang="cs-CZ" dirty="0" smtClean="0"/>
              <a:t>Navázání spojení</a:t>
            </a:r>
          </a:p>
          <a:p>
            <a:r>
              <a:rPr lang="cs-CZ" dirty="0" smtClean="0"/>
              <a:t>Spolehlivý provoz</a:t>
            </a:r>
          </a:p>
          <a:p>
            <a:pPr lvl="1"/>
            <a:r>
              <a:rPr lang="cs-CZ" dirty="0" smtClean="0"/>
              <a:t>Opětovné poslání ztracených dat.</a:t>
            </a:r>
          </a:p>
          <a:p>
            <a:r>
              <a:rPr lang="cs-CZ" dirty="0" smtClean="0"/>
              <a:t>Zachování pořadí segmentů při skládání</a:t>
            </a:r>
          </a:p>
          <a:p>
            <a:r>
              <a:rPr lang="cs-CZ" dirty="0" smtClean="0"/>
              <a:t>Kontrola toku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857256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Služba TCP </a:t>
            </a:r>
            <a:r>
              <a:rPr lang="cs-CZ" sz="3100" dirty="0" smtClean="0"/>
              <a:t>(</a:t>
            </a:r>
            <a:r>
              <a:rPr lang="cs-CZ" sz="3100" dirty="0" err="1" smtClean="0"/>
              <a:t>Transmission</a:t>
            </a:r>
            <a:r>
              <a:rPr lang="cs-CZ" sz="3100" dirty="0" smtClean="0"/>
              <a:t> </a:t>
            </a:r>
            <a:r>
              <a:rPr lang="cs-CZ" sz="3100" dirty="0" err="1" smtClean="0"/>
              <a:t>Control</a:t>
            </a:r>
            <a:r>
              <a:rPr lang="cs-CZ" sz="3100" dirty="0" smtClean="0"/>
              <a:t> </a:t>
            </a:r>
            <a:r>
              <a:rPr lang="cs-CZ" sz="3100" dirty="0" err="1" smtClean="0"/>
              <a:t>Protocol</a:t>
            </a:r>
            <a:r>
              <a:rPr lang="cs-CZ" sz="3100" dirty="0" smtClean="0"/>
              <a:t>)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500594"/>
          </a:xfrm>
        </p:spPr>
        <p:txBody>
          <a:bodyPr>
            <a:normAutofit/>
          </a:bodyPr>
          <a:lstStyle/>
          <a:p>
            <a:r>
              <a:rPr lang="cs-CZ" dirty="0" smtClean="0"/>
              <a:t>Spolehlivá služba</a:t>
            </a:r>
          </a:p>
          <a:p>
            <a:pPr lvl="1"/>
            <a:r>
              <a:rPr lang="cs-CZ" dirty="0" smtClean="0"/>
              <a:t>Ošetření kontroly doručení. Ztracené segmenty se posílají znovu.</a:t>
            </a:r>
          </a:p>
          <a:p>
            <a:r>
              <a:rPr lang="cs-CZ" dirty="0" smtClean="0"/>
              <a:t>Spojovaná služba</a:t>
            </a:r>
          </a:p>
          <a:p>
            <a:pPr lvl="1"/>
            <a:r>
              <a:rPr lang="cs-CZ" dirty="0" smtClean="0"/>
              <a:t>Ošetření správného pořadí při skládání zprávy.</a:t>
            </a:r>
          </a:p>
          <a:p>
            <a:r>
              <a:rPr lang="cs-CZ" dirty="0" smtClean="0"/>
              <a:t>Popis v RFC 793</a:t>
            </a:r>
          </a:p>
          <a:p>
            <a:r>
              <a:rPr lang="cs-CZ" dirty="0" smtClean="0"/>
              <a:t>Použití:  HTTP, POP, SMTP, SSH, …</a:t>
            </a:r>
          </a:p>
          <a:p>
            <a:r>
              <a:rPr lang="cs-CZ" dirty="0" smtClean="0"/>
              <a:t>Délka hlavičky minimálně 20Bytes</a:t>
            </a:r>
          </a:p>
          <a:p>
            <a:r>
              <a:rPr lang="cs-CZ" dirty="0" smtClean="0"/>
              <a:t>Navazuje se a ukončuje se spojení.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cs-CZ" dirty="0" smtClean="0"/>
              <a:t>TCP segment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642942" y="1643049"/>
          <a:ext cx="7858149" cy="4795414"/>
        </p:xfrm>
        <a:graphic>
          <a:graphicData uri="http://schemas.openxmlformats.org/drawingml/2006/table">
            <a:tbl>
              <a:tblPr firstCol="1" bandRow="1">
                <a:tableStyleId>{5DA37D80-6434-44D0-A028-1B22A696006F}</a:tableStyleId>
              </a:tblPr>
              <a:tblGrid>
                <a:gridCol w="571472"/>
                <a:gridCol w="4000528"/>
                <a:gridCol w="3286149"/>
              </a:tblGrid>
              <a:tr h="523187">
                <a:tc rowSpan="6"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hlavička</a:t>
                      </a:r>
                      <a:endParaRPr lang="cs-CZ" sz="2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cs-CZ" sz="2400" dirty="0" smtClean="0"/>
                        <a:t>Zdrojový port(16 bitů)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 smtClean="0"/>
                        <a:t>Cílový port (16 bitů)</a:t>
                      </a:r>
                      <a:endParaRPr lang="cs-CZ" sz="2400" dirty="0"/>
                    </a:p>
                  </a:txBody>
                  <a:tcPr/>
                </a:tc>
              </a:tr>
              <a:tr h="119756">
                <a:tc vMerge="1"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sz="2400" dirty="0" smtClean="0"/>
                        <a:t>Pořadové</a:t>
                      </a:r>
                      <a:r>
                        <a:rPr lang="cs-CZ" sz="2400" baseline="0" dirty="0" smtClean="0"/>
                        <a:t> číslo (32 bitů)</a:t>
                      </a:r>
                      <a:endParaRPr lang="cs-CZ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239511">
                <a:tc vMerge="1"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sz="2400" dirty="0" smtClean="0"/>
                        <a:t>Potvrzovací číslo (32 bitů)</a:t>
                      </a:r>
                      <a:endParaRPr lang="cs-CZ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145084">
                <a:tc vMerge="1"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 smtClean="0"/>
                        <a:t>Délka hlavičky</a:t>
                      </a:r>
                      <a:r>
                        <a:rPr lang="cs-CZ" sz="2400" baseline="0" dirty="0" smtClean="0"/>
                        <a:t> (4 bity)</a:t>
                      </a:r>
                    </a:p>
                    <a:p>
                      <a:r>
                        <a:rPr lang="cs-CZ" sz="2400" baseline="0" dirty="0" smtClean="0"/>
                        <a:t>Rezervováno (6 bitů)</a:t>
                      </a:r>
                    </a:p>
                    <a:p>
                      <a:r>
                        <a:rPr lang="cs-CZ" sz="2400" baseline="0" dirty="0" smtClean="0"/>
                        <a:t>Kódové bity (6)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 smtClean="0"/>
                        <a:t>Okénko (16</a:t>
                      </a:r>
                      <a:r>
                        <a:rPr lang="cs-CZ" sz="2400" baseline="0" dirty="0" smtClean="0"/>
                        <a:t> bitů</a:t>
                      </a:r>
                      <a:r>
                        <a:rPr lang="cs-CZ" sz="2400" dirty="0" smtClean="0"/>
                        <a:t>)</a:t>
                      </a:r>
                      <a:endParaRPr lang="cs-CZ" sz="2400" dirty="0"/>
                    </a:p>
                  </a:txBody>
                  <a:tcPr/>
                </a:tc>
              </a:tr>
              <a:tr h="523187">
                <a:tc vMerge="1"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 smtClean="0"/>
                        <a:t>Kontrolní</a:t>
                      </a:r>
                      <a:r>
                        <a:rPr lang="cs-CZ" sz="2400" baseline="0" dirty="0" smtClean="0"/>
                        <a:t> součet (16 bitů)</a:t>
                      </a:r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 smtClean="0"/>
                        <a:t>Urgence (16 bitů)</a:t>
                      </a:r>
                      <a:endParaRPr lang="cs-CZ" sz="2400" dirty="0"/>
                    </a:p>
                  </a:txBody>
                  <a:tcPr/>
                </a:tc>
              </a:tr>
              <a:tr h="333182">
                <a:tc vMerge="1"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cs-CZ" sz="2400" dirty="0" smtClean="0"/>
                        <a:t>Volitelné (0 nebo 32 bitů)</a:t>
                      </a:r>
                      <a:endParaRPr lang="cs-CZ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738690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data</a:t>
                      </a:r>
                      <a:endParaRPr lang="cs-CZ" sz="2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endParaRPr lang="cs-CZ" sz="2400" dirty="0" smtClean="0"/>
                    </a:p>
                    <a:p>
                      <a:r>
                        <a:rPr lang="cs-CZ" sz="2400" dirty="0" smtClean="0"/>
                        <a:t>Data aplikační vrstvy (různé velikosti)</a:t>
                      </a:r>
                    </a:p>
                    <a:p>
                      <a:endParaRPr lang="cs-CZ" sz="24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>
            <a:normAutofit/>
          </a:bodyPr>
          <a:lstStyle/>
          <a:p>
            <a:r>
              <a:rPr lang="cs-CZ" dirty="0" smtClean="0"/>
              <a:t>Služba </a:t>
            </a:r>
            <a:r>
              <a:rPr lang="cs-CZ" dirty="0" smtClean="0"/>
              <a:t>UDP </a:t>
            </a:r>
            <a:r>
              <a:rPr lang="cs-CZ" sz="3200" dirty="0" smtClean="0"/>
              <a:t>(User Datagram </a:t>
            </a:r>
            <a:r>
              <a:rPr lang="cs-CZ" sz="3200" dirty="0" err="1" smtClean="0"/>
              <a:t>Protocol</a:t>
            </a:r>
            <a:r>
              <a:rPr lang="cs-CZ" sz="3200" dirty="0" smtClean="0"/>
              <a:t>)</a:t>
            </a:r>
            <a:endParaRPr lang="cs-CZ" sz="32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860048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Nespolehlivá služba</a:t>
            </a:r>
          </a:p>
          <a:p>
            <a:pPr lvl="1"/>
            <a:r>
              <a:rPr lang="cs-CZ" dirty="0" smtClean="0"/>
              <a:t>Ztracené datagramy se znovu neposílají.</a:t>
            </a:r>
          </a:p>
          <a:p>
            <a:r>
              <a:rPr lang="cs-CZ" dirty="0" smtClean="0"/>
              <a:t>Nespojovaná služba</a:t>
            </a:r>
          </a:p>
          <a:p>
            <a:pPr lvl="1"/>
            <a:r>
              <a:rPr lang="cs-CZ" dirty="0" smtClean="0"/>
              <a:t>Není zaručen příjem datagramů v pořadí v jakém byly vyslány</a:t>
            </a:r>
          </a:p>
          <a:p>
            <a:r>
              <a:rPr lang="cs-CZ" dirty="0" smtClean="0"/>
              <a:t>Popis v RFC 768</a:t>
            </a:r>
          </a:p>
          <a:p>
            <a:r>
              <a:rPr lang="cs-CZ" dirty="0" smtClean="0"/>
              <a:t>Použití: DNS, DHCP, RIP, SNMP, VoIP, …</a:t>
            </a:r>
          </a:p>
          <a:p>
            <a:r>
              <a:rPr lang="cs-CZ" dirty="0" smtClean="0"/>
              <a:t>Délka hlavičky minimálně 8 </a:t>
            </a:r>
            <a:r>
              <a:rPr lang="cs-CZ" dirty="0" err="1" smtClean="0"/>
              <a:t>Bytes</a:t>
            </a:r>
            <a:endParaRPr lang="cs-CZ" dirty="0" smtClean="0"/>
          </a:p>
          <a:p>
            <a:r>
              <a:rPr lang="cs-CZ" dirty="0" smtClean="0"/>
              <a:t>Nenavazuje a neukončuje spojení.</a:t>
            </a:r>
          </a:p>
          <a:p>
            <a:r>
              <a:rPr lang="cs-CZ" dirty="0" smtClean="0"/>
              <a:t>Jednoduchá služba bez složité správy.</a:t>
            </a:r>
          </a:p>
          <a:p>
            <a:r>
              <a:rPr lang="cs-CZ" dirty="0" smtClean="0"/>
              <a:t>Vhodné pro služby s malým obsahem dat (nejlépe do jednoho datagramu).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857256"/>
          </a:xfrm>
        </p:spPr>
        <p:txBody>
          <a:bodyPr/>
          <a:lstStyle/>
          <a:p>
            <a:r>
              <a:rPr lang="cs-CZ" dirty="0" smtClean="0"/>
              <a:t>UDP datagram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714348" y="2143116"/>
          <a:ext cx="7858149" cy="3822421"/>
        </p:xfrm>
        <a:graphic>
          <a:graphicData uri="http://schemas.openxmlformats.org/drawingml/2006/table">
            <a:tbl>
              <a:tblPr firstCol="1" bandRow="1">
                <a:tableStyleId>{5DA37D80-6434-44D0-A028-1B22A696006F}</a:tableStyleId>
              </a:tblPr>
              <a:tblGrid>
                <a:gridCol w="571472"/>
                <a:gridCol w="3500462"/>
                <a:gridCol w="3786215"/>
              </a:tblGrid>
              <a:tr h="1007353">
                <a:tc rowSpan="2"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hlavička</a:t>
                      </a:r>
                      <a:endParaRPr lang="cs-CZ" sz="2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cs-CZ" sz="2400" dirty="0" smtClean="0"/>
                        <a:t>Zdrojový port (16 bitů)</a:t>
                      </a:r>
                      <a:endParaRPr lang="cs-CZ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2400" dirty="0" smtClean="0"/>
                        <a:t>Cílový port (16 bitů)</a:t>
                      </a:r>
                      <a:endParaRPr lang="cs-CZ" sz="2400" dirty="0"/>
                    </a:p>
                  </a:txBody>
                  <a:tcPr anchor="ctr"/>
                </a:tc>
              </a:tr>
              <a:tr h="1173851">
                <a:tc vMerge="1">
                  <a:txBody>
                    <a:bodyPr/>
                    <a:lstStyle/>
                    <a:p>
                      <a:endParaRPr lang="cs-CZ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400" dirty="0" smtClean="0"/>
                        <a:t>Délka hlavičky</a:t>
                      </a:r>
                      <a:r>
                        <a:rPr lang="cs-CZ" sz="2400" baseline="0" dirty="0" smtClean="0"/>
                        <a:t> (16 bity)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sz="2400" dirty="0" smtClean="0"/>
                        <a:t>Kontrolní</a:t>
                      </a:r>
                      <a:r>
                        <a:rPr lang="cs-CZ" sz="2400" baseline="0" dirty="0" smtClean="0"/>
                        <a:t> součet (16 bitů)</a:t>
                      </a:r>
                      <a:endParaRPr lang="cs-CZ" sz="2400" dirty="0"/>
                    </a:p>
                  </a:txBody>
                  <a:tcPr anchor="ctr"/>
                </a:tc>
              </a:tr>
              <a:tr h="1641217">
                <a:tc>
                  <a:txBody>
                    <a:bodyPr/>
                    <a:lstStyle/>
                    <a:p>
                      <a:pPr algn="ctr"/>
                      <a:r>
                        <a:rPr lang="cs-CZ" sz="2400" dirty="0" smtClean="0"/>
                        <a:t>data</a:t>
                      </a:r>
                      <a:endParaRPr lang="cs-CZ" sz="2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endParaRPr lang="cs-CZ" sz="2400" dirty="0" smtClean="0"/>
                    </a:p>
                    <a:p>
                      <a:r>
                        <a:rPr lang="cs-CZ" sz="2400" dirty="0" smtClean="0"/>
                        <a:t>Data aplikační vrstvy (různé velikosti)</a:t>
                      </a:r>
                    </a:p>
                    <a:p>
                      <a:endParaRPr lang="cs-CZ" sz="2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4812"/>
            <a:ext cx="8229600" cy="1066800"/>
          </a:xfrm>
        </p:spPr>
        <p:txBody>
          <a:bodyPr/>
          <a:lstStyle/>
          <a:p>
            <a:r>
              <a:rPr lang="cs-CZ" dirty="0" smtClean="0"/>
              <a:t>Porty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5000660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Každá aplikace má své unikátní číslo portu.</a:t>
            </a:r>
          </a:p>
          <a:p>
            <a:r>
              <a:rPr lang="cs-CZ" dirty="0" smtClean="0"/>
              <a:t>Dvě služby na serveru nesmí mít stejná čísla portu stejné služby transportní vrstvy.</a:t>
            </a:r>
          </a:p>
          <a:p>
            <a:r>
              <a:rPr lang="cs-CZ" dirty="0" smtClean="0"/>
              <a:t>Číslo portu slouží transportní vrstvě právě k rozlišení aplikace, které daný segment či datagram patří.</a:t>
            </a:r>
          </a:p>
          <a:p>
            <a:r>
              <a:rPr lang="cs-CZ" dirty="0" smtClean="0"/>
              <a:t>Příklady:</a:t>
            </a:r>
          </a:p>
          <a:p>
            <a:pPr lvl="1"/>
            <a:r>
              <a:rPr lang="cs-CZ" dirty="0" smtClean="0"/>
              <a:t>HTTP – 80, POP3 – 110, SMTP – 25, …</a:t>
            </a:r>
          </a:p>
          <a:p>
            <a:r>
              <a:rPr lang="cs-CZ" dirty="0" smtClean="0"/>
              <a:t>Webový prohlížeč komunikuje standardně na portu 80. Pokud budeme chtít použít port jiný, je třeba jej zadat ručně za adresu oddělenou dvojtečkou:</a:t>
            </a:r>
          </a:p>
          <a:p>
            <a:pPr lvl="1"/>
            <a:r>
              <a:rPr lang="cs-CZ" dirty="0" smtClean="0"/>
              <a:t>www.</a:t>
            </a:r>
            <a:r>
              <a:rPr lang="cs-CZ" dirty="0" err="1" smtClean="0"/>
              <a:t>google.com</a:t>
            </a:r>
            <a:r>
              <a:rPr lang="cs-CZ" dirty="0" smtClean="0"/>
              <a:t>:12345</a:t>
            </a:r>
          </a:p>
          <a:p>
            <a:r>
              <a:rPr lang="cs-CZ" dirty="0" err="1" smtClean="0"/>
              <a:t>Netstat</a:t>
            </a:r>
            <a:r>
              <a:rPr lang="cs-CZ" dirty="0" smtClean="0"/>
              <a:t> – utilita pro zobrazení aktivních spojení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5FC07-83F9-4E7C-A7F7-6E3D7AC0883D}"/>
</file>

<file path=customXml/itemProps2.xml><?xml version="1.0" encoding="utf-8"?>
<ds:datastoreItem xmlns:ds="http://schemas.openxmlformats.org/officeDocument/2006/customXml" ds:itemID="{E15C09E4-3878-4BE3-9E43-A662614A4B00}"/>
</file>

<file path=customXml/itemProps3.xml><?xml version="1.0" encoding="utf-8"?>
<ds:datastoreItem xmlns:ds="http://schemas.openxmlformats.org/officeDocument/2006/customXml" ds:itemID="{478F1639-51BF-47A6-A267-8C5A0007451D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4906</TotalTime>
  <Words>973</Words>
  <Application>Microsoft Office PowerPoint</Application>
  <PresentationFormat>Předvádění na obrazovce (4:3)</PresentationFormat>
  <Paragraphs>298</Paragraphs>
  <Slides>14</Slides>
  <Notes>14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Urban</vt:lpstr>
      <vt:lpstr>Transportní vrstva</vt:lpstr>
      <vt:lpstr>Transportní vrstva</vt:lpstr>
      <vt:lpstr>Segmentace a multiplexing</vt:lpstr>
      <vt:lpstr>Služby transportní vrstvy</vt:lpstr>
      <vt:lpstr>Služba TCP (Transmission Control Protocol)</vt:lpstr>
      <vt:lpstr>TCP segment</vt:lpstr>
      <vt:lpstr>Služba UDP (User Datagram Protocol)</vt:lpstr>
      <vt:lpstr>UDP datagram</vt:lpstr>
      <vt:lpstr>Porty</vt:lpstr>
      <vt:lpstr>Čísla portu</vt:lpstr>
      <vt:lpstr>Příklady portů</vt:lpstr>
      <vt:lpstr>TCP - Navázání a ukončení spojení</vt:lpstr>
      <vt:lpstr>TCP - Posuvné okénko</vt:lpstr>
      <vt:lpstr>TCP - Příklad komunikace</vt:lpstr>
    </vt:vector>
  </TitlesOfParts>
  <Company>VOŠ a SPŠ Varnsdorf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Michal Bubílek</cp:lastModifiedBy>
  <cp:revision>476</cp:revision>
  <dcterms:created xsi:type="dcterms:W3CDTF">2007-09-07T06:40:24Z</dcterms:created>
  <dcterms:modified xsi:type="dcterms:W3CDTF">2012-11-15T08:27:26Z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