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259" r:id="rId4"/>
    <p:sldId id="260" r:id="rId5"/>
    <p:sldId id="264" r:id="rId6"/>
    <p:sldId id="262" r:id="rId7"/>
    <p:sldId id="263" r:id="rId8"/>
    <p:sldId id="261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Střední styl 4 – zvýraznění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DA37D80-6434-44D0-A028-1B22A696006F}" styleName="Světlý styl 3 – zvýraznění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Světlý styl 3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Střední styl 2 – zvýraznění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Světlý styl 2 – zvýraznění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Světlý styl 2 – zvýraznění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Světlý styl 2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Střední styl 4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Styl Středně sytá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70" d="100"/>
          <a:sy n="70" d="100"/>
        </p:scale>
        <p:origin x="-115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28"/>
    </p:cViewPr>
  </p:sorterViewPr>
  <p:notesViewPr>
    <p:cSldViewPr>
      <p:cViewPr varScale="1">
        <p:scale>
          <a:sx n="59" d="100"/>
          <a:sy n="59" d="100"/>
        </p:scale>
        <p:origin x="-2556" y="-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03362D9D-B932-4EF5-8B84-A3C1734ACFC0}" type="datetimeFigureOut">
              <a:rPr lang="cs-CZ" smtClean="0"/>
              <a:pPr/>
              <a:t>29.11.2012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6600EAE9-4C42-4B6F-B4F7-DBE91C06EF4F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29935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068A2087-45F1-44C2-8A97-4AC3FB49FA4E}" type="datetimeFigureOut">
              <a:rPr lang="cs-CZ" smtClean="0"/>
              <a:pPr/>
              <a:t>29.11.2012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E5D7F439-45D3-4B29-8131-73E5E31C4794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23958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délník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bdélník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bdélník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bdélník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Obdélník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0" name="Zaoblený obdélník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1" name="Zaoblený obdélník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Obdélník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Obdélník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Obdélník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bdélník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cs-CZ" smtClean="0"/>
              <a:t>Klepnutím lze upravit styl předlohy podnadpisů.</a:t>
            </a:r>
            <a:endParaRPr kumimoji="0" lang="en-US"/>
          </a:p>
        </p:txBody>
      </p:sp>
      <p:sp>
        <p:nvSpPr>
          <p:cNvPr id="28" name="Zástupný symbol pro datum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3004CD09-50AC-4C64-A0C1-1404F2861FB9}" type="datetime1">
              <a:rPr lang="en-US" smtClean="0"/>
              <a:pPr/>
              <a:t>11/29/2012</a:t>
            </a:fld>
            <a:endParaRPr lang="en-US" dirty="0"/>
          </a:p>
        </p:txBody>
      </p:sp>
      <p:sp>
        <p:nvSpPr>
          <p:cNvPr id="17" name="Zástupný symbol pro zápatí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29" name="Zástupný symbol pro číslo snímku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298F-80C2-4EDF-B88F-BEC7C7A03551}" type="datetime1">
              <a:rPr lang="en-US" smtClean="0"/>
              <a:pPr/>
              <a:t>11/29/2012</a:t>
            </a:fld>
            <a:endParaRPr lang="en-US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5FA33-6F3F-4D44-975E-CEBC4AA18574}" type="datetime1">
              <a:rPr lang="en-US" smtClean="0"/>
              <a:pPr/>
              <a:t>11/29/2012</a:t>
            </a:fld>
            <a:endParaRPr lang="en-US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8590-BAB0-4D9D-8914-068EAE8AE6E9}" type="datetime1">
              <a:rPr lang="en-US" smtClean="0"/>
              <a:pPr/>
              <a:t>11/29/2012</a:t>
            </a:fld>
            <a:endParaRPr lang="en-US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342E0-CCF0-4EC2-9BA6-3DE224C886C4}" type="datetime1">
              <a:rPr lang="en-US" smtClean="0"/>
              <a:pPr/>
              <a:t>11/29/2012</a:t>
            </a:fld>
            <a:endParaRPr lang="en-US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buClr>
                <a:schemeClr val="accent2"/>
              </a:buCl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dirty="0" smtClean="0"/>
              <a:t>Klepnutím lze upravit styly předlohy textu.</a:t>
            </a:r>
          </a:p>
          <a:p>
            <a:pPr lvl="1" eaLnBrk="1" latinLnBrk="0" hangingPunct="1"/>
            <a:r>
              <a:rPr lang="cs-CZ" dirty="0" smtClean="0"/>
              <a:t>Druhá úroveň</a:t>
            </a:r>
          </a:p>
          <a:p>
            <a:pPr lvl="2" eaLnBrk="1" latinLnBrk="0" hangingPunct="1"/>
            <a:r>
              <a:rPr lang="cs-CZ" dirty="0" smtClean="0"/>
              <a:t>Třetí úroveň</a:t>
            </a:r>
          </a:p>
          <a:p>
            <a:pPr lvl="3" eaLnBrk="1" latinLnBrk="0" hangingPunct="1"/>
            <a:r>
              <a:rPr lang="cs-CZ" dirty="0" smtClean="0"/>
              <a:t>Čtvrtá úroveň</a:t>
            </a:r>
          </a:p>
          <a:p>
            <a:pPr lvl="4" eaLnBrk="1" latinLnBrk="0" hangingPunct="1"/>
            <a:r>
              <a:rPr lang="cs-CZ" dirty="0" smtClean="0"/>
              <a:t>Pátá úroveň</a:t>
            </a:r>
            <a:endParaRPr kumimoji="0" lang="en-US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8722-D718-46F1-B51A-5378ACAACA82}" type="datetime1">
              <a:rPr lang="en-US" smtClean="0"/>
              <a:pPr/>
              <a:t>11/29/2012</a:t>
            </a:fld>
            <a:endParaRPr lang="en-US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26" name="Zástupný symbol pro datum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l" eaLnBrk="1" latinLnBrk="0" hangingPunct="1"/>
            <a:fld id="{CB095B06-2EF3-4C4C-B953-2C28D7F48F8A}" type="datetime1">
              <a:rPr lang="en-US" smtClean="0"/>
              <a:pPr algn="l" eaLnBrk="1" latinLnBrk="0" hangingPunct="1"/>
              <a:t>11/29/2012</a:t>
            </a:fld>
            <a:endParaRPr lang="en-US" dirty="0"/>
          </a:p>
        </p:txBody>
      </p:sp>
      <p:sp>
        <p:nvSpPr>
          <p:cNvPr id="27" name="Zástupný symbol pro číslo snímku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dirty="0"/>
          </a:p>
        </p:txBody>
      </p:sp>
      <p:sp>
        <p:nvSpPr>
          <p:cNvPr id="28" name="Zástupný symbol pro zápatí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7C1EE0B-3D3B-4055-B4A0-B98ABB04DA48}" type="datetime1">
              <a:rPr lang="en-US" smtClean="0"/>
              <a:pPr/>
              <a:t>11/29/2012</a:t>
            </a:fld>
            <a:endParaRPr lang="en-US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4360E-9912-4BA6-9FC6-B757B70A4C97}" type="datetime1">
              <a:rPr lang="en-US" smtClean="0"/>
              <a:pPr/>
              <a:t>11/29/2012</a:t>
            </a:fld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A363-76BA-4264-87F4-63142F6AA2B4}" type="datetime1">
              <a:rPr lang="en-US" smtClean="0"/>
              <a:pPr/>
              <a:t>11/29/2012</a:t>
            </a:fld>
            <a:endParaRPr lang="en-US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cs-CZ" dirty="0" smtClean="0"/>
              <a:t>Klepnutím na ikonu přidáte obrázek.</a:t>
            </a:r>
            <a:endParaRPr kumimoji="0" lang="en-US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54F06-2ADA-4ACB-86B9-43D281AE42F9}" type="datetime1">
              <a:rPr lang="en-US" smtClean="0"/>
              <a:pPr/>
              <a:t>11/29/2012</a:t>
            </a:fld>
            <a:endParaRPr lang="en-US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délník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Obdélník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Obdélník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1" name="Obdélník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Obdélník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3" name="Zaoblený obdélník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4" name="Zaoblený obdélník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5" name="Obdélník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Obdélník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Obdélník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8" name="Obdélník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9" name="Obdélník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Obdélník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Zástupný symbol pro nadpis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3" name="Zástupný symbol pro text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cs-CZ" dirty="0" smtClean="0"/>
              <a:t>Klepnutím lze upravit styly předlohy textu.</a:t>
            </a:r>
          </a:p>
          <a:p>
            <a:pPr lvl="1" eaLnBrk="1" latinLnBrk="0" hangingPunct="1"/>
            <a:r>
              <a:rPr kumimoji="0" lang="cs-CZ" dirty="0" smtClean="0"/>
              <a:t>Druhá úroveň</a:t>
            </a:r>
          </a:p>
          <a:p>
            <a:pPr lvl="2" eaLnBrk="1" latinLnBrk="0" hangingPunct="1"/>
            <a:r>
              <a:rPr kumimoji="0" lang="cs-CZ" dirty="0" smtClean="0"/>
              <a:t>Třetí úroveň</a:t>
            </a:r>
          </a:p>
          <a:p>
            <a:pPr lvl="3" eaLnBrk="1" latinLnBrk="0" hangingPunct="1"/>
            <a:r>
              <a:rPr kumimoji="0" lang="cs-CZ" dirty="0" smtClean="0"/>
              <a:t>Čtvrtá úroveň</a:t>
            </a:r>
          </a:p>
          <a:p>
            <a:pPr lvl="4" eaLnBrk="1" latinLnBrk="0" hangingPunct="1"/>
            <a:r>
              <a:rPr kumimoji="0" lang="cs-CZ" dirty="0" smtClean="0"/>
              <a:t>Pátá úroveň</a:t>
            </a:r>
            <a:endParaRPr kumimoji="0" lang="en-US" dirty="0"/>
          </a:p>
        </p:txBody>
      </p:sp>
      <p:sp>
        <p:nvSpPr>
          <p:cNvPr id="14" name="Zástupný symbol pro datum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l" eaLnBrk="1" latinLnBrk="0" hangingPunct="1"/>
            <a:fld id="{37AC4DB1-D75A-4726-BA26-FEB90EF93C79}" type="datetime1">
              <a:rPr lang="en-US" smtClean="0"/>
              <a:pPr algn="l" eaLnBrk="1" latinLnBrk="0" hangingPunct="1"/>
              <a:t>11/29/2012</a:t>
            </a:fld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r" eaLnBrk="1" latinLnBrk="0" hangingPunct="1"/>
            <a:r>
              <a:rPr kumimoji="0" lang="en-US" sz="800" smtClean="0">
                <a:solidFill>
                  <a:schemeClr val="accent2"/>
                </a:solidFill>
              </a:rPr>
              <a:t>Počítačové sítě</a:t>
            </a:r>
            <a:endParaRPr kumimoji="0" lang="en-US" sz="800" dirty="0">
              <a:solidFill>
                <a:schemeClr val="accent2"/>
              </a:solidFill>
            </a:endParaRPr>
          </a:p>
        </p:txBody>
      </p:sp>
      <p:sp>
        <p:nvSpPr>
          <p:cNvPr id="23" name="Zástupný symbol pro číslo snímku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2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 baseline="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2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Síťová vrstva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Ing. Michal Bubílek, POS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1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cs-CZ" dirty="0" smtClean="0"/>
              <a:t>Počítačové sítě</a:t>
            </a:r>
            <a:endParaRPr kumimoji="0" lang="en-US" dirty="0"/>
          </a:p>
        </p:txBody>
      </p:sp>
      <p:sp>
        <p:nvSpPr>
          <p:cNvPr id="6" name="TextovéPole 5"/>
          <p:cNvSpPr txBox="1"/>
          <p:nvPr/>
        </p:nvSpPr>
        <p:spPr>
          <a:xfrm>
            <a:off x="5929322" y="6407371"/>
            <a:ext cx="3071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1400" dirty="0" smtClean="0"/>
              <a:t>Čerpáno z </a:t>
            </a:r>
            <a:r>
              <a:rPr lang="cs-CZ" sz="1400" dirty="0" err="1" smtClean="0"/>
              <a:t>Wikipedia</a:t>
            </a:r>
            <a:r>
              <a:rPr lang="cs-CZ" sz="1400" dirty="0" smtClean="0"/>
              <a:t> a CISCO</a:t>
            </a:r>
            <a:endParaRPr lang="cs-CZ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smtClean="0"/>
              <a:t>Hierarchická IPv4 adresa s prefixem 24</a:t>
            </a:r>
            <a:endParaRPr lang="cs-CZ" dirty="0"/>
          </a:p>
        </p:txBody>
      </p:sp>
      <p:sp>
        <p:nvSpPr>
          <p:cNvPr id="7" name="Zástupný symbol pro obsah 6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1893956"/>
          </a:xfrm>
        </p:spPr>
        <p:txBody>
          <a:bodyPr/>
          <a:lstStyle/>
          <a:p>
            <a:r>
              <a:rPr lang="cs-CZ" dirty="0" smtClean="0"/>
              <a:t>Hierarchie adresy je podobná hierarchii adresy poštovní:</a:t>
            </a:r>
          </a:p>
          <a:p>
            <a:pPr lvl="1"/>
            <a:r>
              <a:rPr lang="cs-CZ" dirty="0" smtClean="0"/>
              <a:t>Země – město – ulice – číslo popisné - osoba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10</a:t>
            </a:fld>
            <a:endParaRPr kumimoji="0" lang="en-US" dirty="0"/>
          </a:p>
        </p:txBody>
      </p:sp>
      <p:graphicFrame>
        <p:nvGraphicFramePr>
          <p:cNvPr id="6" name="Tabulka 5"/>
          <p:cNvGraphicFramePr>
            <a:graphicFrameLocks noGrp="1"/>
          </p:cNvGraphicFramePr>
          <p:nvPr/>
        </p:nvGraphicFramePr>
        <p:xfrm>
          <a:off x="928662" y="4286256"/>
          <a:ext cx="7429552" cy="18897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57388"/>
                <a:gridCol w="1857388"/>
                <a:gridCol w="1857388"/>
                <a:gridCol w="1857388"/>
              </a:tblGrid>
              <a:tr h="267501">
                <a:tc gridSpan="4">
                  <a:txBody>
                    <a:bodyPr/>
                    <a:lstStyle/>
                    <a:p>
                      <a:pPr algn="ctr"/>
                      <a:r>
                        <a:rPr lang="cs-CZ" sz="2400" dirty="0" smtClean="0"/>
                        <a:t>32 bitů</a:t>
                      </a:r>
                      <a:endParaRPr lang="cs-CZ" sz="2400" dirty="0">
                        <a:latin typeface="+mj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</a:tr>
              <a:tr h="267501">
                <a:tc gridSpan="3">
                  <a:txBody>
                    <a:bodyPr/>
                    <a:lstStyle/>
                    <a:p>
                      <a:pPr algn="ctr"/>
                      <a:r>
                        <a:rPr lang="cs-CZ" sz="2400" dirty="0" smtClean="0"/>
                        <a:t>Síťová část</a:t>
                      </a:r>
                      <a:endParaRPr lang="cs-CZ" sz="24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 smtClean="0"/>
                        <a:t>host</a:t>
                      </a:r>
                      <a:endParaRPr lang="cs-CZ" sz="2400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67501">
                <a:tc>
                  <a:txBody>
                    <a:bodyPr/>
                    <a:lstStyle/>
                    <a:p>
                      <a:pPr algn="ctr"/>
                      <a:r>
                        <a:rPr lang="cs-CZ" sz="2400" dirty="0" smtClean="0"/>
                        <a:t>8 bitů</a:t>
                      </a:r>
                      <a:endParaRPr lang="cs-CZ" sz="24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 smtClean="0"/>
                        <a:t>8 bitů</a:t>
                      </a:r>
                      <a:endParaRPr lang="cs-CZ" sz="24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 smtClean="0"/>
                        <a:t>8 bitů</a:t>
                      </a:r>
                      <a:endParaRPr lang="cs-CZ" sz="24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 smtClean="0"/>
                        <a:t>8 bitů</a:t>
                      </a:r>
                      <a:endParaRPr lang="cs-CZ" sz="2400" dirty="0">
                        <a:latin typeface="+mj-lt"/>
                      </a:endParaRPr>
                    </a:p>
                  </a:txBody>
                  <a:tcPr anchor="ctr"/>
                </a:tc>
              </a:tr>
              <a:tr h="369078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 smtClean="0"/>
                        <a:t>192</a:t>
                      </a:r>
                      <a:endParaRPr lang="cs-CZ" sz="2800" b="1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 smtClean="0"/>
                        <a:t>168</a:t>
                      </a:r>
                      <a:endParaRPr lang="cs-CZ" sz="2800" b="1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 smtClean="0"/>
                        <a:t>0</a:t>
                      </a:r>
                      <a:endParaRPr lang="cs-CZ" sz="2800" b="1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 smtClean="0"/>
                        <a:t>1</a:t>
                      </a:r>
                      <a:endParaRPr lang="cs-CZ" sz="2800" b="1" dirty="0">
                        <a:latin typeface="+mj-lt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857232"/>
            <a:ext cx="8229600" cy="852486"/>
          </a:xfrm>
        </p:spPr>
        <p:txBody>
          <a:bodyPr>
            <a:normAutofit fontScale="90000"/>
          </a:bodyPr>
          <a:lstStyle/>
          <a:p>
            <a:r>
              <a:rPr lang="cs-CZ" dirty="0" err="1" smtClean="0"/>
              <a:t>Gateway</a:t>
            </a:r>
            <a:r>
              <a:rPr lang="cs-CZ" dirty="0" smtClean="0"/>
              <a:t> - </a:t>
            </a:r>
            <a:r>
              <a:rPr lang="cs-CZ" sz="3600" dirty="0" smtClean="0"/>
              <a:t>Komunikace mimo lokální síť</a:t>
            </a:r>
            <a:endParaRPr lang="cs-CZ" sz="36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14282" y="1714488"/>
            <a:ext cx="4929222" cy="4860048"/>
          </a:xfrm>
        </p:spPr>
        <p:txBody>
          <a:bodyPr>
            <a:normAutofit lnSpcReduction="10000"/>
          </a:bodyPr>
          <a:lstStyle/>
          <a:p>
            <a:r>
              <a:rPr lang="cs-CZ" dirty="0" smtClean="0"/>
              <a:t>Pokud se bude chtít spojit host s hostem z jiné sítě, pošle se paket na bránu (</a:t>
            </a:r>
            <a:r>
              <a:rPr lang="cs-CZ" dirty="0" err="1" smtClean="0"/>
              <a:t>gateway</a:t>
            </a:r>
            <a:r>
              <a:rPr lang="cs-CZ" dirty="0" smtClean="0"/>
              <a:t>)</a:t>
            </a:r>
          </a:p>
          <a:p>
            <a:r>
              <a:rPr lang="cs-CZ" dirty="0" smtClean="0"/>
              <a:t>Brány (</a:t>
            </a:r>
            <a:r>
              <a:rPr lang="cs-CZ" dirty="0" err="1" smtClean="0"/>
              <a:t>gateways</a:t>
            </a:r>
            <a:r>
              <a:rPr lang="cs-CZ" dirty="0" smtClean="0"/>
              <a:t>) umožňují komunikaci mezi sítěmi.</a:t>
            </a:r>
          </a:p>
          <a:p>
            <a:r>
              <a:rPr lang="cs-CZ" dirty="0" smtClean="0"/>
              <a:t>Nastavenou </a:t>
            </a:r>
            <a:r>
              <a:rPr lang="cs-CZ" dirty="0" err="1" smtClean="0"/>
              <a:t>gateway</a:t>
            </a:r>
            <a:r>
              <a:rPr lang="cs-CZ" dirty="0" smtClean="0"/>
              <a:t> zjistíme například pomocí příkazu </a:t>
            </a:r>
            <a:r>
              <a:rPr lang="cs-CZ" i="1" dirty="0" err="1" smtClean="0"/>
              <a:t>ipconfig</a:t>
            </a:r>
            <a:r>
              <a:rPr lang="cs-CZ" dirty="0" smtClean="0"/>
              <a:t>.</a:t>
            </a:r>
          </a:p>
          <a:p>
            <a:r>
              <a:rPr lang="cs-CZ" dirty="0" smtClean="0"/>
              <a:t>Bránu můžeme nastavit ve standardním nastavení sítě (viz obrázek)</a:t>
            </a:r>
          </a:p>
          <a:p>
            <a:endParaRPr lang="cs-CZ" dirty="0" smtClean="0"/>
          </a:p>
          <a:p>
            <a:endParaRPr lang="cs-CZ" dirty="0" smtClean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11</a:t>
            </a:fld>
            <a:endParaRPr kumimoji="0"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91156" y="1981220"/>
            <a:ext cx="381000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857232"/>
            <a:ext cx="8229600" cy="923940"/>
          </a:xfrm>
        </p:spPr>
        <p:txBody>
          <a:bodyPr/>
          <a:lstStyle/>
          <a:p>
            <a:r>
              <a:rPr lang="cs-CZ" dirty="0" smtClean="0"/>
              <a:t>Směrování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857364"/>
            <a:ext cx="8229600" cy="4717172"/>
          </a:xfrm>
        </p:spPr>
        <p:txBody>
          <a:bodyPr>
            <a:normAutofit fontScale="92500"/>
          </a:bodyPr>
          <a:lstStyle/>
          <a:p>
            <a:r>
              <a:rPr lang="cs-CZ" dirty="0" smtClean="0"/>
              <a:t>Určování cesty paketu ze zdroje k cíli.</a:t>
            </a:r>
          </a:p>
          <a:p>
            <a:r>
              <a:rPr lang="cs-CZ" dirty="0" smtClean="0"/>
              <a:t>Směrování </a:t>
            </a:r>
            <a:r>
              <a:rPr lang="cs-CZ" dirty="0" smtClean="0"/>
              <a:t>obstarává </a:t>
            </a:r>
            <a:r>
              <a:rPr lang="cs-CZ" dirty="0" err="1"/>
              <a:t>r</a:t>
            </a:r>
            <a:r>
              <a:rPr lang="cs-CZ" dirty="0" err="1" smtClean="0"/>
              <a:t>outer</a:t>
            </a:r>
            <a:r>
              <a:rPr lang="cs-CZ" dirty="0" smtClean="0"/>
              <a:t> </a:t>
            </a:r>
            <a:r>
              <a:rPr lang="cs-CZ" dirty="0" smtClean="0"/>
              <a:t>(</a:t>
            </a:r>
            <a:r>
              <a:rPr lang="cs-CZ" dirty="0" err="1" smtClean="0"/>
              <a:t>layer</a:t>
            </a:r>
            <a:r>
              <a:rPr lang="cs-CZ" dirty="0" smtClean="0"/>
              <a:t> 3)</a:t>
            </a:r>
          </a:p>
          <a:p>
            <a:r>
              <a:rPr lang="cs-CZ" dirty="0" smtClean="0"/>
              <a:t>Směrování </a:t>
            </a:r>
            <a:r>
              <a:rPr lang="cs-CZ" dirty="0" smtClean="0"/>
              <a:t>dělíme na:</a:t>
            </a:r>
          </a:p>
          <a:p>
            <a:pPr lvl="1"/>
            <a:r>
              <a:rPr lang="cs-CZ" dirty="0" smtClean="0"/>
              <a:t>Statické (pevně stanovená pravidla)</a:t>
            </a:r>
          </a:p>
          <a:p>
            <a:pPr lvl="1"/>
            <a:r>
              <a:rPr lang="cs-CZ" dirty="0" smtClean="0"/>
              <a:t>Dynamické (cesta se určuje dle aktuálního stavu sítě, routery si navzájem vyměňují informace o síti)</a:t>
            </a:r>
          </a:p>
          <a:p>
            <a:r>
              <a:rPr lang="cs-CZ" dirty="0" smtClean="0"/>
              <a:t>Směrování se provádí dle směrovací tabulky</a:t>
            </a:r>
          </a:p>
          <a:p>
            <a:r>
              <a:rPr lang="cs-CZ" dirty="0" smtClean="0"/>
              <a:t>Tři hlavní problematiky určování cest:</a:t>
            </a:r>
          </a:p>
          <a:p>
            <a:pPr lvl="1"/>
            <a:r>
              <a:rPr lang="cs-CZ" dirty="0" smtClean="0"/>
              <a:t>Cílová síť</a:t>
            </a:r>
          </a:p>
          <a:p>
            <a:pPr lvl="1"/>
            <a:r>
              <a:rPr lang="cs-CZ" dirty="0" smtClean="0"/>
              <a:t>Další hop</a:t>
            </a:r>
          </a:p>
          <a:p>
            <a:pPr lvl="1"/>
            <a:r>
              <a:rPr lang="cs-CZ" dirty="0" smtClean="0"/>
              <a:t>Metrika</a:t>
            </a: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12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Router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 smtClean="0"/>
              <a:t>Každý paket se směruje nezávisle na ostatních</a:t>
            </a:r>
          </a:p>
          <a:p>
            <a:r>
              <a:rPr lang="cs-CZ" dirty="0" smtClean="0"/>
              <a:t>Jelikož router je L3 zařízení, dokáže rozpoznat rámce a z nich pakety. Podle IP adres paketů se rozhoduje.</a:t>
            </a:r>
          </a:p>
          <a:p>
            <a:r>
              <a:rPr lang="cs-CZ" dirty="0" smtClean="0"/>
              <a:t>Router s paketem může provést 3 operace:</a:t>
            </a:r>
          </a:p>
          <a:p>
            <a:pPr lvl="1"/>
            <a:r>
              <a:rPr lang="cs-CZ" dirty="0" smtClean="0"/>
              <a:t>Přeposlat na další router (</a:t>
            </a:r>
            <a:r>
              <a:rPr lang="cs-CZ" dirty="0" err="1" smtClean="0"/>
              <a:t>Forward</a:t>
            </a:r>
            <a:r>
              <a:rPr lang="cs-CZ" dirty="0" smtClean="0"/>
              <a:t> </a:t>
            </a:r>
            <a:r>
              <a:rPr lang="cs-CZ" dirty="0" err="1" smtClean="0"/>
              <a:t>it</a:t>
            </a:r>
            <a:r>
              <a:rPr lang="cs-CZ" dirty="0" smtClean="0"/>
              <a:t> to </a:t>
            </a:r>
            <a:r>
              <a:rPr lang="cs-CZ" dirty="0" err="1" smtClean="0"/>
              <a:t>the</a:t>
            </a:r>
            <a:r>
              <a:rPr lang="cs-CZ" dirty="0" smtClean="0"/>
              <a:t> </a:t>
            </a:r>
            <a:r>
              <a:rPr lang="cs-CZ" dirty="0" err="1" smtClean="0"/>
              <a:t>next</a:t>
            </a:r>
            <a:r>
              <a:rPr lang="cs-CZ" dirty="0" smtClean="0"/>
              <a:t> hop router)</a:t>
            </a:r>
          </a:p>
          <a:p>
            <a:pPr lvl="1"/>
            <a:r>
              <a:rPr lang="cs-CZ" dirty="0" smtClean="0"/>
              <a:t>Přeposlat k cílové stanici (</a:t>
            </a:r>
            <a:r>
              <a:rPr lang="cs-CZ" dirty="0" err="1" smtClean="0"/>
              <a:t>Forward</a:t>
            </a:r>
            <a:r>
              <a:rPr lang="cs-CZ" dirty="0" smtClean="0"/>
              <a:t> </a:t>
            </a:r>
            <a:r>
              <a:rPr lang="cs-CZ" dirty="0" err="1" smtClean="0"/>
              <a:t>it</a:t>
            </a:r>
            <a:r>
              <a:rPr lang="cs-CZ" dirty="0" smtClean="0"/>
              <a:t> to </a:t>
            </a:r>
            <a:r>
              <a:rPr lang="cs-CZ" dirty="0" err="1" smtClean="0"/>
              <a:t>the</a:t>
            </a:r>
            <a:r>
              <a:rPr lang="cs-CZ" dirty="0" smtClean="0"/>
              <a:t> </a:t>
            </a:r>
            <a:r>
              <a:rPr lang="cs-CZ" dirty="0" err="1" smtClean="0"/>
              <a:t>destination</a:t>
            </a:r>
            <a:r>
              <a:rPr lang="cs-CZ" dirty="0" smtClean="0"/>
              <a:t> host)</a:t>
            </a:r>
          </a:p>
          <a:p>
            <a:pPr lvl="1"/>
            <a:r>
              <a:rPr lang="cs-CZ" dirty="0" smtClean="0"/>
              <a:t>Zahodit jej (Drop </a:t>
            </a:r>
            <a:r>
              <a:rPr lang="cs-CZ" dirty="0" err="1" smtClean="0"/>
              <a:t>it</a:t>
            </a:r>
            <a:r>
              <a:rPr lang="cs-CZ" dirty="0" smtClean="0"/>
              <a:t>)</a:t>
            </a:r>
          </a:p>
          <a:p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13</a:t>
            </a:fld>
            <a:endParaRPr kumimoji="0"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15206" y="1142984"/>
            <a:ext cx="16637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000108"/>
            <a:ext cx="8229600" cy="785802"/>
          </a:xfrm>
        </p:spPr>
        <p:txBody>
          <a:bodyPr/>
          <a:lstStyle/>
          <a:p>
            <a:r>
              <a:rPr lang="cs-CZ" dirty="0" smtClean="0"/>
              <a:t>Dynamické směrování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2000240"/>
            <a:ext cx="8229600" cy="4574296"/>
          </a:xfrm>
        </p:spPr>
        <p:txBody>
          <a:bodyPr>
            <a:normAutofit/>
          </a:bodyPr>
          <a:lstStyle/>
          <a:p>
            <a:r>
              <a:rPr lang="cs-CZ" dirty="0" smtClean="0"/>
              <a:t>Routery si navzájem vyměňují informace o síti </a:t>
            </a:r>
          </a:p>
          <a:p>
            <a:r>
              <a:rPr lang="cs-CZ" dirty="0" smtClean="0"/>
              <a:t>Cesta se určuje dle aktuálního stavu sítě</a:t>
            </a:r>
          </a:p>
          <a:p>
            <a:r>
              <a:rPr lang="cs-CZ" dirty="0" smtClean="0"/>
              <a:t>Směrovací protokoly:</a:t>
            </a:r>
          </a:p>
          <a:p>
            <a:pPr lvl="1"/>
            <a:r>
              <a:rPr lang="cs-CZ" dirty="0" smtClean="0"/>
              <a:t>RIP (</a:t>
            </a:r>
            <a:r>
              <a:rPr lang="cs-CZ" dirty="0" err="1" smtClean="0"/>
              <a:t>Routing</a:t>
            </a:r>
            <a:r>
              <a:rPr lang="cs-CZ" dirty="0" smtClean="0"/>
              <a:t> </a:t>
            </a:r>
            <a:r>
              <a:rPr lang="cs-CZ" dirty="0" err="1" smtClean="0"/>
              <a:t>Information</a:t>
            </a:r>
            <a:r>
              <a:rPr lang="cs-CZ" dirty="0" smtClean="0"/>
              <a:t> </a:t>
            </a:r>
            <a:r>
              <a:rPr lang="cs-CZ" dirty="0" err="1" smtClean="0"/>
              <a:t>Protocol</a:t>
            </a:r>
            <a:r>
              <a:rPr lang="cs-CZ" dirty="0" smtClean="0"/>
              <a:t>)</a:t>
            </a:r>
          </a:p>
          <a:p>
            <a:pPr lvl="1"/>
            <a:r>
              <a:rPr lang="cs-CZ" dirty="0" smtClean="0"/>
              <a:t>EIGRP (</a:t>
            </a:r>
            <a:r>
              <a:rPr lang="cs-CZ" dirty="0" err="1" smtClean="0"/>
              <a:t>Enhancet</a:t>
            </a:r>
            <a:r>
              <a:rPr lang="cs-CZ" dirty="0" smtClean="0"/>
              <a:t> </a:t>
            </a:r>
            <a:r>
              <a:rPr lang="cs-CZ" dirty="0" err="1" smtClean="0"/>
              <a:t>Interior</a:t>
            </a:r>
            <a:r>
              <a:rPr lang="cs-CZ" dirty="0" smtClean="0"/>
              <a:t> </a:t>
            </a:r>
            <a:r>
              <a:rPr lang="cs-CZ" dirty="0" err="1" smtClean="0"/>
              <a:t>Gateway</a:t>
            </a:r>
            <a:r>
              <a:rPr lang="cs-CZ" dirty="0" smtClean="0"/>
              <a:t> </a:t>
            </a:r>
            <a:r>
              <a:rPr lang="cs-CZ" dirty="0" err="1" smtClean="0"/>
              <a:t>Protocol</a:t>
            </a:r>
            <a:r>
              <a:rPr lang="cs-CZ" dirty="0" smtClean="0"/>
              <a:t>)</a:t>
            </a:r>
          </a:p>
          <a:p>
            <a:pPr lvl="1"/>
            <a:r>
              <a:rPr lang="cs-CZ" dirty="0" smtClean="0"/>
              <a:t>OSPF (Open </a:t>
            </a:r>
            <a:r>
              <a:rPr lang="cs-CZ" dirty="0" err="1" smtClean="0"/>
              <a:t>Shortest</a:t>
            </a:r>
            <a:r>
              <a:rPr lang="cs-CZ" dirty="0" smtClean="0"/>
              <a:t> </a:t>
            </a:r>
            <a:r>
              <a:rPr lang="cs-CZ" dirty="0" err="1" smtClean="0"/>
              <a:t>Path</a:t>
            </a:r>
            <a:r>
              <a:rPr lang="cs-CZ" dirty="0" smtClean="0"/>
              <a:t> </a:t>
            </a:r>
            <a:r>
              <a:rPr lang="cs-CZ" dirty="0" err="1" smtClean="0"/>
              <a:t>First</a:t>
            </a:r>
            <a:r>
              <a:rPr lang="cs-CZ" dirty="0" smtClean="0"/>
              <a:t>)</a:t>
            </a:r>
          </a:p>
          <a:p>
            <a:r>
              <a:rPr lang="cs-CZ" dirty="0" smtClean="0"/>
              <a:t>Směrovací protokol je souhrn pravidel pro komunikaci mezi routery a vyměňování si informací o stavu sítě za účelem určení nejlepší cesty sítí paketů.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14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857256"/>
          </a:xfrm>
        </p:spPr>
        <p:txBody>
          <a:bodyPr/>
          <a:lstStyle/>
          <a:p>
            <a:r>
              <a:rPr lang="cs-CZ" dirty="0" smtClean="0"/>
              <a:t>Síťová vrstva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14282" y="1712224"/>
            <a:ext cx="5072098" cy="5002924"/>
          </a:xfrm>
        </p:spPr>
        <p:txBody>
          <a:bodyPr>
            <a:normAutofit/>
          </a:bodyPr>
          <a:lstStyle/>
          <a:p>
            <a:r>
              <a:rPr lang="cs-CZ" dirty="0" smtClean="0"/>
              <a:t>Síťová vrstva slouží k přenosu dat (segmentů z transportní vrstvy) mezi zařízeními v síti.</a:t>
            </a:r>
          </a:p>
          <a:p>
            <a:r>
              <a:rPr lang="cs-CZ" dirty="0" smtClean="0"/>
              <a:t>K tomu používá procesy:</a:t>
            </a:r>
          </a:p>
          <a:p>
            <a:pPr lvl="1"/>
            <a:r>
              <a:rPr lang="cs-CZ" dirty="0" smtClean="0"/>
              <a:t>Adresace</a:t>
            </a:r>
          </a:p>
          <a:p>
            <a:pPr lvl="1"/>
            <a:r>
              <a:rPr lang="cs-CZ" dirty="0" smtClean="0"/>
              <a:t>Směrování</a:t>
            </a:r>
          </a:p>
          <a:p>
            <a:pPr lvl="1"/>
            <a:r>
              <a:rPr lang="cs-CZ" dirty="0" smtClean="0"/>
              <a:t>Zapouzdření segmentu do paketu</a:t>
            </a:r>
          </a:p>
          <a:p>
            <a:pPr lvl="1"/>
            <a:r>
              <a:rPr lang="cs-CZ" dirty="0" smtClean="0"/>
              <a:t>Rozpouzdření paketu na segment</a:t>
            </a:r>
          </a:p>
          <a:p>
            <a:endParaRPr lang="cs-CZ" dirty="0" smtClean="0"/>
          </a:p>
          <a:p>
            <a:endParaRPr lang="cs-CZ" dirty="0" smtClean="0"/>
          </a:p>
          <a:p>
            <a:pPr lvl="1"/>
            <a:endParaRPr lang="cs-CZ" dirty="0" smtClean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2</a:t>
            </a:fld>
            <a:endParaRPr kumimoji="0" lang="en-US" dirty="0"/>
          </a:p>
        </p:txBody>
      </p:sp>
      <p:grpSp>
        <p:nvGrpSpPr>
          <p:cNvPr id="23" name="Skupina 22"/>
          <p:cNvGrpSpPr/>
          <p:nvPr/>
        </p:nvGrpSpPr>
        <p:grpSpPr>
          <a:xfrm>
            <a:off x="5286380" y="2000240"/>
            <a:ext cx="3500462" cy="4214842"/>
            <a:chOff x="5143504" y="2143116"/>
            <a:chExt cx="3500462" cy="4214842"/>
          </a:xfrm>
        </p:grpSpPr>
        <p:sp>
          <p:nvSpPr>
            <p:cNvPr id="21" name="Obdélník 20"/>
            <p:cNvSpPr/>
            <p:nvPr/>
          </p:nvSpPr>
          <p:spPr>
            <a:xfrm>
              <a:off x="5143504" y="5429264"/>
              <a:ext cx="3500462" cy="9286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9" name="Obdélník 18"/>
            <p:cNvSpPr/>
            <p:nvPr/>
          </p:nvSpPr>
          <p:spPr>
            <a:xfrm>
              <a:off x="5143504" y="4857760"/>
              <a:ext cx="3500462" cy="5000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8" name="Obdélník 17"/>
            <p:cNvSpPr/>
            <p:nvPr/>
          </p:nvSpPr>
          <p:spPr>
            <a:xfrm>
              <a:off x="5143504" y="4286256"/>
              <a:ext cx="3500462" cy="5000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7" name="Obdélník 16"/>
            <p:cNvSpPr/>
            <p:nvPr/>
          </p:nvSpPr>
          <p:spPr>
            <a:xfrm>
              <a:off x="5143504" y="2571744"/>
              <a:ext cx="3500462" cy="16430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6" name="Obdélník 5"/>
            <p:cNvSpPr/>
            <p:nvPr/>
          </p:nvSpPr>
          <p:spPr>
            <a:xfrm>
              <a:off x="5214942" y="5929330"/>
              <a:ext cx="1643074" cy="357190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 smtClean="0"/>
                <a:t>Fyzická</a:t>
              </a:r>
              <a:endParaRPr lang="cs-CZ" dirty="0"/>
            </a:p>
          </p:txBody>
        </p:sp>
        <p:sp>
          <p:nvSpPr>
            <p:cNvPr id="7" name="Obdélník 6"/>
            <p:cNvSpPr/>
            <p:nvPr/>
          </p:nvSpPr>
          <p:spPr>
            <a:xfrm>
              <a:off x="5214942" y="4929198"/>
              <a:ext cx="1643074" cy="357190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 smtClean="0"/>
                <a:t>Síťová</a:t>
              </a:r>
              <a:endParaRPr lang="cs-CZ" dirty="0"/>
            </a:p>
          </p:txBody>
        </p:sp>
        <p:sp>
          <p:nvSpPr>
            <p:cNvPr id="8" name="Obdélník 7"/>
            <p:cNvSpPr/>
            <p:nvPr/>
          </p:nvSpPr>
          <p:spPr>
            <a:xfrm>
              <a:off x="5286380" y="4357694"/>
              <a:ext cx="1571636" cy="357190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 smtClean="0"/>
                <a:t>Transportní</a:t>
              </a:r>
              <a:endParaRPr lang="cs-CZ" dirty="0"/>
            </a:p>
          </p:txBody>
        </p:sp>
        <p:sp>
          <p:nvSpPr>
            <p:cNvPr id="9" name="Obdélník 8"/>
            <p:cNvSpPr/>
            <p:nvPr/>
          </p:nvSpPr>
          <p:spPr>
            <a:xfrm>
              <a:off x="5286380" y="3714752"/>
              <a:ext cx="1571636" cy="357190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 smtClean="0"/>
                <a:t>Relační</a:t>
              </a:r>
              <a:endParaRPr lang="cs-CZ" dirty="0"/>
            </a:p>
          </p:txBody>
        </p:sp>
        <p:sp>
          <p:nvSpPr>
            <p:cNvPr id="10" name="Obdélník 9"/>
            <p:cNvSpPr/>
            <p:nvPr/>
          </p:nvSpPr>
          <p:spPr>
            <a:xfrm>
              <a:off x="5286380" y="3214686"/>
              <a:ext cx="1571636" cy="357190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 smtClean="0"/>
                <a:t>Prezentační</a:t>
              </a:r>
              <a:endParaRPr lang="cs-CZ" dirty="0"/>
            </a:p>
          </p:txBody>
        </p:sp>
        <p:sp>
          <p:nvSpPr>
            <p:cNvPr id="11" name="Obdélník 10"/>
            <p:cNvSpPr/>
            <p:nvPr/>
          </p:nvSpPr>
          <p:spPr>
            <a:xfrm>
              <a:off x="5286380" y="2714620"/>
              <a:ext cx="1571636" cy="357190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 smtClean="0"/>
                <a:t>Aplikační</a:t>
              </a:r>
              <a:endParaRPr lang="cs-CZ" dirty="0"/>
            </a:p>
          </p:txBody>
        </p:sp>
        <p:sp>
          <p:nvSpPr>
            <p:cNvPr id="12" name="Obdélník 11"/>
            <p:cNvSpPr/>
            <p:nvPr/>
          </p:nvSpPr>
          <p:spPr>
            <a:xfrm>
              <a:off x="7000892" y="2714620"/>
              <a:ext cx="1500198" cy="1357322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 smtClean="0"/>
                <a:t>Aplikační</a:t>
              </a:r>
              <a:endParaRPr lang="cs-CZ" dirty="0"/>
            </a:p>
          </p:txBody>
        </p:sp>
        <p:sp>
          <p:nvSpPr>
            <p:cNvPr id="13" name="Obdélník 12"/>
            <p:cNvSpPr/>
            <p:nvPr/>
          </p:nvSpPr>
          <p:spPr>
            <a:xfrm>
              <a:off x="5214942" y="5500702"/>
              <a:ext cx="1643074" cy="357190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 smtClean="0"/>
                <a:t>Linková</a:t>
              </a:r>
              <a:endParaRPr lang="cs-CZ" dirty="0"/>
            </a:p>
          </p:txBody>
        </p:sp>
        <p:sp>
          <p:nvSpPr>
            <p:cNvPr id="14" name="Obdélník 13"/>
            <p:cNvSpPr/>
            <p:nvPr/>
          </p:nvSpPr>
          <p:spPr>
            <a:xfrm>
              <a:off x="7000892" y="4357694"/>
              <a:ext cx="1500198" cy="357190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 smtClean="0"/>
                <a:t>Transportní</a:t>
              </a:r>
              <a:endParaRPr lang="cs-CZ" dirty="0"/>
            </a:p>
          </p:txBody>
        </p:sp>
        <p:sp>
          <p:nvSpPr>
            <p:cNvPr id="15" name="Obdélník 14"/>
            <p:cNvSpPr/>
            <p:nvPr/>
          </p:nvSpPr>
          <p:spPr>
            <a:xfrm>
              <a:off x="7000892" y="4929198"/>
              <a:ext cx="1500198" cy="357190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 smtClean="0"/>
                <a:t>Síťová</a:t>
              </a:r>
              <a:endParaRPr lang="cs-CZ" dirty="0"/>
            </a:p>
          </p:txBody>
        </p:sp>
        <p:sp>
          <p:nvSpPr>
            <p:cNvPr id="16" name="Obdélník 15"/>
            <p:cNvSpPr/>
            <p:nvPr/>
          </p:nvSpPr>
          <p:spPr>
            <a:xfrm>
              <a:off x="7000892" y="5500702"/>
              <a:ext cx="1500198" cy="785818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 smtClean="0"/>
                <a:t>Přístup k médiu</a:t>
              </a:r>
              <a:endParaRPr lang="cs-CZ" dirty="0"/>
            </a:p>
          </p:txBody>
        </p:sp>
        <p:sp>
          <p:nvSpPr>
            <p:cNvPr id="22" name="TextovéPole 21"/>
            <p:cNvSpPr txBox="1"/>
            <p:nvPr/>
          </p:nvSpPr>
          <p:spPr>
            <a:xfrm>
              <a:off x="5429256" y="2143116"/>
              <a:ext cx="2802370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cs-CZ" dirty="0" smtClean="0"/>
                <a:t>ISO</a:t>
              </a:r>
              <a:r>
                <a:rPr lang="en-US" dirty="0" smtClean="0"/>
                <a:t>/OSI</a:t>
              </a:r>
              <a:r>
                <a:rPr lang="cs-CZ" dirty="0" smtClean="0"/>
                <a:t>		</a:t>
              </a:r>
              <a:r>
                <a:rPr lang="en-US" dirty="0" smtClean="0"/>
                <a:t>TCP/IP</a:t>
              </a:r>
              <a:endParaRPr lang="cs-CZ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Protokoly síťové vrstvy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Internet </a:t>
            </a:r>
            <a:r>
              <a:rPr lang="cs-CZ" dirty="0" err="1" smtClean="0"/>
              <a:t>Protocol</a:t>
            </a:r>
            <a:r>
              <a:rPr lang="cs-CZ" dirty="0" smtClean="0"/>
              <a:t> </a:t>
            </a:r>
            <a:r>
              <a:rPr lang="cs-CZ" dirty="0" err="1" smtClean="0"/>
              <a:t>version</a:t>
            </a:r>
            <a:r>
              <a:rPr lang="cs-CZ" dirty="0" smtClean="0"/>
              <a:t> 4 (IPv4)</a:t>
            </a:r>
          </a:p>
          <a:p>
            <a:r>
              <a:rPr lang="cs-CZ" dirty="0" smtClean="0"/>
              <a:t>Internet </a:t>
            </a:r>
            <a:r>
              <a:rPr lang="cs-CZ" dirty="0" err="1" smtClean="0"/>
              <a:t>Protocol</a:t>
            </a:r>
            <a:r>
              <a:rPr lang="cs-CZ" dirty="0" smtClean="0"/>
              <a:t> </a:t>
            </a:r>
            <a:r>
              <a:rPr lang="cs-CZ" dirty="0" err="1" smtClean="0"/>
              <a:t>version</a:t>
            </a:r>
            <a:r>
              <a:rPr lang="cs-CZ" dirty="0" smtClean="0"/>
              <a:t> 6 (IPv6)</a:t>
            </a:r>
          </a:p>
          <a:p>
            <a:r>
              <a:rPr lang="cs-CZ" dirty="0" smtClean="0"/>
              <a:t>Novell </a:t>
            </a:r>
            <a:r>
              <a:rPr lang="cs-CZ" dirty="0" err="1" smtClean="0"/>
              <a:t>Internetwork</a:t>
            </a:r>
            <a:r>
              <a:rPr lang="cs-CZ" dirty="0" smtClean="0"/>
              <a:t> </a:t>
            </a:r>
            <a:r>
              <a:rPr lang="cs-CZ" dirty="0" err="1" smtClean="0"/>
              <a:t>Packet</a:t>
            </a:r>
            <a:r>
              <a:rPr lang="cs-CZ" dirty="0" smtClean="0"/>
              <a:t> Exchange (IPX)</a:t>
            </a:r>
          </a:p>
          <a:p>
            <a:r>
              <a:rPr lang="cs-CZ" dirty="0" err="1" smtClean="0"/>
              <a:t>AppleTalk</a:t>
            </a:r>
            <a:endParaRPr lang="cs-CZ" dirty="0" smtClean="0"/>
          </a:p>
          <a:p>
            <a:r>
              <a:rPr lang="cs-CZ" dirty="0" err="1" smtClean="0"/>
              <a:t>Connectionless</a:t>
            </a:r>
            <a:r>
              <a:rPr lang="cs-CZ" dirty="0" smtClean="0"/>
              <a:t> Network </a:t>
            </a:r>
            <a:r>
              <a:rPr lang="cs-CZ" dirty="0" err="1" smtClean="0"/>
              <a:t>Service</a:t>
            </a:r>
            <a:r>
              <a:rPr lang="cs-CZ" dirty="0" smtClean="0"/>
              <a:t> (CLNS/</a:t>
            </a:r>
            <a:r>
              <a:rPr lang="cs-CZ" dirty="0" err="1" smtClean="0"/>
              <a:t>DECNet</a:t>
            </a:r>
            <a:r>
              <a:rPr lang="cs-CZ" dirty="0" smtClean="0"/>
              <a:t>)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3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Protokol IPv4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 smtClean="0"/>
              <a:t>IPv4 - Internet </a:t>
            </a:r>
            <a:r>
              <a:rPr lang="cs-CZ" dirty="0" err="1" smtClean="0"/>
              <a:t>Protocol</a:t>
            </a:r>
            <a:r>
              <a:rPr lang="cs-CZ" dirty="0" smtClean="0"/>
              <a:t> verze 4</a:t>
            </a:r>
          </a:p>
          <a:p>
            <a:r>
              <a:rPr lang="cs-CZ" dirty="0" smtClean="0"/>
              <a:t>PDU je paket (</a:t>
            </a:r>
            <a:r>
              <a:rPr lang="cs-CZ" dirty="0" err="1" smtClean="0"/>
              <a:t>packet</a:t>
            </a:r>
            <a:r>
              <a:rPr lang="cs-CZ" dirty="0" smtClean="0"/>
              <a:t>)</a:t>
            </a:r>
          </a:p>
          <a:p>
            <a:r>
              <a:rPr lang="cs-CZ" dirty="0" smtClean="0"/>
              <a:t>Základní charakteristika</a:t>
            </a:r>
          </a:p>
          <a:p>
            <a:pPr lvl="1"/>
            <a:r>
              <a:rPr lang="cs-CZ" dirty="0" smtClean="0"/>
              <a:t>Nespojovaná – není navazováno spojení</a:t>
            </a:r>
          </a:p>
          <a:p>
            <a:pPr lvl="2"/>
            <a:r>
              <a:rPr lang="cs-CZ" dirty="0" smtClean="0"/>
              <a:t>Vysílač neví zda je příjemce přítomen, zda paket došel, zda příjemce může paket přečíst, …</a:t>
            </a:r>
          </a:p>
          <a:p>
            <a:pPr lvl="2"/>
            <a:r>
              <a:rPr lang="cs-CZ" dirty="0" smtClean="0"/>
              <a:t>Příjemce neví kdy paket přijde, …</a:t>
            </a:r>
          </a:p>
          <a:p>
            <a:pPr lvl="1"/>
            <a:r>
              <a:rPr lang="cs-CZ" dirty="0" smtClean="0"/>
              <a:t>Nespolehlivá – Není zaručeno dodání packetu</a:t>
            </a:r>
          </a:p>
          <a:p>
            <a:pPr lvl="2"/>
            <a:r>
              <a:rPr lang="cs-CZ" dirty="0" err="1" smtClean="0"/>
              <a:t>Best</a:t>
            </a:r>
            <a:r>
              <a:rPr lang="cs-CZ" dirty="0" smtClean="0"/>
              <a:t> </a:t>
            </a:r>
            <a:r>
              <a:rPr lang="cs-CZ" dirty="0" err="1" smtClean="0"/>
              <a:t>Effort</a:t>
            </a:r>
            <a:r>
              <a:rPr lang="cs-CZ" dirty="0" smtClean="0"/>
              <a:t> – nejlepší snaha</a:t>
            </a:r>
          </a:p>
          <a:p>
            <a:pPr lvl="1"/>
            <a:r>
              <a:rPr lang="cs-CZ" dirty="0" smtClean="0"/>
              <a:t>Nezávislá na médiu – Pracuje nezávisle na médiu, které data přenáší. </a:t>
            </a: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4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85794"/>
            <a:ext cx="8229600" cy="1066800"/>
          </a:xfrm>
        </p:spPr>
        <p:txBody>
          <a:bodyPr/>
          <a:lstStyle/>
          <a:p>
            <a:r>
              <a:rPr lang="cs-CZ" dirty="0" smtClean="0"/>
              <a:t>Hlavička IPv4 paketu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5</a:t>
            </a:fld>
            <a:endParaRPr kumimoji="0" lang="en-US" dirty="0"/>
          </a:p>
        </p:txBody>
      </p:sp>
      <p:graphicFrame>
        <p:nvGraphicFramePr>
          <p:cNvPr id="6" name="Tabulka 5"/>
          <p:cNvGraphicFramePr>
            <a:graphicFrameLocks noGrp="1"/>
          </p:cNvGraphicFramePr>
          <p:nvPr/>
        </p:nvGraphicFramePr>
        <p:xfrm>
          <a:off x="428596" y="2143114"/>
          <a:ext cx="8358248" cy="4500596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044781"/>
                <a:gridCol w="1044781"/>
                <a:gridCol w="2089562"/>
                <a:gridCol w="1044781"/>
                <a:gridCol w="1044781"/>
                <a:gridCol w="2089562"/>
              </a:tblGrid>
              <a:tr h="831496">
                <a:tc>
                  <a:txBody>
                    <a:bodyPr/>
                    <a:lstStyle/>
                    <a:p>
                      <a:pPr algn="ctr"/>
                      <a:r>
                        <a:rPr lang="cs-CZ" sz="2400" dirty="0" err="1" smtClean="0">
                          <a:latin typeface="+mj-lt"/>
                        </a:rPr>
                        <a:t>Ver</a:t>
                      </a:r>
                      <a:r>
                        <a:rPr lang="cs-CZ" sz="2400" dirty="0" smtClean="0">
                          <a:latin typeface="+mj-lt"/>
                        </a:rPr>
                        <a:t>.</a:t>
                      </a:r>
                      <a:endParaRPr lang="cs-CZ" sz="24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 smtClean="0">
                          <a:latin typeface="+mj-lt"/>
                        </a:rPr>
                        <a:t>IHL</a:t>
                      </a:r>
                      <a:endParaRPr lang="cs-CZ" sz="24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 smtClean="0">
                          <a:latin typeface="+mj-lt"/>
                        </a:rPr>
                        <a:t>Type </a:t>
                      </a:r>
                      <a:r>
                        <a:rPr lang="cs-CZ" sz="2400" dirty="0" err="1" smtClean="0">
                          <a:latin typeface="+mj-lt"/>
                        </a:rPr>
                        <a:t>of</a:t>
                      </a:r>
                      <a:r>
                        <a:rPr lang="cs-CZ" sz="2400" baseline="0" dirty="0" smtClean="0">
                          <a:latin typeface="+mj-lt"/>
                        </a:rPr>
                        <a:t> </a:t>
                      </a:r>
                      <a:r>
                        <a:rPr lang="cs-CZ" sz="2400" baseline="0" dirty="0" err="1" smtClean="0">
                          <a:latin typeface="+mj-lt"/>
                        </a:rPr>
                        <a:t>service</a:t>
                      </a:r>
                      <a:endParaRPr lang="cs-CZ" sz="2400" dirty="0">
                        <a:latin typeface="+mj-lt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cs-CZ" sz="2400" dirty="0" err="1" smtClean="0">
                          <a:latin typeface="+mj-lt"/>
                        </a:rPr>
                        <a:t>Packet</a:t>
                      </a:r>
                      <a:r>
                        <a:rPr lang="cs-CZ" sz="2400" dirty="0" smtClean="0">
                          <a:latin typeface="+mj-lt"/>
                        </a:rPr>
                        <a:t> </a:t>
                      </a:r>
                      <a:r>
                        <a:rPr lang="cs-CZ" sz="2400" dirty="0" err="1" smtClean="0">
                          <a:latin typeface="+mj-lt"/>
                        </a:rPr>
                        <a:t>Length</a:t>
                      </a:r>
                      <a:endParaRPr lang="cs-CZ" sz="2400" dirty="0">
                        <a:latin typeface="+mj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 anchor="ctr"/>
                </a:tc>
              </a:tr>
              <a:tr h="733820">
                <a:tc gridSpan="3">
                  <a:txBody>
                    <a:bodyPr/>
                    <a:lstStyle/>
                    <a:p>
                      <a:pPr algn="ctr"/>
                      <a:r>
                        <a:rPr lang="cs-CZ" sz="2400" dirty="0" err="1" smtClean="0">
                          <a:latin typeface="+mj-lt"/>
                        </a:rPr>
                        <a:t>Identification</a:t>
                      </a:r>
                      <a:endParaRPr lang="cs-CZ" sz="2400" dirty="0">
                        <a:latin typeface="+mj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 smtClean="0">
                          <a:latin typeface="+mj-lt"/>
                        </a:rPr>
                        <a:t>Flag</a:t>
                      </a:r>
                      <a:endParaRPr lang="cs-CZ" sz="2400" dirty="0">
                        <a:latin typeface="+mj-lt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2400" dirty="0" smtClean="0">
                          <a:latin typeface="+mj-lt"/>
                        </a:rPr>
                        <a:t>Fragment Offset</a:t>
                      </a:r>
                      <a:endParaRPr lang="cs-CZ" sz="2400" dirty="0">
                        <a:latin typeface="+mj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 anchor="ctr"/>
                </a:tc>
              </a:tr>
              <a:tr h="733820">
                <a:tc gridSpan="2">
                  <a:txBody>
                    <a:bodyPr/>
                    <a:lstStyle/>
                    <a:p>
                      <a:pPr algn="ctr"/>
                      <a:r>
                        <a:rPr lang="cs-CZ" sz="2400" dirty="0" err="1" smtClean="0">
                          <a:latin typeface="+mj-lt"/>
                        </a:rPr>
                        <a:t>Time</a:t>
                      </a:r>
                      <a:r>
                        <a:rPr lang="cs-CZ" sz="2400" dirty="0" smtClean="0">
                          <a:latin typeface="+mj-lt"/>
                        </a:rPr>
                        <a:t> to Live</a:t>
                      </a:r>
                      <a:endParaRPr lang="cs-CZ" sz="2400" dirty="0">
                        <a:latin typeface="+mj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 err="1" smtClean="0">
                          <a:latin typeface="+mj-lt"/>
                        </a:rPr>
                        <a:t>Protocol</a:t>
                      </a:r>
                      <a:endParaRPr lang="cs-CZ" sz="2400" dirty="0">
                        <a:latin typeface="+mj-lt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cs-CZ" sz="2400" dirty="0" err="1" smtClean="0">
                          <a:latin typeface="+mj-lt"/>
                        </a:rPr>
                        <a:t>Header</a:t>
                      </a:r>
                      <a:r>
                        <a:rPr lang="cs-CZ" sz="2400" dirty="0" smtClean="0">
                          <a:latin typeface="+mj-lt"/>
                        </a:rPr>
                        <a:t> </a:t>
                      </a:r>
                      <a:r>
                        <a:rPr lang="cs-CZ" sz="2400" dirty="0" err="1" smtClean="0">
                          <a:latin typeface="+mj-lt"/>
                        </a:rPr>
                        <a:t>Checksum</a:t>
                      </a:r>
                      <a:endParaRPr lang="cs-CZ" sz="2400" dirty="0">
                        <a:latin typeface="+mj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 anchor="ctr"/>
                </a:tc>
              </a:tr>
              <a:tr h="733820">
                <a:tc gridSpan="6">
                  <a:txBody>
                    <a:bodyPr/>
                    <a:lstStyle/>
                    <a:p>
                      <a:pPr algn="ctr"/>
                      <a:r>
                        <a:rPr lang="cs-CZ" sz="2400" dirty="0" smtClean="0">
                          <a:latin typeface="+mj-lt"/>
                        </a:rPr>
                        <a:t>IP </a:t>
                      </a:r>
                      <a:r>
                        <a:rPr lang="cs-CZ" sz="2400" dirty="0" err="1" smtClean="0">
                          <a:latin typeface="+mj-lt"/>
                        </a:rPr>
                        <a:t>Source</a:t>
                      </a:r>
                      <a:r>
                        <a:rPr lang="cs-CZ" sz="2400" dirty="0" smtClean="0">
                          <a:latin typeface="+mj-lt"/>
                        </a:rPr>
                        <a:t> </a:t>
                      </a:r>
                      <a:r>
                        <a:rPr lang="cs-CZ" sz="2400" dirty="0" err="1" smtClean="0">
                          <a:latin typeface="+mj-lt"/>
                        </a:rPr>
                        <a:t>Address</a:t>
                      </a:r>
                      <a:endParaRPr lang="cs-CZ" sz="2400" dirty="0">
                        <a:latin typeface="+mj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 anchor="ctr"/>
                </a:tc>
              </a:tr>
              <a:tr h="733820">
                <a:tc gridSpan="6">
                  <a:txBody>
                    <a:bodyPr/>
                    <a:lstStyle/>
                    <a:p>
                      <a:pPr algn="ctr"/>
                      <a:r>
                        <a:rPr lang="cs-CZ" sz="2400" dirty="0" smtClean="0">
                          <a:latin typeface="+mj-lt"/>
                        </a:rPr>
                        <a:t>IP </a:t>
                      </a:r>
                      <a:r>
                        <a:rPr lang="cs-CZ" sz="2400" dirty="0" err="1" smtClean="0">
                          <a:latin typeface="+mj-lt"/>
                        </a:rPr>
                        <a:t>Destination</a:t>
                      </a:r>
                      <a:r>
                        <a:rPr lang="cs-CZ" sz="2400" dirty="0" smtClean="0">
                          <a:latin typeface="+mj-lt"/>
                        </a:rPr>
                        <a:t> </a:t>
                      </a:r>
                      <a:r>
                        <a:rPr lang="cs-CZ" sz="2400" dirty="0" err="1" smtClean="0">
                          <a:latin typeface="+mj-lt"/>
                        </a:rPr>
                        <a:t>Address</a:t>
                      </a:r>
                      <a:endParaRPr lang="cs-CZ" sz="2400" dirty="0">
                        <a:latin typeface="+mj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 anchor="ctr"/>
                </a:tc>
              </a:tr>
              <a:tr h="733820">
                <a:tc gridSpan="5">
                  <a:txBody>
                    <a:bodyPr/>
                    <a:lstStyle/>
                    <a:p>
                      <a:pPr algn="ctr"/>
                      <a:r>
                        <a:rPr lang="cs-CZ" sz="2400" dirty="0" err="1" smtClean="0">
                          <a:latin typeface="+mj-lt"/>
                        </a:rPr>
                        <a:t>Options</a:t>
                      </a:r>
                      <a:endParaRPr lang="cs-CZ" sz="2400" dirty="0">
                        <a:latin typeface="+mj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 err="1" smtClean="0">
                          <a:latin typeface="+mj-lt"/>
                        </a:rPr>
                        <a:t>Padding</a:t>
                      </a:r>
                      <a:endParaRPr lang="cs-CZ" sz="24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ovéPole 6"/>
          <p:cNvSpPr txBox="1"/>
          <p:nvPr/>
        </p:nvSpPr>
        <p:spPr>
          <a:xfrm>
            <a:off x="428596" y="1773784"/>
            <a:ext cx="8358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	1B		2B	                       3B		      4B	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Hlavička IPv4 paketu</a:t>
            </a:r>
            <a:endParaRPr lang="cs-CZ" dirty="0"/>
          </a:p>
        </p:txBody>
      </p:sp>
      <p:sp>
        <p:nvSpPr>
          <p:cNvPr id="7" name="Zástupný symbol pro obsah 6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cs-CZ" dirty="0" smtClean="0"/>
              <a:t>IP </a:t>
            </a:r>
            <a:r>
              <a:rPr lang="cs-CZ" dirty="0" err="1" smtClean="0"/>
              <a:t>Destination</a:t>
            </a:r>
            <a:r>
              <a:rPr lang="cs-CZ" dirty="0" smtClean="0"/>
              <a:t> </a:t>
            </a:r>
            <a:r>
              <a:rPr lang="cs-CZ" dirty="0" err="1" smtClean="0"/>
              <a:t>Address</a:t>
            </a:r>
            <a:r>
              <a:rPr lang="cs-CZ" dirty="0" smtClean="0"/>
              <a:t> - Cílová IP adresa</a:t>
            </a:r>
          </a:p>
          <a:p>
            <a:r>
              <a:rPr lang="cs-CZ" dirty="0" smtClean="0"/>
              <a:t>IP </a:t>
            </a:r>
            <a:r>
              <a:rPr lang="cs-CZ" dirty="0" err="1" smtClean="0"/>
              <a:t>Source</a:t>
            </a:r>
            <a:r>
              <a:rPr lang="cs-CZ" dirty="0" smtClean="0"/>
              <a:t> </a:t>
            </a:r>
            <a:r>
              <a:rPr lang="cs-CZ" dirty="0" err="1" smtClean="0"/>
              <a:t>Address</a:t>
            </a:r>
            <a:r>
              <a:rPr lang="cs-CZ" dirty="0" smtClean="0"/>
              <a:t> - Zdrojová IP adresa</a:t>
            </a:r>
          </a:p>
          <a:p>
            <a:r>
              <a:rPr lang="cs-CZ" dirty="0" err="1" smtClean="0"/>
              <a:t>Time</a:t>
            </a:r>
            <a:r>
              <a:rPr lang="cs-CZ" dirty="0" smtClean="0"/>
              <a:t> to Live (TTL) – počet hopů, než je paket zahozen </a:t>
            </a:r>
          </a:p>
          <a:p>
            <a:r>
              <a:rPr lang="cs-CZ" dirty="0" err="1" smtClean="0"/>
              <a:t>Protocol</a:t>
            </a:r>
            <a:r>
              <a:rPr lang="cs-CZ" dirty="0" smtClean="0"/>
              <a:t> (Protokol) – 06 TCP, 17 UDP, 01 ICMP</a:t>
            </a:r>
          </a:p>
          <a:p>
            <a:r>
              <a:rPr lang="cs-CZ" dirty="0" smtClean="0"/>
              <a:t>Type </a:t>
            </a:r>
            <a:r>
              <a:rPr lang="cs-CZ" dirty="0" err="1" smtClean="0"/>
              <a:t>of</a:t>
            </a:r>
            <a:r>
              <a:rPr lang="cs-CZ" dirty="0" smtClean="0"/>
              <a:t> </a:t>
            </a:r>
            <a:r>
              <a:rPr lang="cs-CZ" dirty="0" err="1" smtClean="0"/>
              <a:t>Service</a:t>
            </a:r>
            <a:r>
              <a:rPr lang="cs-CZ" dirty="0" smtClean="0"/>
              <a:t> (</a:t>
            </a:r>
            <a:r>
              <a:rPr lang="cs-CZ" dirty="0" err="1" smtClean="0"/>
              <a:t>ToS</a:t>
            </a:r>
            <a:r>
              <a:rPr lang="cs-CZ" dirty="0" smtClean="0"/>
              <a:t>) – Priorita služby, </a:t>
            </a:r>
            <a:r>
              <a:rPr lang="cs-CZ" dirty="0" err="1" smtClean="0"/>
              <a:t>QoS</a:t>
            </a:r>
            <a:endParaRPr lang="cs-CZ" dirty="0" smtClean="0"/>
          </a:p>
          <a:p>
            <a:r>
              <a:rPr lang="cs-CZ" dirty="0" smtClean="0"/>
              <a:t>Fragment Offset – Někdy při přenosu mezi médii je potřeba provést fragmentaci paketu, jednotlivé fragmenty je pak potřeba identifikovat.</a:t>
            </a:r>
          </a:p>
          <a:p>
            <a:r>
              <a:rPr lang="cs-CZ" dirty="0" smtClean="0"/>
              <a:t>Flag – MF, DF</a:t>
            </a:r>
          </a:p>
          <a:p>
            <a:endParaRPr lang="cs-CZ" dirty="0" smtClean="0"/>
          </a:p>
          <a:p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6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Hlavička IPv4 paketu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 smtClean="0"/>
              <a:t>Ver</a:t>
            </a:r>
            <a:r>
              <a:rPr lang="cs-CZ" dirty="0" smtClean="0"/>
              <a:t>. – verze</a:t>
            </a:r>
          </a:p>
          <a:p>
            <a:r>
              <a:rPr lang="cs-CZ" dirty="0" smtClean="0"/>
              <a:t>IHL (</a:t>
            </a:r>
            <a:r>
              <a:rPr lang="cs-CZ" dirty="0" err="1" smtClean="0"/>
              <a:t>Header</a:t>
            </a:r>
            <a:r>
              <a:rPr lang="cs-CZ" dirty="0" smtClean="0"/>
              <a:t> </a:t>
            </a:r>
            <a:r>
              <a:rPr lang="cs-CZ" dirty="0" err="1" smtClean="0"/>
              <a:t>Length</a:t>
            </a:r>
            <a:r>
              <a:rPr lang="cs-CZ" dirty="0" smtClean="0"/>
              <a:t>) – délka hlavičky</a:t>
            </a:r>
          </a:p>
          <a:p>
            <a:r>
              <a:rPr lang="cs-CZ" dirty="0" err="1" smtClean="0"/>
              <a:t>Packet</a:t>
            </a:r>
            <a:r>
              <a:rPr lang="cs-CZ" dirty="0" smtClean="0"/>
              <a:t> </a:t>
            </a:r>
            <a:r>
              <a:rPr lang="cs-CZ" dirty="0" err="1" smtClean="0"/>
              <a:t>Length</a:t>
            </a:r>
            <a:r>
              <a:rPr lang="cs-CZ" dirty="0" smtClean="0"/>
              <a:t> – Délka paketu v Bajtech zahrnující hlavičku i data.</a:t>
            </a:r>
          </a:p>
          <a:p>
            <a:r>
              <a:rPr lang="cs-CZ" dirty="0" err="1" smtClean="0"/>
              <a:t>Identification</a:t>
            </a:r>
            <a:r>
              <a:rPr lang="cs-CZ" dirty="0" smtClean="0"/>
              <a:t> – Identifikace fragmentů původního paketu</a:t>
            </a:r>
          </a:p>
          <a:p>
            <a:r>
              <a:rPr lang="cs-CZ" dirty="0" err="1" smtClean="0"/>
              <a:t>Header</a:t>
            </a:r>
            <a:r>
              <a:rPr lang="cs-CZ" dirty="0" smtClean="0"/>
              <a:t> </a:t>
            </a:r>
            <a:r>
              <a:rPr lang="cs-CZ" dirty="0" err="1" smtClean="0"/>
              <a:t>Checksum</a:t>
            </a:r>
            <a:r>
              <a:rPr lang="cs-CZ" dirty="0" smtClean="0"/>
              <a:t> – kontrola chyb v hlavičce</a:t>
            </a:r>
          </a:p>
          <a:p>
            <a:r>
              <a:rPr lang="cs-CZ" dirty="0" err="1" smtClean="0"/>
              <a:t>Options</a:t>
            </a:r>
            <a:r>
              <a:rPr lang="cs-CZ" dirty="0" smtClean="0"/>
              <a:t> – volitelné, obvykle nepoužité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7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85794"/>
            <a:ext cx="8229600" cy="1066800"/>
          </a:xfrm>
        </p:spPr>
        <p:txBody>
          <a:bodyPr/>
          <a:lstStyle/>
          <a:p>
            <a:r>
              <a:rPr lang="cs-CZ" dirty="0" smtClean="0"/>
              <a:t>Typický IPv4 paket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8</a:t>
            </a:fld>
            <a:endParaRPr kumimoji="0" lang="en-US" dirty="0"/>
          </a:p>
        </p:txBody>
      </p:sp>
      <p:graphicFrame>
        <p:nvGraphicFramePr>
          <p:cNvPr id="6" name="Tabulka 5"/>
          <p:cNvGraphicFramePr>
            <a:graphicFrameLocks noGrp="1"/>
          </p:cNvGraphicFramePr>
          <p:nvPr/>
        </p:nvGraphicFramePr>
        <p:xfrm>
          <a:off x="428596" y="2143114"/>
          <a:ext cx="8358248" cy="4268415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044781"/>
                <a:gridCol w="1044781"/>
                <a:gridCol w="2089562"/>
                <a:gridCol w="1044781"/>
                <a:gridCol w="1044781"/>
                <a:gridCol w="2089562"/>
              </a:tblGrid>
              <a:tr h="285754">
                <a:tc>
                  <a:txBody>
                    <a:bodyPr/>
                    <a:lstStyle/>
                    <a:p>
                      <a:pPr algn="ctr"/>
                      <a:r>
                        <a:rPr lang="cs-CZ" sz="2000" dirty="0" err="1" smtClean="0">
                          <a:latin typeface="+mj-lt"/>
                        </a:rPr>
                        <a:t>Ver</a:t>
                      </a:r>
                      <a:r>
                        <a:rPr lang="cs-CZ" sz="2000" dirty="0" smtClean="0">
                          <a:latin typeface="+mj-lt"/>
                        </a:rPr>
                        <a:t>.=4</a:t>
                      </a:r>
                      <a:endParaRPr lang="cs-CZ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dirty="0" smtClean="0">
                          <a:latin typeface="+mj-lt"/>
                        </a:rPr>
                        <a:t>IHL=5</a:t>
                      </a:r>
                      <a:endParaRPr lang="cs-CZ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dirty="0" smtClean="0">
                          <a:latin typeface="+mj-lt"/>
                        </a:rPr>
                        <a:t>Type </a:t>
                      </a:r>
                      <a:r>
                        <a:rPr lang="cs-CZ" sz="2000" dirty="0" err="1" smtClean="0">
                          <a:latin typeface="+mj-lt"/>
                        </a:rPr>
                        <a:t>of</a:t>
                      </a:r>
                      <a:r>
                        <a:rPr lang="cs-CZ" sz="2000" baseline="0" dirty="0" smtClean="0">
                          <a:latin typeface="+mj-lt"/>
                        </a:rPr>
                        <a:t> </a:t>
                      </a:r>
                      <a:r>
                        <a:rPr lang="cs-CZ" sz="2000" baseline="0" dirty="0" err="1" smtClean="0">
                          <a:latin typeface="+mj-lt"/>
                        </a:rPr>
                        <a:t>service</a:t>
                      </a:r>
                      <a:endParaRPr lang="cs-CZ" sz="2000" dirty="0">
                        <a:latin typeface="+mj-lt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cs-CZ" sz="2000" dirty="0" err="1" smtClean="0">
                          <a:latin typeface="+mj-lt"/>
                        </a:rPr>
                        <a:t>Packet</a:t>
                      </a:r>
                      <a:r>
                        <a:rPr lang="cs-CZ" sz="2000" dirty="0" smtClean="0">
                          <a:latin typeface="+mj-lt"/>
                        </a:rPr>
                        <a:t> </a:t>
                      </a:r>
                      <a:r>
                        <a:rPr lang="cs-CZ" sz="2000" dirty="0" err="1" smtClean="0">
                          <a:latin typeface="+mj-lt"/>
                        </a:rPr>
                        <a:t>Length</a:t>
                      </a:r>
                      <a:r>
                        <a:rPr lang="cs-CZ" sz="2000" dirty="0" smtClean="0">
                          <a:latin typeface="+mj-lt"/>
                        </a:rPr>
                        <a:t> = 472</a:t>
                      </a:r>
                      <a:endParaRPr lang="cs-CZ" sz="2000" dirty="0">
                        <a:latin typeface="+mj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 anchor="ctr"/>
                </a:tc>
              </a:tr>
              <a:tr h="387375">
                <a:tc gridSpan="3">
                  <a:txBody>
                    <a:bodyPr/>
                    <a:lstStyle/>
                    <a:p>
                      <a:pPr algn="ctr"/>
                      <a:r>
                        <a:rPr lang="cs-CZ" sz="2000" dirty="0" err="1" smtClean="0">
                          <a:latin typeface="+mj-lt"/>
                        </a:rPr>
                        <a:t>Identification</a:t>
                      </a:r>
                      <a:r>
                        <a:rPr lang="cs-CZ" sz="2000" dirty="0" smtClean="0">
                          <a:latin typeface="+mj-lt"/>
                        </a:rPr>
                        <a:t> = 111</a:t>
                      </a:r>
                      <a:endParaRPr lang="cs-CZ" sz="2000" dirty="0">
                        <a:latin typeface="+mj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dirty="0" smtClean="0">
                          <a:latin typeface="+mj-lt"/>
                        </a:rPr>
                        <a:t>Flag=0</a:t>
                      </a:r>
                      <a:endParaRPr lang="cs-CZ" sz="2000" dirty="0">
                        <a:latin typeface="+mj-lt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2000" dirty="0" smtClean="0">
                          <a:latin typeface="+mj-lt"/>
                        </a:rPr>
                        <a:t>Fragment Offset=0</a:t>
                      </a:r>
                      <a:endParaRPr lang="cs-CZ" sz="2000" dirty="0">
                        <a:latin typeface="+mj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 anchor="ctr"/>
                </a:tc>
              </a:tr>
              <a:tr h="421968">
                <a:tc gridSpan="2">
                  <a:txBody>
                    <a:bodyPr/>
                    <a:lstStyle/>
                    <a:p>
                      <a:pPr algn="ctr"/>
                      <a:r>
                        <a:rPr lang="cs-CZ" sz="2000" dirty="0" smtClean="0">
                          <a:latin typeface="+mj-lt"/>
                        </a:rPr>
                        <a:t>TTL = 123</a:t>
                      </a:r>
                      <a:endParaRPr lang="cs-CZ" sz="2000" dirty="0">
                        <a:latin typeface="+mj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dirty="0" err="1" smtClean="0">
                          <a:latin typeface="+mj-lt"/>
                        </a:rPr>
                        <a:t>Protocol</a:t>
                      </a:r>
                      <a:r>
                        <a:rPr lang="cs-CZ" sz="2000" dirty="0" smtClean="0">
                          <a:latin typeface="+mj-lt"/>
                        </a:rPr>
                        <a:t> = 6</a:t>
                      </a:r>
                      <a:endParaRPr lang="cs-CZ" sz="2000" dirty="0">
                        <a:latin typeface="+mj-lt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cs-CZ" sz="2000" dirty="0" err="1" smtClean="0">
                          <a:latin typeface="+mj-lt"/>
                        </a:rPr>
                        <a:t>Header</a:t>
                      </a:r>
                      <a:r>
                        <a:rPr lang="cs-CZ" sz="2000" dirty="0" smtClean="0">
                          <a:latin typeface="+mj-lt"/>
                        </a:rPr>
                        <a:t> </a:t>
                      </a:r>
                      <a:r>
                        <a:rPr lang="cs-CZ" sz="2000" dirty="0" err="1" smtClean="0">
                          <a:latin typeface="+mj-lt"/>
                        </a:rPr>
                        <a:t>Checksum</a:t>
                      </a:r>
                      <a:endParaRPr lang="cs-CZ" sz="2000" dirty="0">
                        <a:latin typeface="+mj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 anchor="ctr"/>
                </a:tc>
              </a:tr>
              <a:tr h="387375">
                <a:tc gridSpan="6">
                  <a:txBody>
                    <a:bodyPr/>
                    <a:lstStyle/>
                    <a:p>
                      <a:pPr algn="ctr"/>
                      <a:r>
                        <a:rPr lang="cs-CZ" sz="2000" dirty="0" smtClean="0">
                          <a:latin typeface="+mj-lt"/>
                        </a:rPr>
                        <a:t>IP </a:t>
                      </a:r>
                      <a:r>
                        <a:rPr lang="cs-CZ" sz="2000" dirty="0" err="1" smtClean="0">
                          <a:latin typeface="+mj-lt"/>
                        </a:rPr>
                        <a:t>Source</a:t>
                      </a:r>
                      <a:r>
                        <a:rPr lang="cs-CZ" sz="2000" dirty="0" smtClean="0">
                          <a:latin typeface="+mj-lt"/>
                        </a:rPr>
                        <a:t> </a:t>
                      </a:r>
                      <a:r>
                        <a:rPr lang="cs-CZ" sz="2000" dirty="0" err="1" smtClean="0">
                          <a:latin typeface="+mj-lt"/>
                        </a:rPr>
                        <a:t>Address</a:t>
                      </a:r>
                      <a:endParaRPr lang="cs-CZ" sz="2000" dirty="0">
                        <a:latin typeface="+mj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 anchor="ctr"/>
                </a:tc>
              </a:tr>
              <a:tr h="387375">
                <a:tc gridSpan="6">
                  <a:txBody>
                    <a:bodyPr/>
                    <a:lstStyle/>
                    <a:p>
                      <a:pPr algn="ctr"/>
                      <a:r>
                        <a:rPr lang="cs-CZ" sz="2000" dirty="0" smtClean="0">
                          <a:latin typeface="+mj-lt"/>
                        </a:rPr>
                        <a:t>IP </a:t>
                      </a:r>
                      <a:r>
                        <a:rPr lang="cs-CZ" sz="2000" dirty="0" err="1" smtClean="0">
                          <a:latin typeface="+mj-lt"/>
                        </a:rPr>
                        <a:t>Destination</a:t>
                      </a:r>
                      <a:r>
                        <a:rPr lang="cs-CZ" sz="2000" dirty="0" smtClean="0">
                          <a:latin typeface="+mj-lt"/>
                        </a:rPr>
                        <a:t> </a:t>
                      </a:r>
                      <a:r>
                        <a:rPr lang="cs-CZ" sz="2000" dirty="0" err="1" smtClean="0">
                          <a:latin typeface="+mj-lt"/>
                        </a:rPr>
                        <a:t>Address</a:t>
                      </a:r>
                      <a:endParaRPr lang="cs-CZ" sz="2000" dirty="0">
                        <a:latin typeface="+mj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cs-CZ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 anchor="ctr"/>
                </a:tc>
              </a:tr>
              <a:tr h="136214">
                <a:tc gridSpan="5">
                  <a:txBody>
                    <a:bodyPr/>
                    <a:lstStyle/>
                    <a:p>
                      <a:pPr algn="ctr"/>
                      <a:r>
                        <a:rPr lang="cs-CZ" sz="2000" dirty="0" err="1" smtClean="0">
                          <a:latin typeface="+mj-lt"/>
                        </a:rPr>
                        <a:t>Options</a:t>
                      </a:r>
                      <a:endParaRPr lang="cs-CZ" sz="2000" dirty="0">
                        <a:latin typeface="+mj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dirty="0" err="1" smtClean="0">
                          <a:latin typeface="+mj-lt"/>
                        </a:rPr>
                        <a:t>Padding</a:t>
                      </a:r>
                      <a:endParaRPr lang="cs-CZ" sz="2000" dirty="0">
                        <a:latin typeface="+mj-lt"/>
                      </a:endParaRPr>
                    </a:p>
                  </a:txBody>
                  <a:tcPr anchor="ctr"/>
                </a:tc>
              </a:tr>
              <a:tr h="621749">
                <a:tc gridSpan="6">
                  <a:txBody>
                    <a:bodyPr/>
                    <a:lstStyle/>
                    <a:p>
                      <a:pPr algn="ctr"/>
                      <a:r>
                        <a:rPr lang="cs-CZ" sz="2000" dirty="0" smtClean="0">
                          <a:latin typeface="+mj-lt"/>
                        </a:rPr>
                        <a:t>Data</a:t>
                      </a:r>
                      <a:endParaRPr lang="cs-CZ" sz="20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cs-CZ" sz="2400" dirty="0">
                        <a:latin typeface="+mj-lt"/>
                      </a:endParaRPr>
                    </a:p>
                  </a:txBody>
                  <a:tcPr anchor="ctr"/>
                </a:tc>
              </a:tr>
              <a:tr h="621749">
                <a:tc gridSpan="6">
                  <a:txBody>
                    <a:bodyPr/>
                    <a:lstStyle/>
                    <a:p>
                      <a:pPr algn="ctr"/>
                      <a:r>
                        <a:rPr lang="cs-CZ" sz="2000" dirty="0" smtClean="0">
                          <a:latin typeface="+mj-lt"/>
                        </a:rPr>
                        <a:t>Data</a:t>
                      </a:r>
                      <a:endParaRPr lang="cs-CZ" sz="20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621749">
                <a:tc gridSpan="3">
                  <a:txBody>
                    <a:bodyPr/>
                    <a:lstStyle/>
                    <a:p>
                      <a:pPr algn="ctr"/>
                      <a:r>
                        <a:rPr lang="cs-CZ" sz="2000" dirty="0" smtClean="0">
                          <a:latin typeface="+mj-lt"/>
                        </a:rPr>
                        <a:t>Data</a:t>
                      </a:r>
                      <a:endParaRPr lang="cs-CZ" sz="2000" dirty="0">
                        <a:latin typeface="+mj-lt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endParaRPr lang="cs-CZ" sz="2000" dirty="0">
                        <a:latin typeface="+mj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cs-CZ" sz="24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ovéPole 6"/>
          <p:cNvSpPr txBox="1"/>
          <p:nvPr/>
        </p:nvSpPr>
        <p:spPr>
          <a:xfrm>
            <a:off x="428596" y="1773784"/>
            <a:ext cx="8358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	1B		2B	</a:t>
            </a:r>
            <a:r>
              <a:rPr lang="cs-CZ" smtClean="0"/>
              <a:t>                       3B</a:t>
            </a:r>
            <a:r>
              <a:rPr lang="cs-CZ" dirty="0" smtClean="0"/>
              <a:t>		      4B	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Rozdělování sítí - Segmentace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 smtClean="0"/>
              <a:t>Důvody rozdělování sítí:</a:t>
            </a:r>
          </a:p>
          <a:p>
            <a:pPr lvl="1"/>
            <a:r>
              <a:rPr lang="cs-CZ" dirty="0" smtClean="0"/>
              <a:t>Geografické</a:t>
            </a:r>
          </a:p>
          <a:p>
            <a:pPr lvl="2"/>
            <a:r>
              <a:rPr lang="cs-CZ" dirty="0" smtClean="0"/>
              <a:t>Segmentace sítě</a:t>
            </a:r>
          </a:p>
          <a:p>
            <a:pPr lvl="2"/>
            <a:r>
              <a:rPr lang="cs-CZ" dirty="0" smtClean="0"/>
              <a:t>Efektivnější správa</a:t>
            </a:r>
          </a:p>
          <a:p>
            <a:pPr lvl="1"/>
            <a:r>
              <a:rPr lang="cs-CZ" dirty="0" smtClean="0"/>
              <a:t>Dle účelu</a:t>
            </a:r>
          </a:p>
          <a:p>
            <a:pPr lvl="2"/>
            <a:r>
              <a:rPr lang="cs-CZ" dirty="0" smtClean="0"/>
              <a:t>Různé potřeby pro různé typy použití služeb</a:t>
            </a:r>
          </a:p>
          <a:p>
            <a:pPr lvl="1"/>
            <a:r>
              <a:rPr lang="cs-CZ" dirty="0" smtClean="0"/>
              <a:t>Vlastnictví</a:t>
            </a:r>
          </a:p>
          <a:p>
            <a:pPr lvl="2"/>
            <a:r>
              <a:rPr lang="cs-CZ" dirty="0" smtClean="0"/>
              <a:t>Bezpečnost dat</a:t>
            </a:r>
          </a:p>
          <a:p>
            <a:r>
              <a:rPr lang="cs-CZ" dirty="0" smtClean="0"/>
              <a:t>Nevýhody velkých (nerozdělených) sítí</a:t>
            </a:r>
          </a:p>
          <a:p>
            <a:pPr lvl="1"/>
            <a:r>
              <a:rPr lang="cs-CZ" dirty="0" smtClean="0"/>
              <a:t>Snížení výkonu – </a:t>
            </a:r>
            <a:r>
              <a:rPr lang="cs-CZ" dirty="0" err="1" smtClean="0"/>
              <a:t>broadcast</a:t>
            </a:r>
            <a:r>
              <a:rPr lang="cs-CZ" dirty="0" smtClean="0"/>
              <a:t> doména</a:t>
            </a:r>
          </a:p>
          <a:p>
            <a:pPr lvl="1"/>
            <a:r>
              <a:rPr lang="cs-CZ" dirty="0" smtClean="0"/>
              <a:t>Bezpečnostní problémy</a:t>
            </a:r>
          </a:p>
          <a:p>
            <a:pPr lvl="1"/>
            <a:r>
              <a:rPr lang="cs-CZ" dirty="0" smtClean="0"/>
              <a:t>Správa adres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9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46E6ED0D2E4144F96D639EFEAB53411" ma:contentTypeVersion="4" ma:contentTypeDescription="Vytvoří nový dokument" ma:contentTypeScope="" ma:versionID="a280208043eaf2e139125f7dbdfc57ef">
  <xsd:schema xmlns:xsd="http://www.w3.org/2001/XMLSchema" xmlns:xs="http://www.w3.org/2001/XMLSchema" xmlns:p="http://schemas.microsoft.com/office/2006/metadata/properties" xmlns:ns2="1e690b57-a195-4256-ba74-52a5d16b8458" targetNamespace="http://schemas.microsoft.com/office/2006/metadata/properties" ma:root="true" ma:fieldsID="fd847346c514ed2c49bf660293b36dd3" ns2:_="">
    <xsd:import namespace="1e690b57-a195-4256-ba74-52a5d16b845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690b57-a195-4256-ba74-52a5d16b84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04226EC-84C5-460B-BEA9-A89818B4291C}"/>
</file>

<file path=customXml/itemProps2.xml><?xml version="1.0" encoding="utf-8"?>
<ds:datastoreItem xmlns:ds="http://schemas.openxmlformats.org/officeDocument/2006/customXml" ds:itemID="{822C85DB-2EBA-4A7B-9519-88EDA6B8D767}"/>
</file>

<file path=customXml/itemProps3.xml><?xml version="1.0" encoding="utf-8"?>
<ds:datastoreItem xmlns:ds="http://schemas.openxmlformats.org/officeDocument/2006/customXml" ds:itemID="{DBA39D0F-AC8E-436C-B33A-AC9CC83DABA4}"/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5103</TotalTime>
  <Words>727</Words>
  <Application>Microsoft Office PowerPoint</Application>
  <PresentationFormat>Předvádění na obrazovce (4:3)</PresentationFormat>
  <Paragraphs>175</Paragraphs>
  <Slides>14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14</vt:i4>
      </vt:variant>
    </vt:vector>
  </HeadingPairs>
  <TitlesOfParts>
    <vt:vector size="15" baseType="lpstr">
      <vt:lpstr>Urban</vt:lpstr>
      <vt:lpstr>Síťová vrstva</vt:lpstr>
      <vt:lpstr>Síťová vrstva</vt:lpstr>
      <vt:lpstr>Protokoly síťové vrstvy</vt:lpstr>
      <vt:lpstr>Protokol IPv4</vt:lpstr>
      <vt:lpstr>Hlavička IPv4 paketu</vt:lpstr>
      <vt:lpstr>Hlavička IPv4 paketu</vt:lpstr>
      <vt:lpstr>Hlavička IPv4 paketu</vt:lpstr>
      <vt:lpstr>Typický IPv4 paket</vt:lpstr>
      <vt:lpstr>Rozdělování sítí - Segmentace</vt:lpstr>
      <vt:lpstr>Hierarchická IPv4 adresa s prefixem 24</vt:lpstr>
      <vt:lpstr>Gateway - Komunikace mimo lokální síť</vt:lpstr>
      <vt:lpstr>Směrování</vt:lpstr>
      <vt:lpstr>Router</vt:lpstr>
      <vt:lpstr>Dynamické směrování</vt:lpstr>
    </vt:vector>
  </TitlesOfParts>
  <Company>VOŠ a SPŠ Varnsdorf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</dc:title>
  <dc:creator>Ing. Michal Bubílek</dc:creator>
  <cp:lastModifiedBy>Michal Bubílek</cp:lastModifiedBy>
  <cp:revision>512</cp:revision>
  <dcterms:created xsi:type="dcterms:W3CDTF">2007-09-07T06:40:24Z</dcterms:created>
  <dcterms:modified xsi:type="dcterms:W3CDTF">2012-11-29T08:34:59Z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0x010100E46E6ED0D2E4144F96D639EFEAB53411</vt:lpwstr>
  </property>
</Properties>
</file>