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Světlý styl 3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497" autoAdjust="0"/>
  </p:normalViewPr>
  <p:slideViewPr>
    <p:cSldViewPr>
      <p:cViewPr>
        <p:scale>
          <a:sx n="70" d="100"/>
          <a:sy n="70" d="100"/>
        </p:scale>
        <p:origin x="-82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10.12.2013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66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10.12.2013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4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20</a:t>
            </a:fld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21</a:t>
            </a:fld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22</a:t>
            </a:fld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12/10/2013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12/10/2013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Adresace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66800"/>
          </a:xfrm>
        </p:spPr>
        <p:txBody>
          <a:bodyPr/>
          <a:lstStyle/>
          <a:p>
            <a:r>
              <a:rPr lang="cs-CZ" dirty="0" smtClean="0"/>
              <a:t>Plánování přidělování adres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64347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Přidělování adres není dobré provádět náhodně.</a:t>
            </a:r>
          </a:p>
          <a:p>
            <a:r>
              <a:rPr lang="cs-CZ" dirty="0" smtClean="0"/>
              <a:t>Je potřeba počítat s:</a:t>
            </a:r>
          </a:p>
          <a:p>
            <a:pPr lvl="1"/>
            <a:r>
              <a:rPr lang="cs-CZ" dirty="0" smtClean="0"/>
              <a:t>Prevence duplicitních adres</a:t>
            </a:r>
          </a:p>
          <a:p>
            <a:pPr lvl="1"/>
            <a:r>
              <a:rPr lang="cs-CZ" dirty="0" smtClean="0"/>
              <a:t>Poskytování a kontrola přístupu</a:t>
            </a:r>
          </a:p>
          <a:p>
            <a:pPr lvl="1"/>
            <a:r>
              <a:rPr lang="cs-CZ" dirty="0" smtClean="0"/>
              <a:t>Bezpečnost a chod</a:t>
            </a:r>
          </a:p>
          <a:p>
            <a:r>
              <a:rPr lang="cs-CZ" dirty="0" smtClean="0"/>
              <a:t>Je dobré pro určité typy hostů vyčlenit speciální rozsahy. Ulehčí to správu.</a:t>
            </a:r>
          </a:p>
          <a:p>
            <a:r>
              <a:rPr lang="cs-CZ" dirty="0" smtClean="0"/>
              <a:t>Rozdělení hostů dle:</a:t>
            </a:r>
          </a:p>
          <a:p>
            <a:pPr lvl="1"/>
            <a:r>
              <a:rPr lang="cs-CZ" dirty="0" smtClean="0"/>
              <a:t>Místa (1. patro, 2. patro, …)</a:t>
            </a:r>
          </a:p>
          <a:p>
            <a:pPr lvl="1"/>
            <a:r>
              <a:rPr lang="cs-CZ" dirty="0" smtClean="0"/>
              <a:t>Zaměření (obchod, sklad, vedení, …)</a:t>
            </a:r>
          </a:p>
          <a:p>
            <a:pPr lvl="1"/>
            <a:r>
              <a:rPr lang="cs-CZ" dirty="0" smtClean="0"/>
              <a:t>Zařízení (tiskárny, servery, klienti, …)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85802"/>
          </a:xfrm>
        </p:spPr>
        <p:txBody>
          <a:bodyPr/>
          <a:lstStyle/>
          <a:p>
            <a:r>
              <a:rPr lang="cs-CZ" dirty="0" smtClean="0"/>
              <a:t>Plánování přidělování adres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Je potřeba rozvrhnout, komu bude určena veřejná adresa a komu privátní.</a:t>
            </a:r>
          </a:p>
          <a:p>
            <a:r>
              <a:rPr lang="cs-CZ" dirty="0" smtClean="0"/>
              <a:t>Hlediska:</a:t>
            </a:r>
          </a:p>
          <a:p>
            <a:pPr lvl="1"/>
            <a:r>
              <a:rPr lang="cs-CZ" dirty="0" smtClean="0"/>
              <a:t>Máme v síti více zařízení, než přidělený rozsah veřejných adres od ISP?</a:t>
            </a:r>
          </a:p>
          <a:p>
            <a:pPr lvl="1"/>
            <a:r>
              <a:rPr lang="cs-CZ" dirty="0" smtClean="0"/>
              <a:t>Budou zařízení dosažitelná z vnější sítě (Internetu)?</a:t>
            </a:r>
          </a:p>
          <a:p>
            <a:pPr lvl="1"/>
            <a:r>
              <a:rPr lang="cs-CZ" dirty="0" smtClean="0"/>
              <a:t>Je možné použít NAT pro přístup hostů s privátní adresou do internetu?</a:t>
            </a:r>
          </a:p>
          <a:p>
            <a:r>
              <a:rPr lang="cs-CZ" dirty="0" smtClean="0"/>
              <a:t>Veřejnou adresu mají obvykle servery, na kterých běží například HTTP server, …</a:t>
            </a:r>
          </a:p>
          <a:p>
            <a:r>
              <a:rPr lang="cs-CZ" dirty="0" smtClean="0"/>
              <a:t>Privátní adresu mají obvykle pracovní stanice uvnitř privátní sítě.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785802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Statické a dynamické přidělování adres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Statické přidělování adres</a:t>
            </a:r>
          </a:p>
          <a:p>
            <a:pPr lvl="1"/>
            <a:r>
              <a:rPr lang="cs-CZ" dirty="0" smtClean="0"/>
              <a:t>Minimálně musíme nastavit IP adresu, bránu, masku a DNS</a:t>
            </a:r>
          </a:p>
          <a:p>
            <a:pPr lvl="1"/>
            <a:r>
              <a:rPr lang="cs-CZ" dirty="0" smtClean="0"/>
              <a:t>Určeno především pro servery, tiskárny, …, pro které je potřeba zaručit přístup.</a:t>
            </a:r>
          </a:p>
          <a:p>
            <a:pPr lvl="1"/>
            <a:r>
              <a:rPr lang="cs-CZ" dirty="0" smtClean="0"/>
              <a:t>Zvyšuje přehlednost a řízení administrátorem</a:t>
            </a:r>
          </a:p>
          <a:p>
            <a:pPr lvl="1"/>
            <a:r>
              <a:rPr lang="cs-CZ" dirty="0" smtClean="0"/>
              <a:t>Časově náročné</a:t>
            </a:r>
          </a:p>
          <a:p>
            <a:r>
              <a:rPr lang="cs-CZ" dirty="0" smtClean="0"/>
              <a:t>Dynamické přidělování adres</a:t>
            </a:r>
          </a:p>
          <a:p>
            <a:pPr lvl="1"/>
            <a:r>
              <a:rPr lang="cs-CZ" dirty="0" smtClean="0"/>
              <a:t>Obvykle službou DHCP</a:t>
            </a:r>
          </a:p>
          <a:p>
            <a:pPr lvl="1"/>
            <a:r>
              <a:rPr lang="cs-CZ" dirty="0" smtClean="0"/>
              <a:t>Stanice v síti se nemusí nastavovat, vše je nastaveno automaticky</a:t>
            </a:r>
          </a:p>
          <a:p>
            <a:pPr lvl="1"/>
            <a:r>
              <a:rPr lang="cs-CZ" dirty="0" smtClean="0"/>
              <a:t>Je možné určovat rozsahy přidělovaných adres</a:t>
            </a:r>
          </a:p>
          <a:p>
            <a:pPr lvl="1"/>
            <a:r>
              <a:rPr lang="cs-CZ" dirty="0" smtClean="0"/>
              <a:t>Adresy jsou zapůjčovány na specifickou dobu.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857256"/>
          </a:xfrm>
        </p:spPr>
        <p:txBody>
          <a:bodyPr/>
          <a:lstStyle/>
          <a:p>
            <a:r>
              <a:rPr lang="cs-CZ" dirty="0" smtClean="0"/>
              <a:t>Příklad rozdělení IP adres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214281" y="2357430"/>
          <a:ext cx="8715438" cy="417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545"/>
                <a:gridCol w="1800802"/>
                <a:gridCol w="1857388"/>
                <a:gridCol w="2071703"/>
              </a:tblGrid>
              <a:tr h="826794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Použití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První adresa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Poslední adresa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Celkem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Síť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172.16.x.0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172.16.x.0</a:t>
                      </a:r>
                      <a:r>
                        <a:rPr lang="en-US" dirty="0" smtClean="0">
                          <a:latin typeface="+mj-lt"/>
                        </a:rPr>
                        <a:t>/25</a:t>
                      </a:r>
                      <a:endParaRPr lang="cs-CZ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Hosté (přidělované DHCP)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172.16.x.1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172.16.x.127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Servery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</a:t>
                      </a:r>
                      <a:r>
                        <a:rPr lang="en-US" dirty="0" smtClean="0">
                          <a:latin typeface="+mj-lt"/>
                        </a:rPr>
                        <a:t>128/26</a:t>
                      </a:r>
                      <a:endParaRPr lang="cs-CZ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Periférie (tiskárny, …)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</a:t>
                      </a:r>
                      <a:r>
                        <a:rPr lang="en-US" dirty="0" smtClean="0">
                          <a:latin typeface="+mj-lt"/>
                        </a:rPr>
                        <a:t>192/27</a:t>
                      </a:r>
                      <a:endParaRPr lang="cs-CZ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Síťová zařízení (AP, …)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172.16.x.253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</a:t>
                      </a:r>
                      <a:r>
                        <a:rPr lang="en-US" dirty="0" smtClean="0">
                          <a:latin typeface="+mj-lt"/>
                        </a:rPr>
                        <a:t>224/27</a:t>
                      </a:r>
                      <a:endParaRPr lang="cs-CZ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Router (</a:t>
                      </a:r>
                      <a:r>
                        <a:rPr lang="cs-CZ" dirty="0" err="1" smtClean="0">
                          <a:latin typeface="+mj-lt"/>
                        </a:rPr>
                        <a:t>gateway</a:t>
                      </a:r>
                      <a:r>
                        <a:rPr lang="cs-CZ" baseline="0" dirty="0" smtClean="0">
                          <a:latin typeface="+mj-lt"/>
                        </a:rPr>
                        <a:t> = brána</a:t>
                      </a:r>
                      <a:r>
                        <a:rPr lang="cs-CZ" dirty="0" smtClean="0">
                          <a:latin typeface="+mj-lt"/>
                        </a:rPr>
                        <a:t>)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dirty="0" smtClean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47901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Broadcast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+mj-lt"/>
                        </a:rPr>
                        <a:t>172.16.x.255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231161" y="1857364"/>
            <a:ext cx="62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Použití například u sítí 172.16.1.0, 172.16.2.0, 172.16.3.0, …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66800"/>
          </a:xfrm>
        </p:spPr>
        <p:txBody>
          <a:bodyPr/>
          <a:lstStyle/>
          <a:p>
            <a:r>
              <a:rPr lang="cs-CZ" dirty="0" smtClean="0"/>
              <a:t>Kdo přiděluje rozdílné adresy?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55100"/>
            <a:ext cx="8229600" cy="4788610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Globálně</a:t>
            </a:r>
          </a:p>
          <a:p>
            <a:pPr lvl="1"/>
            <a:r>
              <a:rPr lang="en-US" dirty="0" smtClean="0"/>
              <a:t>Internet Assigned Numbers Authority (IANA) </a:t>
            </a:r>
            <a:endParaRPr lang="cs-CZ" dirty="0" smtClean="0"/>
          </a:p>
          <a:p>
            <a:pPr lvl="1"/>
            <a:r>
              <a:rPr lang="en-US" dirty="0" smtClean="0"/>
              <a:t>http://www.iana.net</a:t>
            </a:r>
            <a:endParaRPr lang="cs-CZ" dirty="0" smtClean="0"/>
          </a:p>
          <a:p>
            <a:r>
              <a:rPr lang="cs-CZ" dirty="0" smtClean="0"/>
              <a:t>Regionálně</a:t>
            </a:r>
          </a:p>
          <a:p>
            <a:pPr lvl="1"/>
            <a:r>
              <a:rPr lang="cs-CZ" dirty="0" smtClean="0"/>
              <a:t>Afrika - </a:t>
            </a:r>
            <a:r>
              <a:rPr lang="cs-CZ" dirty="0" err="1" smtClean="0"/>
              <a:t>AfriNIC</a:t>
            </a:r>
            <a:r>
              <a:rPr lang="cs-CZ" dirty="0" smtClean="0"/>
              <a:t> (</a:t>
            </a:r>
            <a:r>
              <a:rPr lang="cs-CZ" dirty="0" err="1" smtClean="0"/>
              <a:t>African</a:t>
            </a:r>
            <a:r>
              <a:rPr lang="cs-CZ" dirty="0" smtClean="0"/>
              <a:t> Network </a:t>
            </a:r>
            <a:r>
              <a:rPr lang="cs-CZ" dirty="0" err="1" smtClean="0"/>
              <a:t>Information</a:t>
            </a:r>
            <a:r>
              <a:rPr lang="cs-CZ" dirty="0" smtClean="0"/>
              <a:t> Centre</a:t>
            </a:r>
          </a:p>
          <a:p>
            <a:pPr lvl="1"/>
            <a:r>
              <a:rPr lang="cs-CZ" dirty="0" smtClean="0"/>
              <a:t>Asie, Pacifik - APNIC (</a:t>
            </a:r>
            <a:r>
              <a:rPr lang="cs-CZ" dirty="0" err="1" smtClean="0"/>
              <a:t>Asia</a:t>
            </a:r>
            <a:r>
              <a:rPr lang="cs-CZ" dirty="0" smtClean="0"/>
              <a:t> </a:t>
            </a:r>
            <a:r>
              <a:rPr lang="cs-CZ" dirty="0" err="1" smtClean="0"/>
              <a:t>Pacific</a:t>
            </a:r>
            <a:r>
              <a:rPr lang="cs-CZ" dirty="0" smtClean="0"/>
              <a:t> Network </a:t>
            </a:r>
            <a:r>
              <a:rPr lang="cs-CZ" dirty="0" err="1" smtClean="0"/>
              <a:t>Information</a:t>
            </a:r>
            <a:r>
              <a:rPr lang="cs-CZ" dirty="0" smtClean="0"/>
              <a:t> Centre)</a:t>
            </a:r>
          </a:p>
          <a:p>
            <a:pPr lvl="1"/>
            <a:r>
              <a:rPr lang="cs-CZ" dirty="0" smtClean="0"/>
              <a:t>Severní Amerika - ARIN (</a:t>
            </a:r>
            <a:r>
              <a:rPr lang="cs-CZ" dirty="0" err="1" smtClean="0"/>
              <a:t>American</a:t>
            </a:r>
            <a:r>
              <a:rPr lang="cs-CZ" dirty="0" smtClean="0"/>
              <a:t> Registry </a:t>
            </a:r>
            <a:r>
              <a:rPr lang="cs-CZ" dirty="0" err="1" smtClean="0"/>
              <a:t>for</a:t>
            </a:r>
            <a:r>
              <a:rPr lang="cs-CZ" dirty="0" smtClean="0"/>
              <a:t> Internet </a:t>
            </a:r>
            <a:r>
              <a:rPr lang="cs-CZ" dirty="0" err="1" smtClean="0"/>
              <a:t>Numbers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Latinská Amerika - LACNIC (</a:t>
            </a:r>
            <a:r>
              <a:rPr lang="cs-CZ" dirty="0" err="1" smtClean="0"/>
              <a:t>Regional</a:t>
            </a:r>
            <a:r>
              <a:rPr lang="cs-CZ" dirty="0" smtClean="0"/>
              <a:t> Latin-</a:t>
            </a:r>
            <a:r>
              <a:rPr lang="cs-CZ" dirty="0" err="1" smtClean="0"/>
              <a:t>American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Caribbean</a:t>
            </a:r>
            <a:r>
              <a:rPr lang="cs-CZ" dirty="0" smtClean="0"/>
              <a:t> IP </a:t>
            </a:r>
            <a:r>
              <a:rPr lang="cs-CZ" dirty="0" err="1" smtClean="0"/>
              <a:t>Address</a:t>
            </a:r>
            <a:r>
              <a:rPr lang="cs-CZ" dirty="0" smtClean="0"/>
              <a:t> Registry)</a:t>
            </a:r>
          </a:p>
          <a:p>
            <a:pPr lvl="1"/>
            <a:r>
              <a:rPr lang="cs-CZ" dirty="0" smtClean="0"/>
              <a:t>Evropa, střední východ, centrální Asie - RIPE NCC (</a:t>
            </a:r>
            <a:r>
              <a:rPr lang="cs-CZ" dirty="0" err="1" smtClean="0"/>
              <a:t>Reseaux</a:t>
            </a:r>
            <a:r>
              <a:rPr lang="cs-CZ" dirty="0" smtClean="0"/>
              <a:t> IP </a:t>
            </a:r>
            <a:r>
              <a:rPr lang="cs-CZ" dirty="0" err="1" smtClean="0"/>
              <a:t>Europeans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/>
          <a:lstStyle/>
          <a:p>
            <a:r>
              <a:rPr lang="cs-CZ" dirty="0" smtClean="0"/>
              <a:t>ISP (Internet </a:t>
            </a:r>
            <a:r>
              <a:rPr lang="cs-CZ" dirty="0" err="1" smtClean="0"/>
              <a:t>Service</a:t>
            </a:r>
            <a:r>
              <a:rPr lang="cs-CZ" dirty="0" smtClean="0"/>
              <a:t> </a:t>
            </a:r>
            <a:r>
              <a:rPr lang="cs-CZ" dirty="0" err="1" smtClean="0"/>
              <a:t>Provider</a:t>
            </a:r>
            <a:r>
              <a:rPr lang="cs-CZ" dirty="0" smtClean="0"/>
              <a:t> 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214974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Poskytovatel internetových služeb (přístup k Internetu, DNS, Email, Web, …)</a:t>
            </a:r>
          </a:p>
          <a:p>
            <a:r>
              <a:rPr lang="cs-CZ" dirty="0" smtClean="0"/>
              <a:t>Stupně ISP</a:t>
            </a:r>
          </a:p>
          <a:p>
            <a:pPr lvl="1"/>
            <a:r>
              <a:rPr lang="cs-CZ" dirty="0" smtClean="0"/>
              <a:t>1. úroveň</a:t>
            </a:r>
          </a:p>
          <a:p>
            <a:pPr lvl="2"/>
            <a:r>
              <a:rPr lang="cs-CZ" dirty="0" smtClean="0"/>
              <a:t>Národní či mezinárodní poskytovatelé</a:t>
            </a:r>
          </a:p>
          <a:p>
            <a:pPr lvl="2"/>
            <a:r>
              <a:rPr lang="cs-CZ" dirty="0" smtClean="0"/>
              <a:t>Napojení přímo na páteř Internetu</a:t>
            </a:r>
          </a:p>
          <a:p>
            <a:pPr lvl="2"/>
            <a:r>
              <a:rPr lang="cs-CZ" dirty="0" smtClean="0"/>
              <a:t>Nabízí připojení pro ISP 2. úrovně, velké firmy a organizace</a:t>
            </a:r>
          </a:p>
          <a:p>
            <a:pPr lvl="2"/>
            <a:r>
              <a:rPr lang="cs-CZ" dirty="0" smtClean="0"/>
              <a:t>Klíčové body jsou spolehlivost a rychlost</a:t>
            </a:r>
          </a:p>
          <a:p>
            <a:pPr lvl="1"/>
            <a:r>
              <a:rPr lang="cs-CZ" dirty="0" smtClean="0"/>
              <a:t>2. úroveň</a:t>
            </a:r>
          </a:p>
          <a:p>
            <a:pPr lvl="2"/>
            <a:r>
              <a:rPr lang="cs-CZ" dirty="0" smtClean="0"/>
              <a:t>Využívá služeb ISP 1. úrovně</a:t>
            </a:r>
          </a:p>
          <a:p>
            <a:pPr lvl="2"/>
            <a:r>
              <a:rPr lang="cs-CZ" dirty="0" smtClean="0"/>
              <a:t>Nabízí služby pro firmy a organizace</a:t>
            </a:r>
          </a:p>
          <a:p>
            <a:pPr lvl="2"/>
            <a:r>
              <a:rPr lang="cs-CZ" dirty="0" smtClean="0"/>
              <a:t>Nabízí vlastní služby DNS, SMTP, …</a:t>
            </a:r>
          </a:p>
          <a:p>
            <a:pPr lvl="1"/>
            <a:r>
              <a:rPr lang="cs-CZ" dirty="0" smtClean="0"/>
              <a:t>3. úroveň</a:t>
            </a:r>
          </a:p>
          <a:p>
            <a:pPr lvl="2"/>
            <a:r>
              <a:rPr lang="cs-CZ" dirty="0" smtClean="0"/>
              <a:t>Využívá služeb ISP 2. úrovně</a:t>
            </a:r>
          </a:p>
          <a:p>
            <a:pPr lvl="2"/>
            <a:r>
              <a:rPr lang="cs-CZ" dirty="0" smtClean="0"/>
              <a:t>Nabízí služby pro domácnosti a malé firmy v omezených geografických lokacích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14364"/>
          </a:xfrm>
        </p:spPr>
        <p:txBody>
          <a:bodyPr/>
          <a:lstStyle/>
          <a:p>
            <a:r>
              <a:rPr lang="cs-CZ" dirty="0" smtClean="0"/>
              <a:t>IPv6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72074"/>
          </a:xfrm>
        </p:spPr>
        <p:txBody>
          <a:bodyPr>
            <a:normAutofit fontScale="85000" lnSpcReduction="10000"/>
          </a:bodyPr>
          <a:lstStyle/>
          <a:p>
            <a:r>
              <a:rPr lang="cs-CZ" dirty="0" smtClean="0"/>
              <a:t>V roce 1990 </a:t>
            </a:r>
            <a:r>
              <a:rPr lang="cs-CZ" smtClean="0"/>
              <a:t>se IETF </a:t>
            </a:r>
            <a:r>
              <a:rPr lang="cs-CZ" dirty="0" smtClean="0"/>
              <a:t>(Internet </a:t>
            </a:r>
            <a:r>
              <a:rPr lang="cs-CZ" dirty="0" err="1" smtClean="0"/>
              <a:t>Engineering</a:t>
            </a:r>
            <a:r>
              <a:rPr lang="cs-CZ" dirty="0" smtClean="0"/>
              <a:t> </a:t>
            </a:r>
            <a:r>
              <a:rPr lang="cs-CZ" dirty="0" err="1" smtClean="0"/>
              <a:t>Task</a:t>
            </a:r>
            <a:r>
              <a:rPr lang="cs-CZ" dirty="0" smtClean="0"/>
              <a:t> </a:t>
            </a:r>
            <a:r>
              <a:rPr lang="cs-CZ" dirty="0" err="1" smtClean="0"/>
              <a:t>Force</a:t>
            </a:r>
            <a:r>
              <a:rPr lang="cs-CZ" dirty="0" smtClean="0"/>
              <a:t>) začala zabývat vyčerpáním adres IPv4 – výsledkem jejich snažení je IPv6</a:t>
            </a:r>
          </a:p>
          <a:p>
            <a:r>
              <a:rPr lang="cs-CZ" dirty="0" smtClean="0"/>
              <a:t>Snažili se o:</a:t>
            </a:r>
          </a:p>
          <a:p>
            <a:pPr lvl="1"/>
            <a:r>
              <a:rPr lang="cs-CZ" dirty="0" smtClean="0"/>
              <a:t>Zlepšení manipulace s pakety</a:t>
            </a:r>
          </a:p>
          <a:p>
            <a:pPr lvl="1"/>
            <a:r>
              <a:rPr lang="cs-CZ" dirty="0" smtClean="0"/>
              <a:t>Integrovaná bezpečnost</a:t>
            </a:r>
          </a:p>
          <a:p>
            <a:pPr lvl="1"/>
            <a:r>
              <a:rPr lang="cs-CZ" dirty="0" smtClean="0"/>
              <a:t>Lepší škálovatelnost</a:t>
            </a:r>
          </a:p>
          <a:p>
            <a:r>
              <a:rPr lang="cs-CZ" dirty="0" smtClean="0"/>
              <a:t>Vlastnosti IPv6</a:t>
            </a:r>
          </a:p>
          <a:p>
            <a:pPr lvl="1"/>
            <a:r>
              <a:rPr lang="cs-CZ" dirty="0" smtClean="0"/>
              <a:t>128 bitová hierarchická IP adresa</a:t>
            </a:r>
          </a:p>
          <a:p>
            <a:pPr lvl="1"/>
            <a:r>
              <a:rPr lang="cs-CZ" dirty="0" smtClean="0"/>
              <a:t>Zjednodušená hlavička paketu</a:t>
            </a:r>
          </a:p>
          <a:p>
            <a:pPr lvl="1"/>
            <a:r>
              <a:rPr lang="cs-CZ" dirty="0" smtClean="0"/>
              <a:t>Bezpečnost</a:t>
            </a:r>
          </a:p>
          <a:p>
            <a:r>
              <a:rPr lang="cs-CZ" dirty="0" smtClean="0"/>
              <a:t>IPv6 není jen protokolem třetí vrstvy, ale celou skupinou protokolů (ICMPv6, nové směrovací protokoly, …)</a:t>
            </a:r>
          </a:p>
          <a:p>
            <a:r>
              <a:rPr lang="cs-CZ" dirty="0" smtClean="0"/>
              <a:t>Pro masivní používání IPv4 je nástup IPv6 velmi pomalý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Hlavička IPv6 paketu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10" name="Zástupný symbol pro obsah 9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3036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59225"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>
                          <a:latin typeface="+mj-lt"/>
                        </a:rPr>
                        <a:t>Version</a:t>
                      </a:r>
                      <a:r>
                        <a:rPr lang="cs-CZ" dirty="0" smtClean="0">
                          <a:latin typeface="+mj-lt"/>
                        </a:rPr>
                        <a:t> 6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>
                          <a:latin typeface="+mj-lt"/>
                        </a:rPr>
                        <a:t>Traffic</a:t>
                      </a:r>
                      <a:r>
                        <a:rPr lang="cs-CZ" dirty="0" smtClean="0">
                          <a:latin typeface="+mj-lt"/>
                        </a:rPr>
                        <a:t> </a:t>
                      </a:r>
                      <a:r>
                        <a:rPr lang="cs-CZ" dirty="0" err="1" smtClean="0">
                          <a:latin typeface="+mj-lt"/>
                        </a:rPr>
                        <a:t>Class</a:t>
                      </a:r>
                      <a:r>
                        <a:rPr lang="cs-CZ" dirty="0" smtClean="0">
                          <a:latin typeface="+mj-lt"/>
                        </a:rPr>
                        <a:t> 8 </a:t>
                      </a:r>
                      <a:r>
                        <a:rPr lang="cs-CZ" dirty="0" err="1" smtClean="0">
                          <a:latin typeface="+mj-lt"/>
                        </a:rPr>
                        <a:t>bits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>
                          <a:latin typeface="+mj-lt"/>
                        </a:rPr>
                        <a:t>Flow</a:t>
                      </a:r>
                      <a:r>
                        <a:rPr lang="cs-CZ" dirty="0" smtClean="0">
                          <a:latin typeface="+mj-lt"/>
                        </a:rPr>
                        <a:t> </a:t>
                      </a:r>
                      <a:r>
                        <a:rPr lang="cs-CZ" dirty="0" err="1" smtClean="0">
                          <a:latin typeface="+mj-lt"/>
                        </a:rPr>
                        <a:t>Label</a:t>
                      </a:r>
                      <a:r>
                        <a:rPr lang="cs-CZ" dirty="0" smtClean="0">
                          <a:latin typeface="+mj-lt"/>
                        </a:rPr>
                        <a:t> 20 </a:t>
                      </a:r>
                      <a:r>
                        <a:rPr lang="cs-CZ" dirty="0" err="1" smtClean="0">
                          <a:latin typeface="+mj-lt"/>
                        </a:rPr>
                        <a:t>bits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759225"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>
                          <a:latin typeface="+mj-lt"/>
                        </a:rPr>
                        <a:t>Payload</a:t>
                      </a:r>
                      <a:r>
                        <a:rPr lang="cs-CZ" dirty="0" smtClean="0">
                          <a:latin typeface="+mj-lt"/>
                        </a:rPr>
                        <a:t> </a:t>
                      </a:r>
                      <a:r>
                        <a:rPr lang="cs-CZ" dirty="0" err="1" smtClean="0">
                          <a:latin typeface="+mj-lt"/>
                        </a:rPr>
                        <a:t>Length</a:t>
                      </a:r>
                      <a:r>
                        <a:rPr lang="cs-CZ" dirty="0" smtClean="0">
                          <a:latin typeface="+mj-lt"/>
                        </a:rPr>
                        <a:t> 16 </a:t>
                      </a:r>
                      <a:r>
                        <a:rPr lang="cs-CZ" dirty="0" err="1" smtClean="0">
                          <a:latin typeface="+mj-lt"/>
                        </a:rPr>
                        <a:t>bits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>
                          <a:latin typeface="+mj-lt"/>
                        </a:rPr>
                        <a:t>Next</a:t>
                      </a:r>
                      <a:r>
                        <a:rPr lang="cs-CZ" dirty="0" smtClean="0">
                          <a:latin typeface="+mj-lt"/>
                        </a:rPr>
                        <a:t> </a:t>
                      </a:r>
                      <a:r>
                        <a:rPr lang="cs-CZ" dirty="0" err="1" smtClean="0">
                          <a:latin typeface="+mj-lt"/>
                        </a:rPr>
                        <a:t>Hdr</a:t>
                      </a:r>
                      <a:r>
                        <a:rPr lang="cs-CZ" baseline="0" dirty="0" smtClean="0">
                          <a:latin typeface="+mj-lt"/>
                        </a:rPr>
                        <a:t> 8 </a:t>
                      </a:r>
                      <a:r>
                        <a:rPr lang="cs-CZ" baseline="0" dirty="0" err="1" smtClean="0">
                          <a:latin typeface="+mj-lt"/>
                        </a:rPr>
                        <a:t>bits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Hop Limit 8 </a:t>
                      </a:r>
                      <a:r>
                        <a:rPr lang="cs-CZ" dirty="0" err="1" smtClean="0">
                          <a:latin typeface="+mj-lt"/>
                        </a:rPr>
                        <a:t>bits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7592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3ffe:6a88:85a3:08d3:1319:8a2e:0370:7344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7592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2001:0db8:0000:0000:0000:0000:1428:57ab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14380"/>
          </a:xfrm>
        </p:spPr>
        <p:txBody>
          <a:bodyPr/>
          <a:lstStyle/>
          <a:p>
            <a:r>
              <a:rPr lang="cs-CZ" dirty="0" err="1" smtClean="0"/>
              <a:t>Subnet</a:t>
            </a:r>
            <a:r>
              <a:rPr lang="cs-CZ" dirty="0" smtClean="0"/>
              <a:t> </a:t>
            </a:r>
            <a:r>
              <a:rPr lang="cs-CZ" dirty="0" err="1" smtClean="0"/>
              <a:t>mask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Maska podsítě určuje u IP adresy část pro síť a část pro hosta.</a:t>
            </a:r>
          </a:p>
          <a:p>
            <a:r>
              <a:rPr lang="cs-CZ" dirty="0" smtClean="0"/>
              <a:t>Může být vyjádřena i prefixem – číslo, které udává počet jedniček v masce.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cs-CZ" dirty="0" smtClean="0"/>
              <a:t>Příklad jedné masky</a:t>
            </a:r>
          </a:p>
          <a:p>
            <a:pPr lvl="1"/>
            <a:r>
              <a:rPr lang="cs-CZ" dirty="0" smtClean="0"/>
              <a:t>Prefix: </a:t>
            </a:r>
            <a:r>
              <a:rPr lang="en-US" dirty="0" smtClean="0"/>
              <a:t>/24 </a:t>
            </a:r>
            <a:endParaRPr lang="cs-CZ" dirty="0" smtClean="0"/>
          </a:p>
          <a:p>
            <a:pPr lvl="1"/>
            <a:r>
              <a:rPr lang="cs-CZ" dirty="0" smtClean="0"/>
              <a:t>Desítkově: </a:t>
            </a:r>
            <a:r>
              <a:rPr lang="en-US" dirty="0" smtClean="0"/>
              <a:t>255.255.255.0 </a:t>
            </a:r>
            <a:endParaRPr lang="cs-CZ" dirty="0" smtClean="0"/>
          </a:p>
          <a:p>
            <a:pPr lvl="1"/>
            <a:r>
              <a:rPr lang="cs-CZ" dirty="0" smtClean="0"/>
              <a:t>Binárně: </a:t>
            </a:r>
            <a:r>
              <a:rPr lang="en-US" dirty="0" smtClean="0"/>
              <a:t>11111111.11111111.11111111.00000000</a:t>
            </a:r>
          </a:p>
          <a:p>
            <a:r>
              <a:rPr lang="cs-CZ" dirty="0" smtClean="0"/>
              <a:t>Příklad:</a:t>
            </a:r>
          </a:p>
          <a:p>
            <a:pPr lvl="1"/>
            <a:r>
              <a:rPr lang="cs-CZ" dirty="0" smtClean="0"/>
              <a:t>Adresa: </a:t>
            </a:r>
            <a:r>
              <a:rPr lang="en-US" dirty="0" smtClean="0"/>
              <a:t>172.16.20.35 </a:t>
            </a:r>
            <a:r>
              <a:rPr lang="cs-CZ" dirty="0" smtClean="0"/>
              <a:t>, </a:t>
            </a:r>
            <a:r>
              <a:rPr lang="en-US" dirty="0" smtClean="0"/>
              <a:t>10101100.00010000.00010100.00100011</a:t>
            </a:r>
          </a:p>
          <a:p>
            <a:pPr lvl="1"/>
            <a:r>
              <a:rPr lang="en-US" dirty="0" smtClean="0"/>
              <a:t>Subnet mask </a:t>
            </a:r>
            <a:r>
              <a:rPr lang="cs-CZ" dirty="0" smtClean="0"/>
              <a:t>: </a:t>
            </a:r>
            <a:r>
              <a:rPr lang="en-US" dirty="0" smtClean="0"/>
              <a:t>255.255.255.224</a:t>
            </a:r>
            <a:r>
              <a:rPr lang="cs-CZ" dirty="0" smtClean="0"/>
              <a:t>, </a:t>
            </a:r>
            <a:r>
              <a:rPr lang="en-US" dirty="0" smtClean="0"/>
              <a:t>11111111.11111111.11111111.11100000</a:t>
            </a:r>
          </a:p>
          <a:p>
            <a:pPr lvl="1"/>
            <a:r>
              <a:rPr lang="cs-CZ" dirty="0" smtClean="0"/>
              <a:t>Adresa sítě: </a:t>
            </a:r>
            <a:r>
              <a:rPr lang="en-US" dirty="0" smtClean="0"/>
              <a:t>172.16.20.32</a:t>
            </a:r>
            <a:r>
              <a:rPr lang="cs-CZ" dirty="0" smtClean="0"/>
              <a:t>, </a:t>
            </a:r>
            <a:r>
              <a:rPr lang="en-US" dirty="0" smtClean="0"/>
              <a:t>0101100.00010000.00010100.00100000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14380"/>
          </a:xfrm>
        </p:spPr>
        <p:txBody>
          <a:bodyPr>
            <a:normAutofit/>
          </a:bodyPr>
          <a:lstStyle/>
          <a:p>
            <a:r>
              <a:rPr lang="cs-CZ" dirty="0" smtClean="0"/>
              <a:t>Jednotlivé oktety v masce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2000232" y="1571611"/>
          <a:ext cx="5286412" cy="50006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3206"/>
                <a:gridCol w="2643206"/>
              </a:tblGrid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128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192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224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240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11111000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248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11111100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252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11111110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254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55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255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96"/>
            <a:ext cx="8229600" cy="785802"/>
          </a:xfrm>
        </p:spPr>
        <p:txBody>
          <a:bodyPr/>
          <a:lstStyle/>
          <a:p>
            <a:r>
              <a:rPr lang="cs-CZ" dirty="0" smtClean="0"/>
              <a:t>IPv4 adresa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429288"/>
          </a:xfrm>
        </p:spPr>
        <p:txBody>
          <a:bodyPr>
            <a:normAutofit fontScale="85000" lnSpcReduction="20000"/>
          </a:bodyPr>
          <a:lstStyle/>
          <a:p>
            <a:r>
              <a:rPr lang="cs-CZ" smtClean="0"/>
              <a:t>Každé koncové zařízení </a:t>
            </a:r>
            <a:r>
              <a:rPr lang="cs-CZ" dirty="0" smtClean="0"/>
              <a:t>v síti musí být jednoznačně identifikovatelné. </a:t>
            </a:r>
          </a:p>
          <a:p>
            <a:r>
              <a:rPr lang="cs-CZ" dirty="0" smtClean="0"/>
              <a:t>Každý paket ze síťové vrstvy má v hlavičce uvedenou IP adresu zdroje a cíle.</a:t>
            </a:r>
          </a:p>
          <a:p>
            <a:r>
              <a:rPr lang="cs-CZ" dirty="0" smtClean="0"/>
              <a:t>V procesu směrování se rozhoduje právě podle IP adres.</a:t>
            </a:r>
          </a:p>
          <a:p>
            <a:r>
              <a:rPr lang="cs-CZ" dirty="0" smtClean="0"/>
              <a:t>IPv4 adresa je 32 bitů dlouhá. </a:t>
            </a:r>
          </a:p>
          <a:p>
            <a:r>
              <a:rPr lang="cs-CZ" dirty="0" smtClean="0"/>
              <a:t>Jedná se o 4 Byte (oktety) oddělené tečkou.</a:t>
            </a:r>
          </a:p>
          <a:p>
            <a:r>
              <a:rPr lang="cs-CZ" dirty="0" smtClean="0"/>
              <a:t>IP adresa je hierarchická</a:t>
            </a:r>
          </a:p>
          <a:p>
            <a:pPr lvl="1"/>
            <a:r>
              <a:rPr lang="cs-CZ" dirty="0" smtClean="0"/>
              <a:t>Levá část – síť</a:t>
            </a:r>
          </a:p>
          <a:p>
            <a:pPr lvl="1"/>
            <a:r>
              <a:rPr lang="cs-CZ" dirty="0" smtClean="0"/>
              <a:t>Pravá část – host</a:t>
            </a:r>
            <a:endParaRPr lang="en-US" dirty="0" smtClean="0"/>
          </a:p>
          <a:p>
            <a:pPr lvl="1"/>
            <a:r>
              <a:rPr lang="cs-CZ" dirty="0" smtClean="0"/>
              <a:t>Jednotlivé rozložení je určeno prefixem nebo maskou</a:t>
            </a:r>
          </a:p>
          <a:p>
            <a:pPr lvl="2"/>
            <a:r>
              <a:rPr lang="cs-CZ" dirty="0" smtClean="0"/>
              <a:t>prefix – určuje počet jedniček (bitů) pro adresu sítě</a:t>
            </a:r>
          </a:p>
          <a:p>
            <a:pPr lvl="2"/>
            <a:r>
              <a:rPr lang="cs-CZ" dirty="0" smtClean="0"/>
              <a:t>maska – první jedničky zleva udávají část pro síť, zbylé nuly udávají část pro hosta</a:t>
            </a:r>
          </a:p>
          <a:p>
            <a:r>
              <a:rPr lang="cs-CZ" dirty="0" smtClean="0"/>
              <a:t>Příklad IPv4 adresy</a:t>
            </a:r>
          </a:p>
          <a:p>
            <a:pPr lvl="1"/>
            <a:r>
              <a:rPr lang="cs-CZ" dirty="0" smtClean="0"/>
              <a:t>Binárně: </a:t>
            </a:r>
            <a:r>
              <a:rPr lang="en-US" dirty="0" smtClean="0"/>
              <a:t>10101100000100000000010000010100</a:t>
            </a:r>
            <a:endParaRPr lang="cs-CZ" dirty="0" smtClean="0"/>
          </a:p>
          <a:p>
            <a:pPr lvl="1"/>
            <a:r>
              <a:rPr lang="cs-CZ" dirty="0" smtClean="0"/>
              <a:t>Desítkově: </a:t>
            </a:r>
            <a:r>
              <a:rPr lang="en-US" dirty="0" smtClean="0"/>
              <a:t>172.16.4.20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857256"/>
          </a:xfrm>
        </p:spPr>
        <p:txBody>
          <a:bodyPr/>
          <a:lstStyle/>
          <a:p>
            <a:r>
              <a:rPr lang="cs-CZ" dirty="0" smtClean="0"/>
              <a:t>Do jaké sítě patří IP adresa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49358"/>
            <a:ext cx="8229600" cy="2536898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Do jaké sítě patří daná IP adresa se určuje pomocí operace AND (logický součin).</a:t>
            </a:r>
          </a:p>
          <a:p>
            <a:r>
              <a:rPr lang="cs-CZ" dirty="0" smtClean="0"/>
              <a:t>Adresa sítě = Adresa hosta AND Maska</a:t>
            </a:r>
            <a:endParaRPr lang="en-US" dirty="0" smtClean="0"/>
          </a:p>
          <a:p>
            <a:r>
              <a:rPr lang="cs-CZ" dirty="0" smtClean="0"/>
              <a:t>Logická funkce</a:t>
            </a:r>
            <a:r>
              <a:rPr lang="en-US" dirty="0" smtClean="0"/>
              <a:t> </a:t>
            </a:r>
            <a:r>
              <a:rPr lang="cs-CZ" dirty="0" smtClean="0"/>
              <a:t>AND:</a:t>
            </a:r>
          </a:p>
          <a:p>
            <a:pPr lvl="1"/>
            <a:r>
              <a:rPr lang="cs-CZ" dirty="0" smtClean="0"/>
              <a:t>0 AND </a:t>
            </a:r>
            <a:r>
              <a:rPr lang="en-US" dirty="0" smtClean="0"/>
              <a:t>0</a:t>
            </a:r>
            <a:r>
              <a:rPr lang="cs-CZ" dirty="0" smtClean="0"/>
              <a:t> = 0		</a:t>
            </a:r>
            <a:r>
              <a:rPr lang="en-US" dirty="0" smtClean="0"/>
              <a:t>1</a:t>
            </a:r>
            <a:r>
              <a:rPr lang="cs-CZ" dirty="0" smtClean="0"/>
              <a:t> AND </a:t>
            </a:r>
            <a:r>
              <a:rPr lang="en-US" dirty="0" smtClean="0"/>
              <a:t>0</a:t>
            </a:r>
            <a:r>
              <a:rPr lang="cs-CZ" dirty="0" smtClean="0"/>
              <a:t> = 0</a:t>
            </a:r>
          </a:p>
          <a:p>
            <a:pPr lvl="1"/>
            <a:r>
              <a:rPr lang="cs-CZ" dirty="0" smtClean="0"/>
              <a:t>0 AND 1 = 0		</a:t>
            </a:r>
            <a:r>
              <a:rPr lang="en-US" dirty="0" err="1" smtClean="0"/>
              <a:t>1</a:t>
            </a:r>
            <a:r>
              <a:rPr lang="cs-CZ" dirty="0" smtClean="0"/>
              <a:t> AND 1 = </a:t>
            </a:r>
            <a:r>
              <a:rPr lang="en-US" dirty="0" smtClean="0"/>
              <a:t>1</a:t>
            </a:r>
            <a:endParaRPr lang="cs-CZ" dirty="0" smtClean="0"/>
          </a:p>
          <a:p>
            <a:r>
              <a:rPr lang="cs-CZ" dirty="0" smtClean="0"/>
              <a:t>Příklad: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20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642909" y="4286256"/>
          <a:ext cx="7715305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9983"/>
                <a:gridCol w="1197202"/>
                <a:gridCol w="1197202"/>
                <a:gridCol w="1263714"/>
                <a:gridCol w="1197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192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Host </a:t>
                      </a:r>
                      <a:r>
                        <a:rPr lang="cs-CZ" dirty="0" smtClean="0">
                          <a:solidFill>
                            <a:schemeClr val="tx1"/>
                          </a:solidFill>
                          <a:latin typeface="+mj-lt"/>
                        </a:rPr>
                        <a:t>binárně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11000000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00000000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00000000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00000001</a:t>
                      </a:r>
                      <a:endParaRPr lang="cs-CZ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Maska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255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255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Maska binárně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11111111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Adresa</a:t>
                      </a:r>
                      <a:r>
                        <a:rPr lang="cs-CZ" baseline="0" dirty="0" smtClean="0">
                          <a:latin typeface="+mj-lt"/>
                        </a:rPr>
                        <a:t> sítě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00000000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+mj-lt"/>
                        </a:rPr>
                        <a:t>Adresa sítě binárně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192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14380"/>
          </a:xfrm>
        </p:spPr>
        <p:txBody>
          <a:bodyPr/>
          <a:lstStyle/>
          <a:p>
            <a:r>
              <a:rPr lang="cs-CZ" dirty="0" smtClean="0"/>
              <a:t>Základy podsíťování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000528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Podsíťování (subnetting) umožňuje vytvářet další logické sítě z jednoho adresního bloku.</a:t>
            </a:r>
          </a:p>
          <a:p>
            <a:r>
              <a:rPr lang="cs-CZ" dirty="0" smtClean="0"/>
              <a:t>Počet podsítí: </a:t>
            </a:r>
            <a:r>
              <a:rPr lang="cs-CZ" b="1" dirty="0" smtClean="0"/>
              <a:t>2</a:t>
            </a:r>
            <a:r>
              <a:rPr lang="cs-CZ" sz="3600" b="1" baseline="30000" dirty="0" smtClean="0"/>
              <a:t>n</a:t>
            </a:r>
            <a:r>
              <a:rPr lang="cs-CZ" dirty="0" smtClean="0"/>
              <a:t> (n je počet půjčených bitů)</a:t>
            </a:r>
          </a:p>
          <a:p>
            <a:r>
              <a:rPr lang="cs-CZ" dirty="0" smtClean="0"/>
              <a:t>Počet hostů v podsíti: : </a:t>
            </a:r>
            <a:r>
              <a:rPr lang="cs-CZ" b="1" dirty="0" smtClean="0"/>
              <a:t>2</a:t>
            </a:r>
            <a:r>
              <a:rPr lang="cs-CZ" sz="3600" b="1" baseline="30000" dirty="0" smtClean="0"/>
              <a:t>n</a:t>
            </a:r>
            <a:r>
              <a:rPr lang="cs-CZ" b="1" dirty="0" smtClean="0"/>
              <a:t>-</a:t>
            </a:r>
            <a:r>
              <a:rPr lang="en-US" b="1" dirty="0" smtClean="0"/>
              <a:t>2</a:t>
            </a:r>
            <a:r>
              <a:rPr lang="cs-CZ" dirty="0" smtClean="0"/>
              <a:t>(n je počet zbylých  bitů pro hosta). Od počtu hostů je odečtena adresa sítě a broadcast adresa.</a:t>
            </a:r>
            <a:endParaRPr lang="en-US" dirty="0" smtClean="0"/>
          </a:p>
          <a:p>
            <a:r>
              <a:rPr lang="cs-CZ" dirty="0" smtClean="0"/>
              <a:t>Příklad:</a:t>
            </a:r>
          </a:p>
          <a:p>
            <a:pPr lvl="1"/>
            <a:r>
              <a:rPr lang="cs-CZ" dirty="0" smtClean="0"/>
              <a:t>Mějme síť 192.168.1.0</a:t>
            </a:r>
            <a:r>
              <a:rPr lang="en-US" dirty="0" smtClean="0"/>
              <a:t>/24</a:t>
            </a:r>
            <a:endParaRPr lang="cs-CZ" dirty="0" smtClean="0"/>
          </a:p>
          <a:p>
            <a:pPr lvl="1"/>
            <a:r>
              <a:rPr lang="cs-CZ" dirty="0" smtClean="0"/>
              <a:t>Půjčíme-li si jeden bit z adresy hosta a použijeme jej na dvě podsítě, dostaneme toto:</a:t>
            </a:r>
          </a:p>
          <a:p>
            <a:pPr lvl="2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21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28595" y="5459752"/>
          <a:ext cx="82153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36"/>
                <a:gridCol w="1966071"/>
                <a:gridCol w="3480314"/>
                <a:gridCol w="17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Podsíť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aseline="0" dirty="0" smtClean="0"/>
                        <a:t>Adresy sítí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Rozsahy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Broadcast</a:t>
                      </a:r>
                      <a:endParaRPr lang="cs-CZ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192.168.1.0</a:t>
                      </a:r>
                      <a:r>
                        <a:rPr lang="en-US" dirty="0" smtClean="0"/>
                        <a:t>/25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192.168.1.1</a:t>
                      </a:r>
                      <a:r>
                        <a:rPr lang="cs-CZ" dirty="0" smtClean="0"/>
                        <a:t> </a:t>
                      </a:r>
                      <a:r>
                        <a:rPr lang="en-US" dirty="0" smtClean="0"/>
                        <a:t>–</a:t>
                      </a:r>
                      <a:r>
                        <a:rPr lang="cs-CZ" dirty="0" smtClean="0"/>
                        <a:t> </a:t>
                      </a:r>
                      <a:r>
                        <a:rPr lang="en-US" dirty="0" smtClean="0"/>
                        <a:t>192.168.1.126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192.168.1.127</a:t>
                      </a:r>
                      <a:endParaRPr lang="cs-CZ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192.168.1.128/25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192.168.1.129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192.168.1.254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192.168.1.255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Určení správných velikostí podsítí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cs-CZ" dirty="0" smtClean="0"/>
              <a:t>Nejprve se spočte celkový počet hostů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Dále se rozhodně počet sítí a velikost jednotlivých podsítí.</a:t>
            </a:r>
          </a:p>
          <a:p>
            <a:pPr marL="916686" lvl="1" indent="-514350"/>
            <a:r>
              <a:rPr lang="cs-CZ" dirty="0" smtClean="0"/>
              <a:t>Seskupování hostů dle lokace</a:t>
            </a:r>
          </a:p>
          <a:p>
            <a:pPr marL="916686" lvl="1" indent="-514350"/>
            <a:r>
              <a:rPr lang="cs-CZ" dirty="0" smtClean="0"/>
              <a:t>Seskupování dle zaměření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Alokace adres</a:t>
            </a:r>
          </a:p>
          <a:p>
            <a:pPr marL="916686" lvl="1" indent="-514350"/>
            <a:endParaRPr lang="cs-CZ" dirty="0" smtClean="0"/>
          </a:p>
          <a:p>
            <a:pPr marL="624078" indent="-514350"/>
            <a:r>
              <a:rPr lang="cs-CZ" dirty="0" smtClean="0"/>
              <a:t>Při plánování adresných rozsahů je důležité přihlížet k možným eventualitám </a:t>
            </a:r>
            <a:r>
              <a:rPr lang="cs-CZ" smtClean="0"/>
              <a:t>v budoucnu.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/>
          <a:lstStyle/>
          <a:p>
            <a:r>
              <a:rPr lang="cs-CZ" dirty="0" smtClean="0"/>
              <a:t>Testování dostupnosti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Ping – zjištění dostupnosti dané stanice</a:t>
            </a:r>
          </a:p>
          <a:p>
            <a:endParaRPr lang="cs-CZ" dirty="0" smtClean="0"/>
          </a:p>
          <a:p>
            <a:r>
              <a:rPr lang="cs-CZ" dirty="0" err="1" smtClean="0"/>
              <a:t>Tracerouter</a:t>
            </a:r>
            <a:r>
              <a:rPr lang="cs-CZ" dirty="0" smtClean="0"/>
              <a:t> (</a:t>
            </a:r>
            <a:r>
              <a:rPr lang="cs-CZ" dirty="0" err="1" smtClean="0"/>
              <a:t>tracert</a:t>
            </a:r>
            <a:r>
              <a:rPr lang="cs-CZ" dirty="0" smtClean="0"/>
              <a:t>) – testování celé cesty k hostu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31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857240"/>
          </a:xfrm>
        </p:spPr>
        <p:txBody>
          <a:bodyPr/>
          <a:lstStyle/>
          <a:p>
            <a:r>
              <a:rPr lang="cs-CZ" dirty="0" smtClean="0"/>
              <a:t>Typy adres v IPv4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85926"/>
            <a:ext cx="8258204" cy="4786346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Adresa sítě</a:t>
            </a:r>
          </a:p>
          <a:p>
            <a:pPr lvl="1"/>
            <a:r>
              <a:rPr lang="cs-CZ" dirty="0" smtClean="0"/>
              <a:t>Nejmenší možná adresa dané sítě náleží pro reprezentaci sítě samotné.</a:t>
            </a:r>
          </a:p>
          <a:p>
            <a:pPr lvl="1"/>
            <a:r>
              <a:rPr lang="cs-CZ" dirty="0" smtClean="0"/>
              <a:t>V části pro hosty (koncová zařízení) jsou jen 0.</a:t>
            </a:r>
          </a:p>
          <a:p>
            <a:pPr lvl="1"/>
            <a:r>
              <a:rPr lang="cs-CZ" dirty="0" smtClean="0"/>
              <a:t>10.0.0.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</a:p>
          <a:p>
            <a:r>
              <a:rPr lang="cs-CZ" dirty="0" smtClean="0"/>
              <a:t>Broadcast adresa</a:t>
            </a:r>
          </a:p>
          <a:p>
            <a:pPr lvl="1"/>
            <a:r>
              <a:rPr lang="cs-CZ" dirty="0" smtClean="0"/>
              <a:t>Největší možná adresa dané sítě náleží pro reprezentaci všech zařízení v síti.</a:t>
            </a:r>
          </a:p>
          <a:p>
            <a:pPr lvl="1"/>
            <a:r>
              <a:rPr lang="cs-CZ" dirty="0" smtClean="0"/>
              <a:t>V části pro hosty jsou </a:t>
            </a:r>
            <a:r>
              <a:rPr lang="cs-CZ" smtClean="0"/>
              <a:t>samé 1.</a:t>
            </a:r>
            <a:endParaRPr lang="cs-CZ" dirty="0" smtClean="0"/>
          </a:p>
          <a:p>
            <a:pPr lvl="1"/>
            <a:r>
              <a:rPr lang="cs-CZ" dirty="0" smtClean="0"/>
              <a:t>10.0.0.</a:t>
            </a:r>
            <a:r>
              <a:rPr lang="cs-CZ" dirty="0" smtClean="0">
                <a:solidFill>
                  <a:srgbClr val="FF0000"/>
                </a:solidFill>
              </a:rPr>
              <a:t>255</a:t>
            </a:r>
          </a:p>
          <a:p>
            <a:r>
              <a:rPr lang="cs-CZ" dirty="0" smtClean="0"/>
              <a:t>Adresa hostu </a:t>
            </a:r>
          </a:p>
          <a:p>
            <a:pPr lvl="1"/>
            <a:r>
              <a:rPr lang="cs-CZ" dirty="0" smtClean="0"/>
              <a:t>Unikátní adresa každého koncového zařízení.</a:t>
            </a:r>
          </a:p>
          <a:p>
            <a:pPr lvl="1"/>
            <a:r>
              <a:rPr lang="cs-CZ" dirty="0" smtClean="0"/>
              <a:t>10.0.0.</a:t>
            </a:r>
            <a:r>
              <a:rPr lang="cs-CZ" dirty="0" smtClean="0">
                <a:solidFill>
                  <a:srgbClr val="FF0000"/>
                </a:solidFill>
              </a:rPr>
              <a:t>23</a:t>
            </a:r>
          </a:p>
          <a:p>
            <a:r>
              <a:rPr lang="cs-CZ" dirty="0" smtClean="0"/>
              <a:t>Pro výše uvedené příklady uvažujte síť 10.0.0.0/24 tedy s maskou 255.255.255.0.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Počítání adres pro síť 172.16.20.0 /25 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500034" y="3071810"/>
          <a:ext cx="828680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1702"/>
                <a:gridCol w="2071702"/>
                <a:gridCol w="2071702"/>
                <a:gridCol w="2071702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Adresa sítě </a:t>
                      </a:r>
                      <a:r>
                        <a:rPr lang="cs-CZ" dirty="0" smtClean="0"/>
                        <a:t>(s</a:t>
                      </a:r>
                      <a:r>
                        <a:rPr lang="en-US" dirty="0" smtClean="0"/>
                        <a:t>am</a:t>
                      </a:r>
                      <a:r>
                        <a:rPr lang="cs-CZ" dirty="0" smtClean="0"/>
                        <a:t>é</a:t>
                      </a:r>
                      <a:r>
                        <a:rPr lang="cs-CZ" baseline="0" dirty="0" smtClean="0"/>
                        <a:t> nuly pro červenou část hosta)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10101100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0000000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172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00034" y="4357694"/>
          <a:ext cx="828680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1702"/>
                <a:gridCol w="2071702"/>
                <a:gridCol w="2071702"/>
                <a:gridCol w="2071702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Broadcast adresa </a:t>
                      </a:r>
                      <a:r>
                        <a:rPr lang="cs-CZ" dirty="0" smtClean="0"/>
                        <a:t>(s</a:t>
                      </a:r>
                      <a:r>
                        <a:rPr lang="en-US" dirty="0" smtClean="0"/>
                        <a:t>am</a:t>
                      </a:r>
                      <a:r>
                        <a:rPr lang="cs-CZ" dirty="0" smtClean="0"/>
                        <a:t>é</a:t>
                      </a:r>
                      <a:r>
                        <a:rPr lang="cs-CZ" baseline="0" dirty="0" smtClean="0"/>
                        <a:t> jedničky pro červenou část hosta)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10101100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11111111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172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500032" y="1465894"/>
          <a:ext cx="8286810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1770"/>
                <a:gridCol w="1571636"/>
                <a:gridCol w="1357322"/>
                <a:gridCol w="1428760"/>
                <a:gridCol w="1357322"/>
              </a:tblGrid>
              <a:tr h="15652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IP adresa sítě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172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IP adresa binárně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10101100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0000000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Maska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r>
                        <a:rPr lang="en-US" dirty="0" smtClean="0"/>
                        <a:t>5</a:t>
                      </a:r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r>
                        <a:rPr lang="en-US" dirty="0" smtClean="0"/>
                        <a:t>5</a:t>
                      </a:r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r>
                        <a:rPr lang="en-US" dirty="0" smtClean="0"/>
                        <a:t>5</a:t>
                      </a:r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526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Maska binárně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11111111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11111111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11111111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0000000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500034" y="5602628"/>
          <a:ext cx="828680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1702"/>
                <a:gridCol w="2071702"/>
                <a:gridCol w="2071702"/>
                <a:gridCol w="207170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 smtClean="0"/>
                        <a:t>První host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10101100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00010100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0000001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172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02"/>
          </a:xfrm>
        </p:spPr>
        <p:txBody>
          <a:bodyPr/>
          <a:lstStyle/>
          <a:p>
            <a:r>
              <a:rPr lang="cs-CZ" dirty="0" smtClean="0"/>
              <a:t>Typy 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571612"/>
            <a:ext cx="8786874" cy="5143536"/>
          </a:xfrm>
        </p:spPr>
        <p:txBody>
          <a:bodyPr>
            <a:normAutofit fontScale="85000" lnSpcReduction="20000"/>
          </a:bodyPr>
          <a:lstStyle/>
          <a:p>
            <a:r>
              <a:rPr lang="cs-CZ" dirty="0" err="1" smtClean="0"/>
              <a:t>Unicast</a:t>
            </a:r>
            <a:endParaRPr lang="cs-CZ" dirty="0" smtClean="0"/>
          </a:p>
          <a:p>
            <a:pPr lvl="1"/>
            <a:r>
              <a:rPr lang="cs-CZ" dirty="0" smtClean="0"/>
              <a:t>Z jednoho hosta na jeden host</a:t>
            </a:r>
          </a:p>
          <a:p>
            <a:pPr lvl="1"/>
            <a:r>
              <a:rPr lang="cs-CZ" dirty="0" smtClean="0"/>
              <a:t>Adresát je dá</a:t>
            </a:r>
            <a:r>
              <a:rPr lang="en-US" smtClean="0"/>
              <a:t>n</a:t>
            </a:r>
            <a:r>
              <a:rPr lang="cs-CZ" smtClean="0"/>
              <a:t> </a:t>
            </a:r>
            <a:r>
              <a:rPr lang="cs-CZ" dirty="0" smtClean="0"/>
              <a:t>přímo jeho IP adresou</a:t>
            </a:r>
          </a:p>
          <a:p>
            <a:r>
              <a:rPr lang="cs-CZ" dirty="0" smtClean="0"/>
              <a:t>Broadcast</a:t>
            </a:r>
          </a:p>
          <a:p>
            <a:pPr lvl="1"/>
            <a:r>
              <a:rPr lang="cs-CZ" dirty="0" smtClean="0"/>
              <a:t>Z jednoho hosta na všechny v dané určené podsíti.</a:t>
            </a:r>
          </a:p>
          <a:p>
            <a:pPr lvl="1"/>
            <a:r>
              <a:rPr lang="cs-CZ" dirty="0" smtClean="0"/>
              <a:t>Dáno speciální broadcast adresou dané sítě.</a:t>
            </a:r>
          </a:p>
          <a:p>
            <a:r>
              <a:rPr lang="cs-CZ" dirty="0" smtClean="0"/>
              <a:t>Limited Broadcast</a:t>
            </a:r>
          </a:p>
          <a:p>
            <a:pPr lvl="1"/>
            <a:r>
              <a:rPr lang="cs-CZ" dirty="0" smtClean="0"/>
              <a:t>Z jednoho hosta na všechny v JEHO síti</a:t>
            </a:r>
          </a:p>
          <a:p>
            <a:pPr lvl="1"/>
            <a:r>
              <a:rPr lang="cs-CZ" dirty="0" smtClean="0"/>
              <a:t>Speciální adresa: 255.255.255.255</a:t>
            </a:r>
          </a:p>
          <a:p>
            <a:pPr lvl="1"/>
            <a:r>
              <a:rPr lang="cs-CZ" dirty="0" smtClean="0"/>
              <a:t>Router tento broadcast nepropustí dál.</a:t>
            </a:r>
          </a:p>
          <a:p>
            <a:r>
              <a:rPr lang="cs-CZ" dirty="0" err="1" smtClean="0"/>
              <a:t>Multicast</a:t>
            </a:r>
            <a:endParaRPr lang="cs-CZ" dirty="0" smtClean="0"/>
          </a:p>
          <a:p>
            <a:pPr lvl="1"/>
            <a:r>
              <a:rPr lang="cs-CZ" dirty="0" smtClean="0"/>
              <a:t>Z jednoho hosta na určený počet hostů</a:t>
            </a:r>
          </a:p>
          <a:p>
            <a:pPr lvl="1"/>
            <a:r>
              <a:rPr lang="cs-CZ" dirty="0" smtClean="0"/>
              <a:t>Redukuje zatížení sítě, protože se jeden paket může tímto poslat na více hostů najednou. Neposílá se jako více </a:t>
            </a:r>
            <a:r>
              <a:rPr lang="cs-CZ" dirty="0" err="1" smtClean="0"/>
              <a:t>unicast</a:t>
            </a:r>
            <a:r>
              <a:rPr lang="cs-CZ" dirty="0" smtClean="0"/>
              <a:t> paketů.</a:t>
            </a:r>
          </a:p>
          <a:p>
            <a:pPr lvl="1"/>
            <a:r>
              <a:rPr lang="cs-CZ" dirty="0" smtClean="0"/>
              <a:t> Adresáti jsou určeni speciálními adresami v rozsahu od 224.0.0.0 do 239.255.255.255.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Rezervované adresy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58" cy="217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179"/>
                <a:gridCol w="4170791"/>
                <a:gridCol w="1702688"/>
              </a:tblGrid>
              <a:tr h="544911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Typy adres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Rezervovaný rozsah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RFC</a:t>
                      </a:r>
                      <a:endParaRPr lang="cs-CZ" dirty="0"/>
                    </a:p>
                  </a:txBody>
                  <a:tcPr marL="90809" marR="90809" anchor="ctr"/>
                </a:tc>
              </a:tr>
              <a:tr h="544911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Host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0.0.0.0</a:t>
                      </a:r>
                      <a:r>
                        <a:rPr lang="en-US" baseline="0" dirty="0" smtClean="0"/>
                        <a:t> – 223.255.255.255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790</a:t>
                      </a:r>
                      <a:endParaRPr lang="cs-CZ" dirty="0"/>
                    </a:p>
                  </a:txBody>
                  <a:tcPr marL="90809" marR="90809" anchor="ctr"/>
                </a:tc>
              </a:tr>
              <a:tr h="544911"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Multicast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224.0.0.0.</a:t>
                      </a:r>
                      <a:r>
                        <a:rPr lang="en-US" baseline="0" dirty="0" smtClean="0"/>
                        <a:t> – 239.255.255.255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1700</a:t>
                      </a:r>
                      <a:endParaRPr lang="cs-CZ" dirty="0"/>
                    </a:p>
                  </a:txBody>
                  <a:tcPr marL="90809" marR="90809" anchor="ctr"/>
                </a:tc>
              </a:tr>
              <a:tr h="544911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Experimentální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240.0.0.0</a:t>
                      </a:r>
                      <a:r>
                        <a:rPr lang="en-US" baseline="0" dirty="0" smtClean="0"/>
                        <a:t> – 255.255.255.254</a:t>
                      </a:r>
                      <a:endParaRPr lang="cs-CZ" dirty="0"/>
                    </a:p>
                  </a:txBody>
                  <a:tcPr marL="90809" marR="90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1700, 3330</a:t>
                      </a:r>
                      <a:endParaRPr lang="cs-CZ" dirty="0"/>
                    </a:p>
                  </a:txBody>
                  <a:tcPr marL="90809" marR="90809"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739517" y="4857760"/>
            <a:ext cx="754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Multicast</a:t>
            </a:r>
            <a:r>
              <a:rPr lang="cs-CZ" dirty="0" smtClean="0"/>
              <a:t> Pakety jsou vždy poslány s TTL (</a:t>
            </a:r>
            <a:r>
              <a:rPr lang="cs-CZ" dirty="0" err="1" smtClean="0"/>
              <a:t>Time</a:t>
            </a:r>
            <a:r>
              <a:rPr lang="cs-CZ" dirty="0" smtClean="0"/>
              <a:t> to Live) nastaveny na 1, </a:t>
            </a:r>
          </a:p>
          <a:p>
            <a:r>
              <a:rPr lang="cs-CZ" dirty="0" smtClean="0"/>
              <a:t>proto je každý router zahodí a tedy neprojdou do jiné sítě.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9126"/>
            <a:ext cx="8229600" cy="923924"/>
          </a:xfrm>
        </p:spPr>
        <p:txBody>
          <a:bodyPr/>
          <a:lstStyle/>
          <a:p>
            <a:r>
              <a:rPr lang="cs-CZ" dirty="0" smtClean="0"/>
              <a:t>Veřejné a privátní adresy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785926"/>
            <a:ext cx="8715436" cy="4857784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Veřejné</a:t>
            </a:r>
          </a:p>
          <a:p>
            <a:pPr lvl="1"/>
            <a:r>
              <a:rPr lang="cs-CZ" dirty="0" smtClean="0"/>
              <a:t>Unikátní v celé síti.</a:t>
            </a:r>
          </a:p>
          <a:p>
            <a:pPr lvl="1"/>
            <a:r>
              <a:rPr lang="cs-CZ" dirty="0" smtClean="0"/>
              <a:t>Určené pro stanice dosažitelné v síti odkudkoliv.</a:t>
            </a:r>
          </a:p>
          <a:p>
            <a:r>
              <a:rPr lang="cs-CZ" dirty="0" smtClean="0"/>
              <a:t>Privátní adresy</a:t>
            </a:r>
            <a:endParaRPr lang="en-US" dirty="0" smtClean="0"/>
          </a:p>
          <a:p>
            <a:pPr lvl="1"/>
            <a:r>
              <a:rPr lang="cs-CZ" dirty="0" smtClean="0"/>
              <a:t>Není zaručena unikátnost v celé síti.</a:t>
            </a:r>
          </a:p>
          <a:p>
            <a:pPr lvl="1"/>
            <a:r>
              <a:rPr lang="cs-CZ" dirty="0" smtClean="0"/>
              <a:t>Adresy určené pro vnitřní sítě.</a:t>
            </a:r>
          </a:p>
          <a:p>
            <a:pPr lvl="1"/>
            <a:r>
              <a:rPr lang="cs-CZ" dirty="0" smtClean="0"/>
              <a:t>10.0.0.0 – 10.255.255.255 (10.0.0.0</a:t>
            </a:r>
            <a:r>
              <a:rPr lang="en-US" dirty="0" smtClean="0"/>
              <a:t>/8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172.16.0.0 – 172.31.255.255 (172.16.0.0</a:t>
            </a:r>
            <a:r>
              <a:rPr lang="en-US" dirty="0" smtClean="0"/>
              <a:t>/12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192.168.0.0 – 192.168.255.255 (192.168.0.0/16)</a:t>
            </a:r>
            <a:endParaRPr lang="cs-CZ" dirty="0" smtClean="0"/>
          </a:p>
          <a:p>
            <a:r>
              <a:rPr lang="cs-CZ" dirty="0" smtClean="0"/>
              <a:t>NAT (Network </a:t>
            </a:r>
            <a:r>
              <a:rPr lang="cs-CZ" dirty="0" err="1" smtClean="0"/>
              <a:t>Address</a:t>
            </a:r>
            <a:r>
              <a:rPr lang="cs-CZ" dirty="0" smtClean="0"/>
              <a:t> </a:t>
            </a:r>
            <a:r>
              <a:rPr lang="cs-CZ" dirty="0" err="1" smtClean="0"/>
              <a:t>Translation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Převod privátních adres na veřejné</a:t>
            </a:r>
          </a:p>
          <a:p>
            <a:pPr lvl="1"/>
            <a:r>
              <a:rPr lang="cs-CZ" dirty="0" smtClean="0"/>
              <a:t>Host z privátní sítě má poté možnost přístupu do celé sítě.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/>
          <a:lstStyle/>
          <a:p>
            <a:r>
              <a:rPr lang="cs-CZ" dirty="0" smtClean="0"/>
              <a:t>Speciální IPv4 adresy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cs-CZ" dirty="0" smtClean="0"/>
              <a:t>Nemohou být přiděleny běžným hostům v Internetu</a:t>
            </a:r>
          </a:p>
          <a:p>
            <a:r>
              <a:rPr lang="cs-CZ" dirty="0" smtClean="0"/>
              <a:t>Adresa sítě a broadcast adresa</a:t>
            </a:r>
          </a:p>
          <a:p>
            <a:r>
              <a:rPr lang="cs-CZ" dirty="0" smtClean="0"/>
              <a:t>Default </a:t>
            </a:r>
            <a:r>
              <a:rPr lang="cs-CZ" dirty="0" err="1" smtClean="0"/>
              <a:t>Route</a:t>
            </a:r>
            <a:r>
              <a:rPr lang="cs-CZ" dirty="0" smtClean="0"/>
              <a:t> – 0.0.0.0</a:t>
            </a:r>
          </a:p>
          <a:p>
            <a:pPr lvl="1"/>
            <a:r>
              <a:rPr lang="cs-CZ" dirty="0" smtClean="0"/>
              <a:t>Rezervováno </a:t>
            </a:r>
            <a:r>
              <a:rPr lang="en-US" dirty="0" smtClean="0"/>
              <a:t>0.0.0.0 – 0.255.255.255 (0.0.0.0/8)</a:t>
            </a:r>
          </a:p>
          <a:p>
            <a:r>
              <a:rPr lang="en-US" dirty="0" smtClean="0"/>
              <a:t>Loopback</a:t>
            </a:r>
            <a:r>
              <a:rPr lang="cs-CZ" dirty="0" smtClean="0"/>
              <a:t> – </a:t>
            </a:r>
            <a:r>
              <a:rPr lang="cs-CZ" dirty="0" smtClean="0"/>
              <a:t>127.0.0.1 (</a:t>
            </a:r>
            <a:r>
              <a:rPr lang="cs-CZ" dirty="0" err="1" smtClean="0"/>
              <a:t>localhost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Určeno pro přímý odkaz na sebe samotného</a:t>
            </a:r>
          </a:p>
          <a:p>
            <a:pPr lvl="1"/>
            <a:r>
              <a:rPr lang="cs-CZ" dirty="0" smtClean="0"/>
              <a:t>Rezervováno </a:t>
            </a:r>
            <a:r>
              <a:rPr lang="en-US" dirty="0" smtClean="0"/>
              <a:t>127.0.0.0 – 127.255.255.255 (127.0.0.0/8)</a:t>
            </a:r>
          </a:p>
          <a:p>
            <a:r>
              <a:rPr lang="en-US" dirty="0" smtClean="0"/>
              <a:t>Link-Local Address</a:t>
            </a:r>
          </a:p>
          <a:p>
            <a:pPr lvl="1"/>
            <a:r>
              <a:rPr lang="cs-CZ" dirty="0" smtClean="0"/>
              <a:t>Automatické přidělování IP adres operačním systémem v peer-to-peer sítích nebo když není možné použít DHCP</a:t>
            </a:r>
          </a:p>
          <a:p>
            <a:pPr lvl="1"/>
            <a:r>
              <a:rPr lang="cs-CZ" dirty="0" smtClean="0"/>
              <a:t>Není možná komunikace ven ze sítě.</a:t>
            </a:r>
          </a:p>
          <a:p>
            <a:pPr lvl="1"/>
            <a:r>
              <a:rPr lang="cs-CZ" dirty="0" smtClean="0"/>
              <a:t>Rezervováno </a:t>
            </a:r>
            <a:r>
              <a:rPr lang="en-US" dirty="0" smtClean="0"/>
              <a:t>169.254.0.0 – 169.254.255.255 (169.254.0.0/16)</a:t>
            </a:r>
          </a:p>
          <a:p>
            <a:r>
              <a:rPr lang="en-US" dirty="0" smtClean="0"/>
              <a:t>TEST-NET Address</a:t>
            </a:r>
          </a:p>
          <a:p>
            <a:pPr lvl="1"/>
            <a:r>
              <a:rPr lang="cs-CZ" dirty="0" smtClean="0"/>
              <a:t>Pro vyučování a testování v LAN. </a:t>
            </a:r>
          </a:p>
          <a:p>
            <a:pPr lvl="1"/>
            <a:r>
              <a:rPr lang="cs-CZ" dirty="0" smtClean="0"/>
              <a:t>Není možná komunikace ven ze sítě.</a:t>
            </a:r>
          </a:p>
          <a:p>
            <a:pPr lvl="1"/>
            <a:r>
              <a:rPr lang="cs-CZ" dirty="0" smtClean="0"/>
              <a:t>Rezervováno </a:t>
            </a:r>
            <a:r>
              <a:rPr lang="en-US" dirty="0" smtClean="0"/>
              <a:t>192.0.2.0 – 192.0.2.255 (192.0.2.0/24)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/>
          <a:lstStyle/>
          <a:p>
            <a:r>
              <a:rPr lang="cs-CZ" dirty="0" smtClean="0"/>
              <a:t>Třídy IP adres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285720" y="1553550"/>
          <a:ext cx="8643996" cy="509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4380"/>
                <a:gridCol w="1214446"/>
                <a:gridCol w="1214446"/>
                <a:gridCol w="1357322"/>
                <a:gridCol w="1714512"/>
                <a:gridCol w="2428890"/>
              </a:tblGrid>
              <a:tr h="507573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Třída</a:t>
                      </a:r>
                      <a:endParaRPr lang="cs-CZ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První oktet desítkově</a:t>
                      </a:r>
                      <a:endParaRPr lang="cs-CZ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První oktet binárně</a:t>
                      </a:r>
                      <a:endParaRPr lang="cs-CZ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solidFill>
                            <a:srgbClr val="00B050"/>
                          </a:solidFill>
                        </a:rPr>
                        <a:t>Síť</a:t>
                      </a:r>
                      <a:r>
                        <a:rPr lang="cs-CZ" sz="1400" b="1" dirty="0" smtClean="0"/>
                        <a:t> a </a:t>
                      </a:r>
                      <a:r>
                        <a:rPr lang="cs-CZ" sz="1400" b="1" dirty="0" smtClean="0">
                          <a:solidFill>
                            <a:srgbClr val="002060"/>
                          </a:solidFill>
                        </a:rPr>
                        <a:t>Host</a:t>
                      </a:r>
                      <a:endParaRPr lang="cs-CZ" sz="1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Standardní maska</a:t>
                      </a:r>
                      <a:endParaRPr lang="cs-CZ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Počet sítí a hostů na každou síť</a:t>
                      </a:r>
                      <a:endParaRPr lang="cs-CZ" sz="1400" b="1" dirty="0"/>
                    </a:p>
                  </a:txBody>
                  <a:tcPr anchor="ctr"/>
                </a:tc>
              </a:tr>
              <a:tr h="58429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 smtClean="0">
                          <a:latin typeface="+mj-lt"/>
                        </a:rPr>
                        <a:t>A</a:t>
                      </a:r>
                      <a:endParaRPr lang="cs-CZ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r>
                        <a:rPr lang="en-US" baseline="0" dirty="0" smtClean="0">
                          <a:latin typeface="+mj-lt"/>
                        </a:rPr>
                        <a:t> – 127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r>
                        <a:rPr lang="en-US" dirty="0" smtClean="0">
                          <a:latin typeface="+mj-lt"/>
                        </a:rPr>
                        <a:t>0000000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r>
                        <a:rPr lang="en-US" dirty="0" smtClean="0">
                          <a:latin typeface="+mj-lt"/>
                        </a:rPr>
                        <a:t>1111111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+mj-lt"/>
                        </a:rPr>
                        <a:t>H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+mj-lt"/>
                        </a:rPr>
                        <a:t>H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+mj-lt"/>
                        </a:rPr>
                        <a:t>H</a:t>
                      </a:r>
                      <a:endParaRPr lang="cs-CZ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255.0.0.0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12</a:t>
                      </a:r>
                      <a:r>
                        <a:rPr lang="cs-CZ" dirty="0" smtClean="0">
                          <a:latin typeface="+mj-lt"/>
                        </a:rPr>
                        <a:t>7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cs-CZ" baseline="0" dirty="0" smtClean="0">
                          <a:latin typeface="+mj-lt"/>
                        </a:rPr>
                        <a:t>sítí</a:t>
                      </a:r>
                    </a:p>
                    <a:p>
                      <a:pPr algn="ctr"/>
                      <a:r>
                        <a:rPr lang="cs-CZ" baseline="0" dirty="0" smtClean="0">
                          <a:latin typeface="+mj-lt"/>
                        </a:rPr>
                        <a:t>16 777 214 hostů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8429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 smtClean="0">
                          <a:latin typeface="+mj-lt"/>
                        </a:rPr>
                        <a:t>B</a:t>
                      </a:r>
                      <a:endParaRPr lang="cs-CZ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128 – 191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10</a:t>
                      </a:r>
                      <a:r>
                        <a:rPr lang="en-US" dirty="0" smtClean="0">
                          <a:latin typeface="+mj-lt"/>
                        </a:rPr>
                        <a:t>000000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10</a:t>
                      </a:r>
                      <a:r>
                        <a:rPr lang="en-US" dirty="0" smtClean="0">
                          <a:latin typeface="+mj-lt"/>
                        </a:rPr>
                        <a:t>111111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+mj-lt"/>
                        </a:rPr>
                        <a:t>H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+mj-lt"/>
                        </a:rPr>
                        <a:t>H</a:t>
                      </a:r>
                      <a:endParaRPr lang="cs-CZ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255.255.0.0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cs-CZ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16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384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s-CZ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sítí</a:t>
                      </a:r>
                    </a:p>
                    <a:p>
                      <a:pPr algn="ctr"/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65 534</a:t>
                      </a:r>
                      <a:r>
                        <a:rPr kumimoji="0" lang="cs-CZ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hostů</a:t>
                      </a:r>
                      <a:endParaRPr kumimoji="0" lang="cs-CZ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8429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 smtClean="0">
                          <a:latin typeface="+mj-lt"/>
                        </a:rPr>
                        <a:t>C</a:t>
                      </a:r>
                      <a:endParaRPr lang="cs-CZ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192</a:t>
                      </a:r>
                      <a:r>
                        <a:rPr lang="en-US" baseline="0" dirty="0" smtClean="0">
                          <a:latin typeface="+mj-lt"/>
                        </a:rPr>
                        <a:t> – 223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110</a:t>
                      </a:r>
                      <a:r>
                        <a:rPr lang="en-US" dirty="0" smtClean="0">
                          <a:latin typeface="+mj-lt"/>
                        </a:rPr>
                        <a:t>00000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110</a:t>
                      </a:r>
                      <a:r>
                        <a:rPr lang="en-US" dirty="0" smtClean="0">
                          <a:latin typeface="+mj-lt"/>
                        </a:rPr>
                        <a:t>11111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+mj-lt"/>
                        </a:rPr>
                        <a:t>S</a:t>
                      </a:r>
                      <a:r>
                        <a:rPr lang="en-US" dirty="0" smtClean="0">
                          <a:latin typeface="+mj-lt"/>
                        </a:rPr>
                        <a:t>.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+mj-lt"/>
                        </a:rPr>
                        <a:t>H</a:t>
                      </a:r>
                      <a:endParaRPr lang="cs-CZ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255.255.255.0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2 097 150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s-CZ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sítí</a:t>
                      </a:r>
                    </a:p>
                    <a:p>
                      <a:pPr algn="ctr"/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254</a:t>
                      </a:r>
                      <a:r>
                        <a:rPr kumimoji="0" lang="cs-CZ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hostů</a:t>
                      </a:r>
                      <a:endParaRPr kumimoji="0" lang="cs-CZ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8429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 smtClean="0">
                          <a:latin typeface="+mj-lt"/>
                        </a:rPr>
                        <a:t>D</a:t>
                      </a:r>
                      <a:endParaRPr lang="cs-CZ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224 – 239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1110</a:t>
                      </a:r>
                      <a:r>
                        <a:rPr lang="en-US" dirty="0" smtClean="0">
                          <a:latin typeface="+mj-lt"/>
                        </a:rPr>
                        <a:t>0000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1110</a:t>
                      </a:r>
                      <a:r>
                        <a:rPr lang="en-US" dirty="0" smtClean="0">
                          <a:latin typeface="+mj-lt"/>
                        </a:rPr>
                        <a:t>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Multicast</a:t>
                      </a:r>
                      <a:endParaRPr lang="cs-CZ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  <a:tr h="58429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 smtClean="0">
                          <a:latin typeface="+mj-lt"/>
                        </a:rPr>
                        <a:t>E</a:t>
                      </a:r>
                      <a:endParaRPr lang="cs-CZ" sz="3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240</a:t>
                      </a:r>
                      <a:r>
                        <a:rPr lang="en-US" baseline="0" dirty="0" smtClean="0">
                          <a:latin typeface="+mj-lt"/>
                        </a:rPr>
                        <a:t> - 255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1111</a:t>
                      </a:r>
                      <a:r>
                        <a:rPr lang="en-US" dirty="0" smtClean="0">
                          <a:latin typeface="+mj-lt"/>
                        </a:rPr>
                        <a:t>0000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1111</a:t>
                      </a:r>
                      <a:r>
                        <a:rPr lang="en-US" dirty="0" smtClean="0">
                          <a:latin typeface="+mj-lt"/>
                        </a:rPr>
                        <a:t>1111</a:t>
                      </a:r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j-lt"/>
                        </a:rPr>
                        <a:t>Experimenty</a:t>
                      </a:r>
                      <a:endParaRPr lang="cs-CZ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490D9-9469-4DEE-BE68-A618783A74F6}"/>
</file>

<file path=customXml/itemProps2.xml><?xml version="1.0" encoding="utf-8"?>
<ds:datastoreItem xmlns:ds="http://schemas.openxmlformats.org/officeDocument/2006/customXml" ds:itemID="{00D95716-419B-4F53-B57C-ED432F92D062}"/>
</file>

<file path=customXml/itemProps3.xml><?xml version="1.0" encoding="utf-8"?>
<ds:datastoreItem xmlns:ds="http://schemas.openxmlformats.org/officeDocument/2006/customXml" ds:itemID="{EC961E2E-F6CC-41A2-871E-7D6F4EB5EB61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6055</TotalTime>
  <Words>1666</Words>
  <Application>Microsoft Office PowerPoint</Application>
  <PresentationFormat>Předvádění na obrazovce (4:3)</PresentationFormat>
  <Paragraphs>457</Paragraphs>
  <Slides>24</Slides>
  <Notes>23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Urban</vt:lpstr>
      <vt:lpstr>Adresace</vt:lpstr>
      <vt:lpstr>IPv4 adresa</vt:lpstr>
      <vt:lpstr>Typy adres v IPv4</vt:lpstr>
      <vt:lpstr>Počítání adres pro síť 172.16.20.0 /25 </vt:lpstr>
      <vt:lpstr>Typy komunikace</vt:lpstr>
      <vt:lpstr>Rezervované adresy</vt:lpstr>
      <vt:lpstr>Veřejné a privátní adresy</vt:lpstr>
      <vt:lpstr>Speciální IPv4 adresy</vt:lpstr>
      <vt:lpstr>Třídy IP adres</vt:lpstr>
      <vt:lpstr>Plánování přidělování adres</vt:lpstr>
      <vt:lpstr>Plánování přidělování adres</vt:lpstr>
      <vt:lpstr>Statické a dynamické přidělování adres</vt:lpstr>
      <vt:lpstr>Příklad rozdělení IP adres</vt:lpstr>
      <vt:lpstr>Kdo přiděluje rozdílné adresy?</vt:lpstr>
      <vt:lpstr>ISP (Internet Service Provider )</vt:lpstr>
      <vt:lpstr>IPv6</vt:lpstr>
      <vt:lpstr>Hlavička IPv6 paketu</vt:lpstr>
      <vt:lpstr>Subnet mask</vt:lpstr>
      <vt:lpstr>Jednotlivé oktety v masce</vt:lpstr>
      <vt:lpstr>Do jaké sítě patří IP adresa</vt:lpstr>
      <vt:lpstr>Základy podsíťování</vt:lpstr>
      <vt:lpstr>Určení správných velikostí podsítí</vt:lpstr>
      <vt:lpstr>Testování dostupnosti</vt:lpstr>
      <vt:lpstr>Prezentace aplikace PowerPoint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bubilek</cp:lastModifiedBy>
  <cp:revision>616</cp:revision>
  <dcterms:created xsi:type="dcterms:W3CDTF">2007-09-07T06:40:24Z</dcterms:created>
  <dcterms:modified xsi:type="dcterms:W3CDTF">2013-12-10T10:03:16Z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