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4" r:id="rId14"/>
    <p:sldId id="257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Světlý styl 3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497" autoAdjust="0"/>
  </p:normalViewPr>
  <p:slideViewPr>
    <p:cSldViewPr>
      <p:cViewPr>
        <p:scale>
          <a:sx n="70" d="100"/>
          <a:sy n="70" d="100"/>
        </p:scale>
        <p:origin x="-115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14.2.2013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5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14.2.2013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496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2/14/2013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2/14/2013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2/14/2013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Linková vrstva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Kruh (Ring)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643182"/>
            <a:ext cx="5186370" cy="3108402"/>
          </a:xfrm>
        </p:spPr>
        <p:txBody>
          <a:bodyPr/>
          <a:lstStyle/>
          <a:p>
            <a:pPr>
              <a:buNone/>
            </a:pPr>
            <a:r>
              <a:rPr lang="cs-CZ" dirty="0" err="1" smtClean="0"/>
              <a:t>Token</a:t>
            </a:r>
            <a:r>
              <a:rPr lang="cs-CZ" dirty="0" smtClean="0"/>
              <a:t> Ring, FDDI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✔ triviální následnictví – jednoduché protokoly</a:t>
            </a:r>
          </a:p>
          <a:p>
            <a:pPr>
              <a:buNone/>
            </a:pPr>
            <a:r>
              <a:rPr lang="cs-CZ" dirty="0" smtClean="0"/>
              <a:t>✗ výpadek kabelu fatální</a:t>
            </a:r>
          </a:p>
          <a:p>
            <a:pPr>
              <a:buNone/>
            </a:pPr>
            <a:r>
              <a:rPr lang="cs-CZ" dirty="0" smtClean="0"/>
              <a:t>✗ nepružné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471171"/>
            <a:ext cx="3241689" cy="338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66800"/>
          </a:xfrm>
        </p:spPr>
        <p:txBody>
          <a:bodyPr/>
          <a:lstStyle/>
          <a:p>
            <a:r>
              <a:rPr lang="cs-CZ" dirty="0" smtClean="0"/>
              <a:t>Sběrnice (Bus)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786190"/>
            <a:ext cx="8229600" cy="2608336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Ethernet na koaxiálním kabelu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✔ jednoduché a pružné</a:t>
            </a:r>
          </a:p>
          <a:p>
            <a:pPr>
              <a:buNone/>
            </a:pPr>
            <a:r>
              <a:rPr lang="cs-CZ" dirty="0" smtClean="0"/>
              <a:t>✔ málo drátů</a:t>
            </a:r>
          </a:p>
          <a:p>
            <a:pPr>
              <a:buNone/>
            </a:pPr>
            <a:r>
              <a:rPr lang="cs-CZ" dirty="0" smtClean="0"/>
              <a:t>✗ výpadek kabelu rozdělí (v lepším případě)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816709" y="469516"/>
            <a:ext cx="151058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62002"/>
            <a:ext cx="8229600" cy="1066800"/>
          </a:xfrm>
        </p:spPr>
        <p:txBody>
          <a:bodyPr/>
          <a:lstStyle/>
          <a:p>
            <a:r>
              <a:rPr lang="cs-CZ" dirty="0" smtClean="0"/>
              <a:t>Strom (</a:t>
            </a:r>
            <a:r>
              <a:rPr lang="cs-CZ" dirty="0" err="1" smtClean="0"/>
              <a:t>Tree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2249424"/>
            <a:ext cx="5400684" cy="42514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cs-CZ" dirty="0" smtClean="0"/>
              <a:t>zobecnění hvězdy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● základem spousty středně velkých sítí</a:t>
            </a:r>
          </a:p>
          <a:p>
            <a:pPr>
              <a:buNone/>
            </a:pPr>
            <a:r>
              <a:rPr lang="cs-CZ" dirty="0" smtClean="0"/>
              <a:t>● reálný výkon závisí na topologii</a:t>
            </a:r>
          </a:p>
          <a:p>
            <a:pPr>
              <a:buNone/>
            </a:pPr>
            <a:r>
              <a:rPr lang="cs-CZ" dirty="0" smtClean="0"/>
              <a:t>● Ethernet na kroucené dvojlince</a:t>
            </a:r>
          </a:p>
          <a:p>
            <a:pPr>
              <a:buNone/>
            </a:pPr>
            <a:r>
              <a:rPr lang="cs-CZ" dirty="0" smtClean="0"/>
              <a:t>✔ lze oddělovat provoz</a:t>
            </a:r>
          </a:p>
          <a:p>
            <a:pPr>
              <a:buNone/>
            </a:pPr>
            <a:r>
              <a:rPr lang="cs-CZ" dirty="0" smtClean="0"/>
              <a:t>✗ výpadkem uzlu/kabelu se rozpadne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5408" y="3127386"/>
            <a:ext cx="3327186" cy="301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66800"/>
          </a:xfrm>
        </p:spPr>
        <p:txBody>
          <a:bodyPr/>
          <a:lstStyle/>
          <a:p>
            <a:r>
              <a:rPr lang="cs-CZ" dirty="0" smtClean="0"/>
              <a:t>Obecný graf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2249424"/>
            <a:ext cx="5857916" cy="4108534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typický pro Internet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✔ zpravidla redundantní – výpadek nevadí</a:t>
            </a:r>
          </a:p>
          <a:p>
            <a:pPr>
              <a:buNone/>
            </a:pPr>
            <a:r>
              <a:rPr lang="cs-CZ" dirty="0" smtClean="0"/>
              <a:t>✗ větší nároky na aktivní prvky (musí hledat cestu, rozhodovat)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3048" y="2285992"/>
            <a:ext cx="293810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85818"/>
          </a:xfrm>
        </p:spPr>
        <p:txBody>
          <a:bodyPr/>
          <a:lstStyle/>
          <a:p>
            <a:r>
              <a:rPr lang="cs-CZ" dirty="0" smtClean="0"/>
              <a:t>Rámec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28638" y="2071678"/>
            <a:ext cx="7758138" cy="1143008"/>
          </a:xfrm>
        </p:spPr>
        <p:txBody>
          <a:bodyPr/>
          <a:lstStyle/>
          <a:p>
            <a:r>
              <a:rPr lang="cs-CZ" dirty="0" smtClean="0"/>
              <a:t>Rámec se vytvoří přidáním hlavičky a patičky k paketu síťové vrstvy.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7" name="Levá složená závorka 6"/>
          <p:cNvSpPr/>
          <p:nvPr/>
        </p:nvSpPr>
        <p:spPr>
          <a:xfrm rot="5400000">
            <a:off x="4321966" y="35693"/>
            <a:ext cx="500068" cy="81439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/>
          <p:cNvSpPr txBox="1"/>
          <p:nvPr/>
        </p:nvSpPr>
        <p:spPr>
          <a:xfrm>
            <a:off x="3929058" y="319153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 smtClean="0"/>
              <a:t>rámec</a:t>
            </a:r>
            <a:endParaRPr lang="cs-CZ" sz="2800" b="1" dirty="0"/>
          </a:p>
        </p:txBody>
      </p:sp>
      <p:graphicFrame>
        <p:nvGraphicFramePr>
          <p:cNvPr id="9" name="Zástupný symbol pro obsah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80571"/>
              </p:ext>
            </p:extLst>
          </p:nvPr>
        </p:nvGraphicFramePr>
        <p:xfrm>
          <a:off x="457200" y="4606942"/>
          <a:ext cx="8229599" cy="132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66"/>
                <a:gridCol w="928694"/>
                <a:gridCol w="785818"/>
                <a:gridCol w="1214446"/>
                <a:gridCol w="2071702"/>
                <a:gridCol w="1071570"/>
                <a:gridCol w="1114403"/>
              </a:tblGrid>
              <a:tr h="661194"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Hlavička (</a:t>
                      </a:r>
                      <a:r>
                        <a:rPr lang="cs-CZ" dirty="0" err="1" smtClean="0"/>
                        <a:t>header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Tělo (body)</a:t>
                      </a:r>
                      <a:endParaRPr lang="cs-CZ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Patička (</a:t>
                      </a:r>
                      <a:r>
                        <a:rPr lang="cs-CZ" dirty="0" err="1" smtClean="0"/>
                        <a:t>trailer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661194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Start rámce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Adresy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Typ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Řízení</a:t>
                      </a:r>
                      <a:r>
                        <a:rPr lang="cs-CZ" baseline="0" dirty="0" smtClean="0"/>
                        <a:t> kvality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mtClean="0"/>
                        <a:t>L3 PDU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Detekce chyby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Konec rámce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48"/>
            <a:ext cx="8229600" cy="714364"/>
          </a:xfrm>
        </p:spPr>
        <p:txBody>
          <a:bodyPr/>
          <a:lstStyle/>
          <a:p>
            <a:r>
              <a:rPr lang="cs-CZ" dirty="0" smtClean="0"/>
              <a:t>Ethernet rámec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3500462"/>
          </a:xfrm>
        </p:spPr>
        <p:txBody>
          <a:bodyPr>
            <a:normAutofit/>
          </a:bodyPr>
          <a:lstStyle/>
          <a:p>
            <a:pPr fontAlgn="ctr"/>
            <a:r>
              <a:rPr lang="cs-CZ" b="1" dirty="0" err="1" smtClean="0"/>
              <a:t>Preamble</a:t>
            </a:r>
            <a:r>
              <a:rPr lang="cs-CZ" dirty="0" smtClean="0"/>
              <a:t> – určeno pro synchronizaci</a:t>
            </a:r>
          </a:p>
          <a:p>
            <a:pPr fontAlgn="ctr"/>
            <a:r>
              <a:rPr lang="cs-CZ" b="1" dirty="0" smtClean="0"/>
              <a:t>Cíl</a:t>
            </a:r>
            <a:r>
              <a:rPr lang="cs-CZ" dirty="0" smtClean="0"/>
              <a:t> – </a:t>
            </a:r>
            <a:r>
              <a:rPr lang="cs-CZ" dirty="0" err="1" smtClean="0"/>
              <a:t>cílova</a:t>
            </a:r>
            <a:r>
              <a:rPr lang="cs-CZ" dirty="0" smtClean="0"/>
              <a:t> 48 bitová MAC adresa</a:t>
            </a:r>
          </a:p>
          <a:p>
            <a:pPr fontAlgn="ctr"/>
            <a:r>
              <a:rPr lang="cs-CZ" b="1" dirty="0" smtClean="0"/>
              <a:t>Start</a:t>
            </a:r>
            <a:r>
              <a:rPr lang="cs-CZ" dirty="0" smtClean="0"/>
              <a:t> - zdrojová 48 bitová MAC adresa</a:t>
            </a:r>
          </a:p>
          <a:p>
            <a:pPr fontAlgn="ctr"/>
            <a:r>
              <a:rPr lang="cs-CZ" b="1" dirty="0" smtClean="0"/>
              <a:t>Typ</a:t>
            </a:r>
            <a:r>
              <a:rPr lang="cs-CZ" dirty="0" smtClean="0"/>
              <a:t> – protokol vyšší vrstvy</a:t>
            </a:r>
          </a:p>
          <a:p>
            <a:pPr fontAlgn="ctr"/>
            <a:r>
              <a:rPr lang="cs-CZ" b="1" dirty="0" smtClean="0"/>
              <a:t>Data</a:t>
            </a:r>
            <a:r>
              <a:rPr lang="cs-CZ" dirty="0" smtClean="0"/>
              <a:t> – PDU vyšší vrstvy (obvykle paket)</a:t>
            </a:r>
          </a:p>
          <a:p>
            <a:pPr fontAlgn="ctr"/>
            <a:r>
              <a:rPr lang="cs-CZ" b="1" dirty="0" smtClean="0"/>
              <a:t>FCS</a:t>
            </a:r>
            <a:r>
              <a:rPr lang="cs-CZ" dirty="0" smtClean="0"/>
              <a:t> – </a:t>
            </a:r>
            <a:r>
              <a:rPr lang="cs-CZ" dirty="0" err="1" smtClean="0"/>
              <a:t>Frame</a:t>
            </a:r>
            <a:r>
              <a:rPr lang="cs-CZ" dirty="0" smtClean="0"/>
              <a:t> </a:t>
            </a:r>
            <a:r>
              <a:rPr lang="cs-CZ" dirty="0" err="1" smtClean="0"/>
              <a:t>Check</a:t>
            </a:r>
            <a:r>
              <a:rPr lang="cs-CZ" dirty="0" smtClean="0"/>
              <a:t> </a:t>
            </a:r>
            <a:r>
              <a:rPr lang="cs-CZ" dirty="0" err="1" smtClean="0"/>
              <a:t>Sequence</a:t>
            </a:r>
            <a:r>
              <a:rPr lang="cs-CZ" dirty="0" smtClean="0"/>
              <a:t> – pro kontrolu bezchybnosti rámce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  <p:graphicFrame>
        <p:nvGraphicFramePr>
          <p:cNvPr id="6" name="Zástupný symbol pro obsah 5"/>
          <p:cNvGraphicFramePr>
            <a:graphicFrameLocks/>
          </p:cNvGraphicFramePr>
          <p:nvPr/>
        </p:nvGraphicFramePr>
        <p:xfrm>
          <a:off x="457200" y="1785926"/>
          <a:ext cx="8258203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/>
                <a:gridCol w="857256"/>
                <a:gridCol w="1000132"/>
                <a:gridCol w="857256"/>
                <a:gridCol w="3071834"/>
                <a:gridCol w="1071569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Preamble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Cíl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Zdroj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Typ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Data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FCS</a:t>
                      </a:r>
                      <a:endParaRPr lang="cs-CZ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8B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46-1500B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4B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48"/>
            <a:ext cx="8229600" cy="714364"/>
          </a:xfrm>
        </p:spPr>
        <p:txBody>
          <a:bodyPr/>
          <a:lstStyle/>
          <a:p>
            <a:r>
              <a:rPr lang="cs-CZ" dirty="0" smtClean="0"/>
              <a:t>WAN rámec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3500462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cs-CZ" b="1" dirty="0" smtClean="0"/>
              <a:t>Flag</a:t>
            </a:r>
            <a:r>
              <a:rPr lang="cs-CZ" dirty="0" smtClean="0"/>
              <a:t> – binární sekvence (obvykle 0111110) identifikující začátek</a:t>
            </a:r>
          </a:p>
          <a:p>
            <a:pPr fontAlgn="ctr"/>
            <a:r>
              <a:rPr lang="cs-CZ" b="1" dirty="0" smtClean="0"/>
              <a:t>Adresa</a:t>
            </a:r>
            <a:r>
              <a:rPr lang="cs-CZ" dirty="0" smtClean="0"/>
              <a:t> – PPP adresa, standardní adresa není potřeba</a:t>
            </a:r>
          </a:p>
          <a:p>
            <a:pPr fontAlgn="ctr"/>
            <a:r>
              <a:rPr lang="cs-CZ" b="1" dirty="0" smtClean="0"/>
              <a:t>Řízení</a:t>
            </a:r>
            <a:endParaRPr lang="cs-CZ" dirty="0" smtClean="0"/>
          </a:p>
          <a:p>
            <a:pPr fontAlgn="ctr"/>
            <a:r>
              <a:rPr lang="cs-CZ" b="1" dirty="0" smtClean="0"/>
              <a:t>Protokol</a:t>
            </a:r>
            <a:r>
              <a:rPr lang="cs-CZ" dirty="0" smtClean="0"/>
              <a:t> – Určuje vyšší PDU, která je uložena v datové oblasti rámce</a:t>
            </a:r>
          </a:p>
          <a:p>
            <a:pPr fontAlgn="ctr"/>
            <a:r>
              <a:rPr lang="cs-CZ" b="1" dirty="0" smtClean="0"/>
              <a:t>Data</a:t>
            </a:r>
            <a:r>
              <a:rPr lang="cs-CZ" dirty="0" smtClean="0"/>
              <a:t> – PDU z vyšší vrstvy</a:t>
            </a:r>
          </a:p>
          <a:p>
            <a:pPr fontAlgn="ctr"/>
            <a:r>
              <a:rPr lang="cs-CZ" b="1" dirty="0" smtClean="0"/>
              <a:t>FCS</a:t>
            </a:r>
            <a:r>
              <a:rPr lang="cs-CZ" dirty="0" smtClean="0"/>
              <a:t> – Určeni pro detekci chyby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6" name="Zástupný symbol pro obsah 5"/>
          <p:cNvGraphicFramePr>
            <a:graphicFrameLocks/>
          </p:cNvGraphicFramePr>
          <p:nvPr/>
        </p:nvGraphicFramePr>
        <p:xfrm>
          <a:off x="457200" y="1785926"/>
          <a:ext cx="8258203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28"/>
                <a:gridCol w="1071570"/>
                <a:gridCol w="1214446"/>
                <a:gridCol w="1571636"/>
                <a:gridCol w="2071702"/>
                <a:gridCol w="1357321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Flag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Adresa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Řízení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Protokol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Data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FCS</a:t>
                      </a:r>
                      <a:endParaRPr lang="cs-CZ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proměnné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 nebo 4B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48"/>
            <a:ext cx="8229600" cy="714364"/>
          </a:xfrm>
        </p:spPr>
        <p:txBody>
          <a:bodyPr/>
          <a:lstStyle/>
          <a:p>
            <a:r>
              <a:rPr lang="cs-CZ" dirty="0" smtClean="0"/>
              <a:t>Wifi rámec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714776"/>
          </a:xfrm>
        </p:spPr>
        <p:txBody>
          <a:bodyPr>
            <a:normAutofit fontScale="85000" lnSpcReduction="10000"/>
          </a:bodyPr>
          <a:lstStyle/>
          <a:p>
            <a:pPr fontAlgn="ctr"/>
            <a:r>
              <a:rPr lang="cs-CZ" b="1" dirty="0" err="1" smtClean="0"/>
              <a:t>Frame</a:t>
            </a:r>
            <a:r>
              <a:rPr lang="cs-CZ" b="1" dirty="0" smtClean="0"/>
              <a:t> </a:t>
            </a:r>
            <a:r>
              <a:rPr lang="cs-CZ" b="1" dirty="0" err="1" smtClean="0"/>
              <a:t>Control</a:t>
            </a:r>
            <a:r>
              <a:rPr lang="cs-CZ" dirty="0" smtClean="0"/>
              <a:t> – Verze, Typ, Flagy (WEB, </a:t>
            </a:r>
            <a:r>
              <a:rPr lang="cs-CZ" dirty="0" err="1" smtClean="0"/>
              <a:t>Subtyp</a:t>
            </a:r>
            <a:r>
              <a:rPr lang="cs-CZ" dirty="0" smtClean="0"/>
              <a:t>), …</a:t>
            </a:r>
            <a:endParaRPr lang="cs-CZ" b="1" dirty="0" smtClean="0"/>
          </a:p>
          <a:p>
            <a:pPr fontAlgn="ctr"/>
            <a:r>
              <a:rPr lang="en-US" b="1" dirty="0" smtClean="0"/>
              <a:t>Duration/</a:t>
            </a:r>
            <a:r>
              <a:rPr lang="cs-CZ" b="1" dirty="0" smtClean="0"/>
              <a:t>ID</a:t>
            </a:r>
            <a:r>
              <a:rPr lang="cs-CZ" dirty="0" smtClean="0"/>
              <a:t> – Čas </a:t>
            </a:r>
            <a:r>
              <a:rPr lang="el-GR" dirty="0" smtClean="0"/>
              <a:t>μ</a:t>
            </a:r>
            <a:r>
              <a:rPr lang="cs-CZ" dirty="0" smtClean="0"/>
              <a:t>s potřebný na přenos rámce</a:t>
            </a:r>
            <a:r>
              <a:rPr lang="en-US" dirty="0" smtClean="0"/>
              <a:t>/ </a:t>
            </a:r>
            <a:r>
              <a:rPr lang="en-US" dirty="0" err="1" smtClean="0"/>
              <a:t>Identifikace</a:t>
            </a:r>
            <a:r>
              <a:rPr lang="en-US" dirty="0" smtClean="0"/>
              <a:t> </a:t>
            </a:r>
            <a:r>
              <a:rPr lang="en-US" dirty="0" err="1" smtClean="0"/>
              <a:t>stanice</a:t>
            </a:r>
            <a:endParaRPr lang="cs-CZ" dirty="0" smtClean="0"/>
          </a:p>
          <a:p>
            <a:pPr fontAlgn="ctr"/>
            <a:r>
              <a:rPr lang="cs-CZ" b="1" dirty="0" smtClean="0"/>
              <a:t>DA</a:t>
            </a:r>
            <a:r>
              <a:rPr lang="cs-CZ" dirty="0" smtClean="0"/>
              <a:t> – Cílová adresa</a:t>
            </a:r>
          </a:p>
          <a:p>
            <a:pPr fontAlgn="ctr"/>
            <a:r>
              <a:rPr lang="cs-CZ" b="1" dirty="0" smtClean="0"/>
              <a:t>SA</a:t>
            </a:r>
            <a:r>
              <a:rPr lang="cs-CZ" dirty="0" smtClean="0"/>
              <a:t> – Zdrojová adresa</a:t>
            </a:r>
          </a:p>
          <a:p>
            <a:pPr fontAlgn="ctr"/>
            <a:r>
              <a:rPr lang="cs-CZ" b="1" dirty="0" smtClean="0"/>
              <a:t>RA</a:t>
            </a:r>
            <a:r>
              <a:rPr lang="cs-CZ" dirty="0" smtClean="0"/>
              <a:t> – Adresa nejbližšího následujícího příjemce</a:t>
            </a:r>
          </a:p>
          <a:p>
            <a:pPr fontAlgn="ctr"/>
            <a:r>
              <a:rPr lang="cs-CZ" b="1" dirty="0" err="1" smtClean="0"/>
              <a:t>Sequence</a:t>
            </a:r>
            <a:r>
              <a:rPr lang="cs-CZ" dirty="0" smtClean="0"/>
              <a:t> – Číslo sekvence</a:t>
            </a:r>
            <a:endParaRPr lang="cs-CZ" b="1" dirty="0" smtClean="0"/>
          </a:p>
          <a:p>
            <a:pPr fontAlgn="ctr"/>
            <a:r>
              <a:rPr lang="cs-CZ" b="1" dirty="0" smtClean="0"/>
              <a:t>TA</a:t>
            </a:r>
            <a:r>
              <a:rPr lang="cs-CZ" dirty="0" smtClean="0"/>
              <a:t> – Adresa zařízení, které právě vyslalo rámec</a:t>
            </a:r>
          </a:p>
          <a:p>
            <a:pPr fontAlgn="ctr"/>
            <a:r>
              <a:rPr lang="cs-CZ" b="1" dirty="0" smtClean="0"/>
              <a:t>Tělo</a:t>
            </a:r>
            <a:r>
              <a:rPr lang="cs-CZ" dirty="0" smtClean="0"/>
              <a:t> </a:t>
            </a:r>
            <a:r>
              <a:rPr lang="cs-CZ" smtClean="0"/>
              <a:t>– Obvykle </a:t>
            </a:r>
            <a:r>
              <a:rPr lang="cs-CZ" dirty="0" smtClean="0"/>
              <a:t>paket</a:t>
            </a:r>
            <a:endParaRPr lang="cs-CZ" b="1" dirty="0" smtClean="0"/>
          </a:p>
          <a:p>
            <a:pPr fontAlgn="ctr"/>
            <a:r>
              <a:rPr lang="cs-CZ" b="1" dirty="0" smtClean="0"/>
              <a:t>FCS</a:t>
            </a:r>
            <a:r>
              <a:rPr lang="cs-CZ" dirty="0" smtClean="0"/>
              <a:t> – CRC pro kontrolu správnosti rámce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6" name="Zástupný symbol pro obsah 5"/>
          <p:cNvGraphicFramePr>
            <a:graphicFrameLocks/>
          </p:cNvGraphicFramePr>
          <p:nvPr/>
        </p:nvGraphicFramePr>
        <p:xfrm>
          <a:off x="457200" y="1785927"/>
          <a:ext cx="82582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1428760"/>
                <a:gridCol w="642942"/>
                <a:gridCol w="642942"/>
                <a:gridCol w="714380"/>
                <a:gridCol w="1357322"/>
                <a:gridCol w="571504"/>
                <a:gridCol w="928694"/>
                <a:gridCol w="785817"/>
              </a:tblGrid>
              <a:tr h="388871"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Frame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Control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Duration</a:t>
                      </a:r>
                      <a:r>
                        <a:rPr lang="en-US" dirty="0" smtClean="0"/>
                        <a:t>/</a:t>
                      </a:r>
                      <a:r>
                        <a:rPr lang="cs-CZ" dirty="0" smtClean="0"/>
                        <a:t> ID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Sequence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Tělo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FCS</a:t>
                      </a:r>
                      <a:endParaRPr lang="cs-CZ" dirty="0"/>
                    </a:p>
                  </a:txBody>
                  <a:tcPr anchor="ctr"/>
                </a:tc>
              </a:tr>
              <a:tr h="325509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0-2312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4B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714380"/>
          </a:xfrm>
        </p:spPr>
        <p:txBody>
          <a:bodyPr/>
          <a:lstStyle/>
          <a:p>
            <a:r>
              <a:rPr lang="cs-CZ" dirty="0" smtClean="0"/>
              <a:t>Z aplikační vrstvy až na médium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cs-CZ" dirty="0" smtClean="0"/>
              <a:t>Aplikace připraví data pro přenos sítí. K surovým datům přidá L7 hlavičku dle protokolu (například HTTP).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Transportní vrstva si přidá vlastní L4 hlavičku a vytvoří se segment (například TCP).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V síťové vrstvě se přidá L3 hlavička a vytvoří se paket (například IP). V hlavičce se určí koncová a zdrojová IP adresa, …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Linková vrstva převezme paket a přidá k němu L2 hlavičku a patičku, která obsahuje například fyzické adresy následujících zařízení. Vytvoří se tímto rámec.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Rámec se ve fyzické vrstvě zakóduje do binární podoby a vyšle na médium(vzduch, </a:t>
            </a:r>
            <a:r>
              <a:rPr lang="cs-CZ" dirty="0" err="1" smtClean="0"/>
              <a:t>metalika</a:t>
            </a:r>
            <a:r>
              <a:rPr lang="cs-CZ" dirty="0" smtClean="0"/>
              <a:t>, optika, …). 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Tok dat 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Cestou sítí mění původní data své formy. </a:t>
            </a:r>
          </a:p>
          <a:p>
            <a:r>
              <a:rPr lang="cs-CZ" dirty="0" smtClean="0"/>
              <a:t>Rámec se mění dle typu média.</a:t>
            </a:r>
          </a:p>
          <a:p>
            <a:r>
              <a:rPr lang="cs-CZ" dirty="0" smtClean="0"/>
              <a:t>PDU ze síťově a vyšších vrstev</a:t>
            </a:r>
            <a:r>
              <a:rPr lang="en-US" dirty="0" smtClean="0"/>
              <a:t> se </a:t>
            </a:r>
            <a:r>
              <a:rPr lang="cs-CZ" dirty="0" smtClean="0"/>
              <a:t>nemění.</a:t>
            </a:r>
          </a:p>
          <a:p>
            <a:r>
              <a:rPr lang="cs-CZ" dirty="0" smtClean="0"/>
              <a:t>Cestou po síti různá zařízení mění data</a:t>
            </a:r>
          </a:p>
          <a:p>
            <a:r>
              <a:rPr lang="cs-CZ" dirty="0" smtClean="0"/>
              <a:t>Router je L3 zařízení. Z binárních dat se dostane až k paketu, podle kterého směruje.</a:t>
            </a:r>
          </a:p>
          <a:p>
            <a:r>
              <a:rPr lang="cs-CZ" dirty="0" err="1" smtClean="0"/>
              <a:t>Switch</a:t>
            </a:r>
            <a:r>
              <a:rPr lang="cs-CZ" dirty="0" smtClean="0"/>
              <a:t> je L2 zařízení, které pracuje s rámci.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cs-CZ" dirty="0" smtClean="0"/>
              <a:t>Linková vrstva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712224"/>
            <a:ext cx="5072098" cy="5002924"/>
          </a:xfrm>
        </p:spPr>
        <p:txBody>
          <a:bodyPr>
            <a:normAutofit/>
          </a:bodyPr>
          <a:lstStyle/>
          <a:p>
            <a:r>
              <a:rPr lang="cs-CZ" dirty="0" smtClean="0"/>
              <a:t>Připravuje síťová data na fyzický přenos</a:t>
            </a:r>
          </a:p>
          <a:p>
            <a:r>
              <a:rPr lang="cs-CZ" dirty="0" smtClean="0"/>
              <a:t>Z paketů vytváří rámce (</a:t>
            </a:r>
            <a:r>
              <a:rPr lang="cs-CZ" dirty="0" err="1" smtClean="0"/>
              <a:t>frame</a:t>
            </a:r>
            <a:r>
              <a:rPr lang="cs-CZ" dirty="0" smtClean="0"/>
              <a:t>)</a:t>
            </a:r>
          </a:p>
          <a:p>
            <a:r>
              <a:rPr lang="cs-CZ" dirty="0" smtClean="0"/>
              <a:t>Ovládá přístup k médiu</a:t>
            </a:r>
          </a:p>
          <a:p>
            <a:r>
              <a:rPr lang="cs-CZ" dirty="0" smtClean="0"/>
              <a:t>PDU linkové vrstvy je rámec (</a:t>
            </a:r>
            <a:r>
              <a:rPr lang="cs-CZ" dirty="0" err="1" smtClean="0"/>
              <a:t>frame</a:t>
            </a:r>
            <a:r>
              <a:rPr lang="cs-CZ" dirty="0" smtClean="0"/>
              <a:t>)</a:t>
            </a:r>
          </a:p>
          <a:p>
            <a:r>
              <a:rPr lang="cs-CZ" dirty="0" smtClean="0"/>
              <a:t>Formát rámce je závislý na druhu média.</a:t>
            </a:r>
          </a:p>
          <a:p>
            <a:endParaRPr lang="cs-CZ" dirty="0" smtClean="0"/>
          </a:p>
          <a:p>
            <a:pPr lvl="1"/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20" name="Skupina 22"/>
          <p:cNvGrpSpPr/>
          <p:nvPr/>
        </p:nvGrpSpPr>
        <p:grpSpPr>
          <a:xfrm>
            <a:off x="5286380" y="2000240"/>
            <a:ext cx="3500462" cy="4214842"/>
            <a:chOff x="5143504" y="2143116"/>
            <a:chExt cx="3500462" cy="4214842"/>
          </a:xfrm>
        </p:grpSpPr>
        <p:sp>
          <p:nvSpPr>
            <p:cNvPr id="21" name="Obdélník 20"/>
            <p:cNvSpPr/>
            <p:nvPr/>
          </p:nvSpPr>
          <p:spPr>
            <a:xfrm>
              <a:off x="5143504" y="5429264"/>
              <a:ext cx="3500462" cy="928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bdélník 18"/>
            <p:cNvSpPr/>
            <p:nvPr/>
          </p:nvSpPr>
          <p:spPr>
            <a:xfrm>
              <a:off x="5143504" y="4857760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8" name="Obdélník 17"/>
            <p:cNvSpPr/>
            <p:nvPr/>
          </p:nvSpPr>
          <p:spPr>
            <a:xfrm>
              <a:off x="5143504" y="4286256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bdélník 16"/>
            <p:cNvSpPr/>
            <p:nvPr/>
          </p:nvSpPr>
          <p:spPr>
            <a:xfrm>
              <a:off x="5143504" y="2571744"/>
              <a:ext cx="3500462" cy="164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" name="Obdélník 5"/>
            <p:cNvSpPr/>
            <p:nvPr/>
          </p:nvSpPr>
          <p:spPr>
            <a:xfrm>
              <a:off x="5214942" y="5929330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Fyzická</a:t>
              </a:r>
              <a:endParaRPr lang="cs-CZ" dirty="0"/>
            </a:p>
          </p:txBody>
        </p:sp>
        <p:sp>
          <p:nvSpPr>
            <p:cNvPr id="7" name="Obdélník 6"/>
            <p:cNvSpPr/>
            <p:nvPr/>
          </p:nvSpPr>
          <p:spPr>
            <a:xfrm>
              <a:off x="5214942" y="4929198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8" name="Obdélník 7"/>
            <p:cNvSpPr/>
            <p:nvPr/>
          </p:nvSpPr>
          <p:spPr>
            <a:xfrm>
              <a:off x="5286380" y="4357694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9" name="Obdélník 8"/>
            <p:cNvSpPr/>
            <p:nvPr/>
          </p:nvSpPr>
          <p:spPr>
            <a:xfrm>
              <a:off x="5286380" y="3714752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Relační</a:t>
              </a:r>
              <a:endParaRPr lang="cs-CZ" dirty="0"/>
            </a:p>
          </p:txBody>
        </p:sp>
        <p:sp>
          <p:nvSpPr>
            <p:cNvPr id="10" name="Obdélník 9"/>
            <p:cNvSpPr/>
            <p:nvPr/>
          </p:nvSpPr>
          <p:spPr>
            <a:xfrm>
              <a:off x="5286380" y="3214686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Prezentační</a:t>
              </a:r>
              <a:endParaRPr lang="cs-CZ" dirty="0"/>
            </a:p>
          </p:txBody>
        </p:sp>
        <p:sp>
          <p:nvSpPr>
            <p:cNvPr id="11" name="Obdélník 10"/>
            <p:cNvSpPr/>
            <p:nvPr/>
          </p:nvSpPr>
          <p:spPr>
            <a:xfrm>
              <a:off x="5286380" y="2714620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2" name="Obdélník 11"/>
            <p:cNvSpPr/>
            <p:nvPr/>
          </p:nvSpPr>
          <p:spPr>
            <a:xfrm>
              <a:off x="7000892" y="2714620"/>
              <a:ext cx="1500198" cy="1357322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5214942" y="5500702"/>
              <a:ext cx="1643074" cy="357190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Linková</a:t>
              </a:r>
              <a:endParaRPr lang="cs-CZ" dirty="0"/>
            </a:p>
          </p:txBody>
        </p:sp>
        <p:sp>
          <p:nvSpPr>
            <p:cNvPr id="14" name="Obdélník 13"/>
            <p:cNvSpPr/>
            <p:nvPr/>
          </p:nvSpPr>
          <p:spPr>
            <a:xfrm>
              <a:off x="7000892" y="4357694"/>
              <a:ext cx="150019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15" name="Obdélník 14"/>
            <p:cNvSpPr/>
            <p:nvPr/>
          </p:nvSpPr>
          <p:spPr>
            <a:xfrm>
              <a:off x="7000892" y="4929198"/>
              <a:ext cx="150019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16" name="Obdélník 15"/>
            <p:cNvSpPr/>
            <p:nvPr/>
          </p:nvSpPr>
          <p:spPr>
            <a:xfrm>
              <a:off x="7000892" y="5500702"/>
              <a:ext cx="1500198" cy="785818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Přístup k médiu</a:t>
              </a:r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5429256" y="2143116"/>
              <a:ext cx="280237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ISO</a:t>
              </a:r>
              <a:r>
                <a:rPr lang="en-US" dirty="0" smtClean="0"/>
                <a:t>/OSI</a:t>
              </a:r>
              <a:r>
                <a:rPr lang="cs-CZ" dirty="0" smtClean="0"/>
                <a:t>		</a:t>
              </a:r>
              <a:r>
                <a:rPr lang="en-US" dirty="0" smtClean="0"/>
                <a:t>TCP/IP</a:t>
              </a:r>
              <a:endParaRPr lang="cs-C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Podvrstvy</a:t>
            </a:r>
            <a:r>
              <a:rPr lang="cs-CZ" dirty="0" smtClean="0"/>
              <a:t> linkové vrstvy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2606614"/>
            <a:ext cx="8229600" cy="3465592"/>
          </a:xfrm>
        </p:spPr>
        <p:txBody>
          <a:bodyPr/>
          <a:lstStyle/>
          <a:p>
            <a:r>
              <a:rPr lang="cs-CZ" dirty="0" smtClean="0"/>
              <a:t>LLC – </a:t>
            </a:r>
            <a:r>
              <a:rPr lang="cs-CZ" dirty="0" err="1" smtClean="0"/>
              <a:t>Logical</a:t>
            </a:r>
            <a:r>
              <a:rPr lang="cs-CZ" dirty="0" smtClean="0"/>
              <a:t> Link </a:t>
            </a:r>
            <a:r>
              <a:rPr lang="cs-CZ" dirty="0" err="1" smtClean="0"/>
              <a:t>Control</a:t>
            </a:r>
            <a:endParaRPr lang="cs-CZ" dirty="0" smtClean="0"/>
          </a:p>
          <a:p>
            <a:pPr lvl="1"/>
            <a:r>
              <a:rPr lang="cs-CZ" dirty="0" smtClean="0"/>
              <a:t>Připravuje rámce z paketů</a:t>
            </a:r>
          </a:p>
          <a:p>
            <a:pPr lvl="1"/>
            <a:r>
              <a:rPr lang="cs-CZ" dirty="0" smtClean="0"/>
              <a:t>Identifikuje protokoly síťové vrstvy</a:t>
            </a:r>
          </a:p>
          <a:p>
            <a:r>
              <a:rPr lang="cs-CZ" dirty="0" smtClean="0"/>
              <a:t>MAC – Media Access </a:t>
            </a:r>
            <a:r>
              <a:rPr lang="cs-CZ" dirty="0" err="1" smtClean="0"/>
              <a:t>Control</a:t>
            </a:r>
            <a:endParaRPr lang="cs-CZ" dirty="0" smtClean="0"/>
          </a:p>
          <a:p>
            <a:pPr lvl="1"/>
            <a:r>
              <a:rPr lang="cs-CZ" dirty="0" smtClean="0"/>
              <a:t>Adresace rámců</a:t>
            </a:r>
          </a:p>
          <a:p>
            <a:pPr lvl="1"/>
            <a:r>
              <a:rPr lang="cs-CZ" dirty="0" smtClean="0"/>
              <a:t>Detekce rámců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>
            <a:normAutofit/>
          </a:bodyPr>
          <a:lstStyle/>
          <a:p>
            <a:r>
              <a:rPr lang="cs-CZ" dirty="0" smtClean="0"/>
              <a:t>Rozhraní linkové vrstvy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Počítačové sítě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3071801" y="5857892"/>
            <a:ext cx="1785949" cy="3571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Fyzická</a:t>
            </a:r>
            <a:endParaRPr lang="cs-CZ" dirty="0"/>
          </a:p>
        </p:txBody>
      </p:sp>
      <p:sp>
        <p:nvSpPr>
          <p:cNvPr id="16" name="Obdélník 15"/>
          <p:cNvSpPr/>
          <p:nvPr/>
        </p:nvSpPr>
        <p:spPr>
          <a:xfrm>
            <a:off x="3071801" y="4286256"/>
            <a:ext cx="1785949" cy="3571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Síťová</a:t>
            </a:r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3071801" y="3786190"/>
            <a:ext cx="1785950" cy="3571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Transportní</a:t>
            </a:r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>
            <a:off x="3071801" y="3286124"/>
            <a:ext cx="1785950" cy="3571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Relační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3071801" y="2786058"/>
            <a:ext cx="1785950" cy="3571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Prezentační</a:t>
            </a:r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3071801" y="2285992"/>
            <a:ext cx="1785950" cy="3571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Aplikační</a:t>
            </a:r>
            <a:endParaRPr lang="cs-CZ" dirty="0"/>
          </a:p>
        </p:txBody>
      </p:sp>
      <p:sp>
        <p:nvSpPr>
          <p:cNvPr id="21" name="Obdélník 20"/>
          <p:cNvSpPr/>
          <p:nvPr/>
        </p:nvSpPr>
        <p:spPr>
          <a:xfrm>
            <a:off x="3071802" y="4786322"/>
            <a:ext cx="1000131" cy="92869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Linková</a:t>
            </a:r>
            <a:endParaRPr lang="cs-CZ" dirty="0"/>
          </a:p>
        </p:txBody>
      </p:sp>
      <p:sp>
        <p:nvSpPr>
          <p:cNvPr id="22" name="Pravá složená závorka 21"/>
          <p:cNvSpPr/>
          <p:nvPr/>
        </p:nvSpPr>
        <p:spPr>
          <a:xfrm>
            <a:off x="5072065" y="2285992"/>
            <a:ext cx="500066" cy="30003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Pravá složená závorka 22"/>
          <p:cNvSpPr/>
          <p:nvPr/>
        </p:nvSpPr>
        <p:spPr>
          <a:xfrm>
            <a:off x="5072065" y="5286388"/>
            <a:ext cx="500066" cy="92869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extovéPole 24"/>
          <p:cNvSpPr txBox="1"/>
          <p:nvPr/>
        </p:nvSpPr>
        <p:spPr>
          <a:xfrm>
            <a:off x="5715007" y="3383821"/>
            <a:ext cx="2928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/>
              <a:t>Implementováno</a:t>
            </a:r>
          </a:p>
          <a:p>
            <a:pPr algn="ctr"/>
            <a:r>
              <a:rPr lang="cs-CZ" sz="2400" dirty="0" smtClean="0"/>
              <a:t>softwarem</a:t>
            </a:r>
            <a:endParaRPr lang="cs-CZ" sz="2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5715007" y="5312647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/>
              <a:t>Implementováno</a:t>
            </a:r>
          </a:p>
          <a:p>
            <a:pPr algn="ctr"/>
            <a:r>
              <a:rPr lang="cs-CZ" sz="2400" dirty="0" smtClean="0"/>
              <a:t>hardwarem</a:t>
            </a:r>
            <a:endParaRPr lang="cs-CZ" sz="2400" dirty="0"/>
          </a:p>
        </p:txBody>
      </p:sp>
      <p:sp>
        <p:nvSpPr>
          <p:cNvPr id="27" name="Pravá složená závorka 26"/>
          <p:cNvSpPr/>
          <p:nvPr/>
        </p:nvSpPr>
        <p:spPr>
          <a:xfrm rot="10800000">
            <a:off x="2428860" y="2285992"/>
            <a:ext cx="500066" cy="24288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ravá složená závorka 27"/>
          <p:cNvSpPr/>
          <p:nvPr/>
        </p:nvSpPr>
        <p:spPr>
          <a:xfrm rot="10800000">
            <a:off x="2428860" y="4714884"/>
            <a:ext cx="500066" cy="14287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57158" y="3071810"/>
            <a:ext cx="207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/>
              <a:t>Nezávislé</a:t>
            </a:r>
          </a:p>
          <a:p>
            <a:pPr algn="ctr"/>
            <a:r>
              <a:rPr lang="cs-CZ" sz="2400" dirty="0" smtClean="0"/>
              <a:t>na médiu</a:t>
            </a:r>
            <a:endParaRPr lang="cs-CZ" sz="2400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57158" y="5026895"/>
            <a:ext cx="20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/>
              <a:t>Závislé</a:t>
            </a:r>
          </a:p>
          <a:p>
            <a:pPr algn="ctr"/>
            <a:r>
              <a:rPr lang="cs-CZ" sz="2400" dirty="0" smtClean="0"/>
              <a:t>Na médiu</a:t>
            </a:r>
            <a:endParaRPr lang="cs-CZ" sz="2400" dirty="0"/>
          </a:p>
        </p:txBody>
      </p:sp>
      <p:sp>
        <p:nvSpPr>
          <p:cNvPr id="31" name="Obdélník 30"/>
          <p:cNvSpPr/>
          <p:nvPr/>
        </p:nvSpPr>
        <p:spPr>
          <a:xfrm>
            <a:off x="4143372" y="4786322"/>
            <a:ext cx="714380" cy="41910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LLC</a:t>
            </a:r>
            <a:endParaRPr lang="cs-CZ" dirty="0"/>
          </a:p>
        </p:txBody>
      </p:sp>
      <p:sp>
        <p:nvSpPr>
          <p:cNvPr id="32" name="Obdélník 31"/>
          <p:cNvSpPr/>
          <p:nvPr/>
        </p:nvSpPr>
        <p:spPr>
          <a:xfrm>
            <a:off x="4143371" y="5295912"/>
            <a:ext cx="714380" cy="419104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MAC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/>
          <a:lstStyle/>
          <a:p>
            <a:r>
              <a:rPr lang="cs-CZ" dirty="0" smtClean="0"/>
              <a:t>Standardy Linkové vrstvy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1928803"/>
          <a:ext cx="8229600" cy="45720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8850"/>
                <a:gridCol w="5900750"/>
              </a:tblGrid>
              <a:tr h="490248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ISO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HDLC (</a:t>
                      </a:r>
                      <a:r>
                        <a:rPr lang="cs-CZ" sz="2400" dirty="0" err="1" smtClean="0"/>
                        <a:t>High</a:t>
                      </a:r>
                      <a:r>
                        <a:rPr lang="cs-CZ" sz="2400" dirty="0" smtClean="0"/>
                        <a:t> </a:t>
                      </a:r>
                      <a:r>
                        <a:rPr lang="cs-CZ" sz="2400" dirty="0" err="1" smtClean="0"/>
                        <a:t>Level</a:t>
                      </a:r>
                      <a:r>
                        <a:rPr lang="cs-CZ" sz="2400" dirty="0" smtClean="0"/>
                        <a:t> Data Link </a:t>
                      </a:r>
                      <a:r>
                        <a:rPr lang="cs-CZ" sz="2400" dirty="0" err="1" smtClean="0"/>
                        <a:t>Control</a:t>
                      </a:r>
                      <a:r>
                        <a:rPr lang="cs-CZ" sz="2400" dirty="0" smtClean="0"/>
                        <a:t>)</a:t>
                      </a:r>
                      <a:endParaRPr lang="cs-CZ" sz="2400" dirty="0"/>
                    </a:p>
                  </a:txBody>
                  <a:tcPr anchor="ctr"/>
                </a:tc>
              </a:tr>
              <a:tr h="1613728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IEEE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802.2 (LLC)</a:t>
                      </a:r>
                    </a:p>
                    <a:p>
                      <a:pPr algn="ctr"/>
                      <a:r>
                        <a:rPr lang="cs-CZ" sz="2400" dirty="0" smtClean="0"/>
                        <a:t>802.3 (Ethernet)</a:t>
                      </a:r>
                    </a:p>
                    <a:p>
                      <a:pPr algn="ctr"/>
                      <a:r>
                        <a:rPr lang="cs-CZ" sz="2400" dirty="0" smtClean="0"/>
                        <a:t>802.5 (</a:t>
                      </a:r>
                      <a:r>
                        <a:rPr lang="cs-CZ" sz="2400" dirty="0" err="1" smtClean="0"/>
                        <a:t>Token</a:t>
                      </a:r>
                      <a:r>
                        <a:rPr lang="cs-CZ" sz="2400" dirty="0" smtClean="0"/>
                        <a:t> Ring)</a:t>
                      </a:r>
                    </a:p>
                    <a:p>
                      <a:pPr algn="ctr"/>
                      <a:r>
                        <a:rPr lang="cs-CZ" sz="2400" dirty="0" smtClean="0"/>
                        <a:t>802.11 (Wifi)</a:t>
                      </a:r>
                      <a:endParaRPr lang="cs-CZ" sz="2400" dirty="0"/>
                    </a:p>
                  </a:txBody>
                  <a:tcPr anchor="ctr"/>
                </a:tc>
              </a:tr>
              <a:tr h="1234028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ITU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Q.922 (</a:t>
                      </a:r>
                      <a:r>
                        <a:rPr lang="cs-CZ" sz="2400" dirty="0" err="1" smtClean="0"/>
                        <a:t>Frame</a:t>
                      </a:r>
                      <a:r>
                        <a:rPr lang="cs-CZ" sz="2400" dirty="0" smtClean="0"/>
                        <a:t> </a:t>
                      </a:r>
                      <a:r>
                        <a:rPr lang="cs-CZ" sz="2400" dirty="0" err="1" smtClean="0"/>
                        <a:t>Relay</a:t>
                      </a:r>
                      <a:r>
                        <a:rPr lang="cs-CZ" sz="2400" dirty="0" smtClean="0"/>
                        <a:t>)</a:t>
                      </a:r>
                    </a:p>
                    <a:p>
                      <a:pPr algn="ctr"/>
                      <a:r>
                        <a:rPr lang="cs-CZ" sz="2400" dirty="0" smtClean="0"/>
                        <a:t>Q.921 (ISDN)</a:t>
                      </a:r>
                    </a:p>
                    <a:p>
                      <a:pPr algn="ctr"/>
                      <a:r>
                        <a:rPr lang="cs-CZ" sz="2400" dirty="0" smtClean="0"/>
                        <a:t>HDLC </a:t>
                      </a:r>
                      <a:endParaRPr lang="cs-CZ" sz="2400" dirty="0"/>
                    </a:p>
                  </a:txBody>
                  <a:tcPr anchor="ctr"/>
                </a:tc>
              </a:tr>
              <a:tr h="1234028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ANSI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3T9.5 </a:t>
                      </a:r>
                    </a:p>
                    <a:p>
                      <a:pPr algn="ctr"/>
                      <a:r>
                        <a:rPr lang="cs-CZ" sz="2400" dirty="0" smtClean="0"/>
                        <a:t>ADCCP (</a:t>
                      </a:r>
                      <a:r>
                        <a:rPr lang="cs-CZ" sz="2400" dirty="0" err="1" smtClean="0"/>
                        <a:t>Advanced</a:t>
                      </a:r>
                      <a:r>
                        <a:rPr lang="cs-CZ" sz="2400" dirty="0" smtClean="0"/>
                        <a:t> Data </a:t>
                      </a:r>
                      <a:r>
                        <a:rPr lang="cs-CZ" sz="2400" dirty="0" err="1" smtClean="0"/>
                        <a:t>Communications</a:t>
                      </a:r>
                      <a:r>
                        <a:rPr lang="cs-CZ" sz="2400" baseline="0" dirty="0" smtClean="0"/>
                        <a:t> </a:t>
                      </a:r>
                      <a:r>
                        <a:rPr lang="cs-CZ" sz="2400" baseline="0" dirty="0" err="1" smtClean="0"/>
                        <a:t>Control</a:t>
                      </a:r>
                      <a:r>
                        <a:rPr lang="cs-CZ" sz="2400" baseline="0" dirty="0" smtClean="0"/>
                        <a:t> </a:t>
                      </a:r>
                      <a:r>
                        <a:rPr lang="cs-CZ" sz="2400" baseline="0" dirty="0" err="1" smtClean="0"/>
                        <a:t>Protocol</a:t>
                      </a:r>
                      <a:r>
                        <a:rPr lang="cs-CZ" sz="2400" dirty="0" smtClean="0"/>
                        <a:t>)</a:t>
                      </a:r>
                      <a:endParaRPr lang="cs-CZ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643998" cy="928694"/>
          </a:xfrm>
        </p:spPr>
        <p:txBody>
          <a:bodyPr>
            <a:normAutofit/>
          </a:bodyPr>
          <a:lstStyle/>
          <a:p>
            <a:r>
              <a:rPr lang="cs-CZ" dirty="0" smtClean="0"/>
              <a:t>Metody přístupu k</a:t>
            </a:r>
            <a:r>
              <a:rPr lang="en-US" dirty="0" smtClean="0"/>
              <a:t>e</a:t>
            </a:r>
            <a:r>
              <a:rPr lang="cs-CZ" dirty="0" smtClean="0"/>
              <a:t> </a:t>
            </a:r>
            <a:r>
              <a:rPr lang="en-US" dirty="0" err="1" smtClean="0"/>
              <a:t>sd</a:t>
            </a:r>
            <a:r>
              <a:rPr lang="cs-CZ" dirty="0" err="1" smtClean="0"/>
              <a:t>ílenému</a:t>
            </a:r>
            <a:r>
              <a:rPr lang="cs-CZ" dirty="0" smtClean="0"/>
              <a:t> médiu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643050"/>
            <a:ext cx="8643998" cy="4931486"/>
          </a:xfrm>
        </p:spPr>
        <p:txBody>
          <a:bodyPr/>
          <a:lstStyle/>
          <a:p>
            <a:r>
              <a:rPr lang="cs-CZ" dirty="0" smtClean="0"/>
              <a:t>Řízený přístup</a:t>
            </a:r>
          </a:p>
          <a:p>
            <a:pPr lvl="1"/>
            <a:r>
              <a:rPr lang="cs-CZ" dirty="0" smtClean="0"/>
              <a:t>Deterministický přístup</a:t>
            </a:r>
          </a:p>
          <a:p>
            <a:pPr lvl="1"/>
            <a:r>
              <a:rPr lang="cs-CZ" dirty="0" smtClean="0"/>
              <a:t>V každou chvíli je přesně určen jeden vysílač</a:t>
            </a:r>
          </a:p>
          <a:p>
            <a:pPr lvl="1"/>
            <a:r>
              <a:rPr lang="cs-CZ" dirty="0" smtClean="0"/>
              <a:t>Nejsou kolize</a:t>
            </a:r>
          </a:p>
          <a:p>
            <a:pPr lvl="1"/>
            <a:r>
              <a:rPr lang="cs-CZ" dirty="0" smtClean="0"/>
              <a:t>Příklady: </a:t>
            </a:r>
            <a:r>
              <a:rPr lang="cs-CZ" dirty="0" err="1" smtClean="0"/>
              <a:t>Token</a:t>
            </a:r>
            <a:r>
              <a:rPr lang="cs-CZ" dirty="0" smtClean="0"/>
              <a:t> Ring, FDDI</a:t>
            </a:r>
          </a:p>
          <a:p>
            <a:r>
              <a:rPr lang="cs-CZ" dirty="0" smtClean="0"/>
              <a:t>Řízení přístupu dle kontextu</a:t>
            </a:r>
          </a:p>
          <a:p>
            <a:pPr lvl="1"/>
            <a:r>
              <a:rPr lang="cs-CZ" dirty="0" smtClean="0"/>
              <a:t>Nedeterministický přístup</a:t>
            </a:r>
          </a:p>
          <a:p>
            <a:pPr lvl="1"/>
            <a:r>
              <a:rPr lang="cs-CZ" dirty="0" smtClean="0"/>
              <a:t>Jsou dána pravidla, kterými se všichni řídí</a:t>
            </a:r>
          </a:p>
          <a:p>
            <a:pPr lvl="1"/>
            <a:r>
              <a:rPr lang="cs-CZ" dirty="0" smtClean="0"/>
              <a:t>Mohou nastat kolize</a:t>
            </a:r>
          </a:p>
          <a:p>
            <a:pPr lvl="1"/>
            <a:r>
              <a:rPr lang="cs-CZ" dirty="0" smtClean="0"/>
              <a:t>Kdo může vysílat se určí z aktuální situace</a:t>
            </a:r>
          </a:p>
          <a:p>
            <a:pPr lvl="1"/>
            <a:r>
              <a:rPr lang="cs-CZ" dirty="0" smtClean="0"/>
              <a:t>Příklady: CSMA</a:t>
            </a:r>
            <a:r>
              <a:rPr lang="en-US" dirty="0" smtClean="0"/>
              <a:t>/CD v Ethernetu, CSMA/CA u </a:t>
            </a:r>
            <a:r>
              <a:rPr lang="en-US" dirty="0" err="1" smtClean="0"/>
              <a:t>wifi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643998" cy="928694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Metody přístupu k ne</a:t>
            </a:r>
            <a:r>
              <a:rPr lang="en-US" dirty="0" err="1" smtClean="0"/>
              <a:t>sd</a:t>
            </a:r>
            <a:r>
              <a:rPr lang="cs-CZ" dirty="0" err="1" smtClean="0"/>
              <a:t>ílenému</a:t>
            </a:r>
            <a:r>
              <a:rPr lang="cs-CZ" dirty="0" smtClean="0"/>
              <a:t> médiu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2000240"/>
            <a:ext cx="8643998" cy="4574296"/>
          </a:xfrm>
        </p:spPr>
        <p:txBody>
          <a:bodyPr>
            <a:normAutofit/>
          </a:bodyPr>
          <a:lstStyle/>
          <a:p>
            <a:r>
              <a:rPr lang="cs-CZ" dirty="0" smtClean="0"/>
              <a:t>Obvykle dvoubodové spoje v sítích </a:t>
            </a:r>
            <a:r>
              <a:rPr lang="cs-CZ" dirty="0" smtClean="0"/>
              <a:t>WAN</a:t>
            </a:r>
          </a:p>
          <a:p>
            <a:endParaRPr lang="cs-CZ" dirty="0" smtClean="0"/>
          </a:p>
          <a:p>
            <a:r>
              <a:rPr lang="cs-CZ" dirty="0" smtClean="0"/>
              <a:t>Simplex</a:t>
            </a:r>
          </a:p>
          <a:p>
            <a:r>
              <a:rPr lang="cs-CZ" dirty="0" err="1" smtClean="0"/>
              <a:t>Half</a:t>
            </a:r>
            <a:r>
              <a:rPr lang="cs-CZ" dirty="0" smtClean="0"/>
              <a:t> duplex</a:t>
            </a:r>
          </a:p>
          <a:p>
            <a:pPr lvl="1"/>
            <a:r>
              <a:rPr lang="cs-CZ" dirty="0" smtClean="0"/>
              <a:t>V jeden čas mohou po médiu proudit data jen </a:t>
            </a:r>
            <a:r>
              <a:rPr lang="cs-CZ" smtClean="0"/>
              <a:t>jedním </a:t>
            </a:r>
            <a:r>
              <a:rPr lang="cs-CZ" smtClean="0"/>
              <a:t>směrem</a:t>
            </a:r>
            <a:endParaRPr lang="cs-CZ" dirty="0" smtClean="0"/>
          </a:p>
          <a:p>
            <a:r>
              <a:rPr lang="cs-CZ" dirty="0" err="1" smtClean="0"/>
              <a:t>Full</a:t>
            </a:r>
            <a:r>
              <a:rPr lang="cs-CZ" dirty="0" smtClean="0"/>
              <a:t> duplex</a:t>
            </a:r>
          </a:p>
          <a:p>
            <a:pPr lvl="1"/>
            <a:r>
              <a:rPr lang="cs-CZ" dirty="0" smtClean="0"/>
              <a:t>Současně je umožněno jedna data přijímat a jiná vysílat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66800"/>
          </a:xfrm>
        </p:spPr>
        <p:txBody>
          <a:bodyPr/>
          <a:lstStyle/>
          <a:p>
            <a:r>
              <a:rPr lang="cs-CZ" dirty="0" smtClean="0"/>
              <a:t>Topologie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/>
          <a:lstStyle/>
          <a:p>
            <a:r>
              <a:rPr lang="cs-CZ" dirty="0" smtClean="0"/>
              <a:t>Prostorové uspořádání sítě</a:t>
            </a:r>
          </a:p>
          <a:p>
            <a:r>
              <a:rPr lang="cs-CZ" dirty="0" smtClean="0"/>
              <a:t>Určuje jakým způsobem jsou mezi sebou  propojeny jednotlivé stanice</a:t>
            </a:r>
          </a:p>
          <a:p>
            <a:endParaRPr lang="cs-CZ" dirty="0" smtClean="0"/>
          </a:p>
          <a:p>
            <a:r>
              <a:rPr lang="cs-CZ" dirty="0" smtClean="0"/>
              <a:t>Fyzická topologie</a:t>
            </a:r>
          </a:p>
          <a:p>
            <a:pPr lvl="1"/>
            <a:r>
              <a:rPr lang="cs-CZ" dirty="0" smtClean="0"/>
              <a:t>Určuje fyzické uspořádání stanic</a:t>
            </a:r>
          </a:p>
          <a:p>
            <a:r>
              <a:rPr lang="cs-CZ" dirty="0" smtClean="0"/>
              <a:t>Logická topologie</a:t>
            </a:r>
          </a:p>
          <a:p>
            <a:pPr lvl="1"/>
            <a:r>
              <a:rPr lang="cs-CZ" dirty="0" smtClean="0"/>
              <a:t>Určuje jak je uspořádána komunikace. Jakým způsobem mezi sebou stanice komunikují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cs-CZ" dirty="0" smtClean="0"/>
              <a:t>Hvězda (Star)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00240"/>
            <a:ext cx="4829180" cy="4574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dirty="0" smtClean="0"/>
              <a:t>Nejčastější Ethernet na</a:t>
            </a:r>
          </a:p>
          <a:p>
            <a:pPr>
              <a:buNone/>
            </a:pPr>
            <a:r>
              <a:rPr lang="cs-CZ" dirty="0" smtClean="0"/>
              <a:t>kroucené dvojlince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✔ výpadek kabelu odstaví jediný počítač</a:t>
            </a:r>
          </a:p>
          <a:p>
            <a:pPr>
              <a:buNone/>
            </a:pPr>
            <a:r>
              <a:rPr lang="cs-CZ" dirty="0" smtClean="0"/>
              <a:t>✔ lze oddělený provoz</a:t>
            </a:r>
          </a:p>
          <a:p>
            <a:pPr>
              <a:buNone/>
            </a:pPr>
            <a:r>
              <a:rPr lang="cs-CZ" dirty="0" smtClean="0"/>
              <a:t>✔ lze paralelní provoz</a:t>
            </a:r>
          </a:p>
          <a:p>
            <a:pPr>
              <a:buNone/>
            </a:pPr>
            <a:r>
              <a:rPr lang="cs-CZ" dirty="0" smtClean="0"/>
              <a:t>✗ spousta kabelů</a:t>
            </a:r>
          </a:p>
          <a:p>
            <a:pPr>
              <a:buNone/>
            </a:pPr>
            <a:r>
              <a:rPr lang="cs-CZ" dirty="0" smtClean="0"/>
              <a:t>✗ výpadek středu fatální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621388"/>
            <a:ext cx="2857520" cy="302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C3598-FD26-4607-824F-6C1A2431CFF4}"/>
</file>

<file path=customXml/itemProps2.xml><?xml version="1.0" encoding="utf-8"?>
<ds:datastoreItem xmlns:ds="http://schemas.openxmlformats.org/officeDocument/2006/customXml" ds:itemID="{B3EC7954-F179-426C-97C8-2E217EC7B8A0}"/>
</file>

<file path=customXml/itemProps3.xml><?xml version="1.0" encoding="utf-8"?>
<ds:datastoreItem xmlns:ds="http://schemas.openxmlformats.org/officeDocument/2006/customXml" ds:itemID="{563C8487-6504-4ADB-92D2-7447F27867FF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8386</TotalTime>
  <Words>917</Words>
  <Application>Microsoft Office PowerPoint</Application>
  <PresentationFormat>Předvádění na obrazovce (4:3)</PresentationFormat>
  <Paragraphs>272</Paragraphs>
  <Slides>19</Slides>
  <Notes>19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Urban</vt:lpstr>
      <vt:lpstr>Linková vrstva</vt:lpstr>
      <vt:lpstr>Linková vrstva</vt:lpstr>
      <vt:lpstr>Podvrstvy linkové vrstvy</vt:lpstr>
      <vt:lpstr>Rozhraní linkové vrstvy</vt:lpstr>
      <vt:lpstr>Standardy Linkové vrstvy</vt:lpstr>
      <vt:lpstr>Metody přístupu ke sdílenému médiu</vt:lpstr>
      <vt:lpstr>Metody přístupu k nesdílenému médiu</vt:lpstr>
      <vt:lpstr>Topologie</vt:lpstr>
      <vt:lpstr>Hvězda (Star)</vt:lpstr>
      <vt:lpstr>Kruh (Ring)</vt:lpstr>
      <vt:lpstr>Sběrnice (Bus)</vt:lpstr>
      <vt:lpstr>Strom (Tree)</vt:lpstr>
      <vt:lpstr>Obecný graf</vt:lpstr>
      <vt:lpstr>Rámec</vt:lpstr>
      <vt:lpstr>Ethernet rámec</vt:lpstr>
      <vt:lpstr>WAN rámec</vt:lpstr>
      <vt:lpstr>Wifi rámec</vt:lpstr>
      <vt:lpstr>Z aplikační vrstvy až na médium</vt:lpstr>
      <vt:lpstr>Tok dat sítí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Michal Bubílek</cp:lastModifiedBy>
  <cp:revision>677</cp:revision>
  <dcterms:created xsi:type="dcterms:W3CDTF">2007-09-07T06:40:24Z</dcterms:created>
  <dcterms:modified xsi:type="dcterms:W3CDTF">2013-02-14T08:10:40Z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