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7" r:id="rId13"/>
    <p:sldId id="268" r:id="rId14"/>
    <p:sldId id="271" r:id="rId15"/>
    <p:sldId id="272" r:id="rId16"/>
    <p:sldId id="273" r:id="rId17"/>
    <p:sldId id="269" r:id="rId18"/>
    <p:sldId id="275" r:id="rId19"/>
    <p:sldId id="274" r:id="rId20"/>
    <p:sldId id="277" r:id="rId21"/>
    <p:sldId id="278" r:id="rId22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5DA37D80-6434-44D0-A028-1B22A696006F}" styleName="Světlý styl 3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Světlý styl 2 – zvýraznění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Světlý styl 2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8497" autoAdjust="0"/>
  </p:normalViewPr>
  <p:slideViewPr>
    <p:cSldViewPr>
      <p:cViewPr>
        <p:scale>
          <a:sx n="70" d="100"/>
          <a:sy n="70" d="100"/>
        </p:scale>
        <p:origin x="-510" y="-1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6.2.2012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6547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6.2.2012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538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2/6/2012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2/6/2012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2/6/2012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Fyzická vrstva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dirty="0" smtClean="0"/>
              <a:t>Počítačové sítě</a:t>
            </a:r>
            <a:endParaRPr kumimoji="0" lang="en-US" dirty="0"/>
          </a:p>
        </p:txBody>
      </p:sp>
      <p:sp>
        <p:nvSpPr>
          <p:cNvPr id="6" name="TextovéPole 5"/>
          <p:cNvSpPr txBox="1"/>
          <p:nvPr/>
        </p:nvSpPr>
        <p:spPr>
          <a:xfrm>
            <a:off x="5929322" y="6407371"/>
            <a:ext cx="307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1400" dirty="0" smtClean="0"/>
              <a:t>Čerpáno z </a:t>
            </a:r>
            <a:r>
              <a:rPr lang="cs-CZ" sz="1400" dirty="0" err="1" smtClean="0"/>
              <a:t>Wikipedia</a:t>
            </a:r>
            <a:r>
              <a:rPr lang="cs-CZ" sz="1400" dirty="0" smtClean="0"/>
              <a:t> a CISCO</a:t>
            </a:r>
            <a:endParaRPr lang="cs-CZ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Throughput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Aktuální propustnost dat za jednotku času.</a:t>
            </a:r>
          </a:p>
          <a:p>
            <a:r>
              <a:rPr lang="cs-CZ" dirty="0" smtClean="0"/>
              <a:t>Platí, že </a:t>
            </a:r>
            <a:r>
              <a:rPr lang="cs-CZ" dirty="0" err="1" smtClean="0"/>
              <a:t>Throughput</a:t>
            </a:r>
            <a:r>
              <a:rPr lang="cs-CZ" dirty="0" smtClean="0"/>
              <a:t> </a:t>
            </a:r>
            <a:r>
              <a:rPr lang="en-US" dirty="0" smtClean="0"/>
              <a:t>&lt;</a:t>
            </a:r>
            <a:r>
              <a:rPr lang="cs-CZ" dirty="0" smtClean="0"/>
              <a:t> Bandwidth</a:t>
            </a:r>
          </a:p>
          <a:p>
            <a:r>
              <a:rPr lang="cs-CZ" dirty="0" smtClean="0"/>
              <a:t>Faktory ovlivňující </a:t>
            </a:r>
            <a:r>
              <a:rPr lang="cs-CZ" dirty="0" err="1" smtClean="0"/>
              <a:t>Throughput</a:t>
            </a:r>
            <a:r>
              <a:rPr lang="cs-CZ" dirty="0" smtClean="0"/>
              <a:t>:</a:t>
            </a:r>
          </a:p>
          <a:p>
            <a:pPr lvl="1"/>
            <a:r>
              <a:rPr lang="cs-CZ" dirty="0" smtClean="0"/>
              <a:t>Aktuální </a:t>
            </a:r>
            <a:r>
              <a:rPr lang="cs-CZ" smtClean="0"/>
              <a:t>provoz na </a:t>
            </a:r>
            <a:r>
              <a:rPr lang="cs-CZ" dirty="0" smtClean="0"/>
              <a:t>síti</a:t>
            </a:r>
          </a:p>
          <a:p>
            <a:pPr lvl="1"/>
            <a:r>
              <a:rPr lang="cs-CZ" dirty="0" smtClean="0"/>
              <a:t>Typ provozu</a:t>
            </a:r>
          </a:p>
          <a:p>
            <a:pPr lvl="1"/>
            <a:r>
              <a:rPr lang="cs-CZ" dirty="0" smtClean="0"/>
              <a:t>Počet připojených koncových stanic</a:t>
            </a:r>
          </a:p>
          <a:p>
            <a:pPr lvl="1"/>
            <a:r>
              <a:rPr lang="cs-CZ" dirty="0" smtClean="0"/>
              <a:t>Topologie</a:t>
            </a:r>
          </a:p>
          <a:p>
            <a:pPr lvl="1"/>
            <a:r>
              <a:rPr lang="cs-CZ" dirty="0" smtClean="0"/>
              <a:t>…</a:t>
            </a:r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857232"/>
            <a:ext cx="8229600" cy="857240"/>
          </a:xfrm>
        </p:spPr>
        <p:txBody>
          <a:bodyPr/>
          <a:lstStyle/>
          <a:p>
            <a:r>
              <a:rPr lang="cs-CZ" dirty="0" smtClean="0"/>
              <a:t>Přehled bezdrátových technologií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</p:nvPr>
        </p:nvGraphicFramePr>
        <p:xfrm>
          <a:off x="457200" y="2249489"/>
          <a:ext cx="8329644" cy="4108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7412"/>
                <a:gridCol w="1714512"/>
                <a:gridCol w="1143008"/>
                <a:gridCol w="3214712"/>
              </a:tblGrid>
              <a:tr h="1027117"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Standardy</a:t>
                      </a:r>
                      <a:endParaRPr lang="cs-CZ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smtClean="0"/>
                        <a:t>Rychlost</a:t>
                      </a:r>
                      <a:endParaRPr lang="cs-CZ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Dosah</a:t>
                      </a:r>
                      <a:endParaRPr lang="cs-CZ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smtClean="0"/>
                        <a:t>Aplikace</a:t>
                      </a:r>
                      <a:endParaRPr lang="cs-CZ" noProof="0"/>
                    </a:p>
                  </a:txBody>
                  <a:tcPr anchor="ctr"/>
                </a:tc>
              </a:tr>
              <a:tr h="10271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noProof="0" dirty="0" smtClean="0"/>
                        <a:t>Bluetooth 802.15</a:t>
                      </a:r>
                    </a:p>
                    <a:p>
                      <a:endParaRPr lang="cs-CZ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&lt; 1 Mbps</a:t>
                      </a:r>
                      <a:endParaRPr lang="cs-CZ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Krátký</a:t>
                      </a:r>
                      <a:endParaRPr lang="cs-CZ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smtClean="0"/>
                        <a:t>P2P</a:t>
                      </a:r>
                      <a:endParaRPr lang="cs-CZ" noProof="0"/>
                    </a:p>
                  </a:txBody>
                  <a:tcPr anchor="ctr"/>
                </a:tc>
              </a:tr>
              <a:tr h="1027117"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802.11 (a,b,g,n)</a:t>
                      </a:r>
                      <a:endParaRPr lang="cs-CZ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1-54 Mbps</a:t>
                      </a:r>
                      <a:endParaRPr lang="cs-CZ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Střední</a:t>
                      </a:r>
                      <a:endParaRPr lang="cs-CZ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LAN, Enterprise</a:t>
                      </a:r>
                      <a:endParaRPr lang="cs-CZ" noProof="0" dirty="0"/>
                    </a:p>
                  </a:txBody>
                  <a:tcPr anchor="ctr"/>
                </a:tc>
              </a:tr>
              <a:tr h="1027117"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GPRS,</a:t>
                      </a:r>
                      <a:r>
                        <a:rPr lang="cs-CZ" baseline="0" noProof="0" dirty="0" smtClean="0"/>
                        <a:t> GSM, CDMA</a:t>
                      </a:r>
                      <a:endParaRPr lang="cs-CZ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10 – 384 </a:t>
                      </a:r>
                      <a:r>
                        <a:rPr lang="cs-CZ" noProof="0" dirty="0" err="1" smtClean="0"/>
                        <a:t>Kbps</a:t>
                      </a:r>
                      <a:endParaRPr lang="cs-CZ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Dlouhá</a:t>
                      </a:r>
                      <a:endParaRPr lang="cs-CZ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noProof="0" dirty="0" smtClean="0"/>
                        <a:t>PDA, Mobilní komunikace, …</a:t>
                      </a:r>
                      <a:endParaRPr lang="cs-CZ" noProof="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smtClean="0"/>
              <a:t>Počítačové sítě</a:t>
            </a:r>
            <a:endParaRPr kumimoji="0"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cs-CZ" smtClean="0"/>
              <a:pPr/>
              <a:t>11</a:t>
            </a:fld>
            <a:endParaRPr kumimoji="0" lang="cs-CZ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Ethernet - přehled 10 – 200 Mbps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428594" y="2427620"/>
          <a:ext cx="8286810" cy="314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3076"/>
                <a:gridCol w="1571636"/>
                <a:gridCol w="2357454"/>
                <a:gridCol w="1143008"/>
                <a:gridCol w="15716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Ethernet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Bandwidth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Médium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Duplex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Vzdálenost</a:t>
                      </a:r>
                      <a:endParaRPr lang="cs-CZ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10Base-5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Tlustý koax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Half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500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10Base-2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Tenký koax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Half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185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10Base-T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Cat3</a:t>
                      </a:r>
                      <a:r>
                        <a:rPr lang="en-US" sz="2000" dirty="0" smtClean="0"/>
                        <a:t>/Cat5</a:t>
                      </a:r>
                      <a:r>
                        <a:rPr lang="cs-CZ" sz="2000" dirty="0" smtClean="0"/>
                        <a:t> UTP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Half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100Base-TX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Cat5</a:t>
                      </a:r>
                      <a:r>
                        <a:rPr lang="en-US" sz="2000" baseline="0" dirty="0" smtClean="0"/>
                        <a:t> UTP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Half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100Base-TX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200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Cat5</a:t>
                      </a:r>
                      <a:r>
                        <a:rPr lang="en-US" sz="2000" baseline="0" dirty="0" smtClean="0"/>
                        <a:t> UTP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100Base-FX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Vícevidová</a:t>
                      </a:r>
                      <a:r>
                        <a:rPr lang="cs-CZ" sz="2000" baseline="0" dirty="0" smtClean="0"/>
                        <a:t> optika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Half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400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100Base-FX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200 </a:t>
                      </a:r>
                      <a:r>
                        <a:rPr lang="cs-CZ" sz="2000" dirty="0" err="1" smtClean="0"/>
                        <a:t>Mbps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Vícevidová</a:t>
                      </a:r>
                      <a:r>
                        <a:rPr lang="cs-CZ" sz="2000" dirty="0" smtClean="0"/>
                        <a:t> optika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2 km</a:t>
                      </a:r>
                      <a:endParaRPr lang="cs-CZ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Ethernet - přehled 1 – 10Gbps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13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428594" y="2388570"/>
          <a:ext cx="8286810" cy="354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2"/>
                <a:gridCol w="1428760"/>
                <a:gridCol w="2500330"/>
                <a:gridCol w="1071570"/>
                <a:gridCol w="150019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Ethernet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Bandwidth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Médium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Duplex</a:t>
                      </a:r>
                      <a:endParaRPr lang="cs-CZ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 smtClean="0"/>
                        <a:t>Vzdálenost</a:t>
                      </a:r>
                      <a:endParaRPr lang="cs-CZ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1000Base-T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Cat5</a:t>
                      </a:r>
                      <a:r>
                        <a:rPr lang="cs-CZ" sz="2000" dirty="0" smtClean="0"/>
                        <a:t>e</a:t>
                      </a:r>
                      <a:r>
                        <a:rPr lang="en-US" sz="2000" baseline="0" dirty="0" smtClean="0"/>
                        <a:t> UTP</a:t>
                      </a:r>
                      <a:endParaRPr lang="cs-CZ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cs-CZ" sz="2000" dirty="0" smtClean="0"/>
                        <a:t>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1000Base-TX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Cat</a:t>
                      </a:r>
                      <a:r>
                        <a:rPr lang="cs-CZ" sz="2000" dirty="0" smtClean="0"/>
                        <a:t>6</a:t>
                      </a:r>
                      <a:r>
                        <a:rPr lang="en-US" sz="2000" baseline="0" dirty="0" smtClean="0"/>
                        <a:t> UTP</a:t>
                      </a:r>
                      <a:endParaRPr lang="cs-CZ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100</a:t>
                      </a:r>
                      <a:r>
                        <a:rPr lang="cs-CZ" sz="2000" dirty="0" smtClean="0"/>
                        <a:t>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1000Base-SX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dirty="0" err="1" smtClean="0"/>
                        <a:t>Vícevidová</a:t>
                      </a:r>
                      <a:r>
                        <a:rPr lang="cs-CZ" sz="2000" baseline="0" dirty="0" smtClean="0"/>
                        <a:t> optika</a:t>
                      </a:r>
                      <a:endParaRPr lang="cs-CZ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550</a:t>
                      </a:r>
                      <a:r>
                        <a:rPr lang="cs-CZ" sz="2000" dirty="0" smtClean="0"/>
                        <a:t>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1000Base-LX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J</a:t>
                      </a:r>
                      <a:r>
                        <a:rPr lang="cs-CZ" sz="2000" dirty="0" err="1" smtClean="0"/>
                        <a:t>ednovidová</a:t>
                      </a:r>
                      <a:r>
                        <a:rPr lang="cs-CZ" sz="2000" baseline="0" dirty="0" smtClean="0"/>
                        <a:t> optika</a:t>
                      </a:r>
                      <a:endParaRPr lang="cs-CZ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 km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10GBase-CX4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Twin</a:t>
                      </a:r>
                      <a:r>
                        <a:rPr lang="cs-CZ" sz="2000" dirty="0" smtClean="0"/>
                        <a:t>-</a:t>
                      </a:r>
                      <a:r>
                        <a:rPr lang="cs-CZ" sz="2000" dirty="0" err="1" smtClean="0"/>
                        <a:t>axial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10GBase-T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Cat</a:t>
                      </a:r>
                      <a:r>
                        <a:rPr lang="cs-CZ" sz="2000" dirty="0" smtClean="0"/>
                        <a:t>6a</a:t>
                      </a:r>
                      <a:r>
                        <a:rPr lang="en-US" sz="2000" dirty="0" smtClean="0"/>
                        <a:t>/</a:t>
                      </a:r>
                      <a:r>
                        <a:rPr lang="cs-CZ" sz="2000" dirty="0" smtClean="0"/>
                        <a:t>Cat7</a:t>
                      </a:r>
                      <a:r>
                        <a:rPr lang="en-US" sz="2000" baseline="0" dirty="0" smtClean="0"/>
                        <a:t> UTP</a:t>
                      </a:r>
                      <a:endParaRPr lang="cs-CZ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r>
                        <a:rPr lang="cs-CZ" sz="2000" dirty="0" smtClean="0"/>
                        <a:t>00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10GBase-LX4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Vícevidová</a:t>
                      </a:r>
                      <a:r>
                        <a:rPr lang="cs-CZ" sz="2000" dirty="0" smtClean="0"/>
                        <a:t> optika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300</a:t>
                      </a:r>
                      <a:r>
                        <a:rPr lang="cs-CZ" sz="2000" dirty="0" smtClean="0"/>
                        <a:t> m</a:t>
                      </a:r>
                      <a:endParaRPr lang="cs-CZ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10GBase-LX4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10 </a:t>
                      </a:r>
                      <a:r>
                        <a:rPr lang="cs-CZ" sz="2000" dirty="0" err="1" smtClean="0"/>
                        <a:t>Gbps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J</a:t>
                      </a:r>
                      <a:r>
                        <a:rPr lang="cs-CZ" sz="2000" dirty="0" err="1" smtClean="0"/>
                        <a:t>ednovidová</a:t>
                      </a:r>
                      <a:r>
                        <a:rPr lang="cs-CZ" sz="2000" dirty="0" smtClean="0"/>
                        <a:t> optika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err="1" smtClean="0"/>
                        <a:t>Full</a:t>
                      </a:r>
                      <a:endParaRPr lang="cs-CZ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sz="2000" dirty="0" smtClean="0"/>
                        <a:t> </a:t>
                      </a:r>
                      <a:r>
                        <a:rPr lang="en-US" sz="2000" dirty="0" smtClean="0"/>
                        <a:t>10 </a:t>
                      </a:r>
                      <a:r>
                        <a:rPr lang="cs-CZ" sz="2000" dirty="0" smtClean="0"/>
                        <a:t>km</a:t>
                      </a:r>
                      <a:endParaRPr lang="cs-CZ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928694"/>
          </a:xfrm>
        </p:spPr>
        <p:txBody>
          <a:bodyPr/>
          <a:lstStyle/>
          <a:p>
            <a:r>
              <a:rPr lang="cs-CZ" dirty="0" smtClean="0"/>
              <a:t>Kabeláž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02924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Přenosové cesty jsou buď </a:t>
            </a:r>
            <a:r>
              <a:rPr lang="cs-CZ" b="1" dirty="0" smtClean="0"/>
              <a:t>drátové</a:t>
            </a:r>
            <a:r>
              <a:rPr lang="cs-CZ" dirty="0" smtClean="0"/>
              <a:t>(koaxiální kabely, kroucená dvojlinka, optické vlákno) nebo </a:t>
            </a:r>
            <a:r>
              <a:rPr lang="cs-CZ" b="1" dirty="0" smtClean="0"/>
              <a:t>bezdrátové</a:t>
            </a:r>
            <a:r>
              <a:rPr lang="cs-CZ" dirty="0" smtClean="0"/>
              <a:t>(mikrovlnné spoje, družicové spoje, radiové spoje, laserové spoje, ...).</a:t>
            </a:r>
          </a:p>
          <a:p>
            <a:r>
              <a:rPr lang="cs-CZ" b="1" dirty="0" smtClean="0"/>
              <a:t>Buzení drátových přenosových cest</a:t>
            </a:r>
          </a:p>
          <a:p>
            <a:pPr lvl="1"/>
            <a:r>
              <a:rPr lang="cs-CZ" b="1" dirty="0" smtClean="0"/>
              <a:t>Nesymetrický</a:t>
            </a:r>
            <a:r>
              <a:rPr lang="cs-CZ" dirty="0" smtClean="0"/>
              <a:t> (například koaxiální kabel) – Jeden z vodičů je spojen se zemí a slouží i jako stínění. Přenášený signál je vyjádřen napětím na druhém vodiči vůči zemi.</a:t>
            </a:r>
          </a:p>
          <a:p>
            <a:pPr lvl="1"/>
            <a:r>
              <a:rPr lang="cs-CZ" b="1" dirty="0" smtClean="0"/>
              <a:t>Symetrický</a:t>
            </a:r>
            <a:r>
              <a:rPr lang="cs-CZ" dirty="0" smtClean="0"/>
              <a:t> (například kroucena </a:t>
            </a:r>
            <a:r>
              <a:rPr lang="cs-CZ" dirty="0" err="1" smtClean="0"/>
              <a:t>dvoulinka</a:t>
            </a:r>
            <a:r>
              <a:rPr lang="cs-CZ" dirty="0" smtClean="0"/>
              <a:t>) – Žádný z vodičů není spojen se zemí. Přenášený signál je vyjádřen rozdílem na obou vodičích.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14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4114800" cy="995362"/>
          </a:xfrm>
        </p:spPr>
        <p:txBody>
          <a:bodyPr/>
          <a:lstStyle/>
          <a:p>
            <a:r>
              <a:rPr lang="cs-CZ" dirty="0" smtClean="0"/>
              <a:t>Koaxiální kabel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214282" y="1571612"/>
            <a:ext cx="4357718" cy="5203775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Opletení vytváří druhý vodič. </a:t>
            </a:r>
          </a:p>
          <a:p>
            <a:r>
              <a:rPr lang="cs-CZ" dirty="0" smtClean="0"/>
              <a:t>Díky stínění méně vyzařují. </a:t>
            </a:r>
          </a:p>
          <a:p>
            <a:r>
              <a:rPr lang="cs-CZ" dirty="0" smtClean="0"/>
              <a:t>Lze využít na vyšších frekvencích než kroucená </a:t>
            </a:r>
            <a:r>
              <a:rPr lang="cs-CZ" dirty="0" err="1" smtClean="0"/>
              <a:t>dvoulinka</a:t>
            </a:r>
            <a:r>
              <a:rPr lang="cs-CZ" dirty="0" smtClean="0"/>
              <a:t>. </a:t>
            </a:r>
          </a:p>
          <a:p>
            <a:r>
              <a:rPr lang="cs-CZ" dirty="0" smtClean="0"/>
              <a:t>Dříve se používal v LAN. </a:t>
            </a:r>
          </a:p>
          <a:p>
            <a:r>
              <a:rPr lang="cs-CZ" dirty="0" smtClean="0"/>
              <a:t>Ethernet byl pro </a:t>
            </a:r>
            <a:r>
              <a:rPr lang="cs-CZ" dirty="0" err="1" smtClean="0"/>
              <a:t>koax</a:t>
            </a:r>
            <a:r>
              <a:rPr lang="cs-CZ" dirty="0" smtClean="0"/>
              <a:t> navrhnut, včetně sběrnicové topologie (10Base5, 10Base2). </a:t>
            </a:r>
          </a:p>
          <a:p>
            <a:r>
              <a:rPr lang="cs-CZ" dirty="0" smtClean="0"/>
              <a:t>Stále se používá v oblasti telekomunikací, antény, … .</a:t>
            </a:r>
          </a:p>
          <a:p>
            <a:r>
              <a:rPr lang="cs-CZ" b="1" dirty="0" smtClean="0"/>
              <a:t>Zakončení koaxiálních segmentů</a:t>
            </a:r>
            <a:r>
              <a:rPr lang="cs-CZ" dirty="0" smtClean="0"/>
              <a:t> – každý konec segmentu musí být zakončen (terminace) odporem 50Ω. Toto zakončení se provádí z důvodu ošetření před odrazy na koncích vedení.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>
          <a:xfrm>
            <a:off x="4648200" y="3083009"/>
            <a:ext cx="4281518" cy="3632139"/>
          </a:xfrm>
        </p:spPr>
        <p:txBody>
          <a:bodyPr>
            <a:normAutofit lnSpcReduction="10000"/>
          </a:bodyPr>
          <a:lstStyle/>
          <a:p>
            <a:r>
              <a:rPr lang="cs-CZ" b="1" dirty="0" smtClean="0"/>
              <a:t>Tlustý </a:t>
            </a:r>
            <a:r>
              <a:rPr lang="cs-CZ" b="1" dirty="0" err="1" smtClean="0"/>
              <a:t>koax</a:t>
            </a:r>
            <a:r>
              <a:rPr lang="cs-CZ" dirty="0" smtClean="0"/>
              <a:t> – vnější průměr cca 10mm, charakteristická impedance 50Ω, 4x opletení, vysoká cena, špatná ohebnost, nepoužívá se.</a:t>
            </a:r>
          </a:p>
          <a:p>
            <a:r>
              <a:rPr lang="cs-CZ" b="1" dirty="0" smtClean="0"/>
              <a:t>Tenký </a:t>
            </a:r>
            <a:r>
              <a:rPr lang="cs-CZ" b="1" dirty="0" err="1" smtClean="0"/>
              <a:t>koax</a:t>
            </a:r>
            <a:r>
              <a:rPr lang="cs-CZ" dirty="0" smtClean="0"/>
              <a:t> – vnější průměr cca 5mm, charakteristická impedance 50Ω, 1x až 2x opletení, lepší ohebnost, levnější oproti tlustému </a:t>
            </a:r>
            <a:r>
              <a:rPr lang="cs-CZ" dirty="0" err="1" smtClean="0"/>
              <a:t>koaxu</a:t>
            </a:r>
            <a:r>
              <a:rPr lang="cs-CZ" dirty="0" smtClean="0"/>
              <a:t>, nepoužívá se. </a:t>
            </a:r>
          </a:p>
          <a:p>
            <a:r>
              <a:rPr lang="cs-CZ" dirty="0" smtClean="0"/>
              <a:t>Konektor </a:t>
            </a:r>
            <a:r>
              <a:rPr lang="cs-CZ" b="1" dirty="0" smtClean="0"/>
              <a:t>BNC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15</a:t>
            </a:fld>
            <a:endParaRPr kumimoji="0"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28163" y="1357298"/>
            <a:ext cx="461586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57158" y="642918"/>
            <a:ext cx="4757742" cy="928694"/>
          </a:xfrm>
        </p:spPr>
        <p:txBody>
          <a:bodyPr/>
          <a:lstStyle/>
          <a:p>
            <a:r>
              <a:rPr lang="cs-CZ" dirty="0" smtClean="0"/>
              <a:t>Kroucená </a:t>
            </a:r>
            <a:r>
              <a:rPr lang="cs-CZ" dirty="0" err="1" smtClean="0"/>
              <a:t>dvoulinka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-32" y="1868563"/>
            <a:ext cx="4929190" cy="4846585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Je lacinější než koaxiální kabel. </a:t>
            </a:r>
          </a:p>
          <a:p>
            <a:r>
              <a:rPr lang="cs-CZ" b="1" dirty="0" smtClean="0"/>
              <a:t>Typy</a:t>
            </a:r>
          </a:p>
          <a:p>
            <a:pPr lvl="1"/>
            <a:r>
              <a:rPr lang="cs-CZ" b="1" dirty="0" smtClean="0"/>
              <a:t>STP</a:t>
            </a:r>
            <a:r>
              <a:rPr lang="cs-CZ" dirty="0" smtClean="0"/>
              <a:t>(</a:t>
            </a:r>
            <a:r>
              <a:rPr lang="cs-CZ" dirty="0" err="1" smtClean="0"/>
              <a:t>Shielded</a:t>
            </a:r>
            <a:r>
              <a:rPr lang="cs-CZ" dirty="0" smtClean="0"/>
              <a:t> </a:t>
            </a:r>
            <a:r>
              <a:rPr lang="cs-CZ" dirty="0" err="1" smtClean="0"/>
              <a:t>Twisted</a:t>
            </a:r>
            <a:r>
              <a:rPr lang="cs-CZ" dirty="0" smtClean="0"/>
              <a:t> Pair, stíněné provedení, stínění pro každý pár)</a:t>
            </a:r>
          </a:p>
          <a:p>
            <a:pPr lvl="1"/>
            <a:r>
              <a:rPr lang="cs-CZ" b="1" dirty="0" err="1" smtClean="0"/>
              <a:t>ScTP</a:t>
            </a:r>
            <a:r>
              <a:rPr lang="cs-CZ" dirty="0" smtClean="0"/>
              <a:t>(</a:t>
            </a:r>
            <a:r>
              <a:rPr lang="cs-CZ" dirty="0" err="1" smtClean="0"/>
              <a:t>Screened</a:t>
            </a:r>
            <a:r>
              <a:rPr lang="cs-CZ" dirty="0" smtClean="0"/>
              <a:t> </a:t>
            </a:r>
            <a:r>
              <a:rPr lang="cs-CZ" dirty="0" err="1" smtClean="0"/>
              <a:t>Twisted</a:t>
            </a:r>
            <a:r>
              <a:rPr lang="cs-CZ" dirty="0" smtClean="0"/>
              <a:t> Pair, jedno stínění pro všechny páry)</a:t>
            </a:r>
          </a:p>
          <a:p>
            <a:pPr lvl="1"/>
            <a:r>
              <a:rPr lang="cs-CZ" b="1" dirty="0" smtClean="0"/>
              <a:t>UTP</a:t>
            </a:r>
            <a:r>
              <a:rPr lang="cs-CZ" dirty="0" smtClean="0"/>
              <a:t> (</a:t>
            </a:r>
            <a:r>
              <a:rPr lang="cs-CZ" dirty="0" err="1" smtClean="0"/>
              <a:t>Unshielded</a:t>
            </a:r>
            <a:r>
              <a:rPr lang="cs-CZ" dirty="0" smtClean="0"/>
              <a:t> </a:t>
            </a:r>
            <a:r>
              <a:rPr lang="cs-CZ" dirty="0" err="1" smtClean="0"/>
              <a:t>Twisted</a:t>
            </a:r>
            <a:r>
              <a:rPr lang="cs-CZ" dirty="0" smtClean="0"/>
              <a:t> Pair, nestíněné provedení).</a:t>
            </a:r>
          </a:p>
          <a:p>
            <a:pPr lvl="1"/>
            <a:r>
              <a:rPr lang="cs-CZ" b="1" dirty="0" smtClean="0"/>
              <a:t>FTP</a:t>
            </a:r>
            <a:r>
              <a:rPr lang="cs-CZ" dirty="0" smtClean="0"/>
              <a:t> (</a:t>
            </a:r>
            <a:r>
              <a:rPr lang="cs-CZ" dirty="0" err="1" smtClean="0"/>
              <a:t>Foiled</a:t>
            </a:r>
            <a:r>
              <a:rPr lang="cs-CZ" dirty="0" smtClean="0"/>
              <a:t> </a:t>
            </a:r>
            <a:r>
              <a:rPr lang="cs-CZ" dirty="0" err="1" smtClean="0"/>
              <a:t>Twisted</a:t>
            </a:r>
            <a:r>
              <a:rPr lang="cs-CZ" dirty="0" smtClean="0"/>
              <a:t> Pair, stíněné provedení)</a:t>
            </a:r>
          </a:p>
          <a:p>
            <a:r>
              <a:rPr lang="cs-CZ" dirty="0" err="1" smtClean="0"/>
              <a:t>Dvoulinka</a:t>
            </a:r>
            <a:r>
              <a:rPr lang="cs-CZ" dirty="0" smtClean="0"/>
              <a:t> je kroucená proto, aby eliminovala efekt antény (přijímání a vyzařování do okolí). </a:t>
            </a:r>
          </a:p>
          <a:p>
            <a:r>
              <a:rPr lang="cs-CZ" dirty="0" smtClean="0"/>
              <a:t>Twisty umožňují pouze </a:t>
            </a:r>
            <a:r>
              <a:rPr lang="cs-CZ" b="1" dirty="0" smtClean="0"/>
              <a:t>dvoubodová spojení</a:t>
            </a:r>
            <a:r>
              <a:rPr lang="cs-CZ" dirty="0" smtClean="0"/>
              <a:t>. Vyžadují použití </a:t>
            </a:r>
            <a:r>
              <a:rPr lang="cs-CZ" dirty="0" err="1" smtClean="0"/>
              <a:t>rozbočovačů</a:t>
            </a:r>
            <a:r>
              <a:rPr lang="cs-CZ" dirty="0" smtClean="0"/>
              <a:t>. </a:t>
            </a:r>
          </a:p>
          <a:p>
            <a:r>
              <a:rPr lang="cs-CZ" dirty="0" smtClean="0"/>
              <a:t>Upřednostňují stromovou topologii. 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857752" y="3429000"/>
            <a:ext cx="4286248" cy="3143273"/>
          </a:xfrm>
        </p:spPr>
        <p:txBody>
          <a:bodyPr>
            <a:normAutofit fontScale="92500" lnSpcReduction="10000"/>
          </a:bodyPr>
          <a:lstStyle/>
          <a:p>
            <a:r>
              <a:rPr lang="cs-CZ" b="1" dirty="0" smtClean="0"/>
              <a:t>Kategorie</a:t>
            </a:r>
          </a:p>
          <a:p>
            <a:pPr lvl="1"/>
            <a:r>
              <a:rPr lang="cs-CZ" b="1" dirty="0" smtClean="0"/>
              <a:t>3</a:t>
            </a:r>
            <a:r>
              <a:rPr lang="cs-CZ" dirty="0" smtClean="0"/>
              <a:t> (do 10MHz, do 10Mbps)</a:t>
            </a:r>
          </a:p>
          <a:p>
            <a:pPr lvl="1"/>
            <a:r>
              <a:rPr lang="cs-CZ" b="1" dirty="0" smtClean="0"/>
              <a:t>5</a:t>
            </a:r>
            <a:r>
              <a:rPr lang="cs-CZ" dirty="0" smtClean="0"/>
              <a:t> (do 100-120MHz, do 150Mbps)</a:t>
            </a:r>
          </a:p>
          <a:p>
            <a:pPr lvl="1"/>
            <a:r>
              <a:rPr lang="cs-CZ" b="1" dirty="0" smtClean="0"/>
              <a:t>6</a:t>
            </a:r>
            <a:r>
              <a:rPr lang="cs-CZ" dirty="0" smtClean="0"/>
              <a:t> (do 200MHz)</a:t>
            </a:r>
          </a:p>
          <a:p>
            <a:pPr lvl="1"/>
            <a:r>
              <a:rPr lang="cs-CZ" b="1" dirty="0" smtClean="0"/>
              <a:t>7</a:t>
            </a:r>
            <a:r>
              <a:rPr lang="cs-CZ" dirty="0" smtClean="0"/>
              <a:t> (vyšší frekvence). </a:t>
            </a:r>
          </a:p>
          <a:p>
            <a:r>
              <a:rPr lang="cs-CZ" dirty="0" smtClean="0"/>
              <a:t>Nejčastěji se dnes používá kategorie 5 (</a:t>
            </a:r>
            <a:r>
              <a:rPr lang="cs-CZ" b="1" dirty="0" smtClean="0"/>
              <a:t>Cat.5</a:t>
            </a:r>
            <a:r>
              <a:rPr lang="cs-CZ" dirty="0" smtClean="0"/>
              <a:t>).</a:t>
            </a:r>
          </a:p>
          <a:p>
            <a:r>
              <a:rPr lang="cs-CZ" dirty="0" smtClean="0"/>
              <a:t>Konektory </a:t>
            </a:r>
            <a:r>
              <a:rPr lang="cs-CZ" b="1" dirty="0" smtClean="0"/>
              <a:t>RJ-45</a:t>
            </a:r>
          </a:p>
          <a:p>
            <a:r>
              <a:rPr lang="cs-CZ" dirty="0" smtClean="0"/>
              <a:t>Mají největší měrný odpor a to navíc při malých frekvencích.</a:t>
            </a:r>
          </a:p>
          <a:p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16</a:t>
            </a:fld>
            <a:endParaRPr kumimoji="0"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1714488"/>
            <a:ext cx="4658273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Ethernet </a:t>
            </a:r>
            <a:r>
              <a:rPr lang="en-US" dirty="0" smtClean="0"/>
              <a:t>10Base-T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2249424"/>
            <a:ext cx="4143404" cy="4394286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Používá Manchester kódování po kroucené dvojlince (UTP) s konektory RJ-45.</a:t>
            </a:r>
          </a:p>
          <a:p>
            <a:r>
              <a:rPr lang="cs-CZ" dirty="0" smtClean="0"/>
              <a:t>Využívají se jen dva páry (oranžový a zelený, piny 1,2,3,6)</a:t>
            </a:r>
          </a:p>
          <a:p>
            <a:r>
              <a:rPr lang="cs-CZ" dirty="0" smtClean="0"/>
              <a:t>Používá se topologie hvězda.</a:t>
            </a:r>
          </a:p>
          <a:p>
            <a:r>
              <a:rPr lang="cs-CZ" dirty="0" smtClean="0"/>
              <a:t>Délka vedení je maximálně 100m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17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4643438" y="3270908"/>
          <a:ext cx="4286280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839"/>
                <a:gridCol w="1598274"/>
                <a:gridCol w="2034167"/>
              </a:tblGrid>
              <a:tr h="161922"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Piny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Barva (obvykle)</a:t>
                      </a:r>
                      <a:endParaRPr lang="cs-C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400" dirty="0" smtClean="0"/>
                        <a:t>Použití</a:t>
                      </a:r>
                      <a:endParaRPr lang="cs-CZ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Oranžovobílá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TD</a:t>
                      </a:r>
                      <a:r>
                        <a:rPr lang="en-US" dirty="0" smtClean="0"/>
                        <a:t>+ </a:t>
                      </a:r>
                      <a:r>
                        <a:rPr lang="cs-CZ" dirty="0" smtClean="0"/>
                        <a:t>(vysílání dat)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Oranžová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TD-</a:t>
                      </a:r>
                      <a:r>
                        <a:rPr lang="en-US" dirty="0" smtClean="0"/>
                        <a:t> </a:t>
                      </a:r>
                      <a:r>
                        <a:rPr lang="cs-CZ" dirty="0" smtClean="0"/>
                        <a:t>(vysílání dat)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Zelenobílá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RD</a:t>
                      </a:r>
                      <a:r>
                        <a:rPr lang="en-US" dirty="0" smtClean="0"/>
                        <a:t>+ </a:t>
                      </a:r>
                      <a:r>
                        <a:rPr lang="cs-CZ" dirty="0" smtClean="0"/>
                        <a:t>(příjem dat)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Modrá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Nevyužit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Modrobílá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Nevyužit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Zelená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RD-</a:t>
                      </a:r>
                      <a:r>
                        <a:rPr lang="en-US" dirty="0" smtClean="0"/>
                        <a:t> </a:t>
                      </a:r>
                      <a:r>
                        <a:rPr lang="cs-CZ" dirty="0" smtClean="0"/>
                        <a:t>(příjem dat)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Hnědobílá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Nevyužit</a:t>
                      </a:r>
                      <a:endParaRPr lang="cs-CZ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cs-CZ" dirty="0" smtClean="0"/>
                        <a:t>8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Hnědá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Nevyužit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4" y="859163"/>
            <a:ext cx="3429024" cy="2355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cs-CZ" dirty="0" smtClean="0"/>
              <a:t>Typy kabelů pro různé druhy spoje</a:t>
            </a:r>
            <a:endParaRPr lang="cs-CZ" dirty="0"/>
          </a:p>
        </p:txBody>
      </p:sp>
      <p:graphicFrame>
        <p:nvGraphicFramePr>
          <p:cNvPr id="6" name="Zástupný symbol pro obsah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8107720"/>
              </p:ext>
            </p:extLst>
          </p:nvPr>
        </p:nvGraphicFramePr>
        <p:xfrm>
          <a:off x="285720" y="1928800"/>
          <a:ext cx="8643998" cy="45720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1768"/>
                <a:gridCol w="928694"/>
                <a:gridCol w="1357322"/>
                <a:gridCol w="3786214"/>
              </a:tblGrid>
              <a:tr h="1143009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Typ kabelu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Aplikace</a:t>
                      </a:r>
                      <a:endParaRPr lang="cs-CZ" dirty="0"/>
                    </a:p>
                  </a:txBody>
                  <a:tcPr anchor="ctr"/>
                </a:tc>
              </a:tr>
              <a:tr h="1143009">
                <a:tc>
                  <a:txBody>
                    <a:bodyPr/>
                    <a:lstStyle/>
                    <a:p>
                      <a:r>
                        <a:rPr lang="cs-CZ" dirty="0" smtClean="0"/>
                        <a:t>Přímý </a:t>
                      </a:r>
                    </a:p>
                    <a:p>
                      <a:r>
                        <a:rPr lang="cs-CZ" dirty="0" smtClean="0"/>
                        <a:t>(</a:t>
                      </a:r>
                      <a:r>
                        <a:rPr lang="cs-CZ" dirty="0" err="1" smtClean="0"/>
                        <a:t>Straight</a:t>
                      </a:r>
                      <a:r>
                        <a:rPr lang="cs-CZ" dirty="0" smtClean="0"/>
                        <a:t>-</a:t>
                      </a:r>
                      <a:r>
                        <a:rPr lang="cs-CZ" dirty="0" err="1" smtClean="0"/>
                        <a:t>Through</a:t>
                      </a:r>
                      <a:r>
                        <a:rPr lang="cs-CZ" dirty="0" smtClean="0"/>
                        <a:t>)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T568B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T568B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Spojení hosta se</a:t>
                      </a:r>
                      <a:r>
                        <a:rPr lang="cs-CZ" baseline="0" dirty="0" smtClean="0"/>
                        <a:t> síťovým zařízením (</a:t>
                      </a:r>
                      <a:r>
                        <a:rPr lang="cs-CZ" baseline="0" dirty="0" err="1" smtClean="0"/>
                        <a:t>Switch</a:t>
                      </a:r>
                      <a:r>
                        <a:rPr lang="cs-CZ" baseline="0" dirty="0" smtClean="0"/>
                        <a:t> - HUB, PC -  </a:t>
                      </a:r>
                      <a:r>
                        <a:rPr lang="cs-CZ" baseline="0" dirty="0" err="1" smtClean="0"/>
                        <a:t>Switch</a:t>
                      </a:r>
                      <a:r>
                        <a:rPr lang="cs-CZ" baseline="0" dirty="0" smtClean="0"/>
                        <a:t>, …)</a:t>
                      </a:r>
                      <a:endParaRPr lang="cs-CZ" dirty="0"/>
                    </a:p>
                  </a:txBody>
                  <a:tcPr anchor="ctr"/>
                </a:tc>
              </a:tr>
              <a:tr h="1143009">
                <a:tc>
                  <a:txBody>
                    <a:bodyPr/>
                    <a:lstStyle/>
                    <a:p>
                      <a:r>
                        <a:rPr lang="cs-CZ" dirty="0" smtClean="0"/>
                        <a:t>Kroucený </a:t>
                      </a:r>
                    </a:p>
                    <a:p>
                      <a:r>
                        <a:rPr lang="cs-CZ" dirty="0" smtClean="0"/>
                        <a:t>(</a:t>
                      </a:r>
                      <a:r>
                        <a:rPr lang="cs-CZ" dirty="0" err="1" smtClean="0"/>
                        <a:t>Crossover</a:t>
                      </a:r>
                      <a:r>
                        <a:rPr lang="cs-CZ" dirty="0" smtClean="0"/>
                        <a:t>)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T568B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T568A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Host</a:t>
                      </a:r>
                      <a:r>
                        <a:rPr lang="cs-CZ" baseline="0" dirty="0" smtClean="0"/>
                        <a:t> – </a:t>
                      </a:r>
                      <a:r>
                        <a:rPr lang="cs-CZ" baseline="0" dirty="0" err="1" smtClean="0"/>
                        <a:t>Host</a:t>
                      </a:r>
                      <a:r>
                        <a:rPr lang="cs-CZ" baseline="0" dirty="0" smtClean="0"/>
                        <a:t> (PC - </a:t>
                      </a:r>
                      <a:r>
                        <a:rPr lang="cs-CZ" baseline="0" dirty="0" err="1" smtClean="0"/>
                        <a:t>PC</a:t>
                      </a:r>
                      <a:r>
                        <a:rPr lang="cs-CZ" baseline="0" dirty="0" smtClean="0"/>
                        <a:t>)</a:t>
                      </a:r>
                    </a:p>
                    <a:p>
                      <a:r>
                        <a:rPr lang="cs-CZ" dirty="0" err="1" smtClean="0"/>
                        <a:t>Switch</a:t>
                      </a:r>
                      <a:r>
                        <a:rPr lang="cs-CZ" dirty="0" smtClean="0"/>
                        <a:t> – </a:t>
                      </a:r>
                      <a:r>
                        <a:rPr lang="cs-CZ" dirty="0" err="1" smtClean="0"/>
                        <a:t>Switch</a:t>
                      </a:r>
                      <a:endParaRPr lang="cs-CZ" dirty="0" smtClean="0"/>
                    </a:p>
                    <a:p>
                      <a:r>
                        <a:rPr lang="cs-CZ" dirty="0" smtClean="0"/>
                        <a:t>Router – </a:t>
                      </a:r>
                      <a:r>
                        <a:rPr lang="cs-CZ" dirty="0" err="1" smtClean="0"/>
                        <a:t>Router</a:t>
                      </a:r>
                      <a:endParaRPr lang="cs-CZ" dirty="0"/>
                    </a:p>
                  </a:txBody>
                  <a:tcPr anchor="ctr"/>
                </a:tc>
              </a:tr>
              <a:tr h="1143009">
                <a:tc>
                  <a:txBody>
                    <a:bodyPr/>
                    <a:lstStyle/>
                    <a:p>
                      <a:r>
                        <a:rPr lang="cs-CZ" dirty="0" smtClean="0"/>
                        <a:t>Převrácený </a:t>
                      </a:r>
                    </a:p>
                    <a:p>
                      <a:r>
                        <a:rPr lang="cs-CZ" dirty="0" smtClean="0"/>
                        <a:t>(</a:t>
                      </a:r>
                      <a:r>
                        <a:rPr lang="cs-CZ" dirty="0" err="1" smtClean="0"/>
                        <a:t>Rollover</a:t>
                      </a:r>
                      <a:r>
                        <a:rPr lang="cs-CZ" dirty="0" smtClean="0"/>
                        <a:t>)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T568B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Převrácené T568B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Workstation (konzole) - Router</a:t>
                      </a:r>
                      <a:endParaRPr lang="cs-CZ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18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00042"/>
            <a:ext cx="4043362" cy="714364"/>
          </a:xfrm>
        </p:spPr>
        <p:txBody>
          <a:bodyPr/>
          <a:lstStyle/>
          <a:p>
            <a:r>
              <a:rPr lang="cs-CZ" dirty="0" smtClean="0"/>
              <a:t>Optické vedení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71406" y="1428736"/>
            <a:ext cx="4572032" cy="5286412"/>
          </a:xfrm>
        </p:spPr>
        <p:txBody>
          <a:bodyPr>
            <a:noAutofit/>
          </a:bodyPr>
          <a:lstStyle/>
          <a:p>
            <a:r>
              <a:rPr lang="cs-CZ" dirty="0" smtClean="0"/>
              <a:t>Větší šířka pásma udává mnohem </a:t>
            </a:r>
            <a:r>
              <a:rPr lang="cs-CZ" b="1" dirty="0" smtClean="0"/>
              <a:t>větší přenosový potenciál než mají metalická vedení</a:t>
            </a:r>
            <a:r>
              <a:rPr lang="cs-CZ" dirty="0" smtClean="0"/>
              <a:t>.</a:t>
            </a:r>
          </a:p>
          <a:p>
            <a:r>
              <a:rPr lang="cs-CZ" dirty="0" smtClean="0"/>
              <a:t>Umožňují dosahovat přenosových rychlostí až v řádu GHz. </a:t>
            </a:r>
          </a:p>
          <a:p>
            <a:r>
              <a:rPr lang="cs-CZ" dirty="0" smtClean="0"/>
              <a:t>Mají nejmenší měrný odpor, navíc při vysokých frekvencích(viditelné světlo až 108MHz). </a:t>
            </a:r>
          </a:p>
          <a:p>
            <a:r>
              <a:rPr lang="cs-CZ" b="1" dirty="0" smtClean="0"/>
              <a:t>Optické kabely</a:t>
            </a:r>
            <a:r>
              <a:rPr lang="cs-CZ" dirty="0" smtClean="0"/>
              <a:t> – Jádro optického vlákna je z SIO2.(je velmi křehké obalené </a:t>
            </a:r>
            <a:r>
              <a:rPr lang="cs-CZ" dirty="0" err="1" smtClean="0"/>
              <a:t>opto</a:t>
            </a:r>
            <a:r>
              <a:rPr lang="cs-CZ" dirty="0" smtClean="0"/>
              <a:t>-izolační vrstvou). Existují i kabely s plastovým jádrem, slouží však jen k velmi krátkému spojení (metry). Optické kabely obsahují desítky až stovky vláken. Obsahují výztuž.</a:t>
            </a:r>
          </a:p>
          <a:p>
            <a:endParaRPr lang="cs-CZ" dirty="0" smtClean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4572000" y="2500306"/>
            <a:ext cx="4495800" cy="4286280"/>
          </a:xfrm>
        </p:spPr>
        <p:txBody>
          <a:bodyPr>
            <a:noAutofit/>
          </a:bodyPr>
          <a:lstStyle/>
          <a:p>
            <a:r>
              <a:rPr lang="cs-CZ" dirty="0" smtClean="0"/>
              <a:t>Pomocí technologie WDM dokáže vést i více barev najednou(co barva to signál) a obousměrně.</a:t>
            </a:r>
          </a:p>
          <a:p>
            <a:r>
              <a:rPr lang="cs-CZ" dirty="0" smtClean="0"/>
              <a:t>Dnes se jejich potenciál využívá jen na zlomek procent. Ve skutečnosti vlastně ještě není známo kam až možnosti sahají. </a:t>
            </a:r>
          </a:p>
          <a:p>
            <a:r>
              <a:rPr lang="cs-CZ" dirty="0" smtClean="0"/>
              <a:t>Nevýhodou je vysoká cena, malá mechanická odolnost a náročné </a:t>
            </a:r>
            <a:r>
              <a:rPr lang="cs-CZ" dirty="0" err="1" smtClean="0"/>
              <a:t>konektorování</a:t>
            </a:r>
            <a:r>
              <a:rPr lang="cs-CZ" dirty="0" smtClean="0"/>
              <a:t>.</a:t>
            </a:r>
          </a:p>
          <a:p>
            <a:r>
              <a:rPr lang="cs-CZ" dirty="0" smtClean="0"/>
              <a:t>Nemají žádné </a:t>
            </a:r>
            <a:r>
              <a:rPr lang="cs-CZ" dirty="0" err="1" smtClean="0"/>
              <a:t>elmag</a:t>
            </a:r>
            <a:r>
              <a:rPr lang="cs-CZ" dirty="0" smtClean="0"/>
              <a:t>. vyzařování a ani nejsou citlivé na vnější rušení.</a:t>
            </a:r>
          </a:p>
          <a:p>
            <a:r>
              <a:rPr lang="cs-CZ" dirty="0" smtClean="0"/>
              <a:t>Nejčastěji kruhová topologie</a:t>
            </a:r>
          </a:p>
          <a:p>
            <a:endParaRPr lang="cs-CZ" dirty="0" smtClean="0"/>
          </a:p>
          <a:p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19</a:t>
            </a:fld>
            <a:endParaRPr kumimoji="0"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3996" y="1000108"/>
            <a:ext cx="4670036" cy="1357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cs-CZ" dirty="0" smtClean="0"/>
              <a:t>Fyzická vrstva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712224"/>
            <a:ext cx="5072098" cy="5002924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Hlavním smyslem fyzické vrstvy je reprezentace bitů na různých médiích (</a:t>
            </a:r>
            <a:r>
              <a:rPr lang="cs-CZ" dirty="0" err="1" smtClean="0"/>
              <a:t>metalika</a:t>
            </a:r>
            <a:r>
              <a:rPr lang="cs-CZ" dirty="0" smtClean="0"/>
              <a:t>, optika, vzduch)</a:t>
            </a:r>
          </a:p>
          <a:p>
            <a:endParaRPr lang="cs-CZ" dirty="0" smtClean="0"/>
          </a:p>
          <a:p>
            <a:r>
              <a:rPr lang="cs-CZ" dirty="0" smtClean="0"/>
              <a:t>Popisuje média a konektory</a:t>
            </a:r>
          </a:p>
          <a:p>
            <a:r>
              <a:rPr lang="cs-CZ" dirty="0" smtClean="0"/>
              <a:t>Kódování dat do binární podoby</a:t>
            </a:r>
          </a:p>
          <a:p>
            <a:r>
              <a:rPr lang="cs-CZ" dirty="0" smtClean="0"/>
              <a:t>Reprezentace bitů na médiích</a:t>
            </a:r>
          </a:p>
          <a:p>
            <a:r>
              <a:rPr lang="cs-CZ" dirty="0" smtClean="0"/>
              <a:t>Elektronické obvody na přijímačích a vysílačích, …</a:t>
            </a:r>
          </a:p>
          <a:p>
            <a:endParaRPr lang="cs-CZ" dirty="0" smtClean="0"/>
          </a:p>
          <a:p>
            <a:endParaRPr lang="cs-CZ" dirty="0" smtClean="0"/>
          </a:p>
          <a:p>
            <a:pPr lvl="1"/>
            <a:endParaRPr lang="cs-CZ" dirty="0" smtClean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  <p:grpSp>
        <p:nvGrpSpPr>
          <p:cNvPr id="20" name="Skupina 22"/>
          <p:cNvGrpSpPr/>
          <p:nvPr/>
        </p:nvGrpSpPr>
        <p:grpSpPr>
          <a:xfrm>
            <a:off x="5286380" y="2000240"/>
            <a:ext cx="3500462" cy="4214842"/>
            <a:chOff x="5143504" y="2143116"/>
            <a:chExt cx="3500462" cy="4214842"/>
          </a:xfrm>
        </p:grpSpPr>
        <p:sp>
          <p:nvSpPr>
            <p:cNvPr id="21" name="Obdélník 20"/>
            <p:cNvSpPr/>
            <p:nvPr/>
          </p:nvSpPr>
          <p:spPr>
            <a:xfrm>
              <a:off x="5143504" y="5429264"/>
              <a:ext cx="3500462" cy="9286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Obdélník 18"/>
            <p:cNvSpPr/>
            <p:nvPr/>
          </p:nvSpPr>
          <p:spPr>
            <a:xfrm>
              <a:off x="5143504" y="4857760"/>
              <a:ext cx="3500462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dirty="0"/>
            </a:p>
          </p:txBody>
        </p:sp>
        <p:sp>
          <p:nvSpPr>
            <p:cNvPr id="18" name="Obdélník 17"/>
            <p:cNvSpPr/>
            <p:nvPr/>
          </p:nvSpPr>
          <p:spPr>
            <a:xfrm>
              <a:off x="5143504" y="4286256"/>
              <a:ext cx="3500462" cy="5000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Obdélník 16"/>
            <p:cNvSpPr/>
            <p:nvPr/>
          </p:nvSpPr>
          <p:spPr>
            <a:xfrm>
              <a:off x="5143504" y="2571744"/>
              <a:ext cx="3500462" cy="16430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6" name="Obdélník 5"/>
            <p:cNvSpPr/>
            <p:nvPr/>
          </p:nvSpPr>
          <p:spPr>
            <a:xfrm>
              <a:off x="5214942" y="5929330"/>
              <a:ext cx="1643074" cy="357190"/>
            </a:xfrm>
            <a:prstGeom prst="rect">
              <a:avLst/>
            </a:prstGeom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Fyzická</a:t>
              </a:r>
              <a:endParaRPr lang="cs-CZ" dirty="0"/>
            </a:p>
          </p:txBody>
        </p:sp>
        <p:sp>
          <p:nvSpPr>
            <p:cNvPr id="7" name="Obdélník 6"/>
            <p:cNvSpPr/>
            <p:nvPr/>
          </p:nvSpPr>
          <p:spPr>
            <a:xfrm>
              <a:off x="5214942" y="4929198"/>
              <a:ext cx="1643074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Síťová</a:t>
              </a:r>
              <a:endParaRPr lang="cs-CZ" dirty="0"/>
            </a:p>
          </p:txBody>
        </p:sp>
        <p:sp>
          <p:nvSpPr>
            <p:cNvPr id="8" name="Obdélník 7"/>
            <p:cNvSpPr/>
            <p:nvPr/>
          </p:nvSpPr>
          <p:spPr>
            <a:xfrm>
              <a:off x="5286380" y="4357694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Transportní</a:t>
              </a:r>
              <a:endParaRPr lang="cs-CZ" dirty="0"/>
            </a:p>
          </p:txBody>
        </p:sp>
        <p:sp>
          <p:nvSpPr>
            <p:cNvPr id="9" name="Obdélník 8"/>
            <p:cNvSpPr/>
            <p:nvPr/>
          </p:nvSpPr>
          <p:spPr>
            <a:xfrm>
              <a:off x="5286380" y="3714752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Relační</a:t>
              </a:r>
              <a:endParaRPr lang="cs-CZ" dirty="0"/>
            </a:p>
          </p:txBody>
        </p:sp>
        <p:sp>
          <p:nvSpPr>
            <p:cNvPr id="10" name="Obdélník 9"/>
            <p:cNvSpPr/>
            <p:nvPr/>
          </p:nvSpPr>
          <p:spPr>
            <a:xfrm>
              <a:off x="5286380" y="3214686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Prezentační</a:t>
              </a:r>
              <a:endParaRPr lang="cs-CZ" dirty="0"/>
            </a:p>
          </p:txBody>
        </p:sp>
        <p:sp>
          <p:nvSpPr>
            <p:cNvPr id="11" name="Obdélník 10"/>
            <p:cNvSpPr/>
            <p:nvPr/>
          </p:nvSpPr>
          <p:spPr>
            <a:xfrm>
              <a:off x="5286380" y="2714620"/>
              <a:ext cx="1571636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Aplikační</a:t>
              </a:r>
              <a:endParaRPr lang="cs-CZ" dirty="0"/>
            </a:p>
          </p:txBody>
        </p:sp>
        <p:sp>
          <p:nvSpPr>
            <p:cNvPr id="12" name="Obdélník 11"/>
            <p:cNvSpPr/>
            <p:nvPr/>
          </p:nvSpPr>
          <p:spPr>
            <a:xfrm>
              <a:off x="7000892" y="2714620"/>
              <a:ext cx="1500198" cy="1357322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Aplikační</a:t>
              </a:r>
              <a:endParaRPr lang="cs-CZ" dirty="0"/>
            </a:p>
          </p:txBody>
        </p:sp>
        <p:sp>
          <p:nvSpPr>
            <p:cNvPr id="13" name="Obdélník 12"/>
            <p:cNvSpPr/>
            <p:nvPr/>
          </p:nvSpPr>
          <p:spPr>
            <a:xfrm>
              <a:off x="5214942" y="5500702"/>
              <a:ext cx="1643074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Linková</a:t>
              </a:r>
              <a:endParaRPr lang="cs-CZ" dirty="0"/>
            </a:p>
          </p:txBody>
        </p:sp>
        <p:sp>
          <p:nvSpPr>
            <p:cNvPr id="14" name="Obdélník 13"/>
            <p:cNvSpPr/>
            <p:nvPr/>
          </p:nvSpPr>
          <p:spPr>
            <a:xfrm>
              <a:off x="7000892" y="4357694"/>
              <a:ext cx="1500198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Transportní</a:t>
              </a:r>
              <a:endParaRPr lang="cs-CZ" dirty="0"/>
            </a:p>
          </p:txBody>
        </p:sp>
        <p:sp>
          <p:nvSpPr>
            <p:cNvPr id="15" name="Obdélník 14"/>
            <p:cNvSpPr/>
            <p:nvPr/>
          </p:nvSpPr>
          <p:spPr>
            <a:xfrm>
              <a:off x="7000892" y="4929198"/>
              <a:ext cx="1500198" cy="357190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Síťová</a:t>
              </a:r>
              <a:endParaRPr lang="cs-CZ" dirty="0"/>
            </a:p>
          </p:txBody>
        </p:sp>
        <p:sp>
          <p:nvSpPr>
            <p:cNvPr id="16" name="Obdélník 15"/>
            <p:cNvSpPr/>
            <p:nvPr/>
          </p:nvSpPr>
          <p:spPr>
            <a:xfrm>
              <a:off x="7000892" y="5500702"/>
              <a:ext cx="1500198" cy="785818"/>
            </a:xfrm>
            <a:prstGeom prst="rect">
              <a:avLst/>
            </a:prstGeom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Přístup k médiu</a:t>
              </a:r>
              <a:endParaRPr lang="cs-CZ" dirty="0"/>
            </a:p>
          </p:txBody>
        </p:sp>
        <p:sp>
          <p:nvSpPr>
            <p:cNvPr id="22" name="TextovéPole 21"/>
            <p:cNvSpPr txBox="1"/>
            <p:nvPr/>
          </p:nvSpPr>
          <p:spPr>
            <a:xfrm>
              <a:off x="5429256" y="2143116"/>
              <a:ext cx="2802370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cs-CZ" dirty="0" smtClean="0"/>
                <a:t>ISO</a:t>
              </a:r>
              <a:r>
                <a:rPr lang="en-US" dirty="0" smtClean="0"/>
                <a:t>/OSI</a:t>
              </a:r>
              <a:r>
                <a:rPr lang="cs-CZ" dirty="0" smtClean="0"/>
                <a:t>		</a:t>
              </a:r>
              <a:r>
                <a:rPr lang="en-US" dirty="0" smtClean="0"/>
                <a:t>TCP/IP</a:t>
              </a:r>
              <a:endParaRPr lang="cs-CZ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cs-CZ" dirty="0" err="1" smtClean="0"/>
              <a:t>Singlemode</a:t>
            </a:r>
            <a:r>
              <a:rPr lang="cs-CZ" dirty="0" smtClean="0"/>
              <a:t> a </a:t>
            </a:r>
            <a:r>
              <a:rPr lang="cs-CZ" dirty="0" err="1" smtClean="0"/>
              <a:t>multimode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857364"/>
            <a:ext cx="8643998" cy="4822890"/>
          </a:xfrm>
        </p:spPr>
        <p:txBody>
          <a:bodyPr>
            <a:normAutofit fontScale="77500" lnSpcReduction="20000"/>
          </a:bodyPr>
          <a:lstStyle/>
          <a:p>
            <a:r>
              <a:rPr lang="cs-CZ" b="1" dirty="0" err="1" smtClean="0"/>
              <a:t>Mnohovidová</a:t>
            </a:r>
            <a:r>
              <a:rPr lang="cs-CZ" b="1" dirty="0" smtClean="0"/>
              <a:t> vlákna</a:t>
            </a:r>
            <a:r>
              <a:rPr lang="cs-CZ" dirty="0" smtClean="0"/>
              <a:t>(</a:t>
            </a:r>
            <a:r>
              <a:rPr lang="cs-CZ" dirty="0" err="1" smtClean="0"/>
              <a:t>multimode</a:t>
            </a:r>
            <a:r>
              <a:rPr lang="cs-CZ" dirty="0" smtClean="0"/>
              <a:t> </a:t>
            </a:r>
            <a:r>
              <a:rPr lang="cs-CZ" dirty="0" err="1" smtClean="0"/>
              <a:t>fiber</a:t>
            </a:r>
            <a:r>
              <a:rPr lang="cs-CZ" dirty="0" smtClean="0"/>
              <a:t>)</a:t>
            </a:r>
          </a:p>
          <a:p>
            <a:pPr lvl="1"/>
            <a:r>
              <a:rPr lang="cs-CZ" dirty="0" err="1" smtClean="0"/>
              <a:t>Dokáží</a:t>
            </a:r>
            <a:r>
              <a:rPr lang="cs-CZ" dirty="0" smtClean="0"/>
              <a:t> vést více vidů (vln světelných paprsků). </a:t>
            </a:r>
          </a:p>
          <a:p>
            <a:pPr lvl="1"/>
            <a:r>
              <a:rPr lang="cs-CZ" dirty="0" smtClean="0"/>
              <a:t>Mají průměr 62.5μm/125μm, 50μm/125μm (jádro/plášť). </a:t>
            </a:r>
          </a:p>
          <a:p>
            <a:pPr lvl="1"/>
            <a:r>
              <a:rPr lang="cs-CZ" dirty="0" smtClean="0"/>
              <a:t>Jsou lacinější. Levnější vysílače a přijímače. </a:t>
            </a:r>
          </a:p>
          <a:p>
            <a:pPr lvl="1"/>
            <a:r>
              <a:rPr lang="cs-CZ" dirty="0" smtClean="0"/>
              <a:t>Různé vidy doráží k přijímači s časovým zpožděním, což znamená zkreslení(vidová disperze), které deformuje signál. umožňují použití pro přenosy v řádu 100Mbps do cca 2km. </a:t>
            </a:r>
          </a:p>
          <a:p>
            <a:pPr lvl="1"/>
            <a:r>
              <a:rPr lang="cs-CZ" dirty="0" smtClean="0"/>
              <a:t>Používají světlo v rozsahu 850nm-1300nm. </a:t>
            </a:r>
          </a:p>
          <a:p>
            <a:pPr lvl="1"/>
            <a:r>
              <a:rPr lang="cs-CZ" dirty="0" smtClean="0"/>
              <a:t>Lze generovat z LED diod.</a:t>
            </a:r>
          </a:p>
          <a:p>
            <a:r>
              <a:rPr lang="cs-CZ" b="1" dirty="0" err="1" smtClean="0"/>
              <a:t>Jednovidové</a:t>
            </a:r>
            <a:r>
              <a:rPr lang="cs-CZ" b="1" dirty="0" smtClean="0"/>
              <a:t> vlákno</a:t>
            </a:r>
            <a:r>
              <a:rPr lang="cs-CZ" dirty="0" smtClean="0"/>
              <a:t>(</a:t>
            </a:r>
            <a:r>
              <a:rPr lang="cs-CZ" dirty="0" err="1" smtClean="0"/>
              <a:t>monomode</a:t>
            </a:r>
            <a:r>
              <a:rPr lang="cs-CZ" dirty="0" smtClean="0"/>
              <a:t>, </a:t>
            </a:r>
            <a:r>
              <a:rPr lang="cs-CZ" dirty="0" err="1" smtClean="0"/>
              <a:t>singlemode</a:t>
            </a:r>
            <a:r>
              <a:rPr lang="cs-CZ" dirty="0" smtClean="0"/>
              <a:t> </a:t>
            </a:r>
            <a:r>
              <a:rPr lang="cs-CZ" dirty="0" err="1" smtClean="0"/>
              <a:t>fiber</a:t>
            </a:r>
            <a:r>
              <a:rPr lang="cs-CZ" dirty="0" smtClean="0"/>
              <a:t>) </a:t>
            </a:r>
          </a:p>
          <a:p>
            <a:pPr lvl="1"/>
            <a:r>
              <a:rPr lang="cs-CZ" dirty="0" smtClean="0"/>
              <a:t>Vede jeden paprsek bez odrazů. </a:t>
            </a:r>
          </a:p>
          <a:p>
            <a:pPr lvl="1"/>
            <a:r>
              <a:rPr lang="cs-CZ" dirty="0" smtClean="0"/>
              <a:t>Toto se dosáhne zmenšením průměru vodiče až na 4-10μm, vhodnou kombinací indexu lomu jádra a pláště. </a:t>
            </a:r>
          </a:p>
          <a:p>
            <a:pPr lvl="1"/>
            <a:r>
              <a:rPr lang="cs-CZ" dirty="0" smtClean="0"/>
              <a:t>Dražší provedení kabelů i příslušenství. Vyžadují dokonalejší lasery. </a:t>
            </a:r>
          </a:p>
          <a:p>
            <a:pPr lvl="1"/>
            <a:r>
              <a:rPr lang="cs-CZ" dirty="0" smtClean="0"/>
              <a:t>Umožňuje přenosové rychlosti více jak 1Gbps do vzdáleností desítek(i stovek) kilometrů. </a:t>
            </a:r>
          </a:p>
          <a:p>
            <a:pPr lvl="1"/>
            <a:r>
              <a:rPr lang="cs-CZ" dirty="0" smtClean="0"/>
              <a:t>Používají světlo v rozsahu 1300nm-1550nm.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71480"/>
            <a:ext cx="8229600" cy="857256"/>
          </a:xfrm>
        </p:spPr>
        <p:txBody>
          <a:bodyPr/>
          <a:lstStyle/>
          <a:p>
            <a:r>
              <a:rPr lang="cs-CZ" b="1" dirty="0" err="1" smtClean="0"/>
              <a:t>Snellův</a:t>
            </a:r>
            <a:r>
              <a:rPr lang="cs-CZ" b="1" dirty="0" smtClean="0"/>
              <a:t> </a:t>
            </a:r>
            <a:r>
              <a:rPr lang="cs-CZ" b="1" dirty="0" smtClean="0"/>
              <a:t>zákon lomu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282" y="1428736"/>
            <a:ext cx="8715436" cy="5286412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Dopadá-li světelný paprsek na rozhraní dvou prostředí s různými optickými vlastnostmi, část paprsku se odrazí zpět a část se láme (vstupuje do druhého prostředí). </a:t>
            </a:r>
          </a:p>
          <a:p>
            <a:r>
              <a:rPr lang="cs-CZ" dirty="0" smtClean="0"/>
              <a:t>Velmi ovšem záleží na úhlu pod jakým paprsek dopadá. </a:t>
            </a:r>
          </a:p>
          <a:p>
            <a:r>
              <a:rPr lang="cs-CZ" dirty="0" smtClean="0"/>
              <a:t>Principem vedení světla je překročení mezního úhlu, aby docházelo jen k úplným odrazům světla.</a:t>
            </a:r>
          </a:p>
          <a:p>
            <a:r>
              <a:rPr lang="cs-CZ" dirty="0" err="1" smtClean="0"/>
              <a:t>Světlovodné</a:t>
            </a:r>
            <a:r>
              <a:rPr lang="cs-CZ" dirty="0" smtClean="0"/>
              <a:t> vlákno používá takovou kombinaci indexů lomu a úhlu dopadu, aby docházelo jen k úplným odrazům. </a:t>
            </a:r>
          </a:p>
          <a:p>
            <a:r>
              <a:rPr lang="cs-CZ" dirty="0" smtClean="0"/>
              <a:t>Číslicová data jsou reprezentována absencí resp. Přítomností světla, tedy světelnými impulzy.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dirty="0" err="1" smtClean="0"/>
              <a:t>Počítačové</a:t>
            </a:r>
            <a:r>
              <a:rPr kumimoji="0" lang="en-US" dirty="0" smtClean="0"/>
              <a:t> </a:t>
            </a:r>
            <a:r>
              <a:rPr kumimoji="0" lang="en-US" dirty="0" err="1" smtClean="0"/>
              <a:t>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21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928670"/>
            <a:ext cx="8229600" cy="1066800"/>
          </a:xfrm>
        </p:spPr>
        <p:txBody>
          <a:bodyPr/>
          <a:lstStyle/>
          <a:p>
            <a:r>
              <a:rPr lang="cs-CZ" dirty="0" smtClean="0"/>
              <a:t>Standardy fyzické vrstvy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28596" y="2000240"/>
            <a:ext cx="8143932" cy="4574296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Technologie fyzické vrstvy jsou standardizovány úřady: </a:t>
            </a:r>
          </a:p>
          <a:p>
            <a:pPr lvl="1"/>
            <a:r>
              <a:rPr lang="en-US" dirty="0" smtClean="0"/>
              <a:t>The International Organization for Standardization (ISO) </a:t>
            </a:r>
          </a:p>
          <a:p>
            <a:pPr lvl="1"/>
            <a:r>
              <a:rPr lang="en-US" dirty="0" smtClean="0"/>
              <a:t>The Institute of Electrical and Electronics Engineers (IEEE)</a:t>
            </a:r>
          </a:p>
          <a:p>
            <a:pPr lvl="1"/>
            <a:r>
              <a:rPr lang="en-US" dirty="0" smtClean="0"/>
              <a:t>The American National Standards Institute (ANSI) </a:t>
            </a:r>
          </a:p>
          <a:p>
            <a:pPr lvl="1"/>
            <a:r>
              <a:rPr lang="en-US" dirty="0" smtClean="0"/>
              <a:t>The International Telecommunication Union (ITU)</a:t>
            </a:r>
          </a:p>
          <a:p>
            <a:pPr lvl="1"/>
            <a:r>
              <a:rPr lang="en-US" dirty="0" smtClean="0"/>
              <a:t>The Electronics Industry Alliance/Telecommunications Industry Association (EIA/TIA)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14356"/>
            <a:ext cx="8229600" cy="857256"/>
          </a:xfrm>
        </p:spPr>
        <p:txBody>
          <a:bodyPr/>
          <a:lstStyle/>
          <a:p>
            <a:r>
              <a:rPr lang="cs-CZ" dirty="0" smtClean="0"/>
              <a:t>Reprezentace dat na médiu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85720" y="1677920"/>
            <a:ext cx="6643734" cy="4965790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Data na médiu jsou reprezentována bity</a:t>
            </a:r>
          </a:p>
          <a:p>
            <a:pPr lvl="1"/>
            <a:r>
              <a:rPr lang="cs-CZ" dirty="0" smtClean="0"/>
              <a:t>Média nejsou schopna nést celý rámec najednou, jsou schopna přenášet v jeden čas jeden bit.</a:t>
            </a:r>
          </a:p>
          <a:p>
            <a:r>
              <a:rPr lang="cs-CZ" dirty="0" smtClean="0"/>
              <a:t>Reprezentace </a:t>
            </a:r>
            <a:r>
              <a:rPr lang="cs-CZ" smtClean="0"/>
              <a:t>bitů závisí </a:t>
            </a:r>
            <a:r>
              <a:rPr lang="cs-CZ" dirty="0" smtClean="0"/>
              <a:t>na typu média</a:t>
            </a:r>
          </a:p>
          <a:p>
            <a:r>
              <a:rPr lang="cs-CZ" dirty="0" smtClean="0"/>
              <a:t>Tři základní formy přenosu</a:t>
            </a:r>
          </a:p>
          <a:p>
            <a:pPr lvl="1"/>
            <a:r>
              <a:rPr lang="cs-CZ" dirty="0" smtClean="0"/>
              <a:t>Metalické vedení</a:t>
            </a:r>
          </a:p>
          <a:p>
            <a:pPr lvl="2"/>
            <a:r>
              <a:rPr lang="cs-CZ" dirty="0" smtClean="0"/>
              <a:t>elektrické impulzy</a:t>
            </a:r>
          </a:p>
          <a:p>
            <a:pPr lvl="1"/>
            <a:r>
              <a:rPr lang="cs-CZ" dirty="0" smtClean="0"/>
              <a:t>Optické vedení</a:t>
            </a:r>
          </a:p>
          <a:p>
            <a:pPr lvl="2"/>
            <a:r>
              <a:rPr lang="cs-CZ" dirty="0" smtClean="0"/>
              <a:t>světelné impulzy</a:t>
            </a:r>
          </a:p>
          <a:p>
            <a:pPr lvl="1"/>
            <a:r>
              <a:rPr lang="cs-CZ" dirty="0" smtClean="0"/>
              <a:t>Bezdrátové vedení</a:t>
            </a:r>
          </a:p>
          <a:p>
            <a:pPr lvl="2"/>
            <a:r>
              <a:rPr lang="cs-CZ" dirty="0" smtClean="0"/>
              <a:t>elektromagnetické vlnění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58" y="4286256"/>
            <a:ext cx="3214674" cy="214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6814583" y="1643050"/>
            <a:ext cx="2329449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857256"/>
          </a:xfrm>
        </p:spPr>
        <p:txBody>
          <a:bodyPr/>
          <a:lstStyle/>
          <a:p>
            <a:r>
              <a:rPr lang="cs-CZ" dirty="0" smtClean="0"/>
              <a:t>Základní principy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357718"/>
          </a:xfrm>
        </p:spPr>
        <p:txBody>
          <a:bodyPr/>
          <a:lstStyle/>
          <a:p>
            <a:r>
              <a:rPr lang="cs-CZ" dirty="0" smtClean="0"/>
              <a:t>Kódování (</a:t>
            </a:r>
            <a:r>
              <a:rPr lang="cs-CZ" dirty="0" err="1" smtClean="0"/>
              <a:t>encoding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Rámec bitů je zpracován do předdefinovaného binárního kódování (Manchester, …)</a:t>
            </a:r>
          </a:p>
          <a:p>
            <a:r>
              <a:rPr lang="cs-CZ" dirty="0" smtClean="0"/>
              <a:t>Zpracování signálů (</a:t>
            </a:r>
            <a:r>
              <a:rPr lang="cs-CZ" dirty="0" err="1" smtClean="0"/>
              <a:t>signaling</a:t>
            </a:r>
            <a:r>
              <a:rPr lang="cs-CZ" dirty="0" smtClean="0"/>
              <a:t>)</a:t>
            </a:r>
          </a:p>
          <a:p>
            <a:pPr lvl="1"/>
            <a:r>
              <a:rPr lang="cs-CZ" dirty="0" smtClean="0"/>
              <a:t>Reprezentace bitů na fyzickém médiu</a:t>
            </a:r>
          </a:p>
          <a:p>
            <a:pPr lvl="1"/>
            <a:r>
              <a:rPr lang="cs-CZ" dirty="0" smtClean="0"/>
              <a:t>Obvykle se bitový signál reprezentuje změnou následujících veličin:</a:t>
            </a:r>
          </a:p>
          <a:p>
            <a:pPr lvl="2"/>
            <a:r>
              <a:rPr lang="cs-CZ" dirty="0" smtClean="0"/>
              <a:t>Amplituda</a:t>
            </a:r>
          </a:p>
          <a:p>
            <a:pPr lvl="2"/>
            <a:r>
              <a:rPr lang="cs-CZ" dirty="0" smtClean="0"/>
              <a:t>Frekvence</a:t>
            </a:r>
          </a:p>
          <a:p>
            <a:pPr lvl="2"/>
            <a:r>
              <a:rPr lang="cs-CZ" dirty="0" smtClean="0"/>
              <a:t>Fáze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1066800"/>
          </a:xfrm>
        </p:spPr>
        <p:txBody>
          <a:bodyPr/>
          <a:lstStyle/>
          <a:p>
            <a:r>
              <a:rPr lang="cs-CZ" dirty="0" smtClean="0"/>
              <a:t>Příklad signalizace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5286380" y="2500306"/>
            <a:ext cx="3714776" cy="3714776"/>
          </a:xfrm>
        </p:spPr>
        <p:txBody>
          <a:bodyPr/>
          <a:lstStyle/>
          <a:p>
            <a:pPr>
              <a:buNone/>
            </a:pPr>
            <a:r>
              <a:rPr lang="cs-CZ" dirty="0" smtClean="0"/>
              <a:t>Změna amplitudy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Změna frekvence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Změna fáze</a:t>
            </a:r>
          </a:p>
          <a:p>
            <a:pPr>
              <a:buNone/>
            </a:pPr>
            <a:endParaRPr lang="cs-CZ" dirty="0" smtClean="0"/>
          </a:p>
          <a:p>
            <a:pPr>
              <a:buNone/>
            </a:pPr>
            <a:r>
              <a:rPr lang="cs-CZ" dirty="0" smtClean="0"/>
              <a:t>Hodinový signál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831" y="1785926"/>
            <a:ext cx="4711111" cy="4825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85794"/>
            <a:ext cx="8229600" cy="714380"/>
          </a:xfrm>
        </p:spPr>
        <p:txBody>
          <a:bodyPr/>
          <a:lstStyle/>
          <a:p>
            <a:r>
              <a:rPr lang="cs-CZ" dirty="0" smtClean="0"/>
              <a:t>Manchester kódování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357686" y="1677920"/>
            <a:ext cx="4643470" cy="410853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cs-CZ" sz="3000" dirty="0" smtClean="0"/>
              <a:t>Hodinový signál</a:t>
            </a:r>
          </a:p>
          <a:p>
            <a:pPr>
              <a:buNone/>
            </a:pPr>
            <a:endParaRPr lang="cs-CZ" sz="3000" dirty="0" smtClean="0"/>
          </a:p>
          <a:p>
            <a:pPr>
              <a:buNone/>
            </a:pPr>
            <a:r>
              <a:rPr lang="cs-CZ" sz="3000" dirty="0" smtClean="0"/>
              <a:t>Data</a:t>
            </a:r>
          </a:p>
          <a:p>
            <a:pPr>
              <a:buNone/>
            </a:pPr>
            <a:endParaRPr lang="cs-CZ" sz="4800" dirty="0" smtClean="0"/>
          </a:p>
          <a:p>
            <a:pPr>
              <a:buNone/>
            </a:pPr>
            <a:r>
              <a:rPr lang="cs-CZ" sz="3000" dirty="0" smtClean="0"/>
              <a:t>Manchester</a:t>
            </a:r>
          </a:p>
          <a:p>
            <a:pPr>
              <a:buNone/>
            </a:pPr>
            <a:endParaRPr lang="cs-CZ" sz="3000" dirty="0" smtClean="0"/>
          </a:p>
          <a:p>
            <a:pPr>
              <a:buNone/>
            </a:pPr>
            <a:r>
              <a:rPr lang="cs-CZ" sz="3000" dirty="0" smtClean="0"/>
              <a:t>Manchester </a:t>
            </a:r>
            <a:r>
              <a:rPr lang="cs-CZ" dirty="0" smtClean="0"/>
              <a:t>(IEEE 802.3)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3860800" cy="416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ovéPole 8"/>
          <p:cNvSpPr txBox="1"/>
          <p:nvPr/>
        </p:nvSpPr>
        <p:spPr>
          <a:xfrm>
            <a:off x="928662" y="5786454"/>
            <a:ext cx="73068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cs-CZ" sz="2800" dirty="0" smtClean="0"/>
              <a:t> Není možné používat u rychlejších přenosů.</a:t>
            </a:r>
          </a:p>
          <a:p>
            <a:pPr>
              <a:buFont typeface="Arial" pitchFamily="34" charset="0"/>
              <a:buChar char="•"/>
            </a:pPr>
            <a:r>
              <a:rPr lang="cs-CZ" sz="2800" dirty="0" smtClean="0"/>
              <a:t> Běžně používán u 10BASE-T Ethernetu.</a:t>
            </a:r>
            <a:endParaRPr lang="cs-CZ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4B</a:t>
            </a:r>
            <a:r>
              <a:rPr lang="en-US" dirty="0" smtClean="0"/>
              <a:t>/</a:t>
            </a:r>
            <a:r>
              <a:rPr lang="cs-CZ" dirty="0" smtClean="0"/>
              <a:t>5B kódování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158" y="2500306"/>
            <a:ext cx="4786346" cy="3965658"/>
          </a:xfrm>
        </p:spPr>
        <p:txBody>
          <a:bodyPr/>
          <a:lstStyle/>
          <a:p>
            <a:r>
              <a:rPr lang="cs-CZ" dirty="0" smtClean="0"/>
              <a:t>Jednoduché skupinové kódování.</a:t>
            </a:r>
          </a:p>
          <a:p>
            <a:r>
              <a:rPr lang="cs-CZ" dirty="0" smtClean="0"/>
              <a:t>Díky tomuto kódování můžeme detekovat chyby již na fyzické úrovni.</a:t>
            </a:r>
          </a:p>
          <a:p>
            <a:r>
              <a:rPr lang="cs-CZ" dirty="0" smtClean="0"/>
              <a:t>Použití například v 100BASE-TX</a:t>
            </a:r>
          </a:p>
          <a:p>
            <a:endParaRPr lang="cs-CZ" dirty="0" smtClean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/>
        </p:nvGraphicFramePr>
        <p:xfrm>
          <a:off x="5286380" y="1000109"/>
          <a:ext cx="361950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594"/>
                <a:gridCol w="1985910"/>
              </a:tblGrid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4B </a:t>
                      </a:r>
                      <a:r>
                        <a:rPr lang="cs-CZ" dirty="0" err="1" smtClean="0"/>
                        <a:t>Code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5B Symbol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11110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01001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10100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10101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11101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</a:t>
                      </a:r>
                      <a:r>
                        <a:rPr lang="cs-CZ" dirty="0" smtClean="0"/>
                        <a:t>činný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11111</a:t>
                      </a:r>
                      <a:endParaRPr lang="cs-CZ" dirty="0"/>
                    </a:p>
                  </a:txBody>
                  <a:tcPr/>
                </a:tc>
              </a:tr>
              <a:tr h="3600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Start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11000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Konec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01101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Chyba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00111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Neplatný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00000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Neplatný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00010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…</a:t>
                      </a:r>
                      <a:endParaRPr lang="cs-CZ" dirty="0"/>
                    </a:p>
                  </a:txBody>
                  <a:tcPr/>
                </a:tc>
              </a:tr>
              <a:tr h="35719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Neplatný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11001</a:t>
                      </a:r>
                      <a:endParaRPr lang="cs-CZ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Bandwidth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Kapacita datového média</a:t>
            </a:r>
          </a:p>
          <a:p>
            <a:r>
              <a:rPr lang="cs-CZ" dirty="0" smtClean="0"/>
              <a:t>Množství informace, které je schopné médium přenést za danou časovou jednotku.</a:t>
            </a:r>
          </a:p>
          <a:p>
            <a:r>
              <a:rPr lang="cs-CZ" dirty="0" smtClean="0"/>
              <a:t>Jednotkou je </a:t>
            </a:r>
            <a:r>
              <a:rPr lang="cs-CZ" dirty="0" err="1" smtClean="0"/>
              <a:t>bps</a:t>
            </a:r>
            <a:r>
              <a:rPr lang="cs-CZ" dirty="0" smtClean="0"/>
              <a:t> (b</a:t>
            </a:r>
            <a:r>
              <a:rPr lang="en-US" dirty="0" smtClean="0"/>
              <a:t>/s, bit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sekundu</a:t>
            </a:r>
            <a:r>
              <a:rPr lang="cs-CZ" dirty="0" smtClean="0"/>
              <a:t>)</a:t>
            </a:r>
            <a:endParaRPr lang="en-US" dirty="0" smtClean="0"/>
          </a:p>
          <a:p>
            <a:r>
              <a:rPr lang="en-US" dirty="0" smtClean="0"/>
              <a:t>kbps, Mbps, </a:t>
            </a:r>
            <a:r>
              <a:rPr lang="en-US" dirty="0" err="1" smtClean="0"/>
              <a:t>Gbps</a:t>
            </a:r>
            <a:r>
              <a:rPr lang="en-US" dirty="0" smtClean="0"/>
              <a:t>, </a:t>
            </a:r>
            <a:r>
              <a:rPr lang="en-US" dirty="0" err="1" smtClean="0"/>
              <a:t>Tbps</a:t>
            </a:r>
            <a:endParaRPr lang="en-US" dirty="0" smtClean="0"/>
          </a:p>
          <a:p>
            <a:r>
              <a:rPr lang="cs-CZ" dirty="0" smtClean="0"/>
              <a:t>Bandwidth určuje:</a:t>
            </a:r>
          </a:p>
          <a:p>
            <a:pPr lvl="1"/>
            <a:r>
              <a:rPr lang="cs-CZ" dirty="0" smtClean="0"/>
              <a:t>Vlastnosti média</a:t>
            </a:r>
          </a:p>
          <a:p>
            <a:pPr lvl="1"/>
            <a:r>
              <a:rPr lang="cs-CZ" dirty="0" smtClean="0"/>
              <a:t>Přenosová technologie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E21B13-3DAC-4CBC-8705-84B93FD74648}"/>
</file>

<file path=customXml/itemProps2.xml><?xml version="1.0" encoding="utf-8"?>
<ds:datastoreItem xmlns:ds="http://schemas.openxmlformats.org/officeDocument/2006/customXml" ds:itemID="{A1A3FE5C-B201-4521-9372-20E26798D866}"/>
</file>

<file path=customXml/itemProps3.xml><?xml version="1.0" encoding="utf-8"?>
<ds:datastoreItem xmlns:ds="http://schemas.openxmlformats.org/officeDocument/2006/customXml" ds:itemID="{F86DB47A-2392-44A0-BDFF-E7BCB417BB1B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9096</TotalTime>
  <Words>1352</Words>
  <Application>Microsoft Office PowerPoint</Application>
  <PresentationFormat>Předvádění na obrazovce (4:3)</PresentationFormat>
  <Paragraphs>383</Paragraphs>
  <Slides>21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21</vt:i4>
      </vt:variant>
    </vt:vector>
  </HeadingPairs>
  <TitlesOfParts>
    <vt:vector size="22" baseType="lpstr">
      <vt:lpstr>Urban</vt:lpstr>
      <vt:lpstr>Fyzická vrstva</vt:lpstr>
      <vt:lpstr>Fyzická vrstva</vt:lpstr>
      <vt:lpstr>Standardy fyzické vrstvy</vt:lpstr>
      <vt:lpstr>Reprezentace dat na médiu</vt:lpstr>
      <vt:lpstr>Základní principy</vt:lpstr>
      <vt:lpstr>Příklad signalizace</vt:lpstr>
      <vt:lpstr>Manchester kódování</vt:lpstr>
      <vt:lpstr>4B/5B kódování</vt:lpstr>
      <vt:lpstr>Bandwidth</vt:lpstr>
      <vt:lpstr>Throughput</vt:lpstr>
      <vt:lpstr>Přehled bezdrátových technologií</vt:lpstr>
      <vt:lpstr>Ethernet - přehled 10 – 200 Mbps</vt:lpstr>
      <vt:lpstr>Ethernet - přehled 1 – 10Gbps</vt:lpstr>
      <vt:lpstr>Kabeláž</vt:lpstr>
      <vt:lpstr>Koaxiální kabel</vt:lpstr>
      <vt:lpstr>Kroucená dvoulinka</vt:lpstr>
      <vt:lpstr>Ethernet 10Base-T</vt:lpstr>
      <vt:lpstr>Typy kabelů pro různé druhy spoje</vt:lpstr>
      <vt:lpstr>Optické vedení</vt:lpstr>
      <vt:lpstr>Singlemode a multimode</vt:lpstr>
      <vt:lpstr>Snellův zákon lomu</vt:lpstr>
    </vt:vector>
  </TitlesOfParts>
  <Company>VOŠ a SPŠ Varnsdorf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Michal Bubílek</cp:lastModifiedBy>
  <cp:revision>732</cp:revision>
  <dcterms:created xsi:type="dcterms:W3CDTF">2007-09-07T06:40:24Z</dcterms:created>
  <dcterms:modified xsi:type="dcterms:W3CDTF">2012-02-06T10:55:19Z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