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6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33.xml" ContentType="application/vnd.openxmlformats-officedocument.presentationml.slide+xml"/>
  <Override PartName="/ppt/slides/slide25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8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25.10.2018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4154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25.10.2018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99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1867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68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5501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1807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10696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6506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9535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7885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42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7932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783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9114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619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5631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4689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89989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575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9393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3135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945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41035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845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74755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136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4506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507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8683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7693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68494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54878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4521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09245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7895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72098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3583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282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658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4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54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411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999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10/25/2018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10/25/2018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Ethernet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dirty="0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6407371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smtClean="0"/>
              <a:t>Čerpáno z </a:t>
            </a:r>
            <a:r>
              <a:rPr lang="cs-CZ" sz="1400" dirty="0" err="1" smtClean="0"/>
              <a:t>Wikipedia</a:t>
            </a:r>
            <a:r>
              <a:rPr lang="cs-CZ" sz="1400" dirty="0" smtClean="0"/>
              <a:t> a CISCO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Současnost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současné době je patrný nárůst služeb, které vyžadují rychlejší síť (VoIP, …).</a:t>
            </a:r>
          </a:p>
          <a:p>
            <a:r>
              <a:rPr lang="cs-CZ" dirty="0" smtClean="0"/>
              <a:t>Rychlosti Ethernetu proto směřují k 1Gbps a dál</a:t>
            </a:r>
          </a:p>
          <a:p>
            <a:r>
              <a:rPr lang="cs-CZ" dirty="0" smtClean="0"/>
              <a:t>Díky optickému vedení a novým technologiím již nyní Ethernet vystupuje nad hranice LAN.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Rámec (</a:t>
            </a:r>
            <a:r>
              <a:rPr lang="cs-CZ" dirty="0" err="1" smtClean="0"/>
              <a:t>Frame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1036700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PDU </a:t>
            </a:r>
            <a:r>
              <a:rPr lang="cs-CZ" dirty="0" err="1" smtClean="0"/>
              <a:t>Linkvé</a:t>
            </a:r>
            <a:r>
              <a:rPr lang="cs-CZ" dirty="0" smtClean="0"/>
              <a:t> vrstvy (</a:t>
            </a:r>
            <a:r>
              <a:rPr lang="cs-CZ" dirty="0" err="1" smtClean="0"/>
              <a:t>Layer</a:t>
            </a:r>
            <a:r>
              <a:rPr lang="cs-CZ" dirty="0" smtClean="0"/>
              <a:t> 2 PDU)</a:t>
            </a:r>
          </a:p>
          <a:p>
            <a:r>
              <a:rPr lang="cs-CZ" dirty="0" smtClean="0"/>
              <a:t>K paketu (</a:t>
            </a:r>
            <a:r>
              <a:rPr lang="cs-CZ" dirty="0" err="1" smtClean="0"/>
              <a:t>Layer</a:t>
            </a:r>
            <a:r>
              <a:rPr lang="cs-CZ" dirty="0" smtClean="0"/>
              <a:t> 3 PDU) se přidá hlavička a patička</a:t>
            </a:r>
          </a:p>
          <a:p>
            <a:r>
              <a:rPr lang="cs-CZ" dirty="0" smtClean="0"/>
              <a:t>Minimální délka rámce je 64B (nepočítá se </a:t>
            </a:r>
            <a:r>
              <a:rPr lang="cs-CZ" dirty="0" err="1" smtClean="0"/>
              <a:t>Preamble</a:t>
            </a:r>
            <a:r>
              <a:rPr lang="cs-CZ" dirty="0" smtClean="0"/>
              <a:t>).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357158" y="3689042"/>
          <a:ext cx="83582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214446"/>
                <a:gridCol w="857256"/>
                <a:gridCol w="1143008"/>
                <a:gridCol w="857257"/>
                <a:gridCol w="1714512"/>
                <a:gridCol w="15716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7B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46B – 1500B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4B</a:t>
                      </a:r>
                      <a:endParaRPr lang="cs-CZ" dirty="0"/>
                    </a:p>
                  </a:txBody>
                  <a:tcPr/>
                </a:tc>
              </a:tr>
              <a:tr h="190501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Úvod</a:t>
                      </a:r>
                    </a:p>
                    <a:p>
                      <a:pPr algn="ctr"/>
                      <a:r>
                        <a:rPr lang="cs-CZ" sz="1200" dirty="0" smtClean="0"/>
                        <a:t>(</a:t>
                      </a:r>
                      <a:r>
                        <a:rPr lang="cs-CZ" sz="1200" dirty="0" err="1" smtClean="0"/>
                        <a:t>Preamble</a:t>
                      </a:r>
                      <a:r>
                        <a:rPr lang="cs-CZ" sz="1200" dirty="0" smtClean="0"/>
                        <a:t>)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SFD</a:t>
                      </a:r>
                    </a:p>
                    <a:p>
                      <a:pPr algn="ctr"/>
                      <a:r>
                        <a:rPr lang="cs-CZ" sz="1200" dirty="0" smtClean="0"/>
                        <a:t>(start od </a:t>
                      </a:r>
                      <a:r>
                        <a:rPr lang="cs-CZ" sz="1200" dirty="0" err="1" smtClean="0"/>
                        <a:t>frame</a:t>
                      </a:r>
                      <a:r>
                        <a:rPr lang="cs-CZ" sz="1200" dirty="0" smtClean="0"/>
                        <a:t> </a:t>
                      </a:r>
                      <a:r>
                        <a:rPr lang="cs-CZ" sz="1200" dirty="0" err="1" smtClean="0"/>
                        <a:t>delimiter</a:t>
                      </a:r>
                      <a:r>
                        <a:rPr lang="cs-CZ" sz="1200" dirty="0" smtClean="0"/>
                        <a:t>)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Cílová adresa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Zdrojová </a:t>
                      </a:r>
                    </a:p>
                    <a:p>
                      <a:pPr algn="ctr"/>
                      <a:r>
                        <a:rPr lang="cs-CZ" dirty="0" smtClean="0"/>
                        <a:t>Adresa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Délka </a:t>
                      </a:r>
                      <a:r>
                        <a:rPr lang="en-US" dirty="0" smtClean="0"/>
                        <a:t>/</a:t>
                      </a:r>
                      <a:r>
                        <a:rPr lang="cs-CZ" dirty="0" smtClean="0"/>
                        <a:t> Typ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802.2 hlavička a data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/>
                        <a:t>Frame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Check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Sequence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/>
        </p:nvGraphicFramePr>
        <p:xfrm>
          <a:off x="357160" y="5500702"/>
          <a:ext cx="83582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138"/>
                <a:gridCol w="928694"/>
                <a:gridCol w="1143008"/>
                <a:gridCol w="857259"/>
                <a:gridCol w="1714512"/>
                <a:gridCol w="1571633"/>
              </a:tblGrid>
              <a:tr h="226683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8B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46B – 1500B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4B</a:t>
                      </a:r>
                      <a:endParaRPr lang="cs-CZ" dirty="0"/>
                    </a:p>
                  </a:txBody>
                  <a:tcPr/>
                </a:tc>
              </a:tr>
              <a:tr h="396694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Úvod</a:t>
                      </a:r>
                    </a:p>
                    <a:p>
                      <a:pPr algn="ctr"/>
                      <a:r>
                        <a:rPr lang="cs-CZ" dirty="0" smtClean="0"/>
                        <a:t>(</a:t>
                      </a:r>
                      <a:r>
                        <a:rPr lang="cs-CZ" dirty="0" err="1" smtClean="0"/>
                        <a:t>Preamble</a:t>
                      </a:r>
                      <a:r>
                        <a:rPr lang="cs-CZ" dirty="0" smtClean="0"/>
                        <a:t>)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Cílová adresa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Zdrojová </a:t>
                      </a:r>
                    </a:p>
                    <a:p>
                      <a:pPr algn="ctr"/>
                      <a:r>
                        <a:rPr lang="cs-CZ" dirty="0" smtClean="0"/>
                        <a:t>Adresa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Typ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Data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/>
                        <a:t>Frame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Check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Sequence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ovéPole 8"/>
          <p:cNvSpPr txBox="1"/>
          <p:nvPr/>
        </p:nvSpPr>
        <p:spPr>
          <a:xfrm>
            <a:off x="428596" y="3357562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Původní IEEE 802.3</a:t>
            </a:r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428596" y="514351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Revidovaný IEEE 802.3 (Ethernet)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Políčka rámce (Ethernet </a:t>
            </a:r>
            <a:r>
              <a:rPr lang="cs-CZ" dirty="0" err="1" smtClean="0"/>
              <a:t>Frame</a:t>
            </a:r>
            <a:r>
              <a:rPr lang="cs-CZ" dirty="0" smtClean="0"/>
              <a:t> </a:t>
            </a:r>
            <a:r>
              <a:rPr lang="cs-CZ" dirty="0" err="1" smtClean="0"/>
              <a:t>Fields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14324" y="3071810"/>
            <a:ext cx="4543428" cy="3560701"/>
          </a:xfrm>
        </p:spPr>
        <p:txBody>
          <a:bodyPr>
            <a:normAutofit fontScale="92500" lnSpcReduction="10000"/>
          </a:bodyPr>
          <a:lstStyle/>
          <a:p>
            <a:r>
              <a:rPr lang="cs-CZ" dirty="0" err="1" smtClean="0"/>
              <a:t>Preamble</a:t>
            </a:r>
            <a:r>
              <a:rPr lang="cs-CZ" dirty="0" smtClean="0"/>
              <a:t> a SFD (úvod)</a:t>
            </a:r>
          </a:p>
          <a:p>
            <a:pPr lvl="1"/>
            <a:r>
              <a:rPr lang="cs-CZ" dirty="0" smtClean="0"/>
              <a:t>Pro synchronizaci mezi vysílačem a přijímačem</a:t>
            </a:r>
          </a:p>
          <a:p>
            <a:pPr lvl="1"/>
            <a:r>
              <a:rPr lang="cs-CZ" dirty="0" smtClean="0"/>
              <a:t>Upozorňuje příjemce na nový rámec</a:t>
            </a:r>
          </a:p>
          <a:p>
            <a:r>
              <a:rPr lang="cs-CZ" dirty="0" err="1" smtClean="0"/>
              <a:t>Destination</a:t>
            </a:r>
            <a:r>
              <a:rPr lang="cs-CZ" dirty="0" smtClean="0"/>
              <a:t> </a:t>
            </a:r>
            <a:r>
              <a:rPr lang="cs-CZ" dirty="0" err="1" smtClean="0"/>
              <a:t>address</a:t>
            </a:r>
            <a:r>
              <a:rPr lang="cs-CZ" dirty="0" smtClean="0"/>
              <a:t> (cílová adresa)</a:t>
            </a:r>
          </a:p>
          <a:p>
            <a:pPr lvl="1"/>
            <a:r>
              <a:rPr lang="cs-CZ" dirty="0" smtClean="0"/>
              <a:t>Fyzická adresa příjemce rámce</a:t>
            </a:r>
          </a:p>
          <a:p>
            <a:r>
              <a:rPr lang="cs-CZ" dirty="0" err="1" smtClean="0"/>
              <a:t>Source</a:t>
            </a:r>
            <a:r>
              <a:rPr lang="cs-CZ" dirty="0" smtClean="0"/>
              <a:t> </a:t>
            </a:r>
            <a:r>
              <a:rPr lang="cs-CZ" dirty="0" err="1" smtClean="0"/>
              <a:t>address</a:t>
            </a:r>
            <a:r>
              <a:rPr lang="cs-CZ" dirty="0" smtClean="0"/>
              <a:t> (adresa zdroje)</a:t>
            </a:r>
          </a:p>
          <a:p>
            <a:pPr lvl="1"/>
            <a:r>
              <a:rPr lang="cs-CZ" dirty="0" smtClean="0"/>
              <a:t>Fyzická adresa „stvořitele“ rámce</a:t>
            </a:r>
          </a:p>
          <a:p>
            <a:r>
              <a:rPr lang="cs-CZ" dirty="0" err="1" smtClean="0"/>
              <a:t>Length</a:t>
            </a:r>
            <a:r>
              <a:rPr lang="cs-CZ" dirty="0" smtClean="0"/>
              <a:t> </a:t>
            </a:r>
            <a:r>
              <a:rPr lang="en-US" dirty="0" smtClean="0"/>
              <a:t>/ Type</a:t>
            </a:r>
            <a:r>
              <a:rPr lang="cs-CZ" dirty="0" smtClean="0"/>
              <a:t> (Délka</a:t>
            </a:r>
            <a:r>
              <a:rPr lang="en-US" dirty="0" smtClean="0"/>
              <a:t> / </a:t>
            </a:r>
            <a:r>
              <a:rPr lang="cs-CZ" dirty="0" smtClean="0"/>
              <a:t>Typ)</a:t>
            </a:r>
          </a:p>
          <a:p>
            <a:pPr lvl="1"/>
            <a:r>
              <a:rPr lang="cs-CZ" dirty="0" err="1" smtClean="0"/>
              <a:t>Length</a:t>
            </a:r>
            <a:r>
              <a:rPr lang="cs-CZ" dirty="0" smtClean="0"/>
              <a:t> – Délka datového políčka rámce</a:t>
            </a:r>
          </a:p>
          <a:p>
            <a:pPr lvl="1"/>
            <a:r>
              <a:rPr lang="cs-CZ" dirty="0" smtClean="0"/>
              <a:t>Type – určuj použitý protokol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>
          <a:xfrm>
            <a:off x="4719638" y="3071810"/>
            <a:ext cx="4138642" cy="356070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Data</a:t>
            </a:r>
          </a:p>
          <a:p>
            <a:pPr lvl="1"/>
            <a:r>
              <a:rPr lang="cs-CZ" dirty="0" smtClean="0"/>
              <a:t>Data z vyšší vrstvy</a:t>
            </a:r>
          </a:p>
          <a:p>
            <a:pPr lvl="1"/>
            <a:r>
              <a:rPr lang="cs-CZ" dirty="0" smtClean="0"/>
              <a:t>V případě, že jsou data menší, doplní se „vycpávkou“</a:t>
            </a:r>
          </a:p>
          <a:p>
            <a:r>
              <a:rPr lang="cs-CZ" dirty="0" err="1" smtClean="0"/>
              <a:t>Frame</a:t>
            </a:r>
            <a:r>
              <a:rPr lang="cs-CZ" dirty="0" smtClean="0"/>
              <a:t> </a:t>
            </a:r>
            <a:r>
              <a:rPr lang="cs-CZ" dirty="0" err="1" smtClean="0"/>
              <a:t>Check</a:t>
            </a:r>
            <a:r>
              <a:rPr lang="cs-CZ" dirty="0" smtClean="0"/>
              <a:t>  </a:t>
            </a:r>
            <a:r>
              <a:rPr lang="cs-CZ" dirty="0" err="1" smtClean="0"/>
              <a:t>Sequence</a:t>
            </a:r>
            <a:r>
              <a:rPr lang="cs-CZ" dirty="0" smtClean="0"/>
              <a:t> (FSC)</a:t>
            </a:r>
          </a:p>
          <a:p>
            <a:pPr lvl="1"/>
            <a:r>
              <a:rPr lang="cs-CZ" dirty="0" smtClean="0"/>
              <a:t>Kontrolní součty (CRC – </a:t>
            </a:r>
            <a:r>
              <a:rPr lang="cs-CZ" dirty="0" err="1" smtClean="0"/>
              <a:t>cyclic</a:t>
            </a:r>
            <a:r>
              <a:rPr lang="cs-CZ" dirty="0" smtClean="0"/>
              <a:t> </a:t>
            </a:r>
            <a:r>
              <a:rPr lang="cs-CZ" dirty="0" err="1" smtClean="0"/>
              <a:t>redundancy</a:t>
            </a:r>
            <a:r>
              <a:rPr lang="cs-CZ" dirty="0" smtClean="0"/>
              <a:t> </a:t>
            </a:r>
            <a:r>
              <a:rPr lang="cs-CZ" dirty="0" err="1" smtClean="0"/>
              <a:t>check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Do kontrolního součtu jsou zahrnuty pole: Cílová i zdrojová adresa, typ a data.</a:t>
            </a:r>
          </a:p>
          <a:p>
            <a:pPr lvl="1"/>
            <a:r>
              <a:rPr lang="cs-CZ" dirty="0" smtClean="0"/>
              <a:t>V případě že kontrolní součet neodpovídá, rámec je zahozen.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2184"/>
              </p:ext>
            </p:extLst>
          </p:nvPr>
        </p:nvGraphicFramePr>
        <p:xfrm>
          <a:off x="357158" y="1857364"/>
          <a:ext cx="83582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32"/>
                <a:gridCol w="1214446"/>
                <a:gridCol w="857256"/>
                <a:gridCol w="1143008"/>
                <a:gridCol w="857257"/>
                <a:gridCol w="1714512"/>
                <a:gridCol w="157163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7B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46B – 1500B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4B</a:t>
                      </a:r>
                      <a:endParaRPr lang="cs-CZ" dirty="0"/>
                    </a:p>
                  </a:txBody>
                  <a:tcPr/>
                </a:tc>
              </a:tr>
              <a:tr h="190501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Úvod</a:t>
                      </a:r>
                    </a:p>
                    <a:p>
                      <a:pPr algn="ctr"/>
                      <a:r>
                        <a:rPr lang="cs-CZ" sz="1200" dirty="0" smtClean="0"/>
                        <a:t>(</a:t>
                      </a:r>
                      <a:r>
                        <a:rPr lang="cs-CZ" sz="1200" dirty="0" err="1" smtClean="0"/>
                        <a:t>Preamble</a:t>
                      </a:r>
                      <a:r>
                        <a:rPr lang="cs-CZ" sz="1200" dirty="0" smtClean="0"/>
                        <a:t>)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SFD</a:t>
                      </a:r>
                    </a:p>
                    <a:p>
                      <a:pPr algn="ctr"/>
                      <a:r>
                        <a:rPr lang="cs-CZ" sz="1200" dirty="0" smtClean="0"/>
                        <a:t>(start od </a:t>
                      </a:r>
                      <a:r>
                        <a:rPr lang="cs-CZ" sz="1200" dirty="0" err="1" smtClean="0"/>
                        <a:t>frame</a:t>
                      </a:r>
                      <a:r>
                        <a:rPr lang="cs-CZ" sz="1200" dirty="0" smtClean="0"/>
                        <a:t> </a:t>
                      </a:r>
                      <a:r>
                        <a:rPr lang="cs-CZ" sz="1200" dirty="0" err="1" smtClean="0"/>
                        <a:t>delimiter</a:t>
                      </a:r>
                      <a:r>
                        <a:rPr lang="cs-CZ" sz="1200" dirty="0" smtClean="0"/>
                        <a:t>)</a:t>
                      </a:r>
                      <a:endParaRPr lang="cs-CZ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Cílová adresa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Zdrojová </a:t>
                      </a:r>
                    </a:p>
                    <a:p>
                      <a:pPr algn="ctr"/>
                      <a:r>
                        <a:rPr lang="cs-CZ" dirty="0" smtClean="0"/>
                        <a:t>Adresa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Délka </a:t>
                      </a:r>
                      <a:r>
                        <a:rPr lang="en-US" dirty="0" smtClean="0"/>
                        <a:t>/</a:t>
                      </a:r>
                      <a:r>
                        <a:rPr lang="cs-CZ" dirty="0" smtClean="0"/>
                        <a:t> Typ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mtClean="0"/>
                        <a:t>tělo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/>
                        <a:t>Frame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Check</a:t>
                      </a:r>
                      <a:r>
                        <a:rPr lang="cs-CZ" dirty="0" smtClean="0"/>
                        <a:t> </a:t>
                      </a:r>
                      <a:r>
                        <a:rPr lang="cs-CZ" dirty="0" err="1" smtClean="0"/>
                        <a:t>Sequence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Fyzická adresa (MAC </a:t>
            </a:r>
            <a:r>
              <a:rPr lang="cs-CZ" dirty="0" err="1" smtClean="0"/>
              <a:t>address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28596" y="2071678"/>
            <a:ext cx="4138642" cy="4525963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Pro adresaci zařízení v segmentu</a:t>
            </a:r>
          </a:p>
          <a:p>
            <a:r>
              <a:rPr lang="cs-CZ" dirty="0" smtClean="0"/>
              <a:t>48 bitů dlouhá</a:t>
            </a:r>
          </a:p>
          <a:p>
            <a:r>
              <a:rPr lang="cs-CZ" dirty="0" smtClean="0"/>
              <a:t>Vypálená do paměti ROM daného zařízení (nelze tedy změnit)</a:t>
            </a:r>
          </a:p>
          <a:p>
            <a:r>
              <a:rPr lang="cs-CZ" dirty="0" smtClean="0"/>
              <a:t>Nicméně po startu počítače se nahraje do paměti RAM a tam slouží pro určení adresy odesílatele rámce. Paměť RAM měnit samozřejmě lze.</a:t>
            </a:r>
          </a:p>
          <a:p>
            <a:r>
              <a:rPr lang="cs-CZ" dirty="0" smtClean="0"/>
              <a:t>Různé reprezentace stejné adresy</a:t>
            </a:r>
          </a:p>
          <a:p>
            <a:pPr lvl="1"/>
            <a:r>
              <a:rPr lang="cs-CZ" dirty="0" smtClean="0"/>
              <a:t>00-05-9A-3C-78-00</a:t>
            </a:r>
          </a:p>
          <a:p>
            <a:pPr lvl="1"/>
            <a:r>
              <a:rPr lang="cs-CZ" dirty="0" smtClean="0"/>
              <a:t>00:05:9A:3C:78:00</a:t>
            </a:r>
          </a:p>
          <a:p>
            <a:pPr lvl="1"/>
            <a:r>
              <a:rPr lang="cs-CZ" dirty="0" smtClean="0"/>
              <a:t>0005.9A3C.7800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281518" cy="2465459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MAC adresu mají například</a:t>
            </a:r>
          </a:p>
          <a:p>
            <a:pPr lvl="1"/>
            <a:r>
              <a:rPr lang="cs-CZ" dirty="0" smtClean="0"/>
              <a:t>Počítač, Tiskárna</a:t>
            </a:r>
          </a:p>
          <a:p>
            <a:pPr lvl="1"/>
            <a:r>
              <a:rPr lang="cs-CZ" dirty="0" smtClean="0"/>
              <a:t>Switch, </a:t>
            </a:r>
            <a:r>
              <a:rPr lang="cs-CZ" dirty="0" err="1" smtClean="0"/>
              <a:t>Router</a:t>
            </a:r>
            <a:endParaRPr lang="cs-CZ" dirty="0" smtClean="0"/>
          </a:p>
          <a:p>
            <a:pPr lvl="1"/>
            <a:r>
              <a:rPr lang="cs-CZ" dirty="0" smtClean="0"/>
              <a:t>…</a:t>
            </a:r>
          </a:p>
          <a:p>
            <a:r>
              <a:rPr lang="cs-CZ" dirty="0" smtClean="0"/>
              <a:t>Nahlédnutí na adresu:</a:t>
            </a:r>
          </a:p>
          <a:p>
            <a:pPr lvl="1"/>
            <a:r>
              <a:rPr lang="en-US" dirty="0" err="1" smtClean="0"/>
              <a:t>i</a:t>
            </a:r>
            <a:r>
              <a:rPr lang="cs-CZ" dirty="0" err="1" smtClean="0"/>
              <a:t>pconfig</a:t>
            </a:r>
            <a:r>
              <a:rPr lang="cs-CZ" dirty="0" smtClean="0"/>
              <a:t> </a:t>
            </a:r>
            <a:r>
              <a:rPr lang="en-US" dirty="0" smtClean="0"/>
              <a:t>/all</a:t>
            </a:r>
            <a:endParaRPr lang="cs-CZ" dirty="0" smtClean="0"/>
          </a:p>
          <a:p>
            <a:r>
              <a:rPr lang="cs-CZ" dirty="0" smtClean="0"/>
              <a:t>Struktura adresy: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/>
        </p:nvGraphicFramePr>
        <p:xfrm>
          <a:off x="4857752" y="4530112"/>
          <a:ext cx="400052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2000264"/>
              </a:tblGrid>
              <a:tr h="445688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Identifikace výrobce (OUI)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Přiřazení výrobcem</a:t>
                      </a:r>
                      <a:endParaRPr lang="cs-CZ" sz="1600" dirty="0"/>
                    </a:p>
                  </a:txBody>
                  <a:tcPr/>
                </a:tc>
              </a:tr>
              <a:tr h="281487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24 bitů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24 bitů</a:t>
                      </a:r>
                      <a:endParaRPr lang="cs-CZ" dirty="0"/>
                    </a:p>
                  </a:txBody>
                  <a:tcPr/>
                </a:tc>
              </a:tr>
              <a:tr h="281487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 </a:t>
                      </a:r>
                      <a:r>
                        <a:rPr lang="cs-CZ" dirty="0" err="1" smtClean="0"/>
                        <a:t>hexa</a:t>
                      </a:r>
                      <a:r>
                        <a:rPr lang="cs-CZ" dirty="0" smtClean="0"/>
                        <a:t> cifer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hexa</a:t>
                      </a:r>
                      <a:r>
                        <a:rPr lang="cs-CZ" baseline="0" dirty="0" smtClean="0"/>
                        <a:t> cifer</a:t>
                      </a:r>
                      <a:endParaRPr lang="cs-CZ" dirty="0"/>
                    </a:p>
                  </a:txBody>
                  <a:tcPr/>
                </a:tc>
              </a:tr>
              <a:tr h="281487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00 60 2F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3A 07 BC</a:t>
                      </a:r>
                      <a:endParaRPr lang="cs-CZ" dirty="0"/>
                    </a:p>
                  </a:txBody>
                  <a:tcPr/>
                </a:tc>
              </a:tr>
              <a:tr h="281487">
                <a:tc>
                  <a:txBody>
                    <a:bodyPr/>
                    <a:lstStyle/>
                    <a:p>
                      <a:pPr algn="ctr"/>
                      <a:r>
                        <a:rPr lang="cs-CZ" dirty="0" err="1" smtClean="0"/>
                        <a:t>Cisco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Určité zařízení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Adresace</a:t>
            </a:r>
            <a:endParaRPr lang="cs-CZ" dirty="0"/>
          </a:p>
        </p:txBody>
      </p:sp>
      <p:sp>
        <p:nvSpPr>
          <p:cNvPr id="7" name="Zástupný symbol pro text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Linková vrstva</a:t>
            </a:r>
            <a:endParaRPr lang="cs-CZ" dirty="0"/>
          </a:p>
        </p:txBody>
      </p:sp>
      <p:sp>
        <p:nvSpPr>
          <p:cNvPr id="9" name="Zástupný symbol pro text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cs-CZ" dirty="0" smtClean="0"/>
              <a:t>Síťová vrstva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cs-CZ" dirty="0" smtClean="0"/>
              <a:t>Fyzická adresa (MAC </a:t>
            </a:r>
            <a:r>
              <a:rPr lang="cs-CZ" dirty="0" err="1" smtClean="0"/>
              <a:t>address</a:t>
            </a:r>
            <a:r>
              <a:rPr lang="cs-CZ" dirty="0" smtClean="0"/>
              <a:t>)</a:t>
            </a:r>
          </a:p>
          <a:p>
            <a:r>
              <a:rPr lang="cs-CZ" dirty="0" smtClean="0"/>
              <a:t>Adresa není hierarchická</a:t>
            </a:r>
          </a:p>
          <a:p>
            <a:r>
              <a:rPr lang="cs-CZ" dirty="0" smtClean="0"/>
              <a:t> Slouží pro adresaci v rámci lokálního média (segmentu)</a:t>
            </a:r>
          </a:p>
          <a:p>
            <a:r>
              <a:rPr lang="cs-CZ" dirty="0" smtClean="0"/>
              <a:t>Neřeší okolí síťového segmentu</a:t>
            </a:r>
          </a:p>
          <a:p>
            <a:r>
              <a:rPr lang="cs-CZ" dirty="0" smtClean="0"/>
              <a:t>Zdroj rámce neřeší technologii cíle rámce</a:t>
            </a:r>
          </a:p>
          <a:p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smtClean="0"/>
              <a:t>IP adresa (IPv4, IPv6)</a:t>
            </a:r>
          </a:p>
          <a:p>
            <a:r>
              <a:rPr lang="cs-CZ" dirty="0" smtClean="0"/>
              <a:t>Logická adresace</a:t>
            </a:r>
          </a:p>
          <a:p>
            <a:r>
              <a:rPr lang="cs-CZ" dirty="0" smtClean="0"/>
              <a:t>Slouží ke komunikaci mezi sítěmi</a:t>
            </a:r>
          </a:p>
          <a:p>
            <a:r>
              <a:rPr lang="cs-CZ" dirty="0" smtClean="0"/>
              <a:t>Je hierarchická</a:t>
            </a:r>
          </a:p>
          <a:p>
            <a:r>
              <a:rPr lang="cs-CZ" dirty="0" smtClean="0"/>
              <a:t>Adresní politiku používá jak cíl tak zdroj stejnou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Unicast</a:t>
            </a:r>
            <a:r>
              <a:rPr lang="cs-CZ" dirty="0" smtClean="0"/>
              <a:t>, Broadcast a </a:t>
            </a:r>
            <a:r>
              <a:rPr lang="cs-CZ" dirty="0" err="1" smtClean="0"/>
              <a:t>Multicast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err="1" smtClean="0"/>
              <a:t>Unicast</a:t>
            </a:r>
            <a:endParaRPr lang="cs-CZ" dirty="0" smtClean="0"/>
          </a:p>
          <a:p>
            <a:pPr lvl="1"/>
            <a:r>
              <a:rPr lang="cs-CZ" dirty="0" smtClean="0"/>
              <a:t>Posílání rámce </a:t>
            </a:r>
            <a:r>
              <a:rPr lang="cs-CZ" b="1" dirty="0" smtClean="0"/>
              <a:t>z jednoho zdroje na jeden cíl</a:t>
            </a:r>
          </a:p>
          <a:p>
            <a:pPr lvl="1"/>
            <a:r>
              <a:rPr lang="cs-CZ" dirty="0" smtClean="0"/>
              <a:t>Používá se přímo MAC adresa zdroje a cíle</a:t>
            </a:r>
          </a:p>
          <a:p>
            <a:r>
              <a:rPr lang="cs-CZ" dirty="0" err="1" smtClean="0"/>
              <a:t>Broadcast</a:t>
            </a:r>
            <a:endParaRPr lang="cs-CZ" dirty="0" smtClean="0"/>
          </a:p>
          <a:p>
            <a:pPr lvl="1"/>
            <a:r>
              <a:rPr lang="cs-CZ" dirty="0" smtClean="0"/>
              <a:t>Posílání rámce </a:t>
            </a:r>
            <a:r>
              <a:rPr lang="cs-CZ" b="1" dirty="0" smtClean="0"/>
              <a:t>z jednoho zdroje na všechny</a:t>
            </a:r>
            <a:r>
              <a:rPr lang="cs-CZ" dirty="0" smtClean="0"/>
              <a:t> v segmentu</a:t>
            </a:r>
          </a:p>
          <a:p>
            <a:pPr lvl="1"/>
            <a:r>
              <a:rPr lang="cs-CZ" dirty="0" smtClean="0"/>
              <a:t>Používá se přímo MAC adresa zdroje a speciální MAC adresa cíle FF-FF-FF-FF-FF-FF</a:t>
            </a:r>
          </a:p>
          <a:p>
            <a:pPr lvl="1"/>
            <a:r>
              <a:rPr lang="cs-CZ" dirty="0" smtClean="0"/>
              <a:t>Použití v DHCP, ARP</a:t>
            </a:r>
          </a:p>
          <a:p>
            <a:r>
              <a:rPr lang="cs-CZ" dirty="0" err="1" smtClean="0"/>
              <a:t>Multicast</a:t>
            </a:r>
            <a:endParaRPr lang="cs-CZ" dirty="0" smtClean="0"/>
          </a:p>
          <a:p>
            <a:pPr lvl="1"/>
            <a:r>
              <a:rPr lang="cs-CZ" dirty="0" smtClean="0"/>
              <a:t>Posílání rámce </a:t>
            </a:r>
            <a:r>
              <a:rPr lang="cs-CZ" b="1" dirty="0" smtClean="0"/>
              <a:t>z</a:t>
            </a:r>
            <a:r>
              <a:rPr lang="cs-CZ" dirty="0" smtClean="0"/>
              <a:t> </a:t>
            </a:r>
            <a:r>
              <a:rPr lang="cs-CZ" b="1" dirty="0" smtClean="0"/>
              <a:t>jednoho zdroje na více cílů </a:t>
            </a:r>
            <a:r>
              <a:rPr lang="cs-CZ" dirty="0" smtClean="0"/>
              <a:t>v segmentu</a:t>
            </a:r>
          </a:p>
          <a:p>
            <a:pPr lvl="1"/>
            <a:r>
              <a:rPr lang="cs-CZ" dirty="0" smtClean="0"/>
              <a:t>Cílová skupina se určuje </a:t>
            </a:r>
            <a:r>
              <a:rPr lang="cs-CZ" dirty="0" err="1" smtClean="0"/>
              <a:t>Multicast</a:t>
            </a:r>
            <a:r>
              <a:rPr lang="cs-CZ" dirty="0" smtClean="0"/>
              <a:t> IP adresou, která je v rozsahu 224.0.0.0 - 239.255.255.255</a:t>
            </a:r>
          </a:p>
          <a:p>
            <a:pPr lvl="1"/>
            <a:r>
              <a:rPr lang="cs-CZ" dirty="0" err="1" smtClean="0"/>
              <a:t>Multicast</a:t>
            </a:r>
            <a:r>
              <a:rPr lang="cs-CZ" dirty="0" smtClean="0"/>
              <a:t> MAC adresa začíná 01-00-5E a dokončuje se speciálně dle </a:t>
            </a:r>
            <a:r>
              <a:rPr lang="cs-CZ" dirty="0" err="1" smtClean="0"/>
              <a:t>Multicast</a:t>
            </a:r>
            <a:r>
              <a:rPr lang="cs-CZ" dirty="0" smtClean="0"/>
              <a:t> IP adresy  (224. 0.0.10 na 01-00-5E-00-00-0A)</a:t>
            </a:r>
          </a:p>
          <a:p>
            <a:pPr lvl="1"/>
            <a:endParaRPr lang="cs-CZ" dirty="0" smtClean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066800"/>
          </a:xfrm>
        </p:spPr>
        <p:txBody>
          <a:bodyPr>
            <a:normAutofit/>
          </a:bodyPr>
          <a:lstStyle/>
          <a:p>
            <a:r>
              <a:rPr lang="cs-CZ" dirty="0" smtClean="0"/>
              <a:t>CSMA</a:t>
            </a:r>
            <a:r>
              <a:rPr lang="en-US" dirty="0" smtClean="0"/>
              <a:t>/</a:t>
            </a:r>
            <a:r>
              <a:rPr lang="cs-CZ" dirty="0" smtClean="0"/>
              <a:t>CD </a:t>
            </a:r>
            <a:br>
              <a:rPr lang="cs-CZ" dirty="0" smtClean="0"/>
            </a:br>
            <a:r>
              <a:rPr lang="cs-CZ" sz="2200" dirty="0" smtClean="0"/>
              <a:t>(</a:t>
            </a:r>
            <a:r>
              <a:rPr lang="en-US" sz="2200" dirty="0" smtClean="0"/>
              <a:t>Carrier Sense Multiple Access with Collision Detection</a:t>
            </a:r>
            <a:r>
              <a:rPr lang="cs-CZ" sz="2200" dirty="0" smtClean="0"/>
              <a:t>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2000240"/>
            <a:ext cx="8715436" cy="4714908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Proč: Sdílené médium</a:t>
            </a:r>
            <a:r>
              <a:rPr lang="en-US" dirty="0" smtClean="0"/>
              <a:t> a</a:t>
            </a:r>
            <a:r>
              <a:rPr lang="cs-CZ" dirty="0" smtClean="0"/>
              <a:t> hromadný přístup </a:t>
            </a:r>
            <a:r>
              <a:rPr lang="en-US" dirty="0" smtClean="0"/>
              <a:t>=&gt; </a:t>
            </a:r>
            <a:r>
              <a:rPr lang="cs-CZ" dirty="0" smtClean="0"/>
              <a:t>KOLIZE</a:t>
            </a:r>
          </a:p>
          <a:p>
            <a:r>
              <a:rPr lang="cs-CZ" dirty="0" smtClean="0"/>
              <a:t>Proto: Přístupová metoda CSMA</a:t>
            </a:r>
            <a:r>
              <a:rPr lang="en-US" dirty="0" smtClean="0"/>
              <a:t>/CD</a:t>
            </a:r>
            <a:endParaRPr lang="cs-CZ" dirty="0" smtClean="0"/>
          </a:p>
          <a:p>
            <a:pPr lvl="1"/>
            <a:r>
              <a:rPr lang="cs-CZ" dirty="0" err="1" smtClean="0"/>
              <a:t>Carrier</a:t>
            </a:r>
            <a:r>
              <a:rPr lang="cs-CZ" dirty="0" smtClean="0"/>
              <a:t> </a:t>
            </a:r>
            <a:r>
              <a:rPr lang="cs-CZ" dirty="0" err="1" smtClean="0"/>
              <a:t>Sense</a:t>
            </a:r>
            <a:endParaRPr lang="cs-CZ" dirty="0" smtClean="0"/>
          </a:p>
          <a:p>
            <a:pPr lvl="2"/>
            <a:r>
              <a:rPr lang="cs-CZ" dirty="0" smtClean="0"/>
              <a:t>Každé zařízení, které chce vysílat musí nejprve poslouchat, jestli na médiu již někdo nevysílá.</a:t>
            </a:r>
          </a:p>
          <a:p>
            <a:pPr lvl="2"/>
            <a:r>
              <a:rPr lang="cs-CZ" dirty="0" smtClean="0"/>
              <a:t>V případě, že chce vysílat, ale vysílá někdo jiný, odmlčí se na náhodnou dobu.</a:t>
            </a:r>
          </a:p>
          <a:p>
            <a:pPr lvl="2"/>
            <a:r>
              <a:rPr lang="cs-CZ" dirty="0" smtClean="0"/>
              <a:t>V případě že ne, začne vysílat. Přitom stále naslouchá, jestli nedošlo ke kolizi.</a:t>
            </a:r>
          </a:p>
          <a:p>
            <a:pPr lvl="1"/>
            <a:r>
              <a:rPr lang="cs-CZ" dirty="0" smtClean="0"/>
              <a:t>Multiple Access</a:t>
            </a:r>
          </a:p>
          <a:p>
            <a:pPr lvl="2"/>
            <a:r>
              <a:rPr lang="cs-CZ" dirty="0" smtClean="0"/>
              <a:t>Může nastat situace, kdy díky dlouhé latenci(doba přenosu signálu od zdroje k cíli) začnou vysílat dvě zařízení najednou. Po chvilce však díky naslouchání poznají poškozený signál svého vysílání (namixovaný s jiným) a vyšlou JAM signál (informace o kolizi pro ostatní zařízení). </a:t>
            </a:r>
          </a:p>
          <a:p>
            <a:pPr lvl="1"/>
            <a:r>
              <a:rPr lang="cs-CZ" dirty="0" err="1" smtClean="0"/>
              <a:t>Collision</a:t>
            </a:r>
            <a:r>
              <a:rPr lang="cs-CZ" dirty="0" smtClean="0"/>
              <a:t> </a:t>
            </a:r>
            <a:r>
              <a:rPr lang="cs-CZ" dirty="0" err="1" smtClean="0"/>
              <a:t>Detection</a:t>
            </a:r>
            <a:endParaRPr lang="cs-CZ" dirty="0" smtClean="0"/>
          </a:p>
          <a:p>
            <a:pPr lvl="2"/>
            <a:r>
              <a:rPr lang="cs-CZ" dirty="0" smtClean="0"/>
              <a:t>Zařízení může jednoduše detekovat kolizi díky zvýšené amplitudě signálu na médiu.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Kolizní doména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Jedná se vlastně o </a:t>
            </a:r>
            <a:r>
              <a:rPr lang="cs-CZ" dirty="0" err="1" smtClean="0"/>
              <a:t>broadcast</a:t>
            </a:r>
            <a:r>
              <a:rPr lang="cs-CZ" dirty="0" smtClean="0"/>
              <a:t> doménu</a:t>
            </a:r>
          </a:p>
          <a:p>
            <a:r>
              <a:rPr lang="cs-CZ" dirty="0" smtClean="0"/>
              <a:t>Jen jedno zařízení může vysílat data v jeden čas.</a:t>
            </a:r>
          </a:p>
          <a:p>
            <a:r>
              <a:rPr lang="cs-CZ" dirty="0" smtClean="0"/>
              <a:t>Všechna koncová zařízení propojená </a:t>
            </a:r>
            <a:r>
              <a:rPr lang="cs-CZ" dirty="0" err="1" smtClean="0"/>
              <a:t>HUBem</a:t>
            </a:r>
            <a:r>
              <a:rPr lang="cs-CZ" dirty="0" smtClean="0"/>
              <a:t> nebo </a:t>
            </a:r>
            <a:r>
              <a:rPr lang="cs-CZ" dirty="0" err="1" smtClean="0"/>
              <a:t>REPEATERem</a:t>
            </a:r>
            <a:r>
              <a:rPr lang="cs-CZ" dirty="0" smtClean="0"/>
              <a:t> tvoří jednu kolizní doménu (Jestliže jakýkoliv host vyšle zprávu, obdrží ji všichni). Těmito zařízeními se kolizní doména rozšiřuje.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Latence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Latence</a:t>
            </a:r>
          </a:p>
          <a:p>
            <a:pPr lvl="1"/>
            <a:r>
              <a:rPr lang="cs-CZ" dirty="0" smtClean="0"/>
              <a:t>Jedná se o časovou prodlevu mezi vysílačem a přijímačem.</a:t>
            </a:r>
          </a:p>
          <a:p>
            <a:pPr lvl="1"/>
            <a:r>
              <a:rPr lang="cs-CZ" dirty="0" smtClean="0"/>
              <a:t>Každé zařízení(hub, </a:t>
            </a:r>
            <a:r>
              <a:rPr lang="cs-CZ" dirty="0" err="1" smtClean="0"/>
              <a:t>repeater</a:t>
            </a:r>
            <a:r>
              <a:rPr lang="cs-CZ" dirty="0" smtClean="0"/>
              <a:t>, …) v cestě tuto prodlevu zvyšuje</a:t>
            </a:r>
          </a:p>
          <a:p>
            <a:pPr lvl="1"/>
            <a:r>
              <a:rPr lang="cs-CZ" dirty="0" smtClean="0"/>
              <a:t>Zařízení detekuje čisté medium a začne vysílat, ale díky latenci k němu nedošel ještě signál ze stance, která začala vysílat před ním - KOLIZE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4434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Ethernet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Jedná se o standard pro Lokální síť (LAN)</a:t>
            </a:r>
          </a:p>
          <a:p>
            <a:r>
              <a:rPr lang="cs-CZ" dirty="0" smtClean="0"/>
              <a:t>Standardy</a:t>
            </a:r>
          </a:p>
          <a:p>
            <a:pPr lvl="1"/>
            <a:r>
              <a:rPr lang="cs-CZ" dirty="0" smtClean="0"/>
              <a:t>1980 – první standard Ethernetu (Intel, Xerox)</a:t>
            </a:r>
          </a:p>
          <a:p>
            <a:pPr lvl="1"/>
            <a:r>
              <a:rPr lang="cs-CZ" dirty="0" smtClean="0"/>
              <a:t>1985 – začínají standardy IEEE začínající číslem 802 (Ethernet 802.3)</a:t>
            </a:r>
          </a:p>
          <a:p>
            <a:r>
              <a:rPr lang="cs-CZ" dirty="0" smtClean="0"/>
              <a:t>Ethernet  operuje ve dvou spodních vrstvách ISO</a:t>
            </a:r>
            <a:r>
              <a:rPr lang="en-US" dirty="0" smtClean="0"/>
              <a:t>/OSI</a:t>
            </a:r>
          </a:p>
          <a:p>
            <a:pPr lvl="1"/>
            <a:r>
              <a:rPr lang="cs-CZ" dirty="0" smtClean="0"/>
              <a:t>Fyzická vrstva</a:t>
            </a:r>
          </a:p>
          <a:p>
            <a:pPr lvl="1"/>
            <a:r>
              <a:rPr lang="cs-CZ" dirty="0" smtClean="0"/>
              <a:t>Linková vrstva</a:t>
            </a:r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Časování a synchronizace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V 10Mbps a pomalejším Ethernetu se používá prvních 64 bitů rámce (</a:t>
            </a:r>
            <a:r>
              <a:rPr lang="cs-CZ" dirty="0" err="1" smtClean="0"/>
              <a:t>preamble</a:t>
            </a:r>
            <a:r>
              <a:rPr lang="cs-CZ" dirty="0" smtClean="0"/>
              <a:t>) pro synchronizaci příjemce.</a:t>
            </a:r>
          </a:p>
          <a:p>
            <a:r>
              <a:rPr lang="cs-CZ" dirty="0" smtClean="0"/>
              <a:t>Ethernet s rychlostí 10Mbps a menší je asynchronní</a:t>
            </a:r>
          </a:p>
          <a:p>
            <a:pPr lvl="1"/>
            <a:r>
              <a:rPr lang="cs-CZ" dirty="0" smtClean="0"/>
              <a:t>To znamená, že každé zařízení před přenosem provede synchronizaci pomocí 8B </a:t>
            </a:r>
            <a:r>
              <a:rPr lang="cs-CZ" dirty="0" err="1" smtClean="0"/>
              <a:t>preamble</a:t>
            </a:r>
            <a:endParaRPr lang="cs-CZ" dirty="0" smtClean="0"/>
          </a:p>
          <a:p>
            <a:r>
              <a:rPr lang="cs-CZ" dirty="0" smtClean="0"/>
              <a:t>Ethernet s rychlostí 100Mbps a vyšší je synchronní</a:t>
            </a:r>
          </a:p>
          <a:p>
            <a:pPr lvl="1"/>
            <a:r>
              <a:rPr lang="cs-CZ" dirty="0" smtClean="0"/>
              <a:t>To znamená, že </a:t>
            </a:r>
            <a:r>
              <a:rPr lang="cs-CZ" dirty="0" err="1" smtClean="0"/>
              <a:t>preamble</a:t>
            </a:r>
            <a:r>
              <a:rPr lang="cs-CZ" dirty="0" smtClean="0"/>
              <a:t> není potřebná, ale z hlediska zpětné kompatibility se v rámci stále uvádějí.</a:t>
            </a:r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Bit </a:t>
            </a:r>
            <a:r>
              <a:rPr lang="cs-CZ" dirty="0" err="1" smtClean="0"/>
              <a:t>time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Rychlost odbavení (vybuzení a poslání) 1 bitu</a:t>
            </a:r>
          </a:p>
          <a:p>
            <a:r>
              <a:rPr lang="cs-CZ" dirty="0" smtClean="0"/>
              <a:t>Různý pro různé rychlosti na médiu</a:t>
            </a:r>
          </a:p>
          <a:p>
            <a:pPr lvl="1"/>
            <a:r>
              <a:rPr lang="cs-CZ" dirty="0" smtClean="0"/>
              <a:t>10Mbps 			100 </a:t>
            </a:r>
            <a:r>
              <a:rPr lang="cs-CZ" dirty="0" err="1" smtClean="0"/>
              <a:t>ns</a:t>
            </a:r>
            <a:endParaRPr lang="cs-CZ" dirty="0" smtClean="0"/>
          </a:p>
          <a:p>
            <a:pPr lvl="1"/>
            <a:r>
              <a:rPr lang="cs-CZ" dirty="0" smtClean="0"/>
              <a:t>100Mbps		</a:t>
            </a:r>
            <a:r>
              <a:rPr lang="en-US" dirty="0" smtClean="0"/>
              <a:t>	</a:t>
            </a:r>
            <a:r>
              <a:rPr lang="cs-CZ" dirty="0" smtClean="0"/>
              <a:t>10 </a:t>
            </a:r>
            <a:r>
              <a:rPr lang="cs-CZ" dirty="0" err="1" smtClean="0"/>
              <a:t>ns</a:t>
            </a:r>
            <a:endParaRPr lang="cs-CZ" dirty="0" smtClean="0"/>
          </a:p>
          <a:p>
            <a:pPr lvl="1"/>
            <a:r>
              <a:rPr lang="cs-CZ" dirty="0" smtClean="0"/>
              <a:t>1000Mbps = 1Gbps	1 </a:t>
            </a:r>
            <a:r>
              <a:rPr lang="cs-CZ" dirty="0" err="1" smtClean="0"/>
              <a:t>ns</a:t>
            </a:r>
            <a:endParaRPr lang="cs-CZ" dirty="0" smtClean="0"/>
          </a:p>
          <a:p>
            <a:pPr lvl="1"/>
            <a:r>
              <a:rPr lang="cs-CZ" dirty="0" smtClean="0"/>
              <a:t>10Gbps			1oo </a:t>
            </a:r>
            <a:r>
              <a:rPr lang="cs-CZ" smtClean="0"/>
              <a:t>ps</a:t>
            </a:r>
            <a:endParaRPr lang="en-US" dirty="0" smtClean="0"/>
          </a:p>
          <a:p>
            <a:r>
              <a:rPr lang="cs-CZ" dirty="0" smtClean="0"/>
              <a:t>Pro UTP kabel můžeme počítat s p</a:t>
            </a:r>
            <a:r>
              <a:rPr lang="en-US" dirty="0" smtClean="0"/>
              <a:t>r</a:t>
            </a:r>
            <a:r>
              <a:rPr lang="cs-CZ" dirty="0" smtClean="0"/>
              <a:t>ostupem </a:t>
            </a:r>
            <a:r>
              <a:rPr lang="en-US" dirty="0" smtClean="0"/>
              <a:t>~</a:t>
            </a:r>
            <a:r>
              <a:rPr lang="cs-CZ" dirty="0" smtClean="0"/>
              <a:t>20.3cm</a:t>
            </a:r>
            <a:r>
              <a:rPr lang="en-US" dirty="0" smtClean="0"/>
              <a:t>/ns</a:t>
            </a:r>
            <a:endParaRPr lang="cs-CZ" dirty="0" smtClean="0"/>
          </a:p>
          <a:p>
            <a:r>
              <a:rPr lang="cs-CZ" dirty="0" smtClean="0"/>
              <a:t>Možné problémy</a:t>
            </a:r>
          </a:p>
          <a:p>
            <a:pPr lvl="1"/>
            <a:r>
              <a:rPr lang="cs-CZ" dirty="0" smtClean="0"/>
              <a:t>U delších vedení mohou nastat situace, kdy byl již vysílačem odeslán poslední bit rámce, ale přijímači ještě nepřišel první bit. Potencionální přijímač začne například vysílat, ale předchozí rámec byl již v přádku odeslán. Toto je potřeba ošetřit.</a:t>
            </a:r>
          </a:p>
          <a:p>
            <a:pPr lvl="1"/>
            <a:r>
              <a:rPr lang="cs-CZ" dirty="0" smtClean="0"/>
              <a:t>Proto není dovolen half-duplex v 10Gbps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 smtClean="0"/>
              <a:t>Počítačové</a:t>
            </a:r>
            <a:r>
              <a:rPr kumimoji="0" lang="en-US" dirty="0" smtClean="0"/>
              <a:t> </a:t>
            </a:r>
            <a:r>
              <a:rPr kumimoji="0" lang="en-US" dirty="0" err="1" smtClean="0"/>
              <a:t>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1066800"/>
          </a:xfrm>
        </p:spPr>
        <p:txBody>
          <a:bodyPr/>
          <a:lstStyle/>
          <a:p>
            <a:r>
              <a:rPr lang="cs-CZ" dirty="0" smtClean="0"/>
              <a:t>Slot </a:t>
            </a:r>
            <a:r>
              <a:rPr lang="cs-CZ" dirty="0" err="1" smtClean="0"/>
              <a:t>Time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2608336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Minimální čas pro individuální vysílání</a:t>
            </a:r>
          </a:p>
          <a:p>
            <a:r>
              <a:rPr lang="cs-CZ" dirty="0" smtClean="0"/>
              <a:t>Zaveden pro snížení kolizí</a:t>
            </a:r>
          </a:p>
          <a:p>
            <a:r>
              <a:rPr lang="cs-CZ" dirty="0" smtClean="0"/>
              <a:t>Slot </a:t>
            </a:r>
            <a:r>
              <a:rPr lang="cs-CZ" dirty="0" err="1" smtClean="0"/>
              <a:t>Time</a:t>
            </a:r>
            <a:r>
              <a:rPr lang="cs-CZ" dirty="0" smtClean="0"/>
              <a:t> je důležitý ze dvou pohledů</a:t>
            </a:r>
          </a:p>
          <a:p>
            <a:pPr lvl="1"/>
            <a:r>
              <a:rPr lang="cs-CZ" dirty="0" smtClean="0"/>
              <a:t>512 bit Slot </a:t>
            </a:r>
            <a:r>
              <a:rPr lang="cs-CZ" dirty="0" err="1" smtClean="0"/>
              <a:t>Time</a:t>
            </a:r>
            <a:r>
              <a:rPr lang="cs-CZ" dirty="0" smtClean="0"/>
              <a:t> určuje minimální délku rámce na 64 B. Všechny menší budou zahazovány.</a:t>
            </a:r>
          </a:p>
          <a:p>
            <a:pPr lvl="1"/>
            <a:r>
              <a:rPr lang="cs-CZ" dirty="0" smtClean="0"/>
              <a:t>Slot </a:t>
            </a:r>
            <a:r>
              <a:rPr lang="cs-CZ" dirty="0" err="1" smtClean="0"/>
              <a:t>Time</a:t>
            </a:r>
            <a:r>
              <a:rPr lang="cs-CZ" dirty="0" smtClean="0"/>
              <a:t> určuje maximální délku síťového segmentu. Pokud se segment prodlouží, pravděpodobnost kolizí se zvýší.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22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1404958" y="4572008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Rychlost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Slot Time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 Interval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10 </a:t>
                      </a:r>
                      <a:r>
                        <a:rPr lang="cs-CZ" dirty="0" err="1" smtClean="0"/>
                        <a:t>Mbps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512 bit </a:t>
                      </a:r>
                      <a:r>
                        <a:rPr lang="cs-CZ" dirty="0" err="1" smtClean="0"/>
                        <a:t>time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51.2 </a:t>
                      </a:r>
                      <a:r>
                        <a:rPr lang="el-GR" dirty="0" smtClean="0"/>
                        <a:t>μ</a:t>
                      </a:r>
                      <a:r>
                        <a:rPr lang="cs-CZ" dirty="0" smtClean="0"/>
                        <a:t>s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100 </a:t>
                      </a:r>
                      <a:r>
                        <a:rPr lang="cs-CZ" dirty="0" err="1" smtClean="0"/>
                        <a:t>Mbps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512 bit </a:t>
                      </a:r>
                      <a:r>
                        <a:rPr lang="cs-CZ" dirty="0" err="1" smtClean="0"/>
                        <a:t>time</a:t>
                      </a:r>
                      <a:endParaRPr lang="cs-C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5.12 </a:t>
                      </a:r>
                      <a:r>
                        <a:rPr lang="el-GR" dirty="0" smtClean="0"/>
                        <a:t>μ</a:t>
                      </a:r>
                      <a:r>
                        <a:rPr lang="cs-CZ" dirty="0" smtClean="0"/>
                        <a:t>s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1 </a:t>
                      </a:r>
                      <a:r>
                        <a:rPr lang="cs-CZ" dirty="0" err="1" smtClean="0"/>
                        <a:t>Gbps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4096 bit </a:t>
                      </a:r>
                      <a:r>
                        <a:rPr lang="cs-CZ" dirty="0" err="1" smtClean="0"/>
                        <a:t>time</a:t>
                      </a:r>
                      <a:endParaRPr lang="cs-C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4.096 </a:t>
                      </a:r>
                      <a:r>
                        <a:rPr lang="el-GR" dirty="0" smtClean="0"/>
                        <a:t>μ</a:t>
                      </a:r>
                      <a:r>
                        <a:rPr lang="cs-CZ" dirty="0" smtClean="0"/>
                        <a:t>s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10 </a:t>
                      </a:r>
                      <a:r>
                        <a:rPr lang="cs-CZ" dirty="0" err="1" smtClean="0"/>
                        <a:t>Gbps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Neaplikovatelné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neaplikovatelné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Prostor mezi rámci </a:t>
            </a:r>
            <a:r>
              <a:rPr lang="cs-CZ" sz="2400" dirty="0" smtClean="0"/>
              <a:t>(</a:t>
            </a:r>
            <a:r>
              <a:rPr lang="cs-CZ" sz="2400" dirty="0" err="1" smtClean="0"/>
              <a:t>Interframe</a:t>
            </a:r>
            <a:r>
              <a:rPr lang="cs-CZ" sz="2400" dirty="0" smtClean="0"/>
              <a:t> </a:t>
            </a:r>
            <a:r>
              <a:rPr lang="cs-CZ" sz="2400" dirty="0" err="1" smtClean="0"/>
              <a:t>spacing</a:t>
            </a:r>
            <a:r>
              <a:rPr lang="cs-CZ" sz="2400" dirty="0" smtClean="0"/>
              <a:t>)</a:t>
            </a:r>
            <a:endParaRPr lang="cs-CZ" sz="24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036832"/>
          </a:xfrm>
        </p:spPr>
        <p:txBody>
          <a:bodyPr/>
          <a:lstStyle/>
          <a:p>
            <a:r>
              <a:rPr lang="cs-CZ" dirty="0" smtClean="0"/>
              <a:t>Mezi rámci je potřeba doba na stabilizaci média.</a:t>
            </a:r>
          </a:p>
          <a:p>
            <a:r>
              <a:rPr lang="cs-CZ" dirty="0" smtClean="0"/>
              <a:t>Jedná se o prostor mezi posledním bitem předchozího rámce a prvním bitem následujícího rámce.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23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904893" y="4357694"/>
          <a:ext cx="709613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5"/>
                <a:gridCol w="2928958"/>
                <a:gridCol w="22383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Rychlost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dirty="0" err="1" smtClean="0"/>
                        <a:t>Interframe</a:t>
                      </a:r>
                      <a:r>
                        <a:rPr lang="cs-CZ" sz="1800" dirty="0" smtClean="0"/>
                        <a:t> </a:t>
                      </a:r>
                      <a:r>
                        <a:rPr lang="cs-CZ" sz="1800" dirty="0" err="1" smtClean="0"/>
                        <a:t>spacing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Potřebný</a:t>
                      </a:r>
                      <a:r>
                        <a:rPr lang="cs-CZ" baseline="0" dirty="0" smtClean="0"/>
                        <a:t> čas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10Mbps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96 bit </a:t>
                      </a:r>
                      <a:r>
                        <a:rPr lang="cs-CZ" dirty="0" err="1" smtClean="0"/>
                        <a:t>time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9.6 </a:t>
                      </a:r>
                      <a:r>
                        <a:rPr lang="el-GR" dirty="0" smtClean="0"/>
                        <a:t>μ</a:t>
                      </a:r>
                      <a:r>
                        <a:rPr lang="cs-CZ" dirty="0" smtClean="0"/>
                        <a:t>s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100Mbps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96 bit </a:t>
                      </a:r>
                      <a:r>
                        <a:rPr lang="cs-CZ" dirty="0" err="1" smtClean="0"/>
                        <a:t>time</a:t>
                      </a:r>
                      <a:endParaRPr lang="cs-C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0.96 </a:t>
                      </a:r>
                      <a:r>
                        <a:rPr lang="el-GR" dirty="0" smtClean="0"/>
                        <a:t>μ</a:t>
                      </a:r>
                      <a:r>
                        <a:rPr lang="cs-CZ" dirty="0" smtClean="0"/>
                        <a:t>s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1Gbps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96 bit </a:t>
                      </a:r>
                      <a:r>
                        <a:rPr lang="cs-CZ" dirty="0" err="1" smtClean="0"/>
                        <a:t>time</a:t>
                      </a:r>
                      <a:endParaRPr lang="cs-C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aseline="0" dirty="0" smtClean="0"/>
                        <a:t> 0.096 </a:t>
                      </a:r>
                      <a:r>
                        <a:rPr lang="el-GR" dirty="0" smtClean="0"/>
                        <a:t>μ</a:t>
                      </a:r>
                      <a:r>
                        <a:rPr lang="cs-CZ" dirty="0" smtClean="0"/>
                        <a:t>s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10Gbps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96 bit </a:t>
                      </a:r>
                      <a:r>
                        <a:rPr lang="cs-CZ" dirty="0" err="1" smtClean="0"/>
                        <a:t>time</a:t>
                      </a:r>
                      <a:endParaRPr lang="cs-C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0.0096 </a:t>
                      </a:r>
                      <a:r>
                        <a:rPr lang="el-GR" dirty="0" smtClean="0"/>
                        <a:t>μ</a:t>
                      </a:r>
                      <a:r>
                        <a:rPr lang="cs-CZ" dirty="0" smtClean="0"/>
                        <a:t>s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Jam signál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179840"/>
          </a:xfrm>
        </p:spPr>
        <p:txBody>
          <a:bodyPr/>
          <a:lstStyle/>
          <a:p>
            <a:r>
              <a:rPr lang="cs-CZ" dirty="0" smtClean="0"/>
              <a:t>Jam signál je poslán v případě, že vysílač zjistí kolizi.</a:t>
            </a:r>
          </a:p>
          <a:p>
            <a:r>
              <a:rPr lang="cs-CZ" dirty="0" smtClean="0"/>
              <a:t>32 bitový signál</a:t>
            </a:r>
          </a:p>
          <a:p>
            <a:r>
              <a:rPr lang="cs-CZ" dirty="0" smtClean="0"/>
              <a:t>Je důležité, aby Jam signál nebyl detekován jako platný rámec, proto se vysílá obvykle  1 0 1 0 1 …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Časování odmlčení </a:t>
            </a:r>
            <a:r>
              <a:rPr lang="cs-CZ" sz="2800" dirty="0" smtClean="0"/>
              <a:t>(</a:t>
            </a:r>
            <a:r>
              <a:rPr lang="cs-CZ" sz="2800" dirty="0" err="1" smtClean="0"/>
              <a:t>Backoff</a:t>
            </a:r>
            <a:r>
              <a:rPr lang="cs-CZ" sz="2800" dirty="0" smtClean="0"/>
              <a:t> </a:t>
            </a:r>
            <a:r>
              <a:rPr lang="cs-CZ" sz="2800" dirty="0" err="1" smtClean="0"/>
              <a:t>Timing</a:t>
            </a:r>
            <a:r>
              <a:rPr lang="cs-CZ" sz="2800" dirty="0" smtClean="0"/>
              <a:t>)</a:t>
            </a:r>
            <a:endParaRPr lang="cs-CZ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 detekci kolize se musí zařízení odmlčet na patřičnou dobu (minimálně na dobu mezi-rámcovou – </a:t>
            </a:r>
            <a:r>
              <a:rPr lang="cs-CZ" dirty="0" err="1" smtClean="0"/>
              <a:t>Interframe</a:t>
            </a:r>
            <a:r>
              <a:rPr lang="cs-CZ" dirty="0" smtClean="0"/>
              <a:t> </a:t>
            </a:r>
            <a:r>
              <a:rPr lang="cs-CZ" dirty="0" err="1" smtClean="0"/>
              <a:t>spacing</a:t>
            </a:r>
            <a:r>
              <a:rPr lang="cs-CZ" dirty="0" smtClean="0"/>
              <a:t>)</a:t>
            </a:r>
          </a:p>
          <a:p>
            <a:r>
              <a:rPr lang="cs-CZ" dirty="0" smtClean="0"/>
              <a:t>Časovač poté určí náhodný čas, který bude k této minimální době přičten.</a:t>
            </a:r>
          </a:p>
          <a:p>
            <a:r>
              <a:rPr lang="cs-CZ" dirty="0" smtClean="0"/>
              <a:t>Po uplynutí tohoto času se může zařízení opět pokusit o vysílání.</a:t>
            </a:r>
          </a:p>
          <a:p>
            <a:r>
              <a:rPr lang="cs-CZ" dirty="0" smtClean="0"/>
              <a:t>Při obvykle 16 nezdařilých pokusech vysílání je do vyšší vrstvy(síťové) nahlášena chyba.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Fyzická vrstva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108270"/>
          </a:xfrm>
        </p:spPr>
        <p:txBody>
          <a:bodyPr/>
          <a:lstStyle/>
          <a:p>
            <a:r>
              <a:rPr lang="cs-CZ" dirty="0" smtClean="0"/>
              <a:t>Rozdíly mezi </a:t>
            </a:r>
            <a:r>
              <a:rPr lang="cs-CZ" dirty="0" err="1" smtClean="0"/>
              <a:t>Ethernety</a:t>
            </a:r>
            <a:r>
              <a:rPr lang="cs-CZ" dirty="0" smtClean="0"/>
              <a:t>(</a:t>
            </a:r>
            <a:r>
              <a:rPr lang="cs-CZ" dirty="0" err="1" smtClean="0"/>
              <a:t>Fast</a:t>
            </a:r>
            <a:r>
              <a:rPr lang="cs-CZ" dirty="0" smtClean="0"/>
              <a:t>, Giga, …) je na fyzické vrstvě.</a:t>
            </a:r>
          </a:p>
          <a:p>
            <a:r>
              <a:rPr lang="cs-CZ" dirty="0" smtClean="0"/>
              <a:t>Obvykle je implementován optikou nebo kroucenou dvojlinkou.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26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785786" y="4214818"/>
          <a:ext cx="742955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148"/>
                <a:gridCol w="41434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Rychlost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Ethernet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10 </a:t>
                      </a:r>
                      <a:r>
                        <a:rPr lang="cs-CZ" sz="2400" dirty="0" err="1" smtClean="0"/>
                        <a:t>Mbps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10Base-T Ethernet</a:t>
                      </a:r>
                      <a:endParaRPr lang="cs-CZ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smtClean="0"/>
                        <a:t>100 </a:t>
                      </a:r>
                      <a:r>
                        <a:rPr lang="cs-CZ" sz="2400" dirty="0" err="1" smtClean="0"/>
                        <a:t>Mbps</a:t>
                      </a:r>
                      <a:endParaRPr lang="cs-CZ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err="1" smtClean="0"/>
                        <a:t>Fast</a:t>
                      </a:r>
                      <a:r>
                        <a:rPr lang="cs-CZ" sz="2400" dirty="0" smtClean="0"/>
                        <a:t> Ethernet</a:t>
                      </a:r>
                      <a:endParaRPr lang="cs-CZ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smtClean="0"/>
                        <a:t>1000 </a:t>
                      </a:r>
                      <a:r>
                        <a:rPr lang="cs-CZ" sz="2400" dirty="0" err="1" smtClean="0"/>
                        <a:t>Mbps</a:t>
                      </a:r>
                      <a:r>
                        <a:rPr lang="cs-CZ" sz="2400" dirty="0" smtClean="0"/>
                        <a:t> = 1Gbps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Gigabit Ethernet</a:t>
                      </a:r>
                      <a:endParaRPr lang="cs-CZ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smtClean="0"/>
                        <a:t>10 </a:t>
                      </a:r>
                      <a:r>
                        <a:rPr lang="cs-CZ" sz="2400" dirty="0" err="1" smtClean="0"/>
                        <a:t>Gbps</a:t>
                      </a:r>
                      <a:endParaRPr lang="cs-CZ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400" dirty="0" smtClean="0"/>
                        <a:t>10 Gigabit Ethernet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Přehled 10 – 200 </a:t>
            </a:r>
            <a:r>
              <a:rPr lang="cs-CZ" dirty="0" err="1" smtClean="0"/>
              <a:t>Mbps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27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428594" y="2143116"/>
          <a:ext cx="828681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6"/>
                <a:gridCol w="1571636"/>
                <a:gridCol w="2357454"/>
                <a:gridCol w="1143008"/>
                <a:gridCol w="1571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Ethernet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Bandwidth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Médium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Duplex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Vzdálenost</a:t>
                      </a:r>
                      <a:endParaRPr lang="cs-CZ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10Base-5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Tlustý koax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Half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500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10Base-2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Tenký koax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Half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185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10Base-T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Cat3</a:t>
                      </a:r>
                      <a:r>
                        <a:rPr lang="en-US" sz="2000" dirty="0" smtClean="0"/>
                        <a:t>/Cat5</a:t>
                      </a:r>
                      <a:r>
                        <a:rPr lang="cs-CZ" sz="2000" dirty="0" smtClean="0"/>
                        <a:t> UTP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Half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100Base-TX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Cat5</a:t>
                      </a:r>
                      <a:r>
                        <a:rPr lang="en-US" sz="2000" baseline="0" dirty="0" smtClean="0"/>
                        <a:t> UTP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Half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100Base-TX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200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Cat5</a:t>
                      </a:r>
                      <a:r>
                        <a:rPr lang="en-US" sz="2000" baseline="0" dirty="0" smtClean="0"/>
                        <a:t> UTP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100Base-FX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Vícevidová</a:t>
                      </a:r>
                      <a:r>
                        <a:rPr lang="cs-CZ" sz="2000" baseline="0" dirty="0" smtClean="0"/>
                        <a:t> optika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Half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400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100Base-FX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200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Vícevidová</a:t>
                      </a:r>
                      <a:r>
                        <a:rPr lang="cs-CZ" sz="2000" dirty="0" smtClean="0"/>
                        <a:t> optika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2 km</a:t>
                      </a:r>
                      <a:endParaRPr lang="cs-CZ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Přehled 1 – 10Gbps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28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56619"/>
              </p:ext>
            </p:extLst>
          </p:nvPr>
        </p:nvGraphicFramePr>
        <p:xfrm>
          <a:off x="428594" y="2143116"/>
          <a:ext cx="828681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2"/>
                <a:gridCol w="1428760"/>
                <a:gridCol w="2500330"/>
                <a:gridCol w="1071570"/>
                <a:gridCol w="15001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Ethernet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Bandwidth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Médium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Duplex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Vzdálenost</a:t>
                      </a:r>
                      <a:endParaRPr lang="cs-CZ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1000Base-T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Cat5</a:t>
                      </a:r>
                      <a:r>
                        <a:rPr lang="cs-CZ" sz="2000" dirty="0" smtClean="0"/>
                        <a:t>e</a:t>
                      </a:r>
                      <a:r>
                        <a:rPr lang="en-US" sz="2000" baseline="0" dirty="0" smtClean="0"/>
                        <a:t> UTP</a:t>
                      </a:r>
                      <a:endParaRPr lang="cs-CZ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cs-CZ" sz="2000" dirty="0" smtClean="0"/>
                        <a:t>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1000Base-TX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Cat</a:t>
                      </a:r>
                      <a:r>
                        <a:rPr lang="cs-CZ" sz="2000" dirty="0" smtClean="0"/>
                        <a:t>6</a:t>
                      </a:r>
                      <a:r>
                        <a:rPr lang="en-US" sz="2000" baseline="0" dirty="0" smtClean="0"/>
                        <a:t> UTP</a:t>
                      </a:r>
                      <a:endParaRPr lang="cs-CZ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r>
                        <a:rPr lang="cs-CZ" sz="2000" dirty="0" smtClean="0"/>
                        <a:t>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1000Base-SX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dirty="0" err="1" smtClean="0"/>
                        <a:t>Vícevidová</a:t>
                      </a:r>
                      <a:r>
                        <a:rPr lang="cs-CZ" sz="2000" baseline="0" dirty="0" smtClean="0"/>
                        <a:t> optika</a:t>
                      </a:r>
                      <a:endParaRPr lang="cs-CZ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550</a:t>
                      </a:r>
                      <a:r>
                        <a:rPr lang="cs-CZ" sz="2000" dirty="0" smtClean="0"/>
                        <a:t>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1000Base-LX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J</a:t>
                      </a:r>
                      <a:r>
                        <a:rPr lang="cs-CZ" sz="2000" dirty="0" err="1" smtClean="0"/>
                        <a:t>ednovidová</a:t>
                      </a:r>
                      <a:r>
                        <a:rPr lang="cs-CZ" sz="2000" baseline="0" dirty="0" smtClean="0"/>
                        <a:t> optika</a:t>
                      </a:r>
                      <a:endParaRPr lang="cs-CZ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km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10GBase-CX4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Twin</a:t>
                      </a:r>
                      <a:r>
                        <a:rPr lang="cs-CZ" sz="2000" dirty="0" smtClean="0"/>
                        <a:t>-</a:t>
                      </a:r>
                      <a:r>
                        <a:rPr lang="cs-CZ" sz="2000" dirty="0" err="1" smtClean="0"/>
                        <a:t>axial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15 </a:t>
                      </a:r>
                      <a:r>
                        <a:rPr lang="cs-CZ" sz="2000" dirty="0" smtClean="0"/>
                        <a:t>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10GBase-T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Cat</a:t>
                      </a:r>
                      <a:r>
                        <a:rPr lang="cs-CZ" sz="2000" dirty="0" smtClean="0"/>
                        <a:t>6a</a:t>
                      </a:r>
                      <a:r>
                        <a:rPr lang="en-US" sz="2000" dirty="0" smtClean="0"/>
                        <a:t>/</a:t>
                      </a:r>
                      <a:r>
                        <a:rPr lang="cs-CZ" sz="2000" dirty="0" smtClean="0"/>
                        <a:t>Cat7</a:t>
                      </a:r>
                      <a:r>
                        <a:rPr lang="en-US" sz="2000" baseline="0" dirty="0" smtClean="0"/>
                        <a:t> UTP</a:t>
                      </a:r>
                      <a:endParaRPr lang="cs-CZ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cs-CZ" sz="2000" dirty="0" smtClean="0"/>
                        <a:t>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10GBase-LX4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Vícevidová</a:t>
                      </a:r>
                      <a:r>
                        <a:rPr lang="cs-CZ" sz="2000" dirty="0" smtClean="0"/>
                        <a:t> optika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</a:t>
                      </a:r>
                      <a:r>
                        <a:rPr lang="cs-CZ" sz="2000" dirty="0" smtClean="0"/>
                        <a:t>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10GBase-LX4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r>
                        <a:rPr lang="cs-CZ" sz="2000" dirty="0" err="1" smtClean="0"/>
                        <a:t>ednovidová</a:t>
                      </a:r>
                      <a:r>
                        <a:rPr lang="cs-CZ" sz="2000" dirty="0" smtClean="0"/>
                        <a:t> optika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 </a:t>
                      </a:r>
                      <a:r>
                        <a:rPr lang="en-US" sz="2000" dirty="0" smtClean="0"/>
                        <a:t>10 </a:t>
                      </a:r>
                      <a:r>
                        <a:rPr lang="cs-CZ" sz="2000" dirty="0" smtClean="0"/>
                        <a:t>km</a:t>
                      </a:r>
                      <a:endParaRPr lang="cs-CZ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Ethernet </a:t>
            </a:r>
            <a:r>
              <a:rPr lang="en-US" dirty="0" smtClean="0"/>
              <a:t>10Base-T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2249424"/>
            <a:ext cx="4143404" cy="4394286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Používá Manchester kódování po kroucené dvojlince (UTP) s konektory RJ-45.</a:t>
            </a:r>
          </a:p>
          <a:p>
            <a:r>
              <a:rPr lang="cs-CZ" dirty="0" smtClean="0"/>
              <a:t>Využívají se jen dva páry (oranžový a zelený, piny 1,2,3,6)</a:t>
            </a:r>
          </a:p>
          <a:p>
            <a:r>
              <a:rPr lang="cs-CZ" dirty="0" smtClean="0"/>
              <a:t>Používá se topologie hvězda.</a:t>
            </a:r>
          </a:p>
          <a:p>
            <a:r>
              <a:rPr lang="cs-CZ" dirty="0" smtClean="0"/>
              <a:t>Délka vedení je maximálně 100m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29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4643438" y="3270908"/>
          <a:ext cx="428628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839"/>
                <a:gridCol w="1598274"/>
                <a:gridCol w="2034167"/>
              </a:tblGrid>
              <a:tr h="161922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Piny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Barva (obvykle)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Použití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Oranžovobílá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TD</a:t>
                      </a:r>
                      <a:r>
                        <a:rPr lang="en-US" dirty="0" smtClean="0"/>
                        <a:t>+ </a:t>
                      </a:r>
                      <a:r>
                        <a:rPr lang="cs-CZ" dirty="0" smtClean="0"/>
                        <a:t>(vysílání dat)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Oranžová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TD-</a:t>
                      </a:r>
                      <a:r>
                        <a:rPr lang="en-US" dirty="0" smtClean="0"/>
                        <a:t> </a:t>
                      </a:r>
                      <a:r>
                        <a:rPr lang="cs-CZ" dirty="0" smtClean="0"/>
                        <a:t>(vysílání dat)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Zelenobílá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RD</a:t>
                      </a:r>
                      <a:r>
                        <a:rPr lang="en-US" dirty="0" smtClean="0"/>
                        <a:t>+ </a:t>
                      </a:r>
                      <a:r>
                        <a:rPr lang="cs-CZ" dirty="0" smtClean="0"/>
                        <a:t>(příjem dat)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Modrá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Nevyužit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Modrobílá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Nevyužit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Zelená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RD-</a:t>
                      </a:r>
                      <a:r>
                        <a:rPr lang="en-US" dirty="0" smtClean="0"/>
                        <a:t> </a:t>
                      </a:r>
                      <a:r>
                        <a:rPr lang="cs-CZ" dirty="0" smtClean="0"/>
                        <a:t>(příjem dat)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Hnědobílá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Nevyužit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8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Hnědá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Nevyužit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859163"/>
            <a:ext cx="3429024" cy="235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První a druhá vrstva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</p:nvPr>
        </p:nvGraphicFramePr>
        <p:xfrm>
          <a:off x="457200" y="2249488"/>
          <a:ext cx="8229600" cy="4108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72363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Vrstva 1 - Fyzická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Vrstva 2 - Linková</a:t>
                      </a:r>
                      <a:endParaRPr lang="cs-CZ" dirty="0"/>
                    </a:p>
                  </a:txBody>
                  <a:tcPr anchor="ctr"/>
                </a:tc>
              </a:tr>
              <a:tr h="98791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Nemůže komunikovat  s vyšší vrstvou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Napojen na vyšší vrstvu pomoci LLC (</a:t>
                      </a:r>
                      <a:r>
                        <a:rPr lang="cs-CZ" dirty="0" err="1" smtClean="0"/>
                        <a:t>Logical</a:t>
                      </a:r>
                      <a:r>
                        <a:rPr lang="cs-CZ" dirty="0" smtClean="0"/>
                        <a:t> Link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Control</a:t>
                      </a:r>
                      <a:r>
                        <a:rPr lang="cs-CZ" dirty="0" smtClean="0"/>
                        <a:t>)</a:t>
                      </a:r>
                      <a:endParaRPr lang="cs-CZ" dirty="0"/>
                    </a:p>
                  </a:txBody>
                  <a:tcPr anchor="ctr"/>
                </a:tc>
              </a:tr>
              <a:tr h="572363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Neumí identifikovat zařízení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Používá adresy k rozpoznání</a:t>
                      </a:r>
                      <a:r>
                        <a:rPr lang="cs-CZ" baseline="0" dirty="0" smtClean="0"/>
                        <a:t> zařízení</a:t>
                      </a:r>
                      <a:endParaRPr lang="cs-CZ" dirty="0"/>
                    </a:p>
                  </a:txBody>
                  <a:tcPr anchor="ctr"/>
                </a:tc>
              </a:tr>
              <a:tr h="98791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Umí jen rozeznat proud bitů 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Používá rámce</a:t>
                      </a:r>
                      <a:r>
                        <a:rPr lang="cs-CZ" baseline="0" dirty="0" smtClean="0"/>
                        <a:t> (</a:t>
                      </a:r>
                      <a:r>
                        <a:rPr lang="cs-CZ" baseline="0" dirty="0" err="1" smtClean="0"/>
                        <a:t>frames</a:t>
                      </a:r>
                      <a:r>
                        <a:rPr lang="cs-CZ" baseline="0" dirty="0" smtClean="0"/>
                        <a:t>) pro seskupování bitů</a:t>
                      </a:r>
                      <a:endParaRPr lang="cs-CZ" dirty="0"/>
                    </a:p>
                  </a:txBody>
                  <a:tcPr anchor="ctr"/>
                </a:tc>
              </a:tr>
              <a:tr h="987915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Neumí rozpoznat zdroj zprávy, jestliže více zařízení vysílá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Používá </a:t>
                      </a:r>
                      <a:r>
                        <a:rPr lang="cs-CZ" baseline="0" dirty="0" smtClean="0"/>
                        <a:t>MAC (Media Access </a:t>
                      </a:r>
                      <a:r>
                        <a:rPr lang="cs-CZ" baseline="0" dirty="0" err="1" smtClean="0"/>
                        <a:t>Control</a:t>
                      </a:r>
                      <a:r>
                        <a:rPr lang="cs-CZ" baseline="0" dirty="0" smtClean="0"/>
                        <a:t>) pro rozpoznání zdroje vysílání.</a:t>
                      </a:r>
                      <a:endParaRPr lang="cs-CZ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Fast</a:t>
            </a:r>
            <a:r>
              <a:rPr lang="cs-CZ" dirty="0" smtClean="0"/>
              <a:t> Ethernet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100Base-TX</a:t>
            </a:r>
            <a:endParaRPr lang="cs-CZ" dirty="0"/>
          </a:p>
        </p:txBody>
      </p:sp>
      <p:sp>
        <p:nvSpPr>
          <p:cNvPr id="8" name="Zástupný symbol pro text 7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cs-CZ" dirty="0" smtClean="0"/>
              <a:t>100Base-FX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2863621"/>
          </a:xfrm>
        </p:spPr>
        <p:txBody>
          <a:bodyPr/>
          <a:lstStyle/>
          <a:p>
            <a:r>
              <a:rPr lang="cs-CZ" dirty="0" smtClean="0"/>
              <a:t>UTP </a:t>
            </a:r>
            <a:r>
              <a:rPr lang="cs-CZ" dirty="0" err="1" smtClean="0"/>
              <a:t>katgorie</a:t>
            </a:r>
            <a:r>
              <a:rPr lang="cs-CZ" dirty="0" smtClean="0"/>
              <a:t> 5</a:t>
            </a:r>
          </a:p>
          <a:p>
            <a:r>
              <a:rPr lang="cs-CZ" dirty="0" smtClean="0"/>
              <a:t>Konektory RJ-45</a:t>
            </a:r>
          </a:p>
          <a:p>
            <a:r>
              <a:rPr lang="cs-CZ" dirty="0" smtClean="0"/>
              <a:t>Využití jen dvou párů jako u 10Base-T</a:t>
            </a:r>
          </a:p>
          <a:p>
            <a:r>
              <a:rPr lang="cs-CZ" dirty="0" smtClean="0"/>
              <a:t>4B</a:t>
            </a:r>
            <a:r>
              <a:rPr lang="en-US" dirty="0" smtClean="0"/>
              <a:t>/5B </a:t>
            </a:r>
            <a:r>
              <a:rPr lang="cs-CZ" dirty="0" smtClean="0"/>
              <a:t>kódování</a:t>
            </a:r>
          </a:p>
          <a:p>
            <a:r>
              <a:rPr lang="cs-CZ" dirty="0" smtClean="0"/>
              <a:t>Fyzická topologie hvězda</a:t>
            </a:r>
          </a:p>
          <a:p>
            <a:r>
              <a:rPr lang="cs-CZ" dirty="0" smtClean="0"/>
              <a:t>Centrální prvek je obvykle switch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 smtClean="0"/>
              <a:t>Podobné vlastnosti jako TX ale přenos je uskutečněn po optickém médiu.</a:t>
            </a:r>
          </a:p>
          <a:p>
            <a:r>
              <a:rPr lang="cs-CZ" dirty="0" smtClean="0"/>
              <a:t>Obvykle levné konektory duplex SC</a:t>
            </a:r>
          </a:p>
          <a:p>
            <a:r>
              <a:rPr lang="cs-CZ" dirty="0" smtClean="0"/>
              <a:t>Optická komunikace je point-to-point</a:t>
            </a:r>
          </a:p>
          <a:p>
            <a:pPr lvl="1"/>
            <a:r>
              <a:rPr lang="cs-CZ" dirty="0" smtClean="0"/>
              <a:t>Počítač – </a:t>
            </a:r>
            <a:r>
              <a:rPr lang="cs-CZ" dirty="0" err="1" smtClean="0"/>
              <a:t>Počítač</a:t>
            </a:r>
            <a:endParaRPr lang="cs-CZ" dirty="0" smtClean="0"/>
          </a:p>
          <a:p>
            <a:pPr lvl="1"/>
            <a:r>
              <a:rPr lang="cs-CZ" dirty="0" smtClean="0"/>
              <a:t>Počítač – Switch</a:t>
            </a:r>
          </a:p>
          <a:p>
            <a:pPr lvl="1"/>
            <a:r>
              <a:rPr lang="cs-CZ" dirty="0" smtClean="0"/>
              <a:t>Switch – </a:t>
            </a:r>
            <a:r>
              <a:rPr lang="cs-CZ" dirty="0" err="1" smtClean="0"/>
              <a:t>Switch</a:t>
            </a:r>
            <a:endParaRPr lang="cs-CZ" dirty="0" smtClean="0"/>
          </a:p>
          <a:p>
            <a:pPr lvl="1"/>
            <a:endParaRPr lang="cs-CZ" dirty="0" smtClean="0"/>
          </a:p>
          <a:p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30</a:t>
            </a:fld>
            <a:endParaRPr kumimoji="0"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Gigabit Ethernet – 1000Base-T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465460"/>
          </a:xfrm>
        </p:spPr>
        <p:txBody>
          <a:bodyPr/>
          <a:lstStyle/>
          <a:p>
            <a:r>
              <a:rPr lang="cs-CZ" dirty="0" err="1" smtClean="0"/>
              <a:t>Full</a:t>
            </a:r>
            <a:r>
              <a:rPr lang="cs-CZ" dirty="0" smtClean="0"/>
              <a:t> Duplex</a:t>
            </a:r>
          </a:p>
          <a:p>
            <a:r>
              <a:rPr lang="cs-CZ" dirty="0" smtClean="0"/>
              <a:t>Využití všech 4 párů UTP Cat5</a:t>
            </a:r>
          </a:p>
          <a:p>
            <a:r>
              <a:rPr lang="cs-CZ" dirty="0" smtClean="0"/>
              <a:t>Po mědi je možno až 125 </a:t>
            </a:r>
            <a:r>
              <a:rPr lang="cs-CZ" dirty="0" err="1" smtClean="0"/>
              <a:t>Mbps</a:t>
            </a:r>
            <a:r>
              <a:rPr lang="cs-CZ" dirty="0" smtClean="0"/>
              <a:t> na pár (500Mbps na 4 páry, jelikož </a:t>
            </a:r>
            <a:r>
              <a:rPr lang="cs-CZ" dirty="0" err="1" smtClean="0"/>
              <a:t>full</a:t>
            </a:r>
            <a:r>
              <a:rPr lang="cs-CZ" dirty="0" smtClean="0"/>
              <a:t> duplex =</a:t>
            </a:r>
            <a:r>
              <a:rPr lang="en-US" dirty="0" smtClean="0"/>
              <a:t>&gt;</a:t>
            </a:r>
            <a:r>
              <a:rPr lang="cs-CZ" dirty="0" smtClean="0"/>
              <a:t> tak 1000Mbps)</a:t>
            </a:r>
          </a:p>
          <a:p>
            <a:r>
              <a:rPr lang="cs-CZ" smtClean="0"/>
              <a:t>4D-PAM5 kódování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31</a:t>
            </a:fld>
            <a:endParaRPr kumimoji="0" lang="en-US" dirty="0"/>
          </a:p>
        </p:txBody>
      </p:sp>
      <p:grpSp>
        <p:nvGrpSpPr>
          <p:cNvPr id="48" name="Skupina 47"/>
          <p:cNvGrpSpPr/>
          <p:nvPr/>
        </p:nvGrpSpPr>
        <p:grpSpPr>
          <a:xfrm>
            <a:off x="1214414" y="5072074"/>
            <a:ext cx="6572296" cy="1285884"/>
            <a:chOff x="571472" y="4929198"/>
            <a:chExt cx="6572296" cy="1285884"/>
          </a:xfrm>
        </p:grpSpPr>
        <p:sp>
          <p:nvSpPr>
            <p:cNvPr id="10" name="Obdélník 9"/>
            <p:cNvSpPr/>
            <p:nvPr/>
          </p:nvSpPr>
          <p:spPr>
            <a:xfrm>
              <a:off x="2071670" y="4929198"/>
              <a:ext cx="428628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Hybrid</a:t>
              </a:r>
              <a:endParaRPr lang="cs-CZ" dirty="0"/>
            </a:p>
          </p:txBody>
        </p:sp>
        <p:sp>
          <p:nvSpPr>
            <p:cNvPr id="11" name="Rovnoramenný trojúhelník 10"/>
            <p:cNvSpPr/>
            <p:nvPr/>
          </p:nvSpPr>
          <p:spPr>
            <a:xfrm rot="5400000">
              <a:off x="1071538" y="5000636"/>
              <a:ext cx="642942" cy="5715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T</a:t>
              </a:r>
              <a:endParaRPr lang="cs-CZ" dirty="0"/>
            </a:p>
          </p:txBody>
        </p:sp>
        <p:sp>
          <p:nvSpPr>
            <p:cNvPr id="12" name="Rovnoramenný trojúhelník 11"/>
            <p:cNvSpPr/>
            <p:nvPr/>
          </p:nvSpPr>
          <p:spPr>
            <a:xfrm rot="16200000">
              <a:off x="1071538" y="5572140"/>
              <a:ext cx="714380" cy="5715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R</a:t>
              </a:r>
              <a:endParaRPr lang="cs-CZ" dirty="0"/>
            </a:p>
          </p:txBody>
        </p:sp>
        <p:cxnSp>
          <p:nvCxnSpPr>
            <p:cNvPr id="14" name="Přímá spojovací šipka 13"/>
            <p:cNvCxnSpPr>
              <a:endCxn id="11" idx="3"/>
            </p:cNvCxnSpPr>
            <p:nvPr/>
          </p:nvCxnSpPr>
          <p:spPr>
            <a:xfrm>
              <a:off x="571472" y="5286388"/>
              <a:ext cx="53578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ovací šipka 15"/>
            <p:cNvCxnSpPr>
              <a:stCxn id="11" idx="0"/>
            </p:cNvCxnSpPr>
            <p:nvPr/>
          </p:nvCxnSpPr>
          <p:spPr>
            <a:xfrm>
              <a:off x="1678761" y="5286388"/>
              <a:ext cx="39290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ovací šipka 28"/>
            <p:cNvCxnSpPr/>
            <p:nvPr/>
          </p:nvCxnSpPr>
          <p:spPr>
            <a:xfrm rot="10800000">
              <a:off x="1714480" y="5856304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ovací šipka 33"/>
            <p:cNvCxnSpPr>
              <a:stCxn id="12" idx="0"/>
            </p:cNvCxnSpPr>
            <p:nvPr/>
          </p:nvCxnSpPr>
          <p:spPr>
            <a:xfrm rot="10800000" flipV="1">
              <a:off x="642910" y="5857891"/>
              <a:ext cx="50006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bdélník 35"/>
            <p:cNvSpPr/>
            <p:nvPr/>
          </p:nvSpPr>
          <p:spPr>
            <a:xfrm rot="10800000">
              <a:off x="5214942" y="4929198"/>
              <a:ext cx="428628" cy="128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Hybrid</a:t>
              </a:r>
              <a:endParaRPr lang="cs-CZ" dirty="0"/>
            </a:p>
          </p:txBody>
        </p:sp>
        <p:sp>
          <p:nvSpPr>
            <p:cNvPr id="37" name="Rovnoramenný trojúhelník 36"/>
            <p:cNvSpPr/>
            <p:nvPr/>
          </p:nvSpPr>
          <p:spPr>
            <a:xfrm rot="16200000">
              <a:off x="6000760" y="5572140"/>
              <a:ext cx="642942" cy="5715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 smtClean="0"/>
                <a:t>T</a:t>
              </a:r>
              <a:endParaRPr lang="cs-CZ" dirty="0"/>
            </a:p>
          </p:txBody>
        </p:sp>
        <p:sp>
          <p:nvSpPr>
            <p:cNvPr id="38" name="Rovnoramenný trojúhelník 37"/>
            <p:cNvSpPr/>
            <p:nvPr/>
          </p:nvSpPr>
          <p:spPr>
            <a:xfrm rot="5400000">
              <a:off x="5929322" y="5000636"/>
              <a:ext cx="714380" cy="5715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 smtClean="0"/>
                <a:t>R</a:t>
              </a:r>
              <a:endParaRPr lang="cs-CZ" dirty="0"/>
            </a:p>
          </p:txBody>
        </p:sp>
        <p:cxnSp>
          <p:nvCxnSpPr>
            <p:cNvPr id="39" name="Přímá spojovací šipka 38"/>
            <p:cNvCxnSpPr>
              <a:endCxn id="37" idx="3"/>
            </p:cNvCxnSpPr>
            <p:nvPr/>
          </p:nvCxnSpPr>
          <p:spPr>
            <a:xfrm rot="10800000">
              <a:off x="6607983" y="5856304"/>
              <a:ext cx="535785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Přímá spojovací šipka 39"/>
            <p:cNvCxnSpPr>
              <a:stCxn id="37" idx="0"/>
            </p:cNvCxnSpPr>
            <p:nvPr/>
          </p:nvCxnSpPr>
          <p:spPr>
            <a:xfrm rot="10800000">
              <a:off x="5643570" y="5856304"/>
              <a:ext cx="39290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Přímá spojovací šipka 40"/>
            <p:cNvCxnSpPr/>
            <p:nvPr/>
          </p:nvCxnSpPr>
          <p:spPr>
            <a:xfrm>
              <a:off x="5643570" y="5286388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Přímá spojovací šipka 41"/>
            <p:cNvCxnSpPr>
              <a:stCxn id="38" idx="0"/>
            </p:cNvCxnSpPr>
            <p:nvPr/>
          </p:nvCxnSpPr>
          <p:spPr>
            <a:xfrm flipV="1">
              <a:off x="6572264" y="5286388"/>
              <a:ext cx="50006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ravoúhlá spojovací čára 44"/>
            <p:cNvCxnSpPr/>
            <p:nvPr/>
          </p:nvCxnSpPr>
          <p:spPr>
            <a:xfrm>
              <a:off x="2500298" y="5570552"/>
              <a:ext cx="2714644" cy="1588"/>
            </a:xfrm>
            <a:prstGeom prst="bentConnector3">
              <a:avLst>
                <a:gd name="adj1" fmla="val 50000"/>
              </a:avLst>
            </a:prstGeom>
            <a:ln w="50800" cmpd="dbl">
              <a:prstDash val="dash"/>
            </a:ln>
            <a:effectLst>
              <a:outerShdw blurRad="50800" dist="50800" dir="5400000" algn="ctr" rotWithShape="0">
                <a:schemeClr val="bg1"/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ovéPole 46"/>
            <p:cNvSpPr txBox="1"/>
            <p:nvPr/>
          </p:nvSpPr>
          <p:spPr>
            <a:xfrm>
              <a:off x="3105838" y="5059932"/>
              <a:ext cx="1537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smtClean="0"/>
                <a:t>Jeden pár TP</a:t>
              </a:r>
              <a:endParaRPr lang="cs-CZ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1000BASE-SX a 1000BASE-LX</a:t>
            </a:r>
            <a:br>
              <a:rPr lang="cs-CZ" dirty="0" smtClean="0"/>
            </a:br>
            <a:r>
              <a:rPr lang="cs-CZ" sz="2700" dirty="0" smtClean="0"/>
              <a:t>Gigabit Ethernet na optice</a:t>
            </a:r>
            <a:endParaRPr lang="cs-CZ" sz="27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322584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1Gbps</a:t>
            </a:r>
          </a:p>
          <a:p>
            <a:r>
              <a:rPr lang="cs-CZ" dirty="0" smtClean="0"/>
              <a:t>Výhody optiky</a:t>
            </a:r>
          </a:p>
          <a:p>
            <a:pPr lvl="1"/>
            <a:r>
              <a:rPr lang="cs-CZ" dirty="0" smtClean="0"/>
              <a:t>Imunita proti elektromagnetickému rušení</a:t>
            </a:r>
          </a:p>
          <a:p>
            <a:pPr lvl="1"/>
            <a:r>
              <a:rPr lang="cs-CZ" dirty="0" smtClean="0"/>
              <a:t>Malé rozměry</a:t>
            </a:r>
          </a:p>
          <a:p>
            <a:pPr lvl="1"/>
            <a:r>
              <a:rPr lang="cs-CZ" dirty="0" smtClean="0"/>
              <a:t>Větší vzdálenosti</a:t>
            </a:r>
          </a:p>
          <a:p>
            <a:pPr lvl="1"/>
            <a:r>
              <a:rPr lang="cs-CZ" dirty="0" smtClean="0"/>
              <a:t>Vyšší propustnost</a:t>
            </a:r>
          </a:p>
          <a:p>
            <a:r>
              <a:rPr lang="cs-CZ" dirty="0" smtClean="0"/>
              <a:t>Kódování 8B</a:t>
            </a:r>
            <a:r>
              <a:rPr lang="en-US" dirty="0" smtClean="0"/>
              <a:t>/</a:t>
            </a:r>
            <a:r>
              <a:rPr lang="cs-CZ" dirty="0" smtClean="0"/>
              <a:t>10B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32</a:t>
            </a:fld>
            <a:endParaRPr kumimoji="0" lang="en-US" dirty="0"/>
          </a:p>
        </p:txBody>
      </p:sp>
      <p:graphicFrame>
        <p:nvGraphicFramePr>
          <p:cNvPr id="7" name="Tabulka 6"/>
          <p:cNvGraphicFramePr>
            <a:graphicFrameLocks noGrp="1"/>
          </p:cNvGraphicFramePr>
          <p:nvPr/>
        </p:nvGraphicFramePr>
        <p:xfrm>
          <a:off x="500034" y="4714884"/>
          <a:ext cx="8215370" cy="1752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0786"/>
                <a:gridCol w="2396127"/>
                <a:gridCol w="273845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1000Base-SX</a:t>
                      </a:r>
                    </a:p>
                    <a:p>
                      <a:pPr algn="ctr"/>
                      <a:r>
                        <a:rPr lang="el-GR" dirty="0" smtClean="0"/>
                        <a:t>λ</a:t>
                      </a:r>
                      <a:r>
                        <a:rPr lang="cs-CZ" dirty="0" smtClean="0"/>
                        <a:t> = 850 nm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1000Base-LX</a:t>
                      </a:r>
                    </a:p>
                    <a:p>
                      <a:pPr algn="ctr"/>
                      <a:r>
                        <a:rPr lang="el-GR" dirty="0" smtClean="0"/>
                        <a:t>λ</a:t>
                      </a:r>
                      <a:r>
                        <a:rPr lang="cs-CZ" dirty="0" smtClean="0"/>
                        <a:t> = 1300 nm</a:t>
                      </a:r>
                      <a:endParaRPr lang="cs-CZ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125</a:t>
                      </a:r>
                      <a:r>
                        <a:rPr lang="en-US" dirty="0" smtClean="0"/>
                        <a:t>/62.5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μ</a:t>
                      </a:r>
                      <a:r>
                        <a:rPr lang="en-US" baseline="0" dirty="0" smtClean="0"/>
                        <a:t>m multi mode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Podporován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Podporován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125</a:t>
                      </a:r>
                      <a:r>
                        <a:rPr lang="en-US" dirty="0" smtClean="0"/>
                        <a:t>/50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μ</a:t>
                      </a:r>
                      <a:r>
                        <a:rPr lang="en-US" baseline="0" dirty="0" smtClean="0"/>
                        <a:t>m multi mode</a:t>
                      </a:r>
                      <a:endParaRPr lang="cs-C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Podporován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Podporován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125</a:t>
                      </a:r>
                      <a:r>
                        <a:rPr lang="en-US" dirty="0" smtClean="0"/>
                        <a:t>/10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μ</a:t>
                      </a:r>
                      <a:r>
                        <a:rPr lang="en-US" baseline="0" dirty="0" smtClean="0"/>
                        <a:t>m single mode</a:t>
                      </a:r>
                      <a:endParaRPr lang="cs-CZ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Nepodporován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podporován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Budoucnost Ethernetu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Použití Ethernetu v MAN a WAN sítích</a:t>
            </a:r>
          </a:p>
          <a:p>
            <a:r>
              <a:rPr lang="cs-CZ" dirty="0" smtClean="0"/>
              <a:t>Formát rámce zůstane nezměněn, nebude to nutné</a:t>
            </a:r>
          </a:p>
          <a:p>
            <a:r>
              <a:rPr lang="cs-CZ" dirty="0" smtClean="0"/>
              <a:t>Na </a:t>
            </a:r>
            <a:r>
              <a:rPr lang="en-US" dirty="0" smtClean="0"/>
              <a:t>f</a:t>
            </a:r>
            <a:r>
              <a:rPr lang="cs-CZ" dirty="0" err="1" smtClean="0"/>
              <a:t>ull</a:t>
            </a:r>
            <a:r>
              <a:rPr lang="cs-CZ" dirty="0" smtClean="0"/>
              <a:t> duplex optice nebude potřeba CSMA</a:t>
            </a:r>
            <a:r>
              <a:rPr lang="en-US" dirty="0" smtClean="0"/>
              <a:t>/CD</a:t>
            </a:r>
          </a:p>
          <a:p>
            <a:r>
              <a:rPr lang="cs-CZ" dirty="0" smtClean="0"/>
              <a:t>Vrstvy 1 a 2 dokáží jen s drobnými úpravami přenášet 10Gbps až 40km</a:t>
            </a:r>
          </a:p>
          <a:p>
            <a:r>
              <a:rPr lang="cs-CZ" dirty="0" smtClean="0"/>
              <a:t>IEEE již nyní pracuje na 40-, 100-, 160-</a:t>
            </a:r>
            <a:r>
              <a:rPr lang="cs-CZ" dirty="0" err="1" smtClean="0"/>
              <a:t>Gbps</a:t>
            </a:r>
            <a:r>
              <a:rPr lang="cs-CZ" dirty="0" smtClean="0"/>
              <a:t> standardech</a:t>
            </a:r>
          </a:p>
          <a:p>
            <a:r>
              <a:rPr lang="cs-CZ" dirty="0" smtClean="0"/>
              <a:t>Budoucnost záleží na mnoha aspektech</a:t>
            </a:r>
          </a:p>
          <a:p>
            <a:pPr lvl="1"/>
            <a:r>
              <a:rPr lang="cs-CZ" dirty="0" smtClean="0"/>
              <a:t>Rychlost „zrání“ technologií a standardů</a:t>
            </a:r>
          </a:p>
          <a:p>
            <a:pPr lvl="1"/>
            <a:r>
              <a:rPr lang="cs-CZ" dirty="0" smtClean="0"/>
              <a:t>Rychlost adaptace technologie na trhu</a:t>
            </a:r>
          </a:p>
          <a:p>
            <a:pPr lvl="1"/>
            <a:r>
              <a:rPr lang="cs-CZ" dirty="0" smtClean="0"/>
              <a:t>Cena produktů</a:t>
            </a:r>
          </a:p>
          <a:p>
            <a:pPr lvl="1"/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Nevýhody </a:t>
            </a:r>
            <a:r>
              <a:rPr lang="cs-CZ" dirty="0" err="1" smtClean="0"/>
              <a:t>hubů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Bandwidth se musí dělit počtem stanic na segmentu</a:t>
            </a:r>
          </a:p>
          <a:p>
            <a:r>
              <a:rPr lang="cs-CZ" dirty="0" smtClean="0"/>
              <a:t>Špatná škálovatelnost</a:t>
            </a:r>
          </a:p>
          <a:p>
            <a:pPr lvl="1"/>
            <a:r>
              <a:rPr lang="cs-CZ" dirty="0" smtClean="0"/>
              <a:t>Počet stanic v segmentu je přímo neúměrný propustnosti</a:t>
            </a:r>
          </a:p>
          <a:p>
            <a:r>
              <a:rPr lang="cs-CZ" dirty="0" smtClean="0"/>
              <a:t>Přidáváním </a:t>
            </a:r>
            <a:r>
              <a:rPr lang="cs-CZ" dirty="0" err="1" smtClean="0"/>
              <a:t>Hubů</a:t>
            </a:r>
            <a:r>
              <a:rPr lang="cs-CZ" dirty="0" smtClean="0"/>
              <a:t> se zvyšuje latence a rozšiřuje kolizní doména což mimo jiné způsobí i vyšší četnost kolizí</a:t>
            </a:r>
          </a:p>
          <a:p>
            <a:r>
              <a:rPr lang="cs-CZ" dirty="0" smtClean="0"/>
              <a:t>Pouze Half duplex provoz</a:t>
            </a:r>
          </a:p>
          <a:p>
            <a:r>
              <a:rPr lang="cs-CZ" dirty="0" smtClean="0"/>
              <a:t>V případě, že se jedno zařízení v síti porouchá a bude posílat nesmyslná data na médium, může se zhroutit celá síť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Switch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57158" y="2249424"/>
            <a:ext cx="4286280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Dokáže oddělit kolizní domény</a:t>
            </a:r>
          </a:p>
          <a:p>
            <a:r>
              <a:rPr lang="cs-CZ" dirty="0" smtClean="0"/>
              <a:t>Posílá rámce jen adresátovi a tím nezatěžuje ostatní uzly sítě.</a:t>
            </a:r>
          </a:p>
          <a:p>
            <a:r>
              <a:rPr lang="cs-CZ" dirty="0" smtClean="0"/>
              <a:t>Každý port switche nabízí připojenému zařízení</a:t>
            </a:r>
          </a:p>
          <a:p>
            <a:pPr lvl="1"/>
            <a:r>
              <a:rPr lang="cs-CZ" dirty="0" smtClean="0"/>
              <a:t>vlastní kolizní doménu</a:t>
            </a:r>
          </a:p>
          <a:p>
            <a:pPr lvl="1"/>
            <a:r>
              <a:rPr lang="cs-CZ" dirty="0" smtClean="0"/>
              <a:t>plný bandwidth</a:t>
            </a:r>
          </a:p>
          <a:p>
            <a:r>
              <a:rPr lang="cs-CZ" dirty="0" smtClean="0"/>
              <a:t>Proč switche místo </a:t>
            </a:r>
            <a:r>
              <a:rPr lang="cs-CZ" dirty="0" err="1" smtClean="0"/>
              <a:t>hubů</a:t>
            </a:r>
            <a:endParaRPr lang="cs-CZ" dirty="0" smtClean="0"/>
          </a:p>
          <a:p>
            <a:pPr lvl="1"/>
            <a:r>
              <a:rPr lang="cs-CZ" dirty="0" smtClean="0"/>
              <a:t>Využitelnost</a:t>
            </a:r>
          </a:p>
          <a:p>
            <a:pPr lvl="1"/>
            <a:r>
              <a:rPr lang="cs-CZ" dirty="0" smtClean="0"/>
              <a:t>Efektivita</a:t>
            </a:r>
          </a:p>
          <a:p>
            <a:pPr lvl="1"/>
            <a:r>
              <a:rPr lang="cs-CZ" dirty="0" smtClean="0"/>
              <a:t>Současné potřeby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4572000" y="2249424"/>
            <a:ext cx="4286280" cy="4525963"/>
          </a:xfrm>
        </p:spPr>
        <p:txBody>
          <a:bodyPr>
            <a:normAutofit/>
          </a:bodyPr>
          <a:lstStyle/>
          <a:p>
            <a:r>
              <a:rPr lang="cs-CZ" dirty="0" smtClean="0"/>
              <a:t>Switch tedy nabízí</a:t>
            </a:r>
          </a:p>
          <a:p>
            <a:pPr lvl="1"/>
            <a:r>
              <a:rPr lang="cs-CZ" dirty="0" smtClean="0"/>
              <a:t>Plný Bandwidth</a:t>
            </a:r>
          </a:p>
          <a:p>
            <a:pPr lvl="2"/>
            <a:r>
              <a:rPr lang="cs-CZ" dirty="0" smtClean="0"/>
              <a:t>Díky point-to-point spojení. </a:t>
            </a:r>
          </a:p>
          <a:p>
            <a:pPr lvl="1"/>
            <a:r>
              <a:rPr lang="cs-CZ" dirty="0" smtClean="0"/>
              <a:t>Nekolizní prostředí</a:t>
            </a:r>
          </a:p>
          <a:p>
            <a:pPr lvl="2"/>
            <a:r>
              <a:rPr lang="cs-CZ" dirty="0" smtClean="0"/>
              <a:t>Díky point-to-point spojení. </a:t>
            </a:r>
          </a:p>
          <a:p>
            <a:pPr lvl="2"/>
            <a:r>
              <a:rPr lang="cs-CZ" dirty="0" smtClean="0"/>
              <a:t>U </a:t>
            </a:r>
            <a:r>
              <a:rPr lang="cs-CZ" dirty="0" err="1" smtClean="0"/>
              <a:t>hubů</a:t>
            </a:r>
            <a:r>
              <a:rPr lang="cs-CZ" dirty="0" smtClean="0"/>
              <a:t> je například 40</a:t>
            </a:r>
            <a:r>
              <a:rPr lang="en-US" dirty="0" smtClean="0"/>
              <a:t>% -50%</a:t>
            </a:r>
            <a:r>
              <a:rPr lang="cs-CZ" dirty="0" smtClean="0"/>
              <a:t> provozu pro kolize a zotavení z chyb.</a:t>
            </a:r>
          </a:p>
          <a:p>
            <a:pPr lvl="1"/>
            <a:r>
              <a:rPr lang="cs-CZ" dirty="0" err="1" smtClean="0"/>
              <a:t>Full</a:t>
            </a:r>
            <a:r>
              <a:rPr lang="cs-CZ" dirty="0" smtClean="0"/>
              <a:t> duplex operace</a:t>
            </a:r>
          </a:p>
          <a:p>
            <a:pPr lvl="2"/>
            <a:r>
              <a:rPr lang="cs-CZ" dirty="0" smtClean="0"/>
              <a:t>Zařízení připojené na switch může současně vysílat i přijímat data. U hubu nikoliv.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Switch – </a:t>
            </a:r>
            <a:r>
              <a:rPr lang="cs-CZ" dirty="0" err="1" smtClean="0"/>
              <a:t>Selective</a:t>
            </a:r>
            <a:r>
              <a:rPr lang="cs-CZ" dirty="0" smtClean="0"/>
              <a:t> </a:t>
            </a:r>
            <a:r>
              <a:rPr lang="cs-CZ" dirty="0" err="1" smtClean="0"/>
              <a:t>Forwarding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Výběrové předávání rámců</a:t>
            </a:r>
          </a:p>
          <a:p>
            <a:r>
              <a:rPr lang="cs-CZ" dirty="0" smtClean="0"/>
              <a:t>Každé point-to-point spojení je vytvářeno na dobu potřebnou pro přenesení jednoho rámce</a:t>
            </a:r>
          </a:p>
          <a:p>
            <a:r>
              <a:rPr lang="cs-CZ" dirty="0" smtClean="0"/>
              <a:t>Point-to-point (spojení bod-do-bodu)</a:t>
            </a:r>
          </a:p>
          <a:p>
            <a:pPr lvl="1"/>
            <a:r>
              <a:rPr lang="cs-CZ" dirty="0" smtClean="0"/>
              <a:t>Logicky to vypadá, že je navázáno point-to-point spojení mezi hosty připojenými do switche. </a:t>
            </a:r>
          </a:p>
          <a:p>
            <a:pPr lvl="1"/>
            <a:r>
              <a:rPr lang="cs-CZ" dirty="0" smtClean="0"/>
              <a:t>Reálně je </a:t>
            </a:r>
            <a:r>
              <a:rPr lang="cs-CZ" dirty="0" err="1" smtClean="0"/>
              <a:t>full</a:t>
            </a:r>
            <a:r>
              <a:rPr lang="cs-CZ" dirty="0" smtClean="0"/>
              <a:t> duplex point-to-point spojení uskutečněno jen mezi hostem a </a:t>
            </a:r>
            <a:r>
              <a:rPr lang="cs-CZ" dirty="0" err="1" smtClean="0"/>
              <a:t>switchem</a:t>
            </a:r>
            <a:r>
              <a:rPr lang="cs-CZ" dirty="0" smtClean="0"/>
              <a:t>.</a:t>
            </a:r>
          </a:p>
          <a:p>
            <a:r>
              <a:rPr lang="cs-CZ" dirty="0" err="1" smtClean="0"/>
              <a:t>Store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Forward</a:t>
            </a:r>
            <a:endParaRPr lang="cs-CZ" dirty="0" smtClean="0"/>
          </a:p>
          <a:p>
            <a:pPr lvl="1"/>
            <a:r>
              <a:rPr lang="cs-CZ" dirty="0" smtClean="0"/>
              <a:t>Switch dokáže přijmout celý rámec, zkontroluje FSC a v případě, že je vše v pořádku uloží jej do vyrovnávací paměti.</a:t>
            </a:r>
          </a:p>
          <a:p>
            <a:pPr lvl="1"/>
            <a:r>
              <a:rPr lang="cs-CZ" dirty="0" smtClean="0"/>
              <a:t>Až v případě, že cílový port je nečinný, vyšle rámec.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Switch – MAC table </a:t>
            </a:r>
            <a:r>
              <a:rPr lang="cs-CZ" sz="2700" dirty="0" smtClean="0"/>
              <a:t>(switch table, </a:t>
            </a:r>
            <a:r>
              <a:rPr lang="cs-CZ" sz="2700" dirty="0" err="1" smtClean="0"/>
              <a:t>bridge</a:t>
            </a:r>
            <a:r>
              <a:rPr lang="cs-CZ" sz="2700" dirty="0" smtClean="0"/>
              <a:t> table)</a:t>
            </a:r>
            <a:endParaRPr lang="cs-CZ" sz="27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 adresaci slouží MAC adresa.</a:t>
            </a:r>
          </a:p>
          <a:p>
            <a:r>
              <a:rPr lang="cs-CZ" dirty="0" smtClean="0"/>
              <a:t>Switch si </a:t>
            </a:r>
            <a:r>
              <a:rPr lang="cs-CZ" smtClean="0"/>
              <a:t>vytváří tabulku</a:t>
            </a:r>
            <a:r>
              <a:rPr lang="cs-CZ" dirty="0" smtClean="0"/>
              <a:t>, která se skládá z cílových fyzických adres a portů switche, které těmto adresám náleží.</a:t>
            </a:r>
          </a:p>
          <a:p>
            <a:r>
              <a:rPr lang="cs-CZ" dirty="0" smtClean="0"/>
              <a:t>Každá cílová adresa příchozího rámce je porovnávána právě se záznamy z MAC tabulky. Podle ní se určí výchozí port switche.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5 operací switche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cs-CZ" dirty="0" err="1" smtClean="0"/>
              <a:t>Learning</a:t>
            </a:r>
            <a:r>
              <a:rPr lang="cs-CZ" dirty="0" smtClean="0"/>
              <a:t> (učení)</a:t>
            </a:r>
          </a:p>
          <a:p>
            <a:pPr lvl="1"/>
            <a:r>
              <a:rPr lang="cs-CZ" dirty="0" smtClean="0"/>
              <a:t>Switch se učí a vytváří si tabulku ze zdrojových adres příchozích rámců. Tedy switch ví z jakého portu mu přišel daný rámec obsahující adresu svého zdroje.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err="1" smtClean="0"/>
              <a:t>Aging</a:t>
            </a:r>
            <a:r>
              <a:rPr lang="cs-CZ" dirty="0" smtClean="0"/>
              <a:t> (stárnutí)</a:t>
            </a:r>
          </a:p>
          <a:p>
            <a:pPr lvl="1"/>
            <a:r>
              <a:rPr lang="cs-CZ" dirty="0" smtClean="0"/>
              <a:t>Každý záznam v MAC tabulce má razítko času.</a:t>
            </a:r>
          </a:p>
          <a:p>
            <a:pPr lvl="1"/>
            <a:r>
              <a:rPr lang="cs-CZ" dirty="0" smtClean="0"/>
              <a:t>Staré záznamy jsou z tabulky mazány.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err="1" smtClean="0"/>
              <a:t>Flooding</a:t>
            </a:r>
            <a:r>
              <a:rPr lang="cs-CZ" dirty="0" smtClean="0"/>
              <a:t> (záplava)</a:t>
            </a:r>
          </a:p>
          <a:p>
            <a:pPr lvl="1"/>
            <a:r>
              <a:rPr lang="cs-CZ" dirty="0" smtClean="0"/>
              <a:t>V případě, že switch neví na jaký port poslat rámec, pošle jej na všechny, kromě zdrojového portu.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err="1" smtClean="0"/>
              <a:t>Selective</a:t>
            </a:r>
            <a:r>
              <a:rPr lang="cs-CZ" dirty="0" smtClean="0"/>
              <a:t> </a:t>
            </a:r>
            <a:r>
              <a:rPr lang="cs-CZ" dirty="0" err="1" smtClean="0"/>
              <a:t>Forwarding</a:t>
            </a:r>
            <a:r>
              <a:rPr lang="cs-CZ" dirty="0" smtClean="0"/>
              <a:t> (přeposílání rámců)</a:t>
            </a:r>
          </a:p>
          <a:p>
            <a:pPr lvl="1"/>
            <a:r>
              <a:rPr lang="cs-CZ" dirty="0" smtClean="0"/>
              <a:t>Poslání rámce na správný port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err="1" smtClean="0"/>
              <a:t>Filtering</a:t>
            </a:r>
            <a:r>
              <a:rPr lang="cs-CZ" dirty="0" smtClean="0"/>
              <a:t> (filtrace, zahazování rámců – </a:t>
            </a:r>
            <a:r>
              <a:rPr lang="cs-CZ" dirty="0" err="1" smtClean="0"/>
              <a:t>frame</a:t>
            </a:r>
            <a:r>
              <a:rPr lang="cs-CZ" dirty="0" smtClean="0"/>
              <a:t> </a:t>
            </a:r>
            <a:r>
              <a:rPr lang="cs-CZ" dirty="0" err="1" smtClean="0"/>
              <a:t>dropping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Bezpečnostní nastavení switche</a:t>
            </a:r>
          </a:p>
          <a:p>
            <a:pPr lvl="1"/>
            <a:r>
              <a:rPr lang="cs-CZ" dirty="0" smtClean="0"/>
              <a:t>Chyby CRC, 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cs-CZ" dirty="0" smtClean="0"/>
              <a:t>ARP </a:t>
            </a:r>
            <a:r>
              <a:rPr lang="cs-CZ" sz="3200" dirty="0" smtClean="0"/>
              <a:t>(</a:t>
            </a:r>
            <a:r>
              <a:rPr lang="cs-CZ" sz="3200" dirty="0" err="1" smtClean="0"/>
              <a:t>Address</a:t>
            </a:r>
            <a:r>
              <a:rPr lang="cs-CZ" sz="3200" dirty="0" smtClean="0"/>
              <a:t> </a:t>
            </a:r>
            <a:r>
              <a:rPr lang="cs-CZ" sz="3200" dirty="0" err="1" smtClean="0"/>
              <a:t>Resolution</a:t>
            </a:r>
            <a:r>
              <a:rPr lang="cs-CZ" sz="3200" dirty="0" smtClean="0"/>
              <a:t> </a:t>
            </a:r>
            <a:r>
              <a:rPr lang="cs-CZ" sz="3200" dirty="0" err="1" smtClean="0"/>
              <a:t>Protocol</a:t>
            </a:r>
            <a:r>
              <a:rPr lang="cs-CZ" sz="3200" dirty="0" smtClean="0"/>
              <a:t>)</a:t>
            </a:r>
            <a:endParaRPr lang="cs-CZ" sz="3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571612"/>
            <a:ext cx="8572560" cy="521495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cs-CZ" dirty="0" smtClean="0"/>
              <a:t>ARP nabízí 2 základní funkce</a:t>
            </a:r>
          </a:p>
          <a:p>
            <a:r>
              <a:rPr lang="cs-CZ" dirty="0" smtClean="0"/>
              <a:t>Převod IP adres na fyzické adresy</a:t>
            </a:r>
          </a:p>
          <a:p>
            <a:pPr lvl="1"/>
            <a:r>
              <a:rPr lang="cs-CZ" dirty="0" smtClean="0"/>
              <a:t>Když je paket poslán do Linkové vrstvy kde se přidává hlavička s fyzickou adresou při tvorbě rámce, je využita ARP </a:t>
            </a:r>
            <a:r>
              <a:rPr lang="cs-CZ" dirty="0" err="1" smtClean="0"/>
              <a:t>cache</a:t>
            </a:r>
            <a:r>
              <a:rPr lang="cs-CZ" dirty="0" smtClean="0"/>
              <a:t> (ARP tabulka) pro určení fyzické adresy rámce z IP adresy paketu.</a:t>
            </a:r>
          </a:p>
          <a:p>
            <a:pPr lvl="1"/>
            <a:r>
              <a:rPr lang="cs-CZ" dirty="0" smtClean="0"/>
              <a:t>Nenajde-li se fyzická adresa, rámec nemůže být vytvořen, paket je zahozen.</a:t>
            </a:r>
          </a:p>
          <a:p>
            <a:pPr lvl="1"/>
            <a:r>
              <a:rPr lang="cs-CZ" dirty="0" smtClean="0"/>
              <a:t>Každá položka ARP tabulky je složena tedy z dvojice fyzická adresa – IP adresa</a:t>
            </a:r>
          </a:p>
          <a:p>
            <a:pPr lvl="1"/>
            <a:r>
              <a:rPr lang="cs-CZ" dirty="0" smtClean="0"/>
              <a:t>ARP tabulka tedy mapuje zařízení v lokální LAN</a:t>
            </a:r>
          </a:p>
          <a:p>
            <a:r>
              <a:rPr lang="cs-CZ" dirty="0" smtClean="0"/>
              <a:t>Udržování ARP tabulky (dynamicky)</a:t>
            </a:r>
          </a:p>
          <a:p>
            <a:pPr lvl="1"/>
            <a:r>
              <a:rPr lang="cs-CZ" dirty="0" smtClean="0"/>
              <a:t>Monitoring provozu v lokální síti</a:t>
            </a:r>
          </a:p>
          <a:p>
            <a:pPr lvl="1"/>
            <a:r>
              <a:rPr lang="cs-CZ" dirty="0" err="1" smtClean="0"/>
              <a:t>Broadcast</a:t>
            </a:r>
            <a:r>
              <a:rPr lang="cs-CZ" dirty="0" smtClean="0"/>
              <a:t> požadavek (prosím pošli na moji adresu A2:45:00:B3:23:11 svou MAC adresu jestli máš IP 192.168.0.5). Počítač s vyhovující IP odpoví již přímo tazateli, který si tuto adresu uloží do ARP tabulky.</a:t>
            </a:r>
          </a:p>
          <a:p>
            <a:pPr lvl="2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Logical</a:t>
            </a:r>
            <a:r>
              <a:rPr lang="cs-CZ" dirty="0" smtClean="0"/>
              <a:t> Link </a:t>
            </a:r>
            <a:r>
              <a:rPr lang="cs-CZ" dirty="0" err="1" smtClean="0"/>
              <a:t>Control</a:t>
            </a:r>
            <a:r>
              <a:rPr lang="cs-CZ" dirty="0" smtClean="0"/>
              <a:t> (LLC)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2965526"/>
          </a:xfrm>
        </p:spPr>
        <p:txBody>
          <a:bodyPr/>
          <a:lstStyle/>
          <a:p>
            <a:r>
              <a:rPr lang="cs-CZ" dirty="0" smtClean="0"/>
              <a:t>Zajišťuje spojení do vyšší vrstvy</a:t>
            </a:r>
          </a:p>
          <a:p>
            <a:r>
              <a:rPr lang="cs-CZ" dirty="0" smtClean="0"/>
              <a:t>Z paketu ze síťové vrstvy dělá rámce (</a:t>
            </a:r>
            <a:r>
              <a:rPr lang="cs-CZ" dirty="0" err="1" smtClean="0"/>
              <a:t>frames</a:t>
            </a:r>
            <a:r>
              <a:rPr lang="cs-CZ" dirty="0" smtClean="0"/>
              <a:t>)</a:t>
            </a:r>
          </a:p>
          <a:p>
            <a:r>
              <a:rPr lang="cs-CZ" dirty="0" smtClean="0"/>
              <a:t>Identifikuje protokol síťové vrstvy</a:t>
            </a:r>
          </a:p>
          <a:p>
            <a:r>
              <a:rPr lang="cs-CZ" dirty="0" smtClean="0"/>
              <a:t>Zůstává téměř nezávislá na zařízení</a:t>
            </a:r>
          </a:p>
          <a:p>
            <a:r>
              <a:rPr lang="cs-CZ" dirty="0" smtClean="0"/>
              <a:t>LLC může být implementována například jako ovladač zařízení.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1428728" y="5357826"/>
          <a:ext cx="6096000" cy="7416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333620"/>
                <a:gridCol w="376238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Linková</a:t>
                      </a:r>
                      <a:r>
                        <a:rPr lang="cs-CZ" baseline="0" dirty="0" smtClean="0"/>
                        <a:t> vrstva</a:t>
                      </a:r>
                    </a:p>
                    <a:p>
                      <a:pPr algn="ctr"/>
                      <a:r>
                        <a:rPr lang="cs-CZ" baseline="0" dirty="0" smtClean="0"/>
                        <a:t>(Data Link </a:t>
                      </a:r>
                      <a:r>
                        <a:rPr lang="cs-CZ" baseline="0" dirty="0" err="1" smtClean="0"/>
                        <a:t>layer</a:t>
                      </a:r>
                      <a:r>
                        <a:rPr lang="cs-CZ" baseline="0" dirty="0" smtClean="0"/>
                        <a:t>)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LLC (</a:t>
                      </a:r>
                      <a:r>
                        <a:rPr lang="cs-CZ" dirty="0" err="1" smtClean="0"/>
                        <a:t>Logical</a:t>
                      </a:r>
                      <a:r>
                        <a:rPr lang="cs-CZ" dirty="0" smtClean="0"/>
                        <a:t> Link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Control</a:t>
                      </a:r>
                      <a:r>
                        <a:rPr lang="cs-CZ" dirty="0" smtClean="0"/>
                        <a:t>)</a:t>
                      </a:r>
                      <a:endParaRPr lang="cs-CZ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MAC (Media Access </a:t>
                      </a:r>
                      <a:r>
                        <a:rPr lang="cs-CZ" dirty="0" err="1" smtClean="0"/>
                        <a:t>Control</a:t>
                      </a:r>
                      <a:r>
                        <a:rPr lang="cs-CZ" dirty="0" smtClean="0"/>
                        <a:t>)</a:t>
                      </a:r>
                      <a:endParaRPr lang="cs-CZ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Když je cíl mimo lokální síť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případě, že cílový host není v lokální síti, zjistí se MAC adresa brány (</a:t>
            </a:r>
            <a:r>
              <a:rPr lang="cs-CZ" dirty="0" err="1" smtClean="0"/>
              <a:t>gateway</a:t>
            </a:r>
            <a:r>
              <a:rPr lang="cs-CZ" dirty="0" smtClean="0"/>
              <a:t>) a rámec se pošle na ní. Dál se přeposílá dle </a:t>
            </a:r>
            <a:r>
              <a:rPr lang="cs-CZ" dirty="0" err="1" smtClean="0"/>
              <a:t>routovacích</a:t>
            </a:r>
            <a:r>
              <a:rPr lang="cs-CZ" dirty="0" smtClean="0"/>
              <a:t> pravidel až do lokálního segmentu cílové stanice.</a:t>
            </a:r>
          </a:p>
          <a:p>
            <a:r>
              <a:rPr lang="cs-CZ" dirty="0" smtClean="0"/>
              <a:t>Každý host má nastavenou IP adresu brány. Pro zjištění MAC adresy se pošle </a:t>
            </a:r>
            <a:r>
              <a:rPr lang="cs-CZ" dirty="0" err="1" smtClean="0"/>
              <a:t>broadcast</a:t>
            </a:r>
            <a:r>
              <a:rPr lang="cs-CZ" dirty="0" smtClean="0"/>
              <a:t> požadavek.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Proxy ARP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S podporou </a:t>
            </a:r>
            <a:r>
              <a:rPr lang="cs-CZ" dirty="0" err="1" smtClean="0"/>
              <a:t>proxy</a:t>
            </a:r>
            <a:r>
              <a:rPr lang="cs-CZ" dirty="0" smtClean="0"/>
              <a:t> ARP na </a:t>
            </a:r>
            <a:r>
              <a:rPr lang="cs-CZ" dirty="0" err="1" smtClean="0"/>
              <a:t>routeru</a:t>
            </a:r>
            <a:r>
              <a:rPr lang="cs-CZ" dirty="0" smtClean="0"/>
              <a:t> je umožněno posílat ARP </a:t>
            </a:r>
            <a:r>
              <a:rPr lang="cs-CZ" dirty="0" err="1" smtClean="0"/>
              <a:t>requesty</a:t>
            </a:r>
            <a:r>
              <a:rPr lang="cs-CZ" dirty="0" smtClean="0"/>
              <a:t> i mimo lokální síť.</a:t>
            </a:r>
          </a:p>
          <a:p>
            <a:r>
              <a:rPr lang="cs-CZ" dirty="0" smtClean="0"/>
              <a:t> Použití</a:t>
            </a:r>
          </a:p>
          <a:p>
            <a:pPr lvl="1"/>
            <a:r>
              <a:rPr lang="cs-CZ" dirty="0" smtClean="0"/>
              <a:t>V případě ARP </a:t>
            </a:r>
            <a:r>
              <a:rPr lang="cs-CZ" dirty="0" err="1" smtClean="0"/>
              <a:t>requestu</a:t>
            </a:r>
            <a:r>
              <a:rPr lang="cs-CZ" dirty="0" smtClean="0"/>
              <a:t> na IP adresu mimo síť</a:t>
            </a:r>
          </a:p>
          <a:p>
            <a:pPr lvl="1"/>
            <a:r>
              <a:rPr lang="cs-CZ" dirty="0" smtClean="0"/>
              <a:t>V případě starší implementace IPv4 při hledání hosta ve stejném segmentu</a:t>
            </a:r>
          </a:p>
          <a:p>
            <a:pPr lvl="1"/>
            <a:r>
              <a:rPr lang="cs-CZ" dirty="0" smtClean="0"/>
              <a:t>V případě, že si host myslí, že je připojen do stejné sítě, jako cílová stanice, která však není. Toto může nastat při špatně nastavené masce.</a:t>
            </a:r>
          </a:p>
          <a:p>
            <a:pPr lvl="1"/>
            <a:r>
              <a:rPr lang="cs-CZ" dirty="0" smtClean="0"/>
              <a:t>…</a:t>
            </a:r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Odstranění položek z ARP tabulky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Nepoužívané položky v ARP tabulce se automaticky po nějakém čase vymažou</a:t>
            </a:r>
          </a:p>
          <a:p>
            <a:r>
              <a:rPr lang="cs-CZ" dirty="0" smtClean="0"/>
              <a:t>Ve Windows je to obvykle 2min. V případě, že je v tomto intervalu položka použita, čas se nastaví na 10min, …</a:t>
            </a:r>
          </a:p>
          <a:p>
            <a:r>
              <a:rPr lang="cs-CZ" dirty="0" smtClean="0"/>
              <a:t>Položku můžeme z tabulky smazat ručně pomocí příkazu </a:t>
            </a:r>
            <a:r>
              <a:rPr lang="cs-CZ" b="1" dirty="0" err="1" smtClean="0"/>
              <a:t>arp</a:t>
            </a:r>
            <a:endParaRPr lang="cs-CZ" b="1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Media Access </a:t>
            </a:r>
            <a:r>
              <a:rPr lang="cs-CZ" dirty="0" err="1" smtClean="0"/>
              <a:t>Control</a:t>
            </a:r>
            <a:r>
              <a:rPr lang="cs-CZ" dirty="0" smtClean="0"/>
              <a:t> (MAC)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Implementována hardwarem</a:t>
            </a:r>
          </a:p>
          <a:p>
            <a:r>
              <a:rPr lang="cs-CZ" dirty="0" smtClean="0"/>
              <a:t>Dva primární cíle</a:t>
            </a:r>
          </a:p>
          <a:p>
            <a:pPr lvl="1"/>
            <a:r>
              <a:rPr lang="cs-CZ" dirty="0" smtClean="0"/>
              <a:t>Ovládání přístupu k médiu</a:t>
            </a:r>
          </a:p>
          <a:p>
            <a:pPr lvl="2"/>
            <a:r>
              <a:rPr lang="cs-CZ" dirty="0" smtClean="0"/>
              <a:t>Ovládání čtení a zápisu rámců na médium</a:t>
            </a:r>
          </a:p>
          <a:p>
            <a:pPr lvl="2"/>
            <a:r>
              <a:rPr lang="cs-CZ" dirty="0" smtClean="0"/>
              <a:t>Regenerace média</a:t>
            </a:r>
          </a:p>
          <a:p>
            <a:pPr lvl="1"/>
            <a:r>
              <a:rPr lang="cs-CZ" dirty="0" smtClean="0"/>
              <a:t>Zapouzdření dat</a:t>
            </a:r>
          </a:p>
          <a:p>
            <a:pPr lvl="2"/>
            <a:r>
              <a:rPr lang="cs-CZ" dirty="0" smtClean="0"/>
              <a:t>Vymezení rámce, přidání hlavičky a patičky</a:t>
            </a:r>
          </a:p>
          <a:p>
            <a:pPr lvl="2"/>
            <a:r>
              <a:rPr lang="cs-CZ" dirty="0" smtClean="0"/>
              <a:t>Adresace (fyzická adresa)</a:t>
            </a:r>
          </a:p>
          <a:p>
            <a:pPr lvl="2"/>
            <a:r>
              <a:rPr lang="cs-CZ" dirty="0" smtClean="0"/>
              <a:t>Detekce chyb (CRC – </a:t>
            </a:r>
            <a:r>
              <a:rPr lang="cs-CZ" dirty="0" err="1" smtClean="0"/>
              <a:t>Cyclic</a:t>
            </a:r>
            <a:r>
              <a:rPr lang="cs-CZ" dirty="0" smtClean="0"/>
              <a:t> </a:t>
            </a:r>
            <a:r>
              <a:rPr lang="cs-CZ" dirty="0" err="1" smtClean="0"/>
              <a:t>Redundancy</a:t>
            </a:r>
            <a:r>
              <a:rPr lang="cs-CZ" dirty="0" smtClean="0"/>
              <a:t> </a:t>
            </a:r>
            <a:r>
              <a:rPr lang="cs-CZ" dirty="0" err="1" smtClean="0"/>
              <a:t>Check</a:t>
            </a:r>
            <a:r>
              <a:rPr lang="cs-CZ" dirty="0" smtClean="0"/>
              <a:t>)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Logická topologie Ethernetu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Více-přístupová sběrnice </a:t>
            </a:r>
          </a:p>
          <a:p>
            <a:pPr lvl="1"/>
            <a:r>
              <a:rPr lang="cs-CZ" dirty="0" smtClean="0"/>
              <a:t>ve stejném segmentu sítě se sdílí médium</a:t>
            </a:r>
          </a:p>
          <a:p>
            <a:r>
              <a:rPr lang="cs-CZ" dirty="0" smtClean="0"/>
              <a:t>Fyzické adresy</a:t>
            </a:r>
          </a:p>
          <a:p>
            <a:pPr lvl="1"/>
            <a:r>
              <a:rPr lang="cs-CZ" dirty="0" smtClean="0"/>
              <a:t>Jelikož více zařízení může vysílat a přijímat rámce, je potřeba v jednom segmentu zavést adresaci pomocí fyzických adres (MAC adresa)</a:t>
            </a:r>
          </a:p>
          <a:p>
            <a:r>
              <a:rPr lang="cs-CZ" dirty="0" smtClean="0"/>
              <a:t>CSMA</a:t>
            </a:r>
            <a:r>
              <a:rPr lang="en-US" dirty="0" smtClean="0"/>
              <a:t>/</a:t>
            </a:r>
            <a:r>
              <a:rPr lang="cs-CZ" dirty="0" smtClean="0"/>
              <a:t>CD</a:t>
            </a:r>
          </a:p>
          <a:p>
            <a:pPr lvl="1"/>
            <a:r>
              <a:rPr lang="cs-CZ" dirty="0" smtClean="0"/>
              <a:t>Díky sdílenému médiu je potřeba také zavést přístupovou metodu. Používá se CSMA</a:t>
            </a:r>
            <a:r>
              <a:rPr lang="en-US" dirty="0" smtClean="0"/>
              <a:t>/CD.</a:t>
            </a: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Fyzická implementace Ethernetu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dirty="0" smtClean="0"/>
              <a:t>Požadavky na hardware</a:t>
            </a:r>
          </a:p>
          <a:p>
            <a:pPr lvl="1"/>
            <a:r>
              <a:rPr lang="cs-CZ" dirty="0" smtClean="0"/>
              <a:t>Jednoduchý provoz</a:t>
            </a:r>
          </a:p>
          <a:p>
            <a:pPr lvl="1"/>
            <a:r>
              <a:rPr lang="cs-CZ" dirty="0" smtClean="0"/>
              <a:t>Možnost začlenit nové technologie</a:t>
            </a:r>
          </a:p>
          <a:p>
            <a:pPr lvl="1"/>
            <a:r>
              <a:rPr lang="cs-CZ" dirty="0" smtClean="0"/>
              <a:t>Spolehlivost</a:t>
            </a:r>
          </a:p>
          <a:p>
            <a:pPr lvl="1"/>
            <a:r>
              <a:rPr lang="cs-CZ" dirty="0" smtClean="0"/>
              <a:t>Nízká cena instalace a rozšíření</a:t>
            </a:r>
          </a:p>
          <a:p>
            <a:r>
              <a:rPr lang="cs-CZ" dirty="0" smtClean="0"/>
              <a:t>Funkce</a:t>
            </a:r>
          </a:p>
          <a:p>
            <a:pPr lvl="1"/>
            <a:r>
              <a:rPr lang="cs-CZ" dirty="0" smtClean="0"/>
              <a:t>Kódování a dekódování</a:t>
            </a:r>
          </a:p>
          <a:p>
            <a:pPr lvl="1"/>
            <a:r>
              <a:rPr lang="cs-CZ" dirty="0" smtClean="0"/>
              <a:t>Reprezentace bitu na médiu</a:t>
            </a:r>
          </a:p>
          <a:p>
            <a:pPr lvl="1"/>
            <a:r>
              <a:rPr lang="cs-CZ" dirty="0" smtClean="0"/>
              <a:t>Specifikace médií</a:t>
            </a:r>
          </a:p>
          <a:p>
            <a:r>
              <a:rPr lang="cs-CZ" dirty="0" smtClean="0"/>
              <a:t>Příklady</a:t>
            </a:r>
          </a:p>
          <a:p>
            <a:pPr lvl="1"/>
            <a:r>
              <a:rPr lang="cs-CZ" dirty="0" smtClean="0"/>
              <a:t>UTP kabel</a:t>
            </a:r>
          </a:p>
          <a:p>
            <a:pPr lvl="1"/>
            <a:r>
              <a:rPr lang="cs-CZ" dirty="0" err="1" smtClean="0"/>
              <a:t>Patch</a:t>
            </a:r>
            <a:r>
              <a:rPr lang="cs-CZ" dirty="0" smtClean="0"/>
              <a:t> panel</a:t>
            </a:r>
          </a:p>
          <a:p>
            <a:pPr lvl="1"/>
            <a:r>
              <a:rPr lang="cs-CZ" dirty="0" smtClean="0"/>
              <a:t>Switch</a:t>
            </a:r>
          </a:p>
          <a:p>
            <a:pPr lvl="1"/>
            <a:r>
              <a:rPr lang="cs-CZ" dirty="0" smtClean="0"/>
              <a:t>Konektory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Historie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Sdílení médií bylo převzato z bezdrátové sítě ALOHA na </a:t>
            </a:r>
            <a:r>
              <a:rPr lang="cs-CZ" dirty="0" err="1" smtClean="0"/>
              <a:t>Hawai</a:t>
            </a:r>
            <a:r>
              <a:rPr lang="cs-CZ" dirty="0" smtClean="0"/>
              <a:t> (1970).</a:t>
            </a:r>
          </a:p>
          <a:p>
            <a:r>
              <a:rPr lang="cs-CZ" dirty="0" smtClean="0"/>
              <a:t>První verze Ethernetu byly postaveny na koaxiálním kabelu a sběrnicové topologii</a:t>
            </a:r>
          </a:p>
          <a:p>
            <a:pPr lvl="1"/>
            <a:r>
              <a:rPr lang="cs-CZ" dirty="0" smtClean="0"/>
              <a:t>10BASE5 (</a:t>
            </a:r>
            <a:r>
              <a:rPr lang="cs-CZ" dirty="0" err="1" smtClean="0"/>
              <a:t>Thicknet</a:t>
            </a:r>
            <a:r>
              <a:rPr lang="cs-CZ" dirty="0" smtClean="0"/>
              <a:t>, tlustý Ethernet, 500m)</a:t>
            </a:r>
          </a:p>
          <a:p>
            <a:pPr lvl="1"/>
            <a:r>
              <a:rPr lang="cs-CZ" dirty="0" smtClean="0"/>
              <a:t>10BASE2 (</a:t>
            </a:r>
            <a:r>
              <a:rPr lang="cs-CZ" dirty="0" err="1" smtClean="0"/>
              <a:t>Thinnet</a:t>
            </a:r>
            <a:r>
              <a:rPr lang="cs-CZ" dirty="0" smtClean="0"/>
              <a:t>, tenký Ethernet, 185m)</a:t>
            </a:r>
          </a:p>
          <a:p>
            <a:r>
              <a:rPr lang="cs-CZ" dirty="0" smtClean="0"/>
              <a:t>Postupem času se koaxiální kabel nahradil kroucenou dvojlinkou a fyzická topologie sběrnice se nahradila hvězdou. Logická topologie zůstala sběrnice.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Hub a </a:t>
            </a:r>
            <a:r>
              <a:rPr lang="cs-CZ" dirty="0" err="1" smtClean="0"/>
              <a:t>switch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Minulý Ethernet</a:t>
            </a:r>
          </a:p>
          <a:p>
            <a:pPr lvl="1"/>
            <a:r>
              <a:rPr lang="cs-CZ" dirty="0" smtClean="0"/>
              <a:t>Centrálním prvek byl obvykle HUB</a:t>
            </a:r>
          </a:p>
          <a:p>
            <a:pPr lvl="1"/>
            <a:r>
              <a:rPr lang="cs-CZ" dirty="0" smtClean="0"/>
              <a:t>Half-duplex (jedna stanice může vysílat v jeden čas)</a:t>
            </a:r>
          </a:p>
          <a:p>
            <a:r>
              <a:rPr lang="cs-CZ" dirty="0" smtClean="0"/>
              <a:t>Současný Ethernet</a:t>
            </a:r>
          </a:p>
          <a:p>
            <a:pPr lvl="1"/>
            <a:r>
              <a:rPr lang="cs-CZ" dirty="0" smtClean="0"/>
              <a:t>Hub byl nahrazen </a:t>
            </a:r>
            <a:r>
              <a:rPr lang="cs-CZ" smtClean="0"/>
              <a:t>switchem</a:t>
            </a:r>
            <a:endParaRPr lang="cs-CZ" dirty="0" smtClean="0"/>
          </a:p>
          <a:p>
            <a:pPr lvl="2"/>
            <a:r>
              <a:rPr lang="cs-CZ" dirty="0" smtClean="0"/>
              <a:t>Minimalizují kolize</a:t>
            </a:r>
          </a:p>
          <a:p>
            <a:pPr lvl="2"/>
            <a:r>
              <a:rPr lang="cs-CZ" dirty="0" smtClean="0"/>
              <a:t>Data posílají jen adresátovi</a:t>
            </a:r>
          </a:p>
          <a:p>
            <a:pPr lvl="2"/>
            <a:r>
              <a:rPr lang="cs-CZ" dirty="0" smtClean="0"/>
              <a:t>Paralelní provoz</a:t>
            </a:r>
          </a:p>
          <a:p>
            <a:pPr lvl="2"/>
            <a:r>
              <a:rPr lang="cs-CZ" dirty="0" err="1" smtClean="0"/>
              <a:t>Full</a:t>
            </a:r>
            <a:r>
              <a:rPr lang="cs-CZ" dirty="0" smtClean="0"/>
              <a:t>-duplex</a:t>
            </a:r>
          </a:p>
          <a:p>
            <a:pPr lvl="2"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9C085A-1D2F-4748-83B7-384AEA5CA581}"/>
</file>

<file path=customXml/itemProps2.xml><?xml version="1.0" encoding="utf-8"?>
<ds:datastoreItem xmlns:ds="http://schemas.openxmlformats.org/officeDocument/2006/customXml" ds:itemID="{D014DA8D-7F63-4CB6-8968-0CF8AE634A6D}"/>
</file>

<file path=customXml/itemProps3.xml><?xml version="1.0" encoding="utf-8"?>
<ds:datastoreItem xmlns:ds="http://schemas.openxmlformats.org/officeDocument/2006/customXml" ds:itemID="{CF764D51-5DE7-4A97-82E1-6E97267A7301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4244</TotalTime>
  <Words>2945</Words>
  <Application>Microsoft Office PowerPoint</Application>
  <PresentationFormat>Předvádění na obrazovce (4:3)</PresentationFormat>
  <Paragraphs>685</Paragraphs>
  <Slides>42</Slides>
  <Notes>41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42</vt:i4>
      </vt:variant>
    </vt:vector>
  </HeadingPairs>
  <TitlesOfParts>
    <vt:vector size="47" baseType="lpstr">
      <vt:lpstr>Calibri</vt:lpstr>
      <vt:lpstr>Georgia</vt:lpstr>
      <vt:lpstr>Trebuchet MS</vt:lpstr>
      <vt:lpstr>Wingdings 2</vt:lpstr>
      <vt:lpstr>Urban</vt:lpstr>
      <vt:lpstr>Ethernet</vt:lpstr>
      <vt:lpstr>Ethernet</vt:lpstr>
      <vt:lpstr>První a druhá vrstva</vt:lpstr>
      <vt:lpstr>Logical Link Control (LLC)</vt:lpstr>
      <vt:lpstr>Media Access Control (MAC)</vt:lpstr>
      <vt:lpstr>Logická topologie Ethernetu</vt:lpstr>
      <vt:lpstr>Fyzická implementace Ethernetu</vt:lpstr>
      <vt:lpstr>Historie</vt:lpstr>
      <vt:lpstr>Hub a switch</vt:lpstr>
      <vt:lpstr>Současnost</vt:lpstr>
      <vt:lpstr>Rámec (Frame)</vt:lpstr>
      <vt:lpstr>Políčka rámce (Ethernet Frame Fields)</vt:lpstr>
      <vt:lpstr>Fyzická adresa (MAC address)</vt:lpstr>
      <vt:lpstr>Adresace</vt:lpstr>
      <vt:lpstr>Unicast, Broadcast a Multicast</vt:lpstr>
      <vt:lpstr>CSMA/CD  (Carrier Sense Multiple Access with Collision Detection)</vt:lpstr>
      <vt:lpstr>Kolizní doména</vt:lpstr>
      <vt:lpstr>Latence</vt:lpstr>
      <vt:lpstr>Prezentace aplikace PowerPoint</vt:lpstr>
      <vt:lpstr>Časování a synchronizace</vt:lpstr>
      <vt:lpstr>Bit time</vt:lpstr>
      <vt:lpstr>Slot Time</vt:lpstr>
      <vt:lpstr>Prostor mezi rámci (Interframe spacing)</vt:lpstr>
      <vt:lpstr>Jam signál</vt:lpstr>
      <vt:lpstr>Časování odmlčení (Backoff Timing)</vt:lpstr>
      <vt:lpstr>Fyzická vrstva</vt:lpstr>
      <vt:lpstr>Přehled 10 – 200 Mbps</vt:lpstr>
      <vt:lpstr>Přehled 1 – 10Gbps</vt:lpstr>
      <vt:lpstr>Ethernet 10Base-T</vt:lpstr>
      <vt:lpstr>Fast Ethernet</vt:lpstr>
      <vt:lpstr>Gigabit Ethernet – 1000Base-T</vt:lpstr>
      <vt:lpstr>1000BASE-SX a 1000BASE-LX Gigabit Ethernet na optice</vt:lpstr>
      <vt:lpstr>Budoucnost Ethernetu</vt:lpstr>
      <vt:lpstr>Nevýhody hubů</vt:lpstr>
      <vt:lpstr>Switch</vt:lpstr>
      <vt:lpstr>Switch – Selective Forwarding</vt:lpstr>
      <vt:lpstr>Switch – MAC table (switch table, bridge table)</vt:lpstr>
      <vt:lpstr>5 operací switche</vt:lpstr>
      <vt:lpstr>ARP (Address Resolution Protocol)</vt:lpstr>
      <vt:lpstr>Když je cíl mimo lokální síť</vt:lpstr>
      <vt:lpstr>Proxy ARP</vt:lpstr>
      <vt:lpstr>Odstranění položek z ARP tabulky</vt:lpstr>
    </vt:vector>
  </TitlesOfParts>
  <Company>VOŠ a SPŠ Varnsdorf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BUB</cp:lastModifiedBy>
  <cp:revision>445</cp:revision>
  <dcterms:created xsi:type="dcterms:W3CDTF">2007-09-07T06:40:24Z</dcterms:created>
  <dcterms:modified xsi:type="dcterms:W3CDTF">2018-10-25T06:33:19Z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