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24.1.2012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538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24.1.2012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41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1/24/2012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1/24/2012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1/24/2012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Bezdrátové technologie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, </a:t>
            </a:r>
            <a:r>
              <a:rPr lang="cs-CZ" sz="1400" dirty="0" smtClean="0"/>
              <a:t>CISCO, …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Zařízení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  <p:grpSp>
        <p:nvGrpSpPr>
          <p:cNvPr id="11" name="Skupina 10"/>
          <p:cNvGrpSpPr/>
          <p:nvPr/>
        </p:nvGrpSpPr>
        <p:grpSpPr>
          <a:xfrm>
            <a:off x="3857620" y="1500174"/>
            <a:ext cx="1619250" cy="1940968"/>
            <a:chOff x="4714876" y="1857364"/>
            <a:chExt cx="1619250" cy="194096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714876" y="1857364"/>
              <a:ext cx="1619250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ovéPole 9"/>
            <p:cNvSpPr txBox="1"/>
            <p:nvPr/>
          </p:nvSpPr>
          <p:spPr>
            <a:xfrm>
              <a:off x="4857752" y="3429000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Access Point</a:t>
              </a:r>
              <a:endParaRPr lang="cs-CZ" dirty="0"/>
            </a:p>
          </p:txBody>
        </p:sp>
      </p:grpSp>
      <p:grpSp>
        <p:nvGrpSpPr>
          <p:cNvPr id="13" name="Skupina 12"/>
          <p:cNvGrpSpPr/>
          <p:nvPr/>
        </p:nvGrpSpPr>
        <p:grpSpPr>
          <a:xfrm>
            <a:off x="6572264" y="1357298"/>
            <a:ext cx="1790875" cy="2155282"/>
            <a:chOff x="1428728" y="3143248"/>
            <a:chExt cx="1790875" cy="215528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0166" y="3143248"/>
              <a:ext cx="1619250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ovéPole 11"/>
            <p:cNvSpPr txBox="1"/>
            <p:nvPr/>
          </p:nvSpPr>
          <p:spPr>
            <a:xfrm>
              <a:off x="1428728" y="4929198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Wireless </a:t>
              </a:r>
              <a:r>
                <a:rPr lang="cs-CZ" dirty="0" err="1" smtClean="0"/>
                <a:t>Bridge</a:t>
              </a:r>
              <a:endParaRPr lang="cs-CZ" dirty="0"/>
            </a:p>
          </p:txBody>
        </p:sp>
      </p:grpSp>
      <p:grpSp>
        <p:nvGrpSpPr>
          <p:cNvPr id="16" name="Skupina 15"/>
          <p:cNvGrpSpPr/>
          <p:nvPr/>
        </p:nvGrpSpPr>
        <p:grpSpPr>
          <a:xfrm>
            <a:off x="6608529" y="3845486"/>
            <a:ext cx="1963999" cy="2441034"/>
            <a:chOff x="6037025" y="1571612"/>
            <a:chExt cx="1963999" cy="2441034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143636" y="1571612"/>
              <a:ext cx="1619250" cy="211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ovéPole 14"/>
            <p:cNvSpPr txBox="1"/>
            <p:nvPr/>
          </p:nvSpPr>
          <p:spPr>
            <a:xfrm>
              <a:off x="6037025" y="3643314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Wireless PCI NIC</a:t>
              </a:r>
              <a:endParaRPr lang="cs-CZ" dirty="0"/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471410" y="4416990"/>
            <a:ext cx="2600392" cy="1369464"/>
            <a:chOff x="3714744" y="3857628"/>
            <a:chExt cx="2600392" cy="1369464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43372" y="3857628"/>
              <a:ext cx="161925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TextovéPole 18"/>
            <p:cNvSpPr txBox="1"/>
            <p:nvPr/>
          </p:nvSpPr>
          <p:spPr>
            <a:xfrm>
              <a:off x="3714744" y="4857760"/>
              <a:ext cx="260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Wireless PCMCIA karta</a:t>
              </a:r>
              <a:endParaRPr lang="cs-CZ" dirty="0"/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587524" y="2488166"/>
            <a:ext cx="2412840" cy="1226586"/>
            <a:chOff x="3428992" y="3643316"/>
            <a:chExt cx="2412840" cy="1226586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5400000">
              <a:off x="4076922" y="3281137"/>
              <a:ext cx="1071570" cy="1795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" name="TextovéPole 21"/>
            <p:cNvSpPr txBox="1"/>
            <p:nvPr/>
          </p:nvSpPr>
          <p:spPr>
            <a:xfrm>
              <a:off x="3428992" y="4500570"/>
              <a:ext cx="2412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Wireless USB adapter</a:t>
              </a:r>
              <a:endParaRPr lang="cs-CZ" dirty="0"/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3703546" y="4357694"/>
            <a:ext cx="1868586" cy="1714512"/>
            <a:chOff x="3500430" y="3857628"/>
            <a:chExt cx="1868586" cy="1714512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500430" y="3857628"/>
              <a:ext cx="1868586" cy="138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ovéPole 24"/>
            <p:cNvSpPr txBox="1"/>
            <p:nvPr/>
          </p:nvSpPr>
          <p:spPr>
            <a:xfrm>
              <a:off x="3520456" y="5202808"/>
              <a:ext cx="1837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Směrová anténa</a:t>
              </a:r>
              <a:endParaRPr lang="cs-CZ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SSID (</a:t>
            </a:r>
            <a:r>
              <a:rPr lang="cs-CZ" dirty="0" err="1" smtClean="0"/>
              <a:t>Service</a:t>
            </a:r>
            <a:r>
              <a:rPr lang="cs-CZ" dirty="0" smtClean="0"/>
              <a:t> Set </a:t>
            </a:r>
            <a:r>
              <a:rPr lang="cs-CZ" dirty="0" err="1" smtClean="0"/>
              <a:t>Identifier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Slouží pro identifikaci dané WLAN</a:t>
            </a:r>
          </a:p>
          <a:p>
            <a:r>
              <a:rPr lang="cs-CZ" dirty="0" smtClean="0"/>
              <a:t>Může obsahovat až 32 znaků (písmena a čísla)</a:t>
            </a:r>
          </a:p>
          <a:p>
            <a:r>
              <a:rPr lang="cs-CZ" dirty="0" smtClean="0"/>
              <a:t>Case-sensitive (rozlišují se velká a malá písmena)</a:t>
            </a:r>
          </a:p>
          <a:p>
            <a:r>
              <a:rPr lang="cs-CZ" dirty="0" smtClean="0"/>
              <a:t>Posílá se v hlavičce každého WLAN rámce</a:t>
            </a:r>
          </a:p>
          <a:p>
            <a:r>
              <a:rPr lang="cs-CZ" dirty="0" smtClean="0"/>
              <a:t>Všechna zařízení, která spolu chtějí v jedné WLAN buňce komunikovat, musí mít nastavené stejné SSID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86"/>
            <a:ext cx="8229600" cy="857240"/>
          </a:xfrm>
        </p:spPr>
        <p:txBody>
          <a:bodyPr/>
          <a:lstStyle/>
          <a:p>
            <a:r>
              <a:rPr lang="cs-CZ" dirty="0" smtClean="0"/>
              <a:t>Dvě základní formy WLAN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2143116"/>
            <a:ext cx="8501122" cy="4325112"/>
          </a:xfrm>
        </p:spPr>
        <p:txBody>
          <a:bodyPr>
            <a:normAutofit/>
          </a:bodyPr>
          <a:lstStyle/>
          <a:p>
            <a:r>
              <a:rPr lang="cs-CZ" dirty="0" smtClean="0"/>
              <a:t>Ad-hoc</a:t>
            </a:r>
          </a:p>
          <a:p>
            <a:pPr lvl="1"/>
            <a:r>
              <a:rPr lang="cs-CZ" dirty="0" smtClean="0"/>
              <a:t>Dva a více propojených Peer-to-Peer klientů</a:t>
            </a:r>
          </a:p>
          <a:p>
            <a:pPr lvl="1"/>
            <a:r>
              <a:rPr lang="cs-CZ" dirty="0" smtClean="0"/>
              <a:t>Není potřeba AP</a:t>
            </a:r>
          </a:p>
          <a:p>
            <a:pPr lvl="1"/>
            <a:r>
              <a:rPr lang="cs-CZ" dirty="0" smtClean="0"/>
              <a:t>Toto nazýváme IBBS (Independent Basic </a:t>
            </a:r>
            <a:r>
              <a:rPr lang="cs-CZ" dirty="0" err="1" smtClean="0"/>
              <a:t>Service</a:t>
            </a:r>
            <a:r>
              <a:rPr lang="cs-CZ" dirty="0" smtClean="0"/>
              <a:t> Set)</a:t>
            </a:r>
          </a:p>
          <a:p>
            <a:r>
              <a:rPr lang="cs-CZ" dirty="0" smtClean="0"/>
              <a:t>Infrastruktura</a:t>
            </a:r>
          </a:p>
          <a:p>
            <a:pPr lvl="1"/>
            <a:r>
              <a:rPr lang="cs-CZ" dirty="0" smtClean="0"/>
              <a:t>Pro větší sítě</a:t>
            </a:r>
          </a:p>
          <a:p>
            <a:pPr lvl="1"/>
            <a:r>
              <a:rPr lang="cs-CZ" dirty="0" smtClean="0"/>
              <a:t>Veškerá komunikace prochází a je řízena pomocí AP</a:t>
            </a:r>
          </a:p>
          <a:p>
            <a:pPr lvl="1"/>
            <a:r>
              <a:rPr lang="cs-CZ" dirty="0" smtClean="0"/>
              <a:t>Toto nazýváme BSS (Basic </a:t>
            </a:r>
            <a:r>
              <a:rPr lang="cs-CZ" dirty="0" err="1" smtClean="0"/>
              <a:t>Service</a:t>
            </a:r>
            <a:r>
              <a:rPr lang="cs-CZ" dirty="0" smtClean="0"/>
              <a:t> Set)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Kanály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Jedná se o vymezení RF spektra</a:t>
            </a:r>
          </a:p>
          <a:p>
            <a:r>
              <a:rPr lang="cs-CZ" dirty="0" smtClean="0"/>
              <a:t>Každý kanál umožňuje vlastní komunikaci po určité frekvenci</a:t>
            </a:r>
          </a:p>
          <a:p>
            <a:r>
              <a:rPr lang="cs-CZ" dirty="0" smtClean="0"/>
              <a:t>Obdoba televizních kanálů</a:t>
            </a:r>
          </a:p>
          <a:p>
            <a:r>
              <a:rPr lang="cs-CZ" dirty="0" smtClean="0"/>
              <a:t>Komunikaci je možné pro zvýšení propustnosti dat provést na více kanálech současně</a:t>
            </a:r>
          </a:p>
          <a:p>
            <a:r>
              <a:rPr lang="cs-CZ" dirty="0" smtClean="0"/>
              <a:t>U WLAN se používá přístupová metoda CSMA</a:t>
            </a:r>
            <a:r>
              <a:rPr lang="en-US" dirty="0" smtClean="0"/>
              <a:t>/CA (Carrier Sense Multiple Access with Collision Avoidance)</a:t>
            </a:r>
            <a:r>
              <a:rPr lang="cs-CZ" dirty="0" smtClean="0"/>
              <a:t> - Vymezení kanálu pro určitou komunikaci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Konfigurace AP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Základní nastavení (IP adresy, DHCP, …) je stejné jako u LAN.</a:t>
            </a:r>
          </a:p>
          <a:p>
            <a:r>
              <a:rPr lang="cs-CZ" dirty="0" smtClean="0"/>
              <a:t>WLAN konfigurace:</a:t>
            </a:r>
          </a:p>
          <a:p>
            <a:pPr lvl="1"/>
            <a:r>
              <a:rPr lang="cs-CZ" dirty="0" smtClean="0"/>
              <a:t>Bezdrátový mód (802.11g, 802.11n, …)</a:t>
            </a:r>
          </a:p>
          <a:p>
            <a:pPr lvl="1"/>
            <a:r>
              <a:rPr lang="cs-CZ" dirty="0" smtClean="0"/>
              <a:t>SSID</a:t>
            </a:r>
          </a:p>
          <a:p>
            <a:pPr lvl="1"/>
            <a:r>
              <a:rPr lang="cs-CZ" dirty="0" smtClean="0"/>
              <a:t>Kanál</a:t>
            </a:r>
          </a:p>
          <a:p>
            <a:pPr lvl="1"/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Konfigurace klientů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průvodců nastavení WLAN různých výrobců wireless NIC.</a:t>
            </a:r>
          </a:p>
          <a:p>
            <a:r>
              <a:rPr lang="cs-CZ" dirty="0" smtClean="0"/>
              <a:t>Klient musí mít nastavené správné SSID</a:t>
            </a:r>
          </a:p>
          <a:p>
            <a:r>
              <a:rPr lang="cs-CZ" dirty="0" smtClean="0"/>
              <a:t>Dále se pak provádí autentizace (je-li vyžadována)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>
            <a:normAutofit/>
          </a:bodyPr>
          <a:lstStyle/>
          <a:p>
            <a:r>
              <a:rPr lang="cs-CZ" dirty="0" smtClean="0"/>
              <a:t>Bezpečnost WLAN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357826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Výhoda přístupu odkudkoliv kdekoliv a kdykoliv se v otázce bezpečnosti stává nevýhodou.</a:t>
            </a:r>
          </a:p>
          <a:p>
            <a:r>
              <a:rPr lang="cs-CZ" dirty="0" smtClean="0"/>
              <a:t>Řešení bezpečnosti WLAN je tedy potřebné, protože je médium (vzduch) volně přístupné a může tedy být odposloucháván datový signál, nebo může docházet k pokusům o průnik do sítě.</a:t>
            </a:r>
          </a:p>
          <a:p>
            <a:r>
              <a:rPr lang="cs-CZ" dirty="0" smtClean="0"/>
              <a:t>Možnosti zabezpečení přístupu:</a:t>
            </a:r>
          </a:p>
          <a:p>
            <a:pPr lvl="1"/>
            <a:r>
              <a:rPr lang="cs-CZ" dirty="0" smtClean="0"/>
              <a:t>SSID</a:t>
            </a:r>
          </a:p>
          <a:p>
            <a:pPr lvl="2"/>
            <a:r>
              <a:rPr lang="cs-CZ" dirty="0" smtClean="0"/>
              <a:t>Zakázat broadcastové vysílání SSID</a:t>
            </a:r>
          </a:p>
          <a:p>
            <a:pPr lvl="2"/>
            <a:r>
              <a:rPr lang="cs-CZ" dirty="0" smtClean="0"/>
              <a:t>Nenechávat standardní tovární nastavení</a:t>
            </a:r>
          </a:p>
          <a:p>
            <a:pPr lvl="2"/>
            <a:r>
              <a:rPr lang="cs-CZ" dirty="0" smtClean="0"/>
              <a:t>Volit neslovníkové názvy (kombinace písmen a číslic, …)</a:t>
            </a:r>
          </a:p>
          <a:p>
            <a:pPr lvl="1"/>
            <a:r>
              <a:rPr lang="cs-CZ" dirty="0" smtClean="0"/>
              <a:t>Nastavit </a:t>
            </a:r>
            <a:r>
              <a:rPr lang="cs-CZ" dirty="0" err="1" smtClean="0"/>
              <a:t>autentifikaci</a:t>
            </a:r>
            <a:endParaRPr lang="cs-CZ" dirty="0" smtClean="0"/>
          </a:p>
          <a:p>
            <a:pPr lvl="2"/>
            <a:r>
              <a:rPr lang="cs-CZ" dirty="0" smtClean="0"/>
              <a:t>PSK (</a:t>
            </a:r>
            <a:r>
              <a:rPr lang="cs-CZ" dirty="0" err="1" smtClean="0"/>
              <a:t>Pre</a:t>
            </a:r>
            <a:r>
              <a:rPr lang="cs-CZ" dirty="0" smtClean="0"/>
              <a:t>-</a:t>
            </a:r>
            <a:r>
              <a:rPr lang="cs-CZ" dirty="0" err="1" smtClean="0"/>
              <a:t>shared</a:t>
            </a:r>
            <a:r>
              <a:rPr lang="cs-CZ" dirty="0" smtClean="0"/>
              <a:t> </a:t>
            </a:r>
            <a:r>
              <a:rPr lang="cs-CZ" dirty="0" err="1" smtClean="0"/>
              <a:t>keys</a:t>
            </a:r>
            <a:r>
              <a:rPr lang="cs-CZ" dirty="0" smtClean="0"/>
              <a:t>) – klient a AP mají stejné heslo</a:t>
            </a:r>
          </a:p>
          <a:p>
            <a:pPr lvl="2"/>
            <a:r>
              <a:rPr lang="cs-CZ" dirty="0" smtClean="0"/>
              <a:t>EAP(</a:t>
            </a:r>
            <a:r>
              <a:rPr lang="cs-CZ" dirty="0" err="1" smtClean="0"/>
              <a:t>Extensible</a:t>
            </a:r>
            <a:r>
              <a:rPr lang="cs-CZ" dirty="0" smtClean="0"/>
              <a:t> </a:t>
            </a:r>
            <a:r>
              <a:rPr lang="cs-CZ" dirty="0" err="1" smtClean="0"/>
              <a:t>Authentication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) – heslo se ověřuje dvoufázově na serveru (RADIUS)</a:t>
            </a:r>
          </a:p>
          <a:p>
            <a:pPr lvl="1"/>
            <a:r>
              <a:rPr lang="cs-CZ" dirty="0" smtClean="0"/>
              <a:t>Filtrace dle MAC adresy klientů</a:t>
            </a:r>
          </a:p>
          <a:p>
            <a:pPr lvl="2"/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Zabezpečení přenosu dat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Proti odposlouchání dat je potřeba zabezpečit samotný přenos dat.</a:t>
            </a:r>
          </a:p>
          <a:p>
            <a:r>
              <a:rPr lang="cs-CZ" dirty="0" err="1" smtClean="0"/>
              <a:t>Wired</a:t>
            </a:r>
            <a:r>
              <a:rPr lang="cs-CZ" dirty="0" smtClean="0"/>
              <a:t> </a:t>
            </a:r>
            <a:r>
              <a:rPr lang="cs-CZ" dirty="0" err="1" smtClean="0"/>
              <a:t>Equivalency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(WEP)</a:t>
            </a:r>
          </a:p>
          <a:p>
            <a:pPr lvl="1"/>
            <a:r>
              <a:rPr lang="cs-CZ" dirty="0" smtClean="0"/>
              <a:t>64, 128  nebo 256 bitů dlouhé klíče</a:t>
            </a:r>
          </a:p>
          <a:p>
            <a:pPr lvl="1"/>
            <a:r>
              <a:rPr lang="cs-CZ" dirty="0" smtClean="0"/>
              <a:t>AP i STA musí mít stejný šifrovací klíč.</a:t>
            </a:r>
          </a:p>
          <a:p>
            <a:r>
              <a:rPr lang="cs-CZ" dirty="0" err="1" smtClean="0"/>
              <a:t>Wi</a:t>
            </a:r>
            <a:r>
              <a:rPr lang="cs-CZ" dirty="0" smtClean="0"/>
              <a:t>-</a:t>
            </a:r>
            <a:r>
              <a:rPr lang="cs-CZ" dirty="0" err="1" smtClean="0"/>
              <a:t>Fi</a:t>
            </a:r>
            <a:r>
              <a:rPr lang="cs-CZ" dirty="0" smtClean="0"/>
              <a:t> </a:t>
            </a:r>
            <a:r>
              <a:rPr lang="cs-CZ" dirty="0" err="1" smtClean="0"/>
              <a:t>Protected</a:t>
            </a:r>
            <a:r>
              <a:rPr lang="cs-CZ" dirty="0" smtClean="0"/>
              <a:t> Access (WPA)</a:t>
            </a:r>
          </a:p>
          <a:p>
            <a:pPr lvl="1"/>
            <a:r>
              <a:rPr lang="cs-CZ" dirty="0" smtClean="0"/>
              <a:t>Mnohem účinnější než WEP</a:t>
            </a:r>
          </a:p>
          <a:p>
            <a:pPr lvl="1"/>
            <a:r>
              <a:rPr lang="cs-CZ" dirty="0" smtClean="0"/>
              <a:t>64, 128  nebo 256 bitů dlouhé klíče</a:t>
            </a:r>
          </a:p>
          <a:p>
            <a:pPr lvl="1"/>
            <a:r>
              <a:rPr lang="cs-CZ" dirty="0" smtClean="0"/>
              <a:t>WPA generuje při každém spojení jiný klíč.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857240"/>
          </a:xfrm>
        </p:spPr>
        <p:txBody>
          <a:bodyPr>
            <a:normAutofit/>
          </a:bodyPr>
          <a:lstStyle/>
          <a:p>
            <a:r>
              <a:rPr lang="cs-CZ" dirty="0" smtClean="0"/>
              <a:t>Bezdrátový přenos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1500198"/>
          </a:xfrm>
        </p:spPr>
        <p:txBody>
          <a:bodyPr/>
          <a:lstStyle/>
          <a:p>
            <a:r>
              <a:rPr lang="cs-CZ" dirty="0" smtClean="0"/>
              <a:t>Datový přenos mezi hosty bez použití vodičů (metalických, optických)</a:t>
            </a:r>
          </a:p>
          <a:p>
            <a:r>
              <a:rPr lang="cs-CZ" dirty="0" smtClean="0"/>
              <a:t>K přenosu dat se používá elektromagnetické vlnění.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928934"/>
            <a:ext cx="8535279" cy="379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Infrared</a:t>
            </a:r>
            <a:r>
              <a:rPr lang="cs-CZ" dirty="0" smtClean="0"/>
              <a:t> - IR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Nízkoenergetický signál</a:t>
            </a:r>
          </a:p>
          <a:p>
            <a:r>
              <a:rPr lang="cs-CZ" dirty="0" smtClean="0"/>
              <a:t>Neprochází zdmi, …</a:t>
            </a:r>
          </a:p>
          <a:p>
            <a:r>
              <a:rPr lang="cs-CZ" dirty="0" smtClean="0"/>
              <a:t>Vždy spojení jeden s jedním.</a:t>
            </a:r>
          </a:p>
          <a:p>
            <a:r>
              <a:rPr lang="cs-CZ" dirty="0" smtClean="0"/>
              <a:t>Vyžaduje přímou viditelnost.</a:t>
            </a:r>
          </a:p>
          <a:p>
            <a:r>
              <a:rPr lang="cs-CZ" dirty="0" smtClean="0"/>
              <a:t>Obvykle určen pro přenos dat mezi PC a PDA, …</a:t>
            </a:r>
          </a:p>
          <a:p>
            <a:r>
              <a:rPr lang="cs-CZ" dirty="0" err="1" smtClean="0"/>
              <a:t>IrDA</a:t>
            </a:r>
            <a:r>
              <a:rPr lang="cs-CZ" dirty="0" smtClean="0"/>
              <a:t> – </a:t>
            </a:r>
            <a:r>
              <a:rPr lang="cs-CZ" dirty="0" err="1" smtClean="0"/>
              <a:t>Infra</a:t>
            </a:r>
            <a:r>
              <a:rPr lang="cs-CZ" dirty="0" smtClean="0"/>
              <a:t> </a:t>
            </a:r>
            <a:r>
              <a:rPr lang="cs-CZ" dirty="0" err="1" smtClean="0"/>
              <a:t>red</a:t>
            </a:r>
            <a:r>
              <a:rPr lang="cs-CZ" dirty="0" smtClean="0"/>
              <a:t> </a:t>
            </a:r>
            <a:r>
              <a:rPr lang="cs-CZ" dirty="0" err="1" smtClean="0"/>
              <a:t>Direct</a:t>
            </a:r>
            <a:r>
              <a:rPr lang="cs-CZ" dirty="0" smtClean="0"/>
              <a:t> Access </a:t>
            </a:r>
          </a:p>
          <a:p>
            <a:r>
              <a:rPr lang="cs-CZ" dirty="0" smtClean="0"/>
              <a:t>Používá se i pro připojení periferií(DO, myš, …).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Rádiový přenos – RF (</a:t>
            </a:r>
            <a:r>
              <a:rPr lang="cs-CZ" dirty="0" err="1" smtClean="0"/>
              <a:t>Radio</a:t>
            </a:r>
            <a:r>
              <a:rPr lang="cs-CZ" dirty="0" smtClean="0"/>
              <a:t> </a:t>
            </a:r>
            <a:r>
              <a:rPr lang="cs-CZ" dirty="0" err="1" smtClean="0"/>
              <a:t>Frequency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Signál může procházet </a:t>
            </a:r>
            <a:r>
              <a:rPr lang="cs-CZ" smtClean="0"/>
              <a:t>skrz zdi </a:t>
            </a:r>
            <a:r>
              <a:rPr lang="cs-CZ" dirty="0" smtClean="0"/>
              <a:t>a jiné překážky.</a:t>
            </a:r>
          </a:p>
          <a:p>
            <a:r>
              <a:rPr lang="cs-CZ" dirty="0" smtClean="0"/>
              <a:t>Nevyžaduje přímou viditelnost.</a:t>
            </a:r>
          </a:p>
          <a:p>
            <a:endParaRPr lang="cs-CZ" dirty="0" smtClean="0"/>
          </a:p>
          <a:p>
            <a:r>
              <a:rPr lang="cs-CZ" dirty="0" smtClean="0"/>
              <a:t>Bluetooth</a:t>
            </a:r>
          </a:p>
          <a:p>
            <a:pPr lvl="1"/>
            <a:r>
              <a:rPr lang="cs-CZ" dirty="0" smtClean="0"/>
              <a:t>Průmyslový standard</a:t>
            </a:r>
          </a:p>
          <a:p>
            <a:pPr lvl="1"/>
            <a:r>
              <a:rPr lang="cs-CZ" dirty="0" smtClean="0"/>
              <a:t>Nízký výkon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000504"/>
            <a:ext cx="24892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Výhody bezdrátových technologií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Mobilita</a:t>
            </a:r>
          </a:p>
          <a:p>
            <a:pPr lvl="1"/>
            <a:r>
              <a:rPr lang="cs-CZ" dirty="0" smtClean="0"/>
              <a:t>Připojení jak pevných, tak i mobilních stanic.</a:t>
            </a:r>
          </a:p>
          <a:p>
            <a:r>
              <a:rPr lang="cs-CZ" dirty="0" smtClean="0"/>
              <a:t>Škálovatelnost</a:t>
            </a:r>
          </a:p>
          <a:p>
            <a:pPr lvl="1"/>
            <a:r>
              <a:rPr lang="cs-CZ" dirty="0" smtClean="0"/>
              <a:t>Jednoduše můžeme přidat další uživatele.</a:t>
            </a:r>
          </a:p>
          <a:p>
            <a:r>
              <a:rPr lang="cs-CZ" dirty="0" smtClean="0"/>
              <a:t>Flexibilita</a:t>
            </a:r>
          </a:p>
          <a:p>
            <a:pPr lvl="1"/>
            <a:r>
              <a:rPr lang="cs-CZ" dirty="0" smtClean="0"/>
              <a:t>Připojení kdykoliv kdekoliv.</a:t>
            </a:r>
          </a:p>
          <a:p>
            <a:r>
              <a:rPr lang="cs-CZ" dirty="0" smtClean="0"/>
              <a:t>Náklady</a:t>
            </a:r>
          </a:p>
          <a:p>
            <a:pPr lvl="1"/>
            <a:r>
              <a:rPr lang="cs-CZ" dirty="0" smtClean="0"/>
              <a:t>Postupem času se ceny snižují.</a:t>
            </a:r>
          </a:p>
          <a:p>
            <a:r>
              <a:rPr lang="cs-CZ" dirty="0" smtClean="0"/>
              <a:t>Rychlost instalace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Nevýhody bezdrátových technologií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Rušení</a:t>
            </a:r>
          </a:p>
          <a:p>
            <a:pPr lvl="1"/>
            <a:r>
              <a:rPr lang="cs-CZ" dirty="0" smtClean="0"/>
              <a:t>Další zařízení, které vyzařuje elektromagnetické záření (telefony, televize, …)</a:t>
            </a:r>
          </a:p>
          <a:p>
            <a:r>
              <a:rPr lang="cs-CZ" dirty="0" smtClean="0"/>
              <a:t>Bezpečnost dat</a:t>
            </a:r>
          </a:p>
          <a:p>
            <a:pPr lvl="1"/>
            <a:r>
              <a:rPr lang="cs-CZ" dirty="0" smtClean="0"/>
              <a:t>Jelikož se signál šíří vzduchem, je možné jej bezproblémově zachytit, proto je potřeba řešit otázky bezpečnosti.</a:t>
            </a:r>
          </a:p>
          <a:p>
            <a:r>
              <a:rPr lang="cs-CZ" dirty="0" smtClean="0"/>
              <a:t>Technologie</a:t>
            </a:r>
          </a:p>
          <a:p>
            <a:pPr lvl="1"/>
            <a:r>
              <a:rPr lang="cs-CZ" dirty="0" smtClean="0"/>
              <a:t>Bezdrátové technologie se stále vyvíjí, ale  například nedosahují přenosovým rychlostí optických vedení, 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bezdrátových sítí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2406022"/>
          <a:ext cx="8258204" cy="3923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7346"/>
                <a:gridCol w="2371756"/>
                <a:gridCol w="2064551"/>
                <a:gridCol w="2064551"/>
              </a:tblGrid>
              <a:tr h="53657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dirty="0" smtClean="0"/>
                        <a:t>WPAN</a:t>
                      </a:r>
                      <a:endParaRPr lang="cs-CZ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dirty="0" smtClean="0"/>
                        <a:t>WLAN</a:t>
                      </a:r>
                      <a:endParaRPr lang="cs-CZ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dirty="0" smtClean="0"/>
                        <a:t>WWAN</a:t>
                      </a:r>
                      <a:endParaRPr lang="cs-CZ" sz="3200" dirty="0"/>
                    </a:p>
                  </a:txBody>
                  <a:tcPr anchor="ctr"/>
                </a:tc>
              </a:tr>
              <a:tr h="835982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Standardy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Bluetooth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IEEE 802.11</a:t>
                      </a:r>
                    </a:p>
                    <a:p>
                      <a:pPr algn="ctr"/>
                      <a:r>
                        <a:rPr lang="en-US" dirty="0" smtClean="0"/>
                        <a:t>a/b/g/n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GSM,</a:t>
                      </a:r>
                      <a:r>
                        <a:rPr lang="en-US" baseline="0" dirty="0" smtClean="0"/>
                        <a:t> GPRS, CDMA</a:t>
                      </a:r>
                      <a:endParaRPr lang="cs-CZ" dirty="0"/>
                    </a:p>
                  </a:txBody>
                  <a:tcPr anchor="ctr"/>
                </a:tc>
              </a:tr>
              <a:tr h="835982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Rychlost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baseline="0" dirty="0" smtClean="0"/>
                        <a:t> 3</a:t>
                      </a:r>
                      <a:r>
                        <a:rPr lang="cs-CZ" baseline="0" dirty="0" smtClean="0"/>
                        <a:t> </a:t>
                      </a:r>
                      <a:r>
                        <a:rPr lang="en-US" baseline="0" dirty="0" smtClean="0"/>
                        <a:t>Mbps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– 540</a:t>
                      </a:r>
                      <a:r>
                        <a:rPr lang="en-US" baseline="0" dirty="0" smtClean="0"/>
                        <a:t> Mbps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 – 384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Kbps</a:t>
                      </a:r>
                      <a:endParaRPr lang="cs-CZ" dirty="0"/>
                    </a:p>
                  </a:txBody>
                  <a:tcPr anchor="ctr"/>
                </a:tc>
              </a:tr>
              <a:tr h="835982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Dosah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Krátký (cm)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Střední (m)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Dlouhý (km)</a:t>
                      </a:r>
                      <a:endParaRPr lang="cs-CZ" dirty="0"/>
                    </a:p>
                  </a:txBody>
                  <a:tcPr anchor="ctr"/>
                </a:tc>
              </a:tr>
              <a:tr h="835982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Aplikace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Peer-to-Peer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Domácnosti, malé firmy, průmysl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mobilní telefony, PDA, …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33440"/>
            <a:ext cx="8229600" cy="1066800"/>
          </a:xfrm>
        </p:spPr>
        <p:txBody>
          <a:bodyPr/>
          <a:lstStyle/>
          <a:p>
            <a:r>
              <a:rPr lang="cs-CZ" dirty="0" smtClean="0"/>
              <a:t>Standardy WLAN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28596" y="2285992"/>
          <a:ext cx="8229600" cy="3536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6"/>
                <a:gridCol w="1891684"/>
                <a:gridCol w="1645920"/>
                <a:gridCol w="1645920"/>
                <a:gridCol w="1645920"/>
              </a:tblGrid>
              <a:tr h="94619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Standard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Vznik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Frekvence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Max.</a:t>
                      </a:r>
                      <a:r>
                        <a:rPr lang="cs-CZ" baseline="0" dirty="0" smtClean="0"/>
                        <a:t> propustnost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Max. dosah</a:t>
                      </a:r>
                      <a:endParaRPr lang="cs-CZ" dirty="0"/>
                    </a:p>
                  </a:txBody>
                  <a:tcPr anchor="ctr"/>
                </a:tc>
              </a:tr>
              <a:tr h="548193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802.11a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Říjen</a:t>
                      </a:r>
                      <a:r>
                        <a:rPr lang="cs-CZ" baseline="0" dirty="0" smtClean="0"/>
                        <a:t> 19</a:t>
                      </a:r>
                      <a:r>
                        <a:rPr lang="en-US" baseline="0" dirty="0" smtClean="0"/>
                        <a:t>99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 GHz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54 Mbps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50 m</a:t>
                      </a:r>
                      <a:endParaRPr lang="cs-CZ" dirty="0"/>
                    </a:p>
                  </a:txBody>
                  <a:tcPr anchor="ctr"/>
                </a:tc>
              </a:tr>
              <a:tr h="5481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802.11b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Říjen</a:t>
                      </a:r>
                      <a:r>
                        <a:rPr lang="cs-CZ" baseline="0" dirty="0" smtClean="0"/>
                        <a:t> 1999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2.4 GHz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11 Mbps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100 m</a:t>
                      </a:r>
                      <a:endParaRPr lang="cs-CZ" dirty="0"/>
                    </a:p>
                  </a:txBody>
                  <a:tcPr anchor="ctr"/>
                </a:tc>
              </a:tr>
              <a:tr h="5481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802.11g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Červen 2003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2.4 GHz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54 Mbps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100 m</a:t>
                      </a:r>
                      <a:endParaRPr lang="cs-CZ" dirty="0"/>
                    </a:p>
                  </a:txBody>
                  <a:tcPr anchor="ctr"/>
                </a:tc>
              </a:tr>
              <a:tr h="946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802.11n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Listopad 2006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2.4 GHz nebo</a:t>
                      </a:r>
                    </a:p>
                    <a:p>
                      <a:pPr algn="ctr"/>
                      <a:r>
                        <a:rPr lang="cs-CZ" dirty="0" smtClean="0"/>
                        <a:t>5 GHz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540 Mbps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250 m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7" name="TextovéPole 6"/>
          <p:cNvSpPr txBox="1"/>
          <p:nvPr/>
        </p:nvSpPr>
        <p:spPr>
          <a:xfrm>
            <a:off x="428596" y="6100724"/>
            <a:ext cx="821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Obecně se tyto standardy nazývají </a:t>
            </a:r>
            <a:r>
              <a:rPr lang="cs-CZ" sz="2400" dirty="0" err="1" smtClean="0"/>
              <a:t>Wi</a:t>
            </a:r>
            <a:r>
              <a:rPr lang="cs-CZ" sz="2400" dirty="0" smtClean="0"/>
              <a:t>-</a:t>
            </a:r>
            <a:r>
              <a:rPr lang="cs-CZ" sz="2400" dirty="0" err="1" smtClean="0"/>
              <a:t>Fi</a:t>
            </a:r>
            <a:r>
              <a:rPr lang="cs-CZ" sz="2400" dirty="0" smtClean="0"/>
              <a:t> (Wireless </a:t>
            </a:r>
            <a:r>
              <a:rPr lang="cs-CZ" sz="2400" dirty="0" err="1" smtClean="0"/>
              <a:t>Fidelity</a:t>
            </a:r>
            <a:r>
              <a:rPr lang="en-US" sz="2400" dirty="0" smtClean="0"/>
              <a:t>)</a:t>
            </a:r>
            <a:endParaRPr lang="cs-CZ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928670"/>
            <a:ext cx="18000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14364"/>
          </a:xfrm>
        </p:spPr>
        <p:txBody>
          <a:bodyPr/>
          <a:lstStyle/>
          <a:p>
            <a:r>
              <a:rPr lang="cs-CZ" dirty="0" smtClean="0"/>
              <a:t>Komponenty WLAN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Wireless </a:t>
            </a:r>
            <a:r>
              <a:rPr lang="cs-CZ" dirty="0" err="1" smtClean="0"/>
              <a:t>Client</a:t>
            </a:r>
            <a:r>
              <a:rPr lang="cs-CZ" dirty="0" smtClean="0"/>
              <a:t> (bezdrátový klient, STA)</a:t>
            </a:r>
          </a:p>
          <a:p>
            <a:pPr lvl="1"/>
            <a:r>
              <a:rPr lang="cs-CZ" dirty="0" smtClean="0"/>
              <a:t>Koncové zařízení</a:t>
            </a:r>
          </a:p>
          <a:p>
            <a:pPr lvl="1"/>
            <a:r>
              <a:rPr lang="cs-CZ" dirty="0" smtClean="0"/>
              <a:t>Notebook, Laptop, PC, PDA,  … s patřičnou bezdrátovou NIC a softwarem</a:t>
            </a:r>
          </a:p>
          <a:p>
            <a:pPr lvl="1"/>
            <a:r>
              <a:rPr lang="cs-CZ" dirty="0" smtClean="0"/>
              <a:t>Označován jako STA (Station, stanice)</a:t>
            </a:r>
          </a:p>
          <a:p>
            <a:r>
              <a:rPr lang="cs-CZ" dirty="0" smtClean="0"/>
              <a:t>Access Point (přístupový bod, AP)</a:t>
            </a:r>
          </a:p>
          <a:p>
            <a:pPr lvl="1"/>
            <a:r>
              <a:rPr lang="cs-CZ" dirty="0" smtClean="0"/>
              <a:t>Ovládá přístup klientů a tok dat v bezdrátové síti</a:t>
            </a:r>
          </a:p>
          <a:p>
            <a:pPr lvl="1"/>
            <a:r>
              <a:rPr lang="cs-CZ" dirty="0" smtClean="0"/>
              <a:t>Převádí Ethernet rámec z drátové LAN na standardy 802.11 pro WLAN a obráceně.</a:t>
            </a:r>
          </a:p>
          <a:p>
            <a:pPr lvl="1"/>
            <a:r>
              <a:rPr lang="cs-CZ" dirty="0" smtClean="0"/>
              <a:t>AP podporuje bezdrátové spojení v limitované oblasti – buňce (cell)</a:t>
            </a:r>
          </a:p>
          <a:p>
            <a:r>
              <a:rPr lang="cs-CZ" dirty="0" smtClean="0"/>
              <a:t>Wireless </a:t>
            </a:r>
            <a:r>
              <a:rPr lang="cs-CZ" dirty="0" err="1" smtClean="0"/>
              <a:t>Bridge</a:t>
            </a:r>
            <a:r>
              <a:rPr lang="cs-CZ" dirty="0" smtClean="0"/>
              <a:t> (bezdrátová most)</a:t>
            </a:r>
          </a:p>
          <a:p>
            <a:pPr lvl="1"/>
            <a:r>
              <a:rPr lang="cs-CZ" dirty="0" smtClean="0"/>
              <a:t>Slouží pro bezdrátové propojení dvou drátových LAN.</a:t>
            </a:r>
          </a:p>
          <a:p>
            <a:pPr lvl="1"/>
            <a:r>
              <a:rPr lang="cs-CZ" dirty="0" smtClean="0"/>
              <a:t>Delší vzdálenosti (40 km)</a:t>
            </a:r>
          </a:p>
          <a:p>
            <a:r>
              <a:rPr lang="cs-CZ" dirty="0" smtClean="0"/>
              <a:t>Antény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942EF-0B60-44C6-BC6D-0F4010C0F1FE}"/>
</file>

<file path=customXml/itemProps2.xml><?xml version="1.0" encoding="utf-8"?>
<ds:datastoreItem xmlns:ds="http://schemas.openxmlformats.org/officeDocument/2006/customXml" ds:itemID="{0D00F304-EE1E-45C8-95B0-EB8B9A65C651}"/>
</file>

<file path=customXml/itemProps3.xml><?xml version="1.0" encoding="utf-8"?>
<ds:datastoreItem xmlns:ds="http://schemas.openxmlformats.org/officeDocument/2006/customXml" ds:itemID="{5066A1DA-04CE-4916-B165-84666F49FC9B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4399</TotalTime>
  <Words>852</Words>
  <Application>Microsoft Office PowerPoint</Application>
  <PresentationFormat>Předvádění na obrazovce (4:3)</PresentationFormat>
  <Paragraphs>194</Paragraphs>
  <Slides>17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8" baseType="lpstr">
      <vt:lpstr>Urban</vt:lpstr>
      <vt:lpstr>Bezdrátové technologie</vt:lpstr>
      <vt:lpstr>Bezdrátový přenos</vt:lpstr>
      <vt:lpstr>Infrared - IR</vt:lpstr>
      <vt:lpstr>Rádiový přenos – RF (Radio Frequency)</vt:lpstr>
      <vt:lpstr>Výhody bezdrátových technologií</vt:lpstr>
      <vt:lpstr>Nevýhody bezdrátových technologií</vt:lpstr>
      <vt:lpstr>Typy bezdrátových sítí</vt:lpstr>
      <vt:lpstr>Standardy WLAN</vt:lpstr>
      <vt:lpstr>Komponenty WLAN</vt:lpstr>
      <vt:lpstr>Zařízení</vt:lpstr>
      <vt:lpstr>SSID (Service Set Identifier)</vt:lpstr>
      <vt:lpstr>Dvě základní formy WLAN</vt:lpstr>
      <vt:lpstr>Kanály</vt:lpstr>
      <vt:lpstr>Konfigurace AP</vt:lpstr>
      <vt:lpstr>Konfigurace klientů</vt:lpstr>
      <vt:lpstr>Bezpečnost WLAN</vt:lpstr>
      <vt:lpstr>Zabezpečení přenosu dat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Michal Bubílek</cp:lastModifiedBy>
  <cp:revision>481</cp:revision>
  <dcterms:created xsi:type="dcterms:W3CDTF">2007-09-07T06:40:24Z</dcterms:created>
  <dcterms:modified xsi:type="dcterms:W3CDTF">2012-01-24T11:54:58Z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