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6" r:id="rId12"/>
    <p:sldId id="262" r:id="rId1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Střední styl 4 – zvýraznění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Střední styl 2 – zvýraznění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Světlý styl 3 – zvýraznění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22" autoAdjust="0"/>
  </p:normalViewPr>
  <p:slideViewPr>
    <p:cSldViewPr>
      <p:cViewPr>
        <p:scale>
          <a:sx n="70" d="100"/>
          <a:sy n="70" d="100"/>
        </p:scale>
        <p:origin x="-13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028"/>
    </p:cViewPr>
  </p:sorterViewPr>
  <p:notesViewPr>
    <p:cSldViewPr>
      <p:cViewPr varScale="1">
        <p:scale>
          <a:sx n="59" d="100"/>
          <a:sy n="59" d="100"/>
        </p:scale>
        <p:origin x="-2556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3362D9D-B932-4EF5-8B84-A3C1734ACFC0}" type="datetimeFigureOut">
              <a:rPr lang="cs-CZ" smtClean="0"/>
              <a:pPr/>
              <a:t>5.4.2013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6600EAE9-4C42-4B6F-B4F7-DBE91C06EF4F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66124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68A2087-45F1-44C2-8A97-4AC3FB49FA4E}" type="datetimeFigureOut">
              <a:rPr lang="cs-CZ" smtClean="0"/>
              <a:pPr/>
              <a:t>5.4.2013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E5D7F439-45D3-4B29-8131-73E5E31C4794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8107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bdélník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bdélník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bdélník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bdélník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Obdélník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Zaoblený obdélník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Zaoblený obdélník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Obdélník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Obdélník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Obdélník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bdélník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Nadpis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Klepnutím lze upravit styl předlohy podnadpisů.</a:t>
            </a:r>
            <a:endParaRPr kumimoji="0" lang="en-US"/>
          </a:p>
        </p:txBody>
      </p:sp>
      <p:sp>
        <p:nvSpPr>
          <p:cNvPr id="28" name="Zástupný symbol pro datum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3004CD09-50AC-4C64-A0C1-1404F2861FB9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29" name="Zástupný symbol pro číslo snímku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D298F-80C2-4EDF-B88F-BEC7C7A03551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5FA33-6F3F-4D44-975E-CEBC4AA18574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E8590-BAB0-4D9D-8914-068EAE8AE6E9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342E0-CCF0-4EC2-9BA6-3DE224C886C4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buClr>
                <a:schemeClr val="accent2"/>
              </a:buCl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dirty="0" smtClean="0"/>
              <a:t>Klepnutím lze upravit styly předlohy textu.</a:t>
            </a:r>
          </a:p>
          <a:p>
            <a:pPr lvl="1" eaLnBrk="1" latinLnBrk="0" hangingPunct="1"/>
            <a:r>
              <a:rPr lang="cs-CZ" dirty="0" smtClean="0"/>
              <a:t>Druhá úroveň</a:t>
            </a:r>
          </a:p>
          <a:p>
            <a:pPr lvl="2" eaLnBrk="1" latinLnBrk="0" hangingPunct="1"/>
            <a:r>
              <a:rPr lang="cs-CZ" dirty="0" smtClean="0"/>
              <a:t>Třetí úroveň</a:t>
            </a:r>
          </a:p>
          <a:p>
            <a:pPr lvl="3" eaLnBrk="1" latinLnBrk="0" hangingPunct="1"/>
            <a:r>
              <a:rPr lang="cs-CZ" dirty="0" smtClean="0"/>
              <a:t>Čtvrtá úroveň</a:t>
            </a:r>
          </a:p>
          <a:p>
            <a:pPr lvl="4" eaLnBrk="1" latinLnBrk="0" hangingPunct="1"/>
            <a:r>
              <a:rPr lang="cs-CZ" dirty="0" smtClean="0"/>
              <a:t>Pátá úroveň</a:t>
            </a:r>
            <a:endParaRPr kumimoji="0" lang="en-US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B8722-D718-46F1-B51A-5378ACAACA82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6" name="Zástupný symbol pro datum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l" eaLnBrk="1" latinLnBrk="0" hangingPunct="1"/>
            <a:fld id="{CB095B06-2EF3-4C4C-B953-2C28D7F48F8A}" type="datetime1">
              <a:rPr lang="en-US" smtClean="0"/>
              <a:pPr algn="l" eaLnBrk="1" latinLnBrk="0" hangingPunct="1"/>
              <a:t>4/5/2013</a:t>
            </a:fld>
            <a:endParaRPr lang="en-US" dirty="0"/>
          </a:p>
        </p:txBody>
      </p:sp>
      <p:sp>
        <p:nvSpPr>
          <p:cNvPr id="27" name="Zástupný symbol pro číslo snímku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dirty="0"/>
          </a:p>
        </p:txBody>
      </p:sp>
      <p:sp>
        <p:nvSpPr>
          <p:cNvPr id="28" name="Zástupný symbol pro zápatí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7C1EE0B-3D3B-4055-B4A0-B98ABB04DA48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4360E-9912-4BA6-9FC6-B757B70A4C97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cs-CZ" smtClean="0"/>
              <a:t>Klepnutím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A363-76BA-4264-87F4-63142F6AA2B4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cs-CZ" dirty="0" smtClean="0"/>
              <a:t>Klepnutím na ikonu přidáte obrázek.</a:t>
            </a:r>
            <a:endParaRPr kumimoji="0" lang="en-US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4F06-2ADA-4ACB-86B9-43D281AE42F9}" type="datetime1">
              <a:rPr lang="en-US" smtClean="0"/>
              <a:pPr/>
              <a:t>4/5/2013</a:t>
            </a:fld>
            <a:endParaRPr lang="en-US" dirty="0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délník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Obdélník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Obdélník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Obdélník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Obdélník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Zaoblený obdélník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Zaoblený obdélník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Obdélník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Obdélník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Obdélník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Obdélník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Obdélník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Obdélník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Zástupný symbol pro nadpis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cs-CZ" smtClean="0"/>
              <a:t>Klepnutím lze upravit styl předlohy nadpisů.</a:t>
            </a:r>
            <a:endParaRPr kumimoji="0" lang="en-US"/>
          </a:p>
        </p:txBody>
      </p:sp>
      <p:sp>
        <p:nvSpPr>
          <p:cNvPr id="13" name="Zástupný symbol pro text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dirty="0" smtClean="0"/>
              <a:t>Klepnutím lze upravit styly předlohy textu.</a:t>
            </a:r>
          </a:p>
          <a:p>
            <a:pPr lvl="1" eaLnBrk="1" latinLnBrk="0" hangingPunct="1"/>
            <a:r>
              <a:rPr kumimoji="0" lang="cs-CZ" dirty="0" smtClean="0"/>
              <a:t>Druhá úroveň</a:t>
            </a:r>
          </a:p>
          <a:p>
            <a:pPr lvl="2" eaLnBrk="1" latinLnBrk="0" hangingPunct="1"/>
            <a:r>
              <a:rPr kumimoji="0" lang="cs-CZ" dirty="0" smtClean="0"/>
              <a:t>Třetí úroveň</a:t>
            </a:r>
          </a:p>
          <a:p>
            <a:pPr lvl="3" eaLnBrk="1" latinLnBrk="0" hangingPunct="1"/>
            <a:r>
              <a:rPr kumimoji="0" lang="cs-CZ" dirty="0" smtClean="0"/>
              <a:t>Čtvrtá úroveň</a:t>
            </a:r>
          </a:p>
          <a:p>
            <a:pPr lvl="4" eaLnBrk="1" latinLnBrk="0" hangingPunct="1"/>
            <a:r>
              <a:rPr kumimoji="0" lang="cs-CZ" dirty="0" smtClean="0"/>
              <a:t>Pátá úroveň</a:t>
            </a:r>
            <a:endParaRPr kumimoji="0" lang="en-US" dirty="0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37AC4DB1-D75A-4726-BA26-FEB90EF93C79}" type="datetime1">
              <a:rPr lang="en-US" smtClean="0"/>
              <a:pPr algn="l" eaLnBrk="1" latinLnBrk="0" hangingPunct="1"/>
              <a:t>4/5/2013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r>
              <a:rPr kumimoji="0" lang="en-US" sz="800" smtClean="0">
                <a:solidFill>
                  <a:schemeClr val="accent2"/>
                </a:solidFill>
              </a:rPr>
              <a:t>Počítačové sítě</a:t>
            </a:r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Zástupný symbol pro číslo snímku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2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>
              <a:lumMod val="50000"/>
            </a:schemeClr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2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Projekt LAN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Ing. Michal Bubílek, POS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1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cs-CZ" dirty="0" smtClean="0"/>
              <a:t>Počítačové sítě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Rozpočet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Určení cen pro:</a:t>
            </a:r>
          </a:p>
          <a:p>
            <a:pPr lvl="1"/>
            <a:r>
              <a:rPr lang="cs-CZ" dirty="0" smtClean="0"/>
              <a:t>Nákup hardware</a:t>
            </a:r>
          </a:p>
          <a:p>
            <a:pPr lvl="1"/>
            <a:r>
              <a:rPr lang="cs-CZ" dirty="0" smtClean="0"/>
              <a:t>Nákup software, licence</a:t>
            </a:r>
          </a:p>
          <a:p>
            <a:pPr lvl="1"/>
            <a:r>
              <a:rPr lang="cs-CZ" dirty="0" smtClean="0"/>
              <a:t>Implementace sítě (rozvody, trasy, …)</a:t>
            </a:r>
          </a:p>
          <a:p>
            <a:pPr lvl="1"/>
            <a:r>
              <a:rPr lang="cs-CZ" dirty="0" smtClean="0"/>
              <a:t>Údržbu</a:t>
            </a:r>
          </a:p>
          <a:p>
            <a:pPr lvl="1"/>
            <a:r>
              <a:rPr lang="cs-CZ" dirty="0" smtClean="0"/>
              <a:t>Vytvoření variant řešení</a:t>
            </a:r>
          </a:p>
          <a:p>
            <a:pPr lvl="1"/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15198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Vyhodnocení rizik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Analýza a vyhodnocení rizik.</a:t>
            </a:r>
          </a:p>
          <a:p>
            <a:r>
              <a:rPr lang="cs-CZ" dirty="0" smtClean="0"/>
              <a:t>Vytvoří se seznam rizik, která mohou ohrozit implementaci sítě. </a:t>
            </a:r>
          </a:p>
          <a:p>
            <a:r>
              <a:rPr lang="cs-CZ" dirty="0" smtClean="0"/>
              <a:t>Riziku se určí jeho váha a určí jeho možné řešení. 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1265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Manuál </a:t>
            </a:r>
            <a:r>
              <a:rPr lang="cs-CZ" smtClean="0"/>
              <a:t>LAN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Toto je nejrozsáhlejší kapitola celé dokumentace.</a:t>
            </a:r>
          </a:p>
          <a:p>
            <a:r>
              <a:rPr lang="cs-CZ" dirty="0" smtClean="0"/>
              <a:t>Jednotlivé podkapitoly:</a:t>
            </a:r>
          </a:p>
          <a:p>
            <a:pPr lvl="1"/>
            <a:r>
              <a:rPr lang="cs-CZ" dirty="0" smtClean="0"/>
              <a:t>Plány budov, tras, …</a:t>
            </a:r>
          </a:p>
          <a:p>
            <a:pPr lvl="1"/>
            <a:r>
              <a:rPr lang="cs-CZ" dirty="0" smtClean="0"/>
              <a:t>Seznam hardware a software</a:t>
            </a:r>
          </a:p>
          <a:p>
            <a:pPr lvl="1"/>
            <a:r>
              <a:rPr lang="cs-CZ" dirty="0" smtClean="0"/>
              <a:t>Nastavení software</a:t>
            </a:r>
          </a:p>
          <a:p>
            <a:pPr lvl="1"/>
            <a:r>
              <a:rPr lang="cs-CZ" dirty="0" smtClean="0"/>
              <a:t>Adresní schéma</a:t>
            </a:r>
          </a:p>
          <a:p>
            <a:pPr lvl="1"/>
            <a:r>
              <a:rPr lang="cs-CZ" dirty="0" smtClean="0"/>
              <a:t>Řešení 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12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2236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489992"/>
            <a:ext cx="8229600" cy="1066800"/>
          </a:xfrm>
        </p:spPr>
        <p:txBody>
          <a:bodyPr/>
          <a:lstStyle/>
          <a:p>
            <a:r>
              <a:rPr lang="cs-CZ" dirty="0" smtClean="0"/>
              <a:t>Hlavní kapitoly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873728"/>
          </a:xfrm>
        </p:spPr>
        <p:txBody>
          <a:bodyPr>
            <a:normAutofit/>
          </a:bodyPr>
          <a:lstStyle/>
          <a:p>
            <a:pPr marL="624078" indent="-514350">
              <a:buFont typeface="+mj-lt"/>
              <a:buAutoNum type="arabicPeriod"/>
            </a:pPr>
            <a:r>
              <a:rPr lang="cs-CZ" dirty="0" smtClean="0"/>
              <a:t>Teoretický úvod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Zhodnocení současného stavu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Analýza možností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Vytyčení cílů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Studie proveditelnosti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Vytvoření časového plánu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Vytvoření realizačního týmu projektu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Vyhodnocení rizik</a:t>
            </a:r>
          </a:p>
          <a:p>
            <a:pPr marL="624078" indent="-514350">
              <a:buFont typeface="+mj-lt"/>
              <a:buAutoNum type="arabicPeriod"/>
            </a:pPr>
            <a:r>
              <a:rPr lang="cs-CZ" dirty="0" smtClean="0"/>
              <a:t>Rozpočet</a:t>
            </a:r>
          </a:p>
          <a:p>
            <a:pPr marL="624078" indent="-514350">
              <a:buFont typeface="+mj-lt"/>
              <a:buAutoNum type="arabicPeriod"/>
            </a:pPr>
            <a:r>
              <a:rPr lang="cs-CZ"/>
              <a:t>Manuál </a:t>
            </a:r>
            <a:r>
              <a:rPr lang="cs-CZ" smtClean="0"/>
              <a:t>sítě</a:t>
            </a:r>
            <a:endParaRPr lang="cs-CZ" dirty="0" smtClean="0"/>
          </a:p>
          <a:p>
            <a:pPr marL="624078" indent="-514350">
              <a:buFont typeface="+mj-lt"/>
              <a:buAutoNum type="arabicPeriod"/>
            </a:pP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2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0754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Teoretický </a:t>
            </a:r>
            <a:r>
              <a:rPr lang="cs-CZ" dirty="0" smtClean="0"/>
              <a:t>úvod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Seznámení čtenáře se základními pojmy z oblasti lokálních sítí:</a:t>
            </a:r>
          </a:p>
          <a:p>
            <a:pPr lvl="1"/>
            <a:r>
              <a:rPr lang="cs-CZ" dirty="0" smtClean="0"/>
              <a:t>LAN</a:t>
            </a:r>
          </a:p>
          <a:p>
            <a:pPr lvl="1"/>
            <a:r>
              <a:rPr lang="cs-CZ" dirty="0" smtClean="0"/>
              <a:t>Server</a:t>
            </a:r>
          </a:p>
          <a:p>
            <a:pPr lvl="1"/>
            <a:r>
              <a:rPr lang="cs-CZ" dirty="0" smtClean="0"/>
              <a:t>Médium</a:t>
            </a:r>
          </a:p>
          <a:p>
            <a:pPr lvl="1"/>
            <a:r>
              <a:rPr lang="cs-CZ" dirty="0" smtClean="0"/>
              <a:t>Ethernet</a:t>
            </a:r>
          </a:p>
          <a:p>
            <a:pPr lvl="1"/>
            <a:r>
              <a:rPr lang="cs-CZ" dirty="0" smtClean="0"/>
              <a:t>Adresace</a:t>
            </a:r>
          </a:p>
          <a:p>
            <a:pPr lvl="1"/>
            <a:r>
              <a:rPr lang="cs-CZ" dirty="0" smtClean="0"/>
              <a:t>Bezpečnost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3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61767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Zhodnocení současného stavu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Logická a fyzická topologie.</a:t>
            </a:r>
          </a:p>
          <a:p>
            <a:r>
              <a:rPr lang="cs-CZ" dirty="0" smtClean="0"/>
              <a:t>Seznam a rozbor zařízení</a:t>
            </a:r>
          </a:p>
          <a:p>
            <a:r>
              <a:rPr lang="cs-CZ" dirty="0" smtClean="0"/>
              <a:t>Seznam a rozbor používaného software</a:t>
            </a:r>
          </a:p>
          <a:p>
            <a:r>
              <a:rPr lang="cs-CZ" dirty="0" smtClean="0"/>
              <a:t>Plány budov, trasy vedení médií, …</a:t>
            </a:r>
          </a:p>
          <a:p>
            <a:r>
              <a:rPr lang="cs-CZ" dirty="0" smtClean="0"/>
              <a:t>Bezpečnost</a:t>
            </a:r>
          </a:p>
          <a:p>
            <a:r>
              <a:rPr lang="cs-CZ" dirty="0" smtClean="0"/>
              <a:t>Zhodnocení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4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7255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Analýza </a:t>
            </a:r>
            <a:r>
              <a:rPr lang="cs-CZ" dirty="0" smtClean="0"/>
              <a:t>možností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Seznámení s </a:t>
            </a:r>
          </a:p>
          <a:p>
            <a:pPr lvl="1"/>
            <a:r>
              <a:rPr lang="cs-CZ" dirty="0" smtClean="0"/>
              <a:t>novými možnostmi, </a:t>
            </a:r>
          </a:p>
          <a:p>
            <a:pPr lvl="1"/>
            <a:r>
              <a:rPr lang="cs-CZ" dirty="0" smtClean="0"/>
              <a:t>technologiemi, </a:t>
            </a:r>
          </a:p>
          <a:p>
            <a:pPr lvl="1"/>
            <a:r>
              <a:rPr lang="cs-CZ" dirty="0" smtClean="0"/>
              <a:t>bezpečností, </a:t>
            </a:r>
          </a:p>
          <a:p>
            <a:pPr lvl="1"/>
            <a:r>
              <a:rPr lang="cs-CZ" dirty="0" smtClean="0"/>
              <a:t>připojením k internetu, </a:t>
            </a:r>
          </a:p>
          <a:p>
            <a:pPr lvl="1"/>
            <a:r>
              <a:rPr lang="cs-CZ" dirty="0" smtClean="0"/>
              <a:t>řešením pošty, webových stránek, </a:t>
            </a:r>
          </a:p>
          <a:p>
            <a:pPr lvl="1"/>
            <a:r>
              <a:rPr lang="cs-CZ" dirty="0" smtClean="0"/>
              <a:t>současným hardwarem a softwarem,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5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466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Vytyčení </a:t>
            </a:r>
            <a:r>
              <a:rPr lang="cs-CZ" dirty="0" smtClean="0"/>
              <a:t>cílů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Rozbor očekávání, novinek, zlepšení oproti stávajícímu stavu.</a:t>
            </a:r>
          </a:p>
          <a:p>
            <a:r>
              <a:rPr lang="cs-CZ" dirty="0" smtClean="0"/>
              <a:t>Seznam prvků, které v nové síti očekáváme.</a:t>
            </a:r>
          </a:p>
          <a:p>
            <a:pPr lvl="1"/>
            <a:r>
              <a:rPr lang="cs-CZ" dirty="0" smtClean="0"/>
              <a:t>Nový hardware</a:t>
            </a:r>
          </a:p>
          <a:p>
            <a:pPr lvl="1"/>
            <a:r>
              <a:rPr lang="cs-CZ" dirty="0" smtClean="0"/>
              <a:t>Nový software</a:t>
            </a:r>
          </a:p>
          <a:p>
            <a:pPr lvl="1"/>
            <a:r>
              <a:rPr lang="cs-CZ" dirty="0" smtClean="0"/>
              <a:t>Rychlost a spolehlivost</a:t>
            </a:r>
          </a:p>
          <a:p>
            <a:pPr lvl="1"/>
            <a:r>
              <a:rPr lang="cs-CZ" dirty="0" smtClean="0"/>
              <a:t>Služby</a:t>
            </a:r>
          </a:p>
          <a:p>
            <a:pPr lvl="1"/>
            <a:r>
              <a:rPr lang="cs-CZ" dirty="0" smtClean="0"/>
              <a:t>…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6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649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Studie proveditelnosti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Je </a:t>
            </a:r>
            <a:r>
              <a:rPr lang="cs-CZ" b="1" dirty="0" smtClean="0"/>
              <a:t>možné </a:t>
            </a:r>
            <a:r>
              <a:rPr lang="cs-CZ" dirty="0" smtClean="0"/>
              <a:t>nové technologie zavést?</a:t>
            </a:r>
          </a:p>
          <a:p>
            <a:r>
              <a:rPr lang="cs-CZ" dirty="0" smtClean="0"/>
              <a:t>Vystačí na to náš </a:t>
            </a:r>
            <a:r>
              <a:rPr lang="cs-CZ" b="1" dirty="0" smtClean="0"/>
              <a:t>rozpočet</a:t>
            </a:r>
            <a:r>
              <a:rPr lang="cs-CZ" dirty="0" smtClean="0"/>
              <a:t>?</a:t>
            </a:r>
          </a:p>
          <a:p>
            <a:r>
              <a:rPr lang="cs-CZ" b="1" dirty="0" smtClean="0"/>
              <a:t>Vyplatí</a:t>
            </a:r>
            <a:r>
              <a:rPr lang="cs-CZ" dirty="0" smtClean="0"/>
              <a:t> se to?</a:t>
            </a:r>
          </a:p>
          <a:p>
            <a:r>
              <a:rPr lang="cs-CZ" dirty="0" smtClean="0"/>
              <a:t>Je </a:t>
            </a:r>
            <a:r>
              <a:rPr lang="cs-CZ" b="1" dirty="0" smtClean="0"/>
              <a:t>nutné</a:t>
            </a:r>
            <a:r>
              <a:rPr lang="cs-CZ" dirty="0" smtClean="0"/>
              <a:t> patřičné technologie zavádět?</a:t>
            </a:r>
          </a:p>
          <a:p>
            <a:r>
              <a:rPr lang="cs-CZ" dirty="0" smtClean="0"/>
              <a:t>Jak </a:t>
            </a:r>
            <a:r>
              <a:rPr lang="cs-CZ" b="1" dirty="0" smtClean="0"/>
              <a:t>ovlivní</a:t>
            </a:r>
            <a:r>
              <a:rPr lang="cs-CZ" dirty="0" smtClean="0"/>
              <a:t> zavádění nových technologií a samotná implementace sítě provoz firmy.</a:t>
            </a:r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9970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Vytvoření časového plánu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457200" y="2420888"/>
            <a:ext cx="8229600" cy="4153648"/>
          </a:xfrm>
        </p:spPr>
        <p:txBody>
          <a:bodyPr/>
          <a:lstStyle/>
          <a:p>
            <a:pPr marL="576072" indent="-457200"/>
            <a:r>
              <a:rPr lang="cs-CZ" dirty="0" smtClean="0"/>
              <a:t>Určení </a:t>
            </a:r>
            <a:r>
              <a:rPr lang="cs-CZ" dirty="0"/>
              <a:t>požadavků na </a:t>
            </a:r>
            <a:r>
              <a:rPr lang="cs-CZ" dirty="0" smtClean="0"/>
              <a:t>personál</a:t>
            </a:r>
          </a:p>
          <a:p>
            <a:pPr marL="576072" indent="-457200"/>
            <a:r>
              <a:rPr lang="cs-CZ" dirty="0" smtClean="0"/>
              <a:t>Vytvoření harmonogramu</a:t>
            </a:r>
          </a:p>
          <a:p>
            <a:pPr marL="868680" lvl="1" indent="-457200"/>
            <a:r>
              <a:rPr lang="cs-CZ" dirty="0" smtClean="0"/>
              <a:t>Přípravy</a:t>
            </a:r>
          </a:p>
          <a:p>
            <a:pPr marL="868680" lvl="1" indent="-457200"/>
            <a:r>
              <a:rPr lang="cs-CZ" dirty="0" smtClean="0"/>
              <a:t>Implementace</a:t>
            </a:r>
          </a:p>
          <a:p>
            <a:pPr marL="868680" lvl="1" indent="-457200"/>
            <a:r>
              <a:rPr lang="cs-CZ" dirty="0" smtClean="0"/>
              <a:t>Servis</a:t>
            </a:r>
            <a:endParaRPr lang="cs-CZ" dirty="0"/>
          </a:p>
          <a:p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8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7658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Vytvoření realizačního týmu projektu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Kdo bude lokální síť implementovat?</a:t>
            </a:r>
          </a:p>
          <a:p>
            <a:r>
              <a:rPr lang="cs-CZ" dirty="0" smtClean="0"/>
              <a:t>Kdo bude za implementaci zodpovídat?</a:t>
            </a:r>
          </a:p>
          <a:p>
            <a:r>
              <a:rPr lang="cs-CZ" dirty="0" smtClean="0"/>
              <a:t>Vystačíme si s pracovníky firmy, nebo bude potřeba externích pracovníků.</a:t>
            </a:r>
            <a:endParaRPr lang="cs-CZ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Počítačové sítě</a:t>
            </a:r>
            <a:endParaRPr kumimoji="0" lang="en-US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52B35-718D-4E28-AFEB-B694A3B357E8}" type="slidenum">
              <a:rPr kumimoji="0" lang="en-US" smtClean="0"/>
              <a:pPr/>
              <a:t>9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957999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46E6ED0D2E4144F96D639EFEAB53411" ma:contentTypeVersion="4" ma:contentTypeDescription="Vytvoří nový dokument" ma:contentTypeScope="" ma:versionID="a280208043eaf2e139125f7dbdfc57ef">
  <xsd:schema xmlns:xsd="http://www.w3.org/2001/XMLSchema" xmlns:xs="http://www.w3.org/2001/XMLSchema" xmlns:p="http://schemas.microsoft.com/office/2006/metadata/properties" xmlns:ns2="1e690b57-a195-4256-ba74-52a5d16b8458" targetNamespace="http://schemas.microsoft.com/office/2006/metadata/properties" ma:root="true" ma:fieldsID="fd847346c514ed2c49bf660293b36dd3" ns2:_="">
    <xsd:import namespace="1e690b57-a195-4256-ba74-52a5d16b845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690b57-a195-4256-ba74-52a5d16b8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8B2B6BC-19F5-4BF5-B038-A1194198FB42}"/>
</file>

<file path=customXml/itemProps2.xml><?xml version="1.0" encoding="utf-8"?>
<ds:datastoreItem xmlns:ds="http://schemas.openxmlformats.org/officeDocument/2006/customXml" ds:itemID="{456ACACF-A60F-4528-8D51-3D72588DA810}"/>
</file>

<file path=customXml/itemProps3.xml><?xml version="1.0" encoding="utf-8"?>
<ds:datastoreItem xmlns:ds="http://schemas.openxmlformats.org/officeDocument/2006/customXml" ds:itemID="{48589B3D-D275-4F78-8356-19BF2B3C855F}"/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4691</TotalTime>
  <Words>328</Words>
  <Application>Microsoft Office PowerPoint</Application>
  <PresentationFormat>Předvádění na obrazovce (4:3)</PresentationFormat>
  <Paragraphs>106</Paragraphs>
  <Slides>12</Slides>
  <Notes>0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12</vt:i4>
      </vt:variant>
    </vt:vector>
  </HeadingPairs>
  <TitlesOfParts>
    <vt:vector size="13" baseType="lpstr">
      <vt:lpstr>Urban</vt:lpstr>
      <vt:lpstr>Projekt LAN</vt:lpstr>
      <vt:lpstr>Hlavní kapitoly</vt:lpstr>
      <vt:lpstr>Teoretický úvod</vt:lpstr>
      <vt:lpstr>Zhodnocení současného stavu</vt:lpstr>
      <vt:lpstr>Analýza možností</vt:lpstr>
      <vt:lpstr>Vytyčení cílů</vt:lpstr>
      <vt:lpstr>Studie proveditelnosti</vt:lpstr>
      <vt:lpstr>Vytvoření časového plánu</vt:lpstr>
      <vt:lpstr>Vytvoření realizačního týmu projektu</vt:lpstr>
      <vt:lpstr>Rozpočet</vt:lpstr>
      <vt:lpstr>Vyhodnocení rizik</vt:lpstr>
      <vt:lpstr>Manuál LAN</vt:lpstr>
    </vt:vector>
  </TitlesOfParts>
  <Company>VOŠ a SPŠ Varnsdorf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</dc:title>
  <dc:creator>Ing. Michal Bubílek</dc:creator>
  <cp:lastModifiedBy>Michal Bubílek</cp:lastModifiedBy>
  <cp:revision>514</cp:revision>
  <dcterms:created xsi:type="dcterms:W3CDTF">2007-09-07T06:40:24Z</dcterms:created>
  <dcterms:modified xsi:type="dcterms:W3CDTF">2013-04-05T09:58:33Z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0x010100E46E6ED0D2E4144F96D639EFEAB53411</vt:lpwstr>
  </property>
</Properties>
</file>