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4" r:id="rId3"/>
    <p:sldId id="262" r:id="rId4"/>
    <p:sldId id="263" r:id="rId5"/>
    <p:sldId id="265" r:id="rId6"/>
    <p:sldId id="266" r:id="rId7"/>
    <p:sldId id="273" r:id="rId8"/>
    <p:sldId id="274" r:id="rId9"/>
    <p:sldId id="268" r:id="rId10"/>
    <p:sldId id="270" r:id="rId11"/>
    <p:sldId id="271" r:id="rId12"/>
    <p:sldId id="272" r:id="rId13"/>
    <p:sldId id="267" r:id="rId14"/>
    <p:sldId id="275" r:id="rId1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Střední styl 4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Světlý styl 3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22" autoAdjust="0"/>
  </p:normalViewPr>
  <p:slideViewPr>
    <p:cSldViewPr>
      <p:cViewPr>
        <p:scale>
          <a:sx n="70" d="100"/>
          <a:sy n="70" d="100"/>
        </p:scale>
        <p:origin x="-475" y="-2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28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3362D9D-B932-4EF5-8B84-A3C1734ACFC0}" type="datetimeFigureOut">
              <a:rPr lang="cs-CZ" smtClean="0"/>
              <a:pPr/>
              <a:t>12.3.2014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600EAE9-4C42-4B6F-B4F7-DBE91C06EF4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6612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68A2087-45F1-44C2-8A97-4AC3FB49FA4E}" type="datetimeFigureOut">
              <a:rPr lang="cs-CZ" smtClean="0"/>
              <a:pPr/>
              <a:t>12.3.2014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5D7F439-45D3-4B29-8131-73E5E31C4794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810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élní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bdélní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bdélní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bdélní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bdélní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Zaoblený obdélní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Zaoblený obdélní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Obdélní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Obdélní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bdélní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bdélní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004CD09-50AC-4C64-A0C1-1404F2861FB9}" type="datetime1">
              <a:rPr lang="en-US" smtClean="0"/>
              <a:pPr/>
              <a:t>3/12/2014</a:t>
            </a:fld>
            <a:endParaRPr lang="en-US" dirty="0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98F-80C2-4EDF-B88F-BEC7C7A03551}" type="datetime1">
              <a:rPr lang="en-US" smtClean="0"/>
              <a:pPr/>
              <a:t>3/12/2014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FA33-6F3F-4D44-975E-CEBC4AA18574}" type="datetime1">
              <a:rPr lang="en-US" smtClean="0"/>
              <a:pPr/>
              <a:t>3/12/2014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590-BAB0-4D9D-8914-068EAE8AE6E9}" type="datetime1">
              <a:rPr lang="en-US" smtClean="0"/>
              <a:pPr/>
              <a:t>3/12/2014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42E0-CCF0-4EC2-9BA6-3DE224C886C4}" type="datetime1">
              <a:rPr lang="en-US" smtClean="0"/>
              <a:pPr/>
              <a:t>3/12/2014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dirty="0" smtClean="0"/>
              <a:t>Klepnutím lze upravit styly předlohy textu.</a:t>
            </a:r>
          </a:p>
          <a:p>
            <a:pPr lvl="1" eaLnBrk="1" latinLnBrk="0" hangingPunct="1"/>
            <a:r>
              <a:rPr lang="cs-CZ" dirty="0" smtClean="0"/>
              <a:t>Druhá úroveň</a:t>
            </a:r>
          </a:p>
          <a:p>
            <a:pPr lvl="2" eaLnBrk="1" latinLnBrk="0" hangingPunct="1"/>
            <a:r>
              <a:rPr lang="cs-CZ" dirty="0" smtClean="0"/>
              <a:t>Třetí úroveň</a:t>
            </a:r>
          </a:p>
          <a:p>
            <a:pPr lvl="3" eaLnBrk="1" latinLnBrk="0" hangingPunct="1"/>
            <a:r>
              <a:rPr lang="cs-CZ" dirty="0" smtClean="0"/>
              <a:t>Čtvrtá úroveň</a:t>
            </a:r>
          </a:p>
          <a:p>
            <a:pPr lvl="4" eaLnBrk="1" latinLnBrk="0" hangingPunct="1"/>
            <a:r>
              <a:rPr lang="cs-CZ" dirty="0" smtClean="0"/>
              <a:t>Pátá úroveň</a:t>
            </a:r>
            <a:endParaRPr kumimoji="0"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722-D718-46F1-B51A-5378ACAACA82}" type="datetime1">
              <a:rPr lang="en-US" smtClean="0"/>
              <a:pPr/>
              <a:t>3/12/2014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B095B06-2EF3-4C4C-B953-2C28D7F48F8A}" type="datetime1">
              <a:rPr lang="en-US" smtClean="0"/>
              <a:pPr algn="l" eaLnBrk="1" latinLnBrk="0" hangingPunct="1"/>
              <a:t>3/12/2014</a:t>
            </a:fld>
            <a:endParaRPr lang="en-US" dirty="0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dirty="0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C1EE0B-3D3B-4055-B4A0-B98ABB04DA48}" type="datetime1">
              <a:rPr lang="en-US" smtClean="0"/>
              <a:pPr/>
              <a:t>3/12/2014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360E-9912-4BA6-9FC6-B757B70A4C97}" type="datetime1">
              <a:rPr lang="en-US" smtClean="0"/>
              <a:pPr/>
              <a:t>3/12/2014</a:t>
            </a:fld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A363-76BA-4264-87F4-63142F6AA2B4}" type="datetime1">
              <a:rPr lang="en-US" smtClean="0"/>
              <a:pPr/>
              <a:t>3/12/2014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dirty="0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4F06-2ADA-4ACB-86B9-43D281AE42F9}" type="datetime1">
              <a:rPr lang="en-US" smtClean="0"/>
              <a:pPr/>
              <a:t>3/12/2014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Obdélní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Obdélní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Obdélní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Obdélní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Zaoblený obdélní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Zaoblený obdélní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Obdélní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élní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élní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Obdélní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Obdélní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Obdélní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dirty="0" smtClean="0"/>
              <a:t>Klepnutím lze upravit styly předlohy textu.</a:t>
            </a:r>
          </a:p>
          <a:p>
            <a:pPr lvl="1" eaLnBrk="1" latinLnBrk="0" hangingPunct="1"/>
            <a:r>
              <a:rPr kumimoji="0" lang="cs-CZ" dirty="0" smtClean="0"/>
              <a:t>Druhá úroveň</a:t>
            </a:r>
          </a:p>
          <a:p>
            <a:pPr lvl="2" eaLnBrk="1" latinLnBrk="0" hangingPunct="1"/>
            <a:r>
              <a:rPr kumimoji="0" lang="cs-CZ" dirty="0" smtClean="0"/>
              <a:t>Třetí úroveň</a:t>
            </a:r>
          </a:p>
          <a:p>
            <a:pPr lvl="3" eaLnBrk="1" latinLnBrk="0" hangingPunct="1"/>
            <a:r>
              <a:rPr kumimoji="0" lang="cs-CZ" dirty="0" smtClean="0"/>
              <a:t>Čtvrtá úroveň</a:t>
            </a:r>
          </a:p>
          <a:p>
            <a:pPr lvl="4" eaLnBrk="1" latinLnBrk="0" hangingPunct="1"/>
            <a:r>
              <a:rPr kumimoji="0" lang="cs-CZ" dirty="0" smtClean="0"/>
              <a:t>Pátá úroveň</a:t>
            </a:r>
            <a:endParaRPr kumimoji="0" lang="en-US" dirty="0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37AC4DB1-D75A-4726-BA26-FEB90EF93C79}" type="datetime1">
              <a:rPr lang="en-US" smtClean="0"/>
              <a:pPr algn="l" eaLnBrk="1" latinLnBrk="0" hangingPunct="1"/>
              <a:t>3/12/2014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r>
              <a:rPr kumimoji="0" lang="en-US" sz="800" smtClean="0">
                <a:solidFill>
                  <a:schemeClr val="accent2"/>
                </a:solidFill>
              </a:rPr>
              <a:t>Počítačové sítě</a:t>
            </a:r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2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Bezpečnost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Ing. Michal Bubílek, POS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1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cs-CZ" dirty="0" smtClean="0"/>
              <a:t>Počítačové sítě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066800"/>
          </a:xfrm>
        </p:spPr>
        <p:txBody>
          <a:bodyPr/>
          <a:lstStyle/>
          <a:p>
            <a:r>
              <a:rPr lang="cs-CZ" dirty="0" smtClean="0"/>
              <a:t>IDS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r>
              <a:rPr lang="cs-CZ" dirty="0" smtClean="0"/>
              <a:t>Systém pro odhalení průniků</a:t>
            </a:r>
          </a:p>
          <a:p>
            <a:r>
              <a:rPr lang="cs-CZ" dirty="0" smtClean="0"/>
              <a:t>Monitoruje komunikaci v síti </a:t>
            </a:r>
          </a:p>
          <a:p>
            <a:r>
              <a:rPr lang="cs-CZ" dirty="0" smtClean="0"/>
              <a:t>Snaží se odhalit nebezpečný provoz</a:t>
            </a:r>
          </a:p>
          <a:p>
            <a:r>
              <a:rPr lang="cs-CZ" dirty="0" smtClean="0"/>
              <a:t>Umístěny na prvcích jako HUB, SWITCH, …</a:t>
            </a:r>
          </a:p>
          <a:p>
            <a:r>
              <a:rPr lang="cs-CZ" dirty="0"/>
              <a:t>Příkladem je Cisco </a:t>
            </a:r>
            <a:r>
              <a:rPr lang="cs-CZ" dirty="0" err="1"/>
              <a:t>Secure</a:t>
            </a:r>
            <a:r>
              <a:rPr lang="cs-CZ" dirty="0"/>
              <a:t> IDS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237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066800"/>
          </a:xfrm>
        </p:spPr>
        <p:txBody>
          <a:bodyPr/>
          <a:lstStyle/>
          <a:p>
            <a:r>
              <a:rPr lang="cs-CZ" dirty="0" smtClean="0"/>
              <a:t>VLAN – </a:t>
            </a:r>
            <a:r>
              <a:rPr lang="cs-CZ" dirty="0" err="1" smtClean="0"/>
              <a:t>Virtual</a:t>
            </a:r>
            <a:r>
              <a:rPr lang="cs-CZ" dirty="0" smtClean="0"/>
              <a:t> LAN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r>
              <a:rPr lang="cs-CZ" dirty="0" smtClean="0"/>
              <a:t>Logická síť nezávislá na fyzickém připojení</a:t>
            </a:r>
          </a:p>
          <a:p>
            <a:r>
              <a:rPr lang="cs-CZ" dirty="0" smtClean="0"/>
              <a:t>Konfiguruje se obvykle na přepínači (</a:t>
            </a:r>
            <a:r>
              <a:rPr lang="cs-CZ" dirty="0" err="1" smtClean="0"/>
              <a:t>switch</a:t>
            </a:r>
            <a:r>
              <a:rPr lang="cs-CZ" dirty="0" smtClean="0"/>
              <a:t>), kde se rozdělí porty pro patřičné skupiny</a:t>
            </a:r>
          </a:p>
          <a:p>
            <a:r>
              <a:rPr lang="cs-CZ" dirty="0" smtClean="0"/>
              <a:t>Zařazení do LAN dle:</a:t>
            </a:r>
          </a:p>
          <a:p>
            <a:pPr lvl="1"/>
            <a:r>
              <a:rPr lang="cs-CZ" dirty="0" smtClean="0"/>
              <a:t>Portu</a:t>
            </a:r>
          </a:p>
          <a:p>
            <a:pPr lvl="1"/>
            <a:r>
              <a:rPr lang="cs-CZ" dirty="0" smtClean="0"/>
              <a:t>MAC adresy</a:t>
            </a:r>
          </a:p>
          <a:p>
            <a:pPr lvl="1"/>
            <a:r>
              <a:rPr lang="cs-CZ" dirty="0" smtClean="0"/>
              <a:t>Protokolu síťové vrstvy</a:t>
            </a:r>
          </a:p>
          <a:p>
            <a:pPr lvl="1"/>
            <a:r>
              <a:rPr lang="cs-CZ" dirty="0" smtClean="0"/>
              <a:t>Autentizace</a:t>
            </a:r>
          </a:p>
          <a:p>
            <a:pPr lvl="2"/>
            <a:endParaRPr lang="cs-CZ" dirty="0" smtClean="0"/>
          </a:p>
          <a:p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650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066800"/>
          </a:xfrm>
        </p:spPr>
        <p:txBody>
          <a:bodyPr/>
          <a:lstStyle/>
          <a:p>
            <a:r>
              <a:rPr lang="cs-CZ" dirty="0" smtClean="0"/>
              <a:t>VPN – </a:t>
            </a:r>
            <a:r>
              <a:rPr lang="cs-CZ" dirty="0" err="1" smtClean="0"/>
              <a:t>Virtual</a:t>
            </a:r>
            <a:r>
              <a:rPr lang="cs-CZ" dirty="0" smtClean="0"/>
              <a:t> </a:t>
            </a:r>
            <a:r>
              <a:rPr lang="cs-CZ" dirty="0" err="1" smtClean="0"/>
              <a:t>Private</a:t>
            </a:r>
            <a:r>
              <a:rPr lang="cs-CZ" dirty="0" smtClean="0"/>
              <a:t> Network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r>
              <a:rPr lang="cs-CZ" dirty="0" smtClean="0"/>
              <a:t>Tunelování – dvoubodové spojení mezi počítači</a:t>
            </a:r>
          </a:p>
          <a:p>
            <a:r>
              <a:rPr lang="cs-CZ" dirty="0" smtClean="0"/>
              <a:t>Při navazování spojení je ověřována totožnost pomocí digitálních certifikátů</a:t>
            </a:r>
          </a:p>
          <a:p>
            <a:r>
              <a:rPr lang="cs-CZ" dirty="0" smtClean="0"/>
              <a:t>Komunikace je šifrována</a:t>
            </a:r>
          </a:p>
          <a:p>
            <a:r>
              <a:rPr lang="cs-CZ" dirty="0" smtClean="0"/>
              <a:t>VPN server – VPN klient</a:t>
            </a:r>
          </a:p>
          <a:p>
            <a:r>
              <a:rPr lang="cs-CZ" dirty="0" smtClean="0"/>
              <a:t>Použití</a:t>
            </a:r>
          </a:p>
          <a:p>
            <a:pPr lvl="1"/>
            <a:r>
              <a:rPr lang="cs-CZ" dirty="0" smtClean="0"/>
              <a:t>Připojení z internetu do LAN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9168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066800"/>
          </a:xfrm>
        </p:spPr>
        <p:txBody>
          <a:bodyPr/>
          <a:lstStyle/>
          <a:p>
            <a:r>
              <a:rPr lang="cs-CZ" dirty="0" smtClean="0"/>
              <a:t>Firewall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/>
          </a:bodyPr>
          <a:lstStyle/>
          <a:p>
            <a:r>
              <a:rPr lang="cs-CZ" dirty="0" smtClean="0"/>
              <a:t>Zařízení sloužící k zabezpečení síťového provozu.</a:t>
            </a:r>
          </a:p>
          <a:p>
            <a:endParaRPr lang="cs-CZ" smtClean="0"/>
          </a:p>
          <a:p>
            <a:r>
              <a:rPr lang="cs-CZ" smtClean="0"/>
              <a:t>Řídí </a:t>
            </a:r>
            <a:r>
              <a:rPr lang="cs-CZ" dirty="0" smtClean="0"/>
              <a:t>příchozí i odchozí komunikaci</a:t>
            </a:r>
          </a:p>
          <a:p>
            <a:pPr marL="109728" indent="0">
              <a:buNone/>
            </a:pPr>
            <a:endParaRPr lang="cs-CZ" dirty="0" smtClean="0"/>
          </a:p>
          <a:p>
            <a:r>
              <a:rPr lang="cs-CZ" dirty="0" smtClean="0"/>
              <a:t>Umístění</a:t>
            </a:r>
          </a:p>
          <a:p>
            <a:pPr lvl="1"/>
            <a:r>
              <a:rPr lang="cs-CZ" dirty="0" smtClean="0"/>
              <a:t>Počítač</a:t>
            </a:r>
          </a:p>
          <a:p>
            <a:pPr lvl="1"/>
            <a:r>
              <a:rPr lang="cs-CZ" dirty="0" err="1" smtClean="0"/>
              <a:t>Router</a:t>
            </a:r>
            <a:endParaRPr lang="cs-CZ" dirty="0" smtClean="0"/>
          </a:p>
          <a:p>
            <a:pPr lvl="1"/>
            <a:r>
              <a:rPr lang="cs-CZ" dirty="0" smtClean="0"/>
              <a:t>Server</a:t>
            </a:r>
          </a:p>
          <a:p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276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066800"/>
          </a:xfrm>
        </p:spPr>
        <p:txBody>
          <a:bodyPr/>
          <a:lstStyle/>
          <a:p>
            <a:r>
              <a:rPr lang="cs-CZ" dirty="0" smtClean="0"/>
              <a:t>Druhy firewallů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/>
          </a:bodyPr>
          <a:lstStyle/>
          <a:p>
            <a:r>
              <a:rPr lang="cs-CZ" dirty="0" smtClean="0"/>
              <a:t>Paketové filtry</a:t>
            </a:r>
          </a:p>
          <a:p>
            <a:pPr lvl="1"/>
            <a:r>
              <a:rPr lang="cs-CZ" dirty="0"/>
              <a:t>J</a:t>
            </a:r>
            <a:r>
              <a:rPr lang="cs-CZ" dirty="0" smtClean="0"/>
              <a:t>ednoduchý</a:t>
            </a:r>
          </a:p>
          <a:p>
            <a:pPr lvl="1"/>
            <a:r>
              <a:rPr lang="cs-CZ" dirty="0" smtClean="0"/>
              <a:t>Kontrola se provádí na 3. a 4. vrstvě</a:t>
            </a:r>
          </a:p>
          <a:p>
            <a:pPr lvl="1"/>
            <a:r>
              <a:rPr lang="cs-CZ" dirty="0" smtClean="0"/>
              <a:t>Kontrolují se IP adresy a čísla portů</a:t>
            </a:r>
          </a:p>
          <a:p>
            <a:r>
              <a:rPr lang="cs-CZ" dirty="0"/>
              <a:t>Stavové paketové filtry</a:t>
            </a:r>
          </a:p>
          <a:p>
            <a:pPr lvl="1"/>
            <a:r>
              <a:rPr lang="cs-CZ" dirty="0"/>
              <a:t>Jako paketové filtry, ale řeší se i stav (spojení</a:t>
            </a:r>
            <a:r>
              <a:rPr lang="cs-CZ" dirty="0" smtClean="0"/>
              <a:t>)</a:t>
            </a:r>
          </a:p>
          <a:p>
            <a:r>
              <a:rPr lang="cs-CZ" dirty="0" smtClean="0"/>
              <a:t>Aplikační brány – Proxy firewall</a:t>
            </a:r>
          </a:p>
          <a:p>
            <a:pPr lvl="1"/>
            <a:r>
              <a:rPr lang="cs-CZ" dirty="0" smtClean="0"/>
              <a:t>Veškerá komunikace probíhá přes firewall (klient – firewall - server)</a:t>
            </a:r>
          </a:p>
          <a:p>
            <a:pPr lvl="1"/>
            <a:r>
              <a:rPr lang="cs-CZ" dirty="0" smtClean="0"/>
              <a:t>Pracuje na 7. vrstvě </a:t>
            </a:r>
          </a:p>
          <a:p>
            <a:pPr lvl="1"/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1524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066800"/>
          </a:xfrm>
        </p:spPr>
        <p:txBody>
          <a:bodyPr/>
          <a:lstStyle/>
          <a:p>
            <a:r>
              <a:rPr lang="cs-CZ" dirty="0" smtClean="0"/>
              <a:t>Typy útoku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r>
              <a:rPr lang="cs-CZ" dirty="0" err="1" smtClean="0"/>
              <a:t>Malware</a:t>
            </a:r>
            <a:endParaRPr lang="cs-CZ" dirty="0" smtClean="0"/>
          </a:p>
          <a:p>
            <a:pPr lvl="1"/>
            <a:r>
              <a:rPr lang="cs-CZ" dirty="0" smtClean="0"/>
              <a:t>Viry, trojské koně, </a:t>
            </a:r>
            <a:r>
              <a:rPr lang="cs-CZ" dirty="0" err="1" smtClean="0"/>
              <a:t>spyware</a:t>
            </a:r>
            <a:r>
              <a:rPr lang="cs-CZ" dirty="0" smtClean="0"/>
              <a:t>, </a:t>
            </a:r>
            <a:r>
              <a:rPr lang="cs-CZ" dirty="0" err="1" smtClean="0"/>
              <a:t>adware</a:t>
            </a:r>
            <a:r>
              <a:rPr lang="cs-CZ" dirty="0" smtClean="0"/>
              <a:t>, ..</a:t>
            </a:r>
          </a:p>
          <a:p>
            <a:r>
              <a:rPr lang="cs-CZ" dirty="0" smtClean="0"/>
              <a:t>Falšování identity</a:t>
            </a:r>
          </a:p>
          <a:p>
            <a:pPr lvl="1"/>
            <a:r>
              <a:rPr lang="cs-CZ" dirty="0" smtClean="0"/>
              <a:t>MAC, Man in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Middle</a:t>
            </a:r>
            <a:r>
              <a:rPr lang="cs-CZ" dirty="0" smtClean="0"/>
              <a:t>, Odcizení </a:t>
            </a:r>
            <a:r>
              <a:rPr lang="cs-CZ" dirty="0" err="1" smtClean="0"/>
              <a:t>loginu</a:t>
            </a:r>
            <a:r>
              <a:rPr lang="cs-CZ" dirty="0" smtClean="0"/>
              <a:t>, ….</a:t>
            </a:r>
          </a:p>
          <a:p>
            <a:r>
              <a:rPr lang="cs-CZ" dirty="0" smtClean="0"/>
              <a:t>Přetížení či zahlcení zdrojů</a:t>
            </a:r>
          </a:p>
          <a:p>
            <a:pPr lvl="1"/>
            <a:r>
              <a:rPr lang="cs-CZ" dirty="0" smtClean="0"/>
              <a:t>Spam, </a:t>
            </a:r>
            <a:r>
              <a:rPr lang="cs-CZ" dirty="0" err="1" smtClean="0"/>
              <a:t>DoS</a:t>
            </a:r>
            <a:r>
              <a:rPr lang="cs-CZ" dirty="0" smtClean="0"/>
              <a:t>, </a:t>
            </a:r>
            <a:r>
              <a:rPr lang="cs-CZ" dirty="0" err="1" smtClean="0"/>
              <a:t>DDoS</a:t>
            </a:r>
            <a:endParaRPr lang="cs-CZ" dirty="0" smtClean="0"/>
          </a:p>
          <a:p>
            <a:r>
              <a:rPr lang="cs-CZ" dirty="0" smtClean="0"/>
              <a:t>Odposlech</a:t>
            </a:r>
          </a:p>
          <a:p>
            <a:r>
              <a:rPr lang="cs-CZ" dirty="0" smtClean="0"/>
              <a:t>…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9492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066800"/>
          </a:xfrm>
        </p:spPr>
        <p:txBody>
          <a:bodyPr/>
          <a:lstStyle/>
          <a:p>
            <a:r>
              <a:rPr lang="cs-CZ" dirty="0" smtClean="0"/>
              <a:t>Druhy </a:t>
            </a:r>
            <a:r>
              <a:rPr lang="cs-CZ" dirty="0" err="1" smtClean="0"/>
              <a:t>malware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28800"/>
            <a:ext cx="4330824" cy="5146587"/>
          </a:xfrm>
        </p:spPr>
        <p:txBody>
          <a:bodyPr>
            <a:normAutofit/>
          </a:bodyPr>
          <a:lstStyle/>
          <a:p>
            <a:r>
              <a:rPr lang="cs-CZ" sz="3600" dirty="0"/>
              <a:t>Počítačový virus</a:t>
            </a:r>
          </a:p>
          <a:p>
            <a:r>
              <a:rPr lang="cs-CZ" sz="3600" dirty="0"/>
              <a:t>Trojský kůň</a:t>
            </a:r>
          </a:p>
          <a:p>
            <a:pPr lvl="1"/>
            <a:r>
              <a:rPr lang="cs-CZ" sz="2400" dirty="0" err="1"/>
              <a:t>Password-stealing</a:t>
            </a:r>
            <a:r>
              <a:rPr lang="cs-CZ" sz="2400" dirty="0"/>
              <a:t> </a:t>
            </a:r>
            <a:r>
              <a:rPr lang="cs-CZ" sz="2400" dirty="0" err="1"/>
              <a:t>trojani</a:t>
            </a:r>
            <a:endParaRPr lang="cs-CZ" sz="2400" dirty="0"/>
          </a:p>
          <a:p>
            <a:pPr lvl="1"/>
            <a:r>
              <a:rPr lang="cs-CZ" sz="2400" dirty="0"/>
              <a:t>Destruktivní </a:t>
            </a:r>
            <a:r>
              <a:rPr lang="cs-CZ" sz="2400" dirty="0" err="1"/>
              <a:t>trojani</a:t>
            </a:r>
            <a:endParaRPr lang="cs-CZ" sz="2400" dirty="0"/>
          </a:p>
          <a:p>
            <a:pPr lvl="1"/>
            <a:r>
              <a:rPr lang="cs-CZ" sz="2400" dirty="0" err="1"/>
              <a:t>Dropper</a:t>
            </a:r>
            <a:r>
              <a:rPr lang="cs-CZ" sz="2400" dirty="0"/>
              <a:t> </a:t>
            </a:r>
          </a:p>
          <a:p>
            <a:pPr lvl="1"/>
            <a:r>
              <a:rPr lang="cs-CZ" sz="2400" dirty="0" err="1"/>
              <a:t>Downloader</a:t>
            </a:r>
            <a:r>
              <a:rPr lang="cs-CZ" sz="2400" dirty="0"/>
              <a:t> (</a:t>
            </a:r>
            <a:r>
              <a:rPr lang="cs-CZ" sz="2400" dirty="0" err="1"/>
              <a:t>TrojanDownloader</a:t>
            </a:r>
            <a:r>
              <a:rPr lang="cs-CZ" sz="2400" dirty="0"/>
              <a:t>)</a:t>
            </a:r>
          </a:p>
          <a:p>
            <a:pPr lvl="1"/>
            <a:r>
              <a:rPr lang="cs-CZ" sz="2400" dirty="0"/>
              <a:t>Proxy Trojan (</a:t>
            </a:r>
            <a:r>
              <a:rPr lang="cs-CZ" sz="2400" dirty="0" err="1"/>
              <a:t>TrojanProxy</a:t>
            </a:r>
            <a:r>
              <a:rPr lang="cs-CZ" sz="2400" dirty="0"/>
              <a:t>)</a:t>
            </a:r>
          </a:p>
          <a:p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2"/>
          </p:nvPr>
        </p:nvSpPr>
        <p:spPr>
          <a:xfrm>
            <a:off x="5004048" y="1628800"/>
            <a:ext cx="3816424" cy="5146587"/>
          </a:xfrm>
        </p:spPr>
        <p:txBody>
          <a:bodyPr>
            <a:normAutofit/>
          </a:bodyPr>
          <a:lstStyle/>
          <a:p>
            <a:r>
              <a:rPr lang="cs-CZ" sz="3600" dirty="0" err="1"/>
              <a:t>Backdoor</a:t>
            </a:r>
            <a:endParaRPr lang="cs-CZ" sz="3600" dirty="0"/>
          </a:p>
          <a:p>
            <a:r>
              <a:rPr lang="cs-CZ" sz="3600" dirty="0"/>
              <a:t>Počítačový červ</a:t>
            </a:r>
          </a:p>
          <a:p>
            <a:r>
              <a:rPr lang="cs-CZ" sz="3600" dirty="0" err="1"/>
              <a:t>Spyware</a:t>
            </a:r>
            <a:endParaRPr lang="cs-CZ" sz="3600" dirty="0"/>
          </a:p>
          <a:p>
            <a:r>
              <a:rPr lang="cs-CZ" sz="3600" dirty="0" err="1"/>
              <a:t>Adware</a:t>
            </a:r>
            <a:endParaRPr lang="cs-CZ" sz="3600" dirty="0"/>
          </a:p>
          <a:p>
            <a:r>
              <a:rPr lang="cs-CZ" sz="3600" dirty="0"/>
              <a:t>Dialer</a:t>
            </a:r>
          </a:p>
          <a:p>
            <a:r>
              <a:rPr lang="cs-CZ" sz="3600" dirty="0" err="1"/>
              <a:t>Hoax</a:t>
            </a:r>
            <a:endParaRPr lang="cs-CZ" sz="3600" dirty="0"/>
          </a:p>
          <a:p>
            <a:r>
              <a:rPr lang="cs-CZ" sz="3600" dirty="0" err="1"/>
              <a:t>Phishing</a:t>
            </a:r>
            <a:endParaRPr lang="cs-CZ" sz="3600" dirty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223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066800"/>
          </a:xfrm>
        </p:spPr>
        <p:txBody>
          <a:bodyPr/>
          <a:lstStyle/>
          <a:p>
            <a:r>
              <a:rPr lang="cs-CZ" dirty="0"/>
              <a:t>Různé důvody vzniku </a:t>
            </a:r>
            <a:r>
              <a:rPr lang="cs-CZ" dirty="0" err="1"/>
              <a:t>malware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r>
              <a:rPr lang="cs-CZ" dirty="0"/>
              <a:t>Experiment nebo žert a většinou se záměrem vůbec neškodit nebo pouze obtěžovat</a:t>
            </a:r>
          </a:p>
          <a:p>
            <a:r>
              <a:rPr lang="cs-CZ" dirty="0"/>
              <a:t>Ukázka dovednosti programátora</a:t>
            </a:r>
          </a:p>
          <a:p>
            <a:r>
              <a:rPr lang="cs-CZ" dirty="0"/>
              <a:t>Poškození dat (smazání souborů, poškození </a:t>
            </a:r>
            <a:r>
              <a:rPr lang="cs-CZ" dirty="0" err="1"/>
              <a:t>filesystému</a:t>
            </a:r>
            <a:r>
              <a:rPr lang="cs-CZ" dirty="0"/>
              <a:t>, poškození webových stránek, …)</a:t>
            </a:r>
          </a:p>
          <a:p>
            <a:r>
              <a:rPr lang="cs-CZ" dirty="0"/>
              <a:t>Zisk (finance, data, …)</a:t>
            </a:r>
          </a:p>
          <a:p>
            <a:r>
              <a:rPr lang="cs-CZ" dirty="0"/>
              <a:t>Distribuované útoky způsobující nefunkčnost jiných systémů (</a:t>
            </a:r>
            <a:r>
              <a:rPr lang="en-US" dirty="0" err="1"/>
              <a:t>DDoS</a:t>
            </a:r>
            <a:r>
              <a:rPr lang="en-US" dirty="0"/>
              <a:t>, </a:t>
            </a:r>
            <a:r>
              <a:rPr lang="en-US" dirty="0" err="1"/>
              <a:t>angl.</a:t>
            </a:r>
            <a:r>
              <a:rPr lang="en-US" dirty="0"/>
              <a:t> „distributed denial of service“</a:t>
            </a:r>
            <a:r>
              <a:rPr lang="cs-CZ" dirty="0"/>
              <a:t>)</a:t>
            </a:r>
          </a:p>
          <a:p>
            <a:r>
              <a:rPr lang="cs-CZ" dirty="0"/>
              <a:t>Protest, pomsta, </a:t>
            </a:r>
            <a:r>
              <a:rPr lang="cs-CZ" dirty="0" smtClean="0"/>
              <a:t>…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868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066800"/>
          </a:xfrm>
        </p:spPr>
        <p:txBody>
          <a:bodyPr/>
          <a:lstStyle/>
          <a:p>
            <a:r>
              <a:rPr lang="cs-CZ" dirty="0" smtClean="0"/>
              <a:t>Základní ochrana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r>
              <a:rPr lang="cs-CZ" dirty="0" smtClean="0"/>
              <a:t>Autorizace</a:t>
            </a:r>
          </a:p>
          <a:p>
            <a:r>
              <a:rPr lang="cs-CZ" dirty="0" smtClean="0"/>
              <a:t>Šifrování</a:t>
            </a:r>
          </a:p>
          <a:p>
            <a:r>
              <a:rPr lang="cs-CZ" dirty="0" smtClean="0"/>
              <a:t>Firewall</a:t>
            </a:r>
          </a:p>
          <a:p>
            <a:r>
              <a:rPr lang="cs-CZ" dirty="0" smtClean="0"/>
              <a:t>Antiviry</a:t>
            </a:r>
          </a:p>
          <a:p>
            <a:r>
              <a:rPr lang="cs-CZ" dirty="0" smtClean="0"/>
              <a:t>Certifikáty</a:t>
            </a:r>
          </a:p>
          <a:p>
            <a:r>
              <a:rPr lang="cs-CZ" dirty="0" smtClean="0"/>
              <a:t>IDS</a:t>
            </a:r>
          </a:p>
          <a:p>
            <a:r>
              <a:rPr lang="cs-CZ" dirty="0" err="1" smtClean="0"/>
              <a:t>Virtual</a:t>
            </a:r>
            <a:r>
              <a:rPr lang="cs-CZ" dirty="0" smtClean="0"/>
              <a:t> LAN - VLAN</a:t>
            </a:r>
          </a:p>
          <a:p>
            <a:r>
              <a:rPr lang="cs-CZ" dirty="0" smtClean="0"/>
              <a:t>VPN</a:t>
            </a:r>
          </a:p>
          <a:p>
            <a:r>
              <a:rPr lang="cs-CZ" dirty="0" smtClean="0"/>
              <a:t>„Bezpečné chování uživatele“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6698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066800"/>
          </a:xfrm>
        </p:spPr>
        <p:txBody>
          <a:bodyPr/>
          <a:lstStyle/>
          <a:p>
            <a:r>
              <a:rPr lang="cs-CZ" dirty="0" smtClean="0"/>
              <a:t>Šifrování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r>
              <a:rPr lang="cs-CZ" dirty="0" smtClean="0"/>
              <a:t>Šifrování je snaha o utajení obsahu dat</a:t>
            </a:r>
          </a:p>
          <a:p>
            <a:r>
              <a:rPr lang="cs-CZ" dirty="0" smtClean="0"/>
              <a:t>Symetrické šifry (stejný klíč pro šifrování i dešifrování)</a:t>
            </a:r>
          </a:p>
          <a:p>
            <a:pPr lvl="1"/>
            <a:r>
              <a:rPr lang="cs-CZ" dirty="0" smtClean="0"/>
              <a:t>DES, AES, </a:t>
            </a:r>
            <a:r>
              <a:rPr lang="cs-CZ" dirty="0" err="1" smtClean="0"/>
              <a:t>TwoFish</a:t>
            </a:r>
            <a:r>
              <a:rPr lang="cs-CZ" dirty="0" smtClean="0"/>
              <a:t>, …</a:t>
            </a:r>
          </a:p>
          <a:p>
            <a:r>
              <a:rPr lang="cs-CZ" dirty="0" smtClean="0"/>
              <a:t>Asymetrické šifry (různé klíče, privátní a veřejný klíč)</a:t>
            </a:r>
          </a:p>
          <a:p>
            <a:pPr lvl="1"/>
            <a:r>
              <a:rPr lang="cs-CZ" dirty="0" smtClean="0"/>
              <a:t>RSA, digitální podpis</a:t>
            </a:r>
          </a:p>
          <a:p>
            <a:r>
              <a:rPr lang="cs-CZ" dirty="0" smtClean="0"/>
              <a:t>Jednosměrné hašovací funkce</a:t>
            </a:r>
          </a:p>
          <a:p>
            <a:pPr lvl="1"/>
            <a:r>
              <a:rPr lang="cs-CZ" dirty="0" smtClean="0"/>
              <a:t>MD5, SHA</a:t>
            </a:r>
          </a:p>
          <a:p>
            <a:pPr lvl="1"/>
            <a:endParaRPr lang="cs-CZ" dirty="0" smtClean="0"/>
          </a:p>
          <a:p>
            <a:endParaRPr lang="en-US" dirty="0" smtClean="0"/>
          </a:p>
          <a:p>
            <a:pPr lvl="1"/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942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066800"/>
          </a:xfrm>
        </p:spPr>
        <p:txBody>
          <a:bodyPr/>
          <a:lstStyle/>
          <a:p>
            <a:r>
              <a:rPr lang="cs-CZ" dirty="0" smtClean="0"/>
              <a:t>WIFI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pPr marL="411480" lvl="1" indent="0">
              <a:buNone/>
            </a:pPr>
            <a:r>
              <a:rPr lang="cs-CZ" dirty="0" smtClean="0"/>
              <a:t>Autentizační a šifrovací algoritmy:</a:t>
            </a:r>
          </a:p>
          <a:p>
            <a:r>
              <a:rPr lang="cs-CZ" dirty="0"/>
              <a:t>WEP (</a:t>
            </a:r>
            <a:r>
              <a:rPr lang="cs-CZ" dirty="0" err="1"/>
              <a:t>Wired</a:t>
            </a:r>
            <a:r>
              <a:rPr lang="cs-CZ" dirty="0"/>
              <a:t> </a:t>
            </a:r>
            <a:r>
              <a:rPr lang="cs-CZ" dirty="0" err="1"/>
              <a:t>Equivalent</a:t>
            </a:r>
            <a:r>
              <a:rPr lang="cs-CZ" dirty="0"/>
              <a:t> </a:t>
            </a:r>
            <a:r>
              <a:rPr lang="cs-CZ" dirty="0" err="1"/>
              <a:t>Privacy</a:t>
            </a:r>
            <a:r>
              <a:rPr lang="cs-CZ" dirty="0"/>
              <a:t>)</a:t>
            </a:r>
          </a:p>
          <a:p>
            <a:pPr lvl="1"/>
            <a:r>
              <a:rPr lang="cs-CZ" dirty="0" smtClean="0"/>
              <a:t>Používá RC4, zastaralý, již prolomitelný</a:t>
            </a:r>
          </a:p>
          <a:p>
            <a:r>
              <a:rPr lang="cs-CZ" dirty="0" smtClean="0"/>
              <a:t>WPA (</a:t>
            </a:r>
            <a:r>
              <a:rPr lang="cs-CZ" dirty="0" err="1" smtClean="0"/>
              <a:t>WiFi</a:t>
            </a:r>
            <a:r>
              <a:rPr lang="cs-CZ" dirty="0" smtClean="0"/>
              <a:t> </a:t>
            </a:r>
            <a:r>
              <a:rPr lang="cs-CZ" dirty="0" err="1" smtClean="0"/>
              <a:t>Protected</a:t>
            </a:r>
            <a:r>
              <a:rPr lang="cs-CZ" dirty="0" smtClean="0"/>
              <a:t> Access)</a:t>
            </a:r>
          </a:p>
          <a:p>
            <a:pPr lvl="1"/>
            <a:r>
              <a:rPr lang="cs-CZ" dirty="0" smtClean="0"/>
              <a:t>Používá RC4, také prolomitelný</a:t>
            </a:r>
          </a:p>
          <a:p>
            <a:r>
              <a:rPr lang="cs-CZ" dirty="0"/>
              <a:t>WPA2 (IEEE 802.11i)</a:t>
            </a:r>
            <a:endParaRPr lang="cs-CZ" dirty="0" smtClean="0"/>
          </a:p>
          <a:p>
            <a:pPr lvl="1"/>
            <a:r>
              <a:rPr lang="cs-CZ" dirty="0" smtClean="0"/>
              <a:t>Používá AES</a:t>
            </a:r>
          </a:p>
          <a:p>
            <a:pPr lvl="1"/>
            <a:endParaRPr lang="cs-CZ" dirty="0"/>
          </a:p>
          <a:p>
            <a:r>
              <a:rPr lang="cs-CZ" dirty="0" smtClean="0"/>
              <a:t>SSID, MAC filtr, …</a:t>
            </a:r>
          </a:p>
          <a:p>
            <a:pPr lvl="1"/>
            <a:endParaRPr lang="en-US" dirty="0" smtClean="0"/>
          </a:p>
          <a:p>
            <a:pPr lvl="1"/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6897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066800"/>
          </a:xfrm>
        </p:spPr>
        <p:txBody>
          <a:bodyPr/>
          <a:lstStyle/>
          <a:p>
            <a:r>
              <a:rPr lang="cs-CZ" dirty="0" smtClean="0"/>
              <a:t>SSL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pPr lvl="1"/>
            <a:r>
              <a:rPr lang="cs-CZ" dirty="0" err="1"/>
              <a:t>Secure</a:t>
            </a:r>
            <a:r>
              <a:rPr lang="cs-CZ" dirty="0"/>
              <a:t> </a:t>
            </a:r>
            <a:r>
              <a:rPr lang="cs-CZ" dirty="0" err="1"/>
              <a:t>Sockets</a:t>
            </a:r>
            <a:r>
              <a:rPr lang="cs-CZ" dirty="0"/>
              <a:t> </a:t>
            </a:r>
            <a:r>
              <a:rPr lang="cs-CZ" dirty="0" err="1" smtClean="0"/>
              <a:t>Layer</a:t>
            </a:r>
            <a:endParaRPr lang="cs-CZ" dirty="0" smtClean="0"/>
          </a:p>
          <a:p>
            <a:pPr lvl="1"/>
            <a:r>
              <a:rPr lang="cs-CZ" dirty="0" smtClean="0"/>
              <a:t>Pokračováním SSL </a:t>
            </a:r>
            <a:r>
              <a:rPr lang="cs-CZ" smtClean="0"/>
              <a:t>je </a:t>
            </a:r>
            <a:r>
              <a:rPr lang="cs-CZ" smtClean="0"/>
              <a:t>TLS </a:t>
            </a:r>
            <a:r>
              <a:rPr lang="cs-CZ" dirty="0" smtClean="0"/>
              <a:t>(Transport </a:t>
            </a:r>
            <a:r>
              <a:rPr lang="cs-CZ" dirty="0" err="1" smtClean="0"/>
              <a:t>Layer</a:t>
            </a:r>
            <a:r>
              <a:rPr lang="cs-CZ" dirty="0" smtClean="0"/>
              <a:t> </a:t>
            </a:r>
            <a:r>
              <a:rPr lang="cs-CZ" dirty="0" err="1"/>
              <a:t>S</a:t>
            </a:r>
            <a:r>
              <a:rPr lang="cs-CZ" dirty="0" err="1" smtClean="0"/>
              <a:t>ecurity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Vytvoření zabezpečeného tunelu</a:t>
            </a:r>
          </a:p>
          <a:p>
            <a:pPr lvl="1"/>
            <a:r>
              <a:rPr lang="cs-CZ" dirty="0" smtClean="0"/>
              <a:t>Nutná podpora aplikace</a:t>
            </a:r>
          </a:p>
          <a:p>
            <a:pPr lvl="1"/>
            <a:r>
              <a:rPr lang="cs-CZ" dirty="0" smtClean="0"/>
              <a:t>Mezi aplikační a transportní vrstvou</a:t>
            </a:r>
          </a:p>
          <a:p>
            <a:pPr lvl="1"/>
            <a:r>
              <a:rPr lang="cs-CZ" dirty="0" smtClean="0"/>
              <a:t>Pracuje na principu asymetrické šifry</a:t>
            </a:r>
          </a:p>
          <a:p>
            <a:pPr lvl="1"/>
            <a:r>
              <a:rPr lang="cs-CZ" dirty="0" smtClean="0"/>
              <a:t>Využití:</a:t>
            </a:r>
          </a:p>
          <a:p>
            <a:pPr lvl="2"/>
            <a:r>
              <a:rPr lang="cs-CZ" dirty="0" smtClean="0"/>
              <a:t>HTTPS</a:t>
            </a:r>
          </a:p>
          <a:p>
            <a:pPr lvl="1"/>
            <a:endParaRPr lang="en-US" dirty="0" smtClean="0"/>
          </a:p>
          <a:p>
            <a:pPr lvl="1"/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72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066800"/>
          </a:xfrm>
        </p:spPr>
        <p:txBody>
          <a:bodyPr/>
          <a:lstStyle/>
          <a:p>
            <a:r>
              <a:rPr lang="cs-CZ" dirty="0" smtClean="0"/>
              <a:t>Antiviry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/>
          <a:lstStyle/>
          <a:p>
            <a:r>
              <a:rPr lang="cs-CZ" dirty="0" smtClean="0"/>
              <a:t>Slouží k odhalení a eliminaci </a:t>
            </a:r>
            <a:r>
              <a:rPr lang="cs-CZ" dirty="0" err="1" smtClean="0"/>
              <a:t>malware</a:t>
            </a:r>
            <a:endParaRPr lang="cs-CZ" dirty="0" smtClean="0"/>
          </a:p>
          <a:p>
            <a:r>
              <a:rPr lang="cs-CZ" dirty="0" smtClean="0"/>
              <a:t>Techniky</a:t>
            </a:r>
          </a:p>
          <a:p>
            <a:pPr lvl="1"/>
            <a:r>
              <a:rPr lang="cs-CZ" dirty="0" err="1" smtClean="0"/>
              <a:t>Scan</a:t>
            </a:r>
            <a:r>
              <a:rPr lang="cs-CZ" dirty="0" smtClean="0"/>
              <a:t> medií</a:t>
            </a:r>
          </a:p>
          <a:p>
            <a:pPr lvl="1"/>
            <a:r>
              <a:rPr lang="cs-CZ" dirty="0" smtClean="0"/>
              <a:t>Detekce aktivit</a:t>
            </a:r>
          </a:p>
          <a:p>
            <a:r>
              <a:rPr lang="cs-CZ" dirty="0" smtClean="0"/>
              <a:t>AVG, ESET NOD32, </a:t>
            </a:r>
            <a:r>
              <a:rPr lang="cs-CZ" dirty="0" err="1" smtClean="0"/>
              <a:t>Avast</a:t>
            </a:r>
            <a:r>
              <a:rPr lang="cs-CZ" dirty="0" smtClean="0"/>
              <a:t>!, </a:t>
            </a:r>
            <a:r>
              <a:rPr lang="cs-CZ" dirty="0" err="1" smtClean="0"/>
              <a:t>Avira</a:t>
            </a:r>
            <a:r>
              <a:rPr lang="cs-CZ" dirty="0" smtClean="0"/>
              <a:t>, </a:t>
            </a:r>
            <a:r>
              <a:rPr lang="cs-CZ" dirty="0" err="1" smtClean="0"/>
              <a:t>eTrust</a:t>
            </a:r>
            <a:r>
              <a:rPr lang="cs-CZ" dirty="0" smtClean="0"/>
              <a:t>, </a:t>
            </a:r>
            <a:r>
              <a:rPr lang="cs-CZ" dirty="0" err="1" smtClean="0"/>
              <a:t>McAfee</a:t>
            </a:r>
            <a:r>
              <a:rPr lang="cs-CZ" dirty="0" smtClean="0"/>
              <a:t> Antivirus, Symantec, </a:t>
            </a:r>
            <a:r>
              <a:rPr lang="cs-CZ" dirty="0" err="1" smtClean="0"/>
              <a:t>Norton</a:t>
            </a:r>
            <a:r>
              <a:rPr lang="cs-CZ" dirty="0" smtClean="0"/>
              <a:t> Antivirus, </a:t>
            </a:r>
            <a:r>
              <a:rPr lang="cs-CZ" dirty="0" err="1" smtClean="0"/>
              <a:t>Kaspersky</a:t>
            </a:r>
            <a:r>
              <a:rPr lang="cs-CZ" dirty="0" smtClean="0"/>
              <a:t> Antivirus, Microsoft </a:t>
            </a:r>
            <a:r>
              <a:rPr lang="cs-CZ" dirty="0" err="1" smtClean="0"/>
              <a:t>Security</a:t>
            </a:r>
            <a:r>
              <a:rPr lang="cs-CZ" dirty="0" smtClean="0"/>
              <a:t> Essentials</a:t>
            </a:r>
          </a:p>
          <a:p>
            <a:endParaRPr lang="cs-CZ" dirty="0"/>
          </a:p>
          <a:p>
            <a:r>
              <a:rPr lang="cs-CZ" dirty="0"/>
              <a:t>http://</a:t>
            </a:r>
            <a:r>
              <a:rPr lang="cs-CZ" dirty="0" smtClean="0"/>
              <a:t>www.av-test.org/en/home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8306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46E6ED0D2E4144F96D639EFEAB53411" ma:contentTypeVersion="4" ma:contentTypeDescription="Vytvoří nový dokument" ma:contentTypeScope="" ma:versionID="a280208043eaf2e139125f7dbdfc57ef">
  <xsd:schema xmlns:xsd="http://www.w3.org/2001/XMLSchema" xmlns:xs="http://www.w3.org/2001/XMLSchema" xmlns:p="http://schemas.microsoft.com/office/2006/metadata/properties" xmlns:ns2="1e690b57-a195-4256-ba74-52a5d16b8458" targetNamespace="http://schemas.microsoft.com/office/2006/metadata/properties" ma:root="true" ma:fieldsID="fd847346c514ed2c49bf660293b36dd3" ns2:_="">
    <xsd:import namespace="1e690b57-a195-4256-ba74-52a5d16b84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90b57-a195-4256-ba74-52a5d16b84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D59085-5ED2-4019-9E08-DC4EB9DD9426}"/>
</file>

<file path=customXml/itemProps2.xml><?xml version="1.0" encoding="utf-8"?>
<ds:datastoreItem xmlns:ds="http://schemas.openxmlformats.org/officeDocument/2006/customXml" ds:itemID="{D8196187-CF11-4820-9A3F-55186139B81F}"/>
</file>

<file path=customXml/itemProps3.xml><?xml version="1.0" encoding="utf-8"?>
<ds:datastoreItem xmlns:ds="http://schemas.openxmlformats.org/officeDocument/2006/customXml" ds:itemID="{0BDC4A02-C1FB-45EB-8C73-FE33AB64D7D7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5110</TotalTime>
  <Words>531</Words>
  <Application>Microsoft Office PowerPoint</Application>
  <PresentationFormat>Předvádění na obrazovce (4:3)</PresentationFormat>
  <Paragraphs>152</Paragraphs>
  <Slides>14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5" baseType="lpstr">
      <vt:lpstr>Urban</vt:lpstr>
      <vt:lpstr>Bezpečnost</vt:lpstr>
      <vt:lpstr>Typy útoku</vt:lpstr>
      <vt:lpstr>Druhy malware</vt:lpstr>
      <vt:lpstr>Různé důvody vzniku malware</vt:lpstr>
      <vt:lpstr>Základní ochrana</vt:lpstr>
      <vt:lpstr>Šifrování</vt:lpstr>
      <vt:lpstr>WIFI</vt:lpstr>
      <vt:lpstr>SSL</vt:lpstr>
      <vt:lpstr>Antiviry</vt:lpstr>
      <vt:lpstr>IDS</vt:lpstr>
      <vt:lpstr>VLAN – Virtual LAN</vt:lpstr>
      <vt:lpstr>VPN – Virtual Private Network</vt:lpstr>
      <vt:lpstr>Firewall</vt:lpstr>
      <vt:lpstr>Druhy firewallů</vt:lpstr>
    </vt:vector>
  </TitlesOfParts>
  <Company>VOŠ a SPŠ Varnsdorf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Ing. Michal Bubílek</dc:creator>
  <cp:lastModifiedBy>bubilek</cp:lastModifiedBy>
  <cp:revision>531</cp:revision>
  <dcterms:created xsi:type="dcterms:W3CDTF">2007-09-07T06:40:24Z</dcterms:created>
  <dcterms:modified xsi:type="dcterms:W3CDTF">2014-03-12T13:06:09Z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0x010100E46E6ED0D2E4144F96D639EFEAB53411</vt:lpwstr>
  </property>
</Properties>
</file>