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567" r:id="rId4"/>
    <p:sldId id="276" r:id="rId5"/>
    <p:sldId id="300" r:id="rId6"/>
    <p:sldId id="261" r:id="rId7"/>
    <p:sldId id="258" r:id="rId8"/>
    <p:sldId id="260"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A0777-94CC-43AE-8773-01996A0411EB}" v="2" dt="2023-06-30T14:49:55.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2379" autoAdjust="0"/>
  </p:normalViewPr>
  <p:slideViewPr>
    <p:cSldViewPr snapToGrid="0">
      <p:cViewPr varScale="1">
        <p:scale>
          <a:sx n="132" d="100"/>
          <a:sy n="132" d="100"/>
        </p:scale>
        <p:origin x="132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Ian" userId="ff3f7382-36fc-4e56-8e56-0702a844a7d5" providerId="ADAL" clId="{755A0777-94CC-43AE-8773-01996A0411EB}"/>
    <pc:docChg chg="custSel addSld delSld modSld sldOrd">
      <pc:chgData name="Gregory, Ian" userId="ff3f7382-36fc-4e56-8e56-0702a844a7d5" providerId="ADAL" clId="{755A0777-94CC-43AE-8773-01996A0411EB}" dt="2023-06-30T14:53:09.355" v="1329" actId="20577"/>
      <pc:docMkLst>
        <pc:docMk/>
      </pc:docMkLst>
      <pc:sldChg chg="modSp add mod">
        <pc:chgData name="Gregory, Ian" userId="ff3f7382-36fc-4e56-8e56-0702a844a7d5" providerId="ADAL" clId="{755A0777-94CC-43AE-8773-01996A0411EB}" dt="2023-06-30T14:50:06.936" v="949" actId="20577"/>
        <pc:sldMkLst>
          <pc:docMk/>
          <pc:sldMk cId="2457593880" sldId="257"/>
        </pc:sldMkLst>
        <pc:spChg chg="mod">
          <ac:chgData name="Gregory, Ian" userId="ff3f7382-36fc-4e56-8e56-0702a844a7d5" providerId="ADAL" clId="{755A0777-94CC-43AE-8773-01996A0411EB}" dt="2023-06-30T14:50:06.936" v="949" actId="20577"/>
          <ac:spMkLst>
            <pc:docMk/>
            <pc:sldMk cId="2457593880" sldId="257"/>
            <ac:spMk id="2" creationId="{E8FBE942-EE79-3981-EC94-1D3DC32A515F}"/>
          </ac:spMkLst>
        </pc:spChg>
      </pc:sldChg>
      <pc:sldChg chg="modSp mod modNotesTx">
        <pc:chgData name="Gregory, Ian" userId="ff3f7382-36fc-4e56-8e56-0702a844a7d5" providerId="ADAL" clId="{755A0777-94CC-43AE-8773-01996A0411EB}" dt="2023-06-30T14:51:01.311" v="956" actId="207"/>
        <pc:sldMkLst>
          <pc:docMk/>
          <pc:sldMk cId="493717743" sldId="258"/>
        </pc:sldMkLst>
        <pc:spChg chg="mod">
          <ac:chgData name="Gregory, Ian" userId="ff3f7382-36fc-4e56-8e56-0702a844a7d5" providerId="ADAL" clId="{755A0777-94CC-43AE-8773-01996A0411EB}" dt="2023-06-30T14:51:01.311" v="956" actId="207"/>
          <ac:spMkLst>
            <pc:docMk/>
            <pc:sldMk cId="493717743" sldId="258"/>
            <ac:spMk id="2" creationId="{DFD3D7A2-1A78-A0C0-F6A8-90EA037D38A4}"/>
          </ac:spMkLst>
        </pc:spChg>
      </pc:sldChg>
      <pc:sldChg chg="modSp mod">
        <pc:chgData name="Gregory, Ian" userId="ff3f7382-36fc-4e56-8e56-0702a844a7d5" providerId="ADAL" clId="{755A0777-94CC-43AE-8773-01996A0411EB}" dt="2023-06-30T14:51:06.053" v="957" actId="207"/>
        <pc:sldMkLst>
          <pc:docMk/>
          <pc:sldMk cId="2227309669" sldId="260"/>
        </pc:sldMkLst>
        <pc:spChg chg="mod">
          <ac:chgData name="Gregory, Ian" userId="ff3f7382-36fc-4e56-8e56-0702a844a7d5" providerId="ADAL" clId="{755A0777-94CC-43AE-8773-01996A0411EB}" dt="2023-06-30T14:51:06.053" v="957" actId="207"/>
          <ac:spMkLst>
            <pc:docMk/>
            <pc:sldMk cId="2227309669" sldId="260"/>
            <ac:spMk id="2" creationId="{70D715EE-A38C-7CEB-5D44-12518F6296C9}"/>
          </ac:spMkLst>
        </pc:spChg>
      </pc:sldChg>
      <pc:sldChg chg="modSp mod">
        <pc:chgData name="Gregory, Ian" userId="ff3f7382-36fc-4e56-8e56-0702a844a7d5" providerId="ADAL" clId="{755A0777-94CC-43AE-8773-01996A0411EB}" dt="2023-06-30T14:50:57.130" v="955" actId="207"/>
        <pc:sldMkLst>
          <pc:docMk/>
          <pc:sldMk cId="2428469355" sldId="261"/>
        </pc:sldMkLst>
        <pc:spChg chg="mod">
          <ac:chgData name="Gregory, Ian" userId="ff3f7382-36fc-4e56-8e56-0702a844a7d5" providerId="ADAL" clId="{755A0777-94CC-43AE-8773-01996A0411EB}" dt="2023-06-30T14:50:57.130" v="955" actId="207"/>
          <ac:spMkLst>
            <pc:docMk/>
            <pc:sldMk cId="2428469355" sldId="261"/>
            <ac:spMk id="2" creationId="{EE49B0A3-59A1-288D-BC31-CB894BB10734}"/>
          </ac:spMkLst>
        </pc:spChg>
      </pc:sldChg>
      <pc:sldChg chg="modSp mod">
        <pc:chgData name="Gregory, Ian" userId="ff3f7382-36fc-4e56-8e56-0702a844a7d5" providerId="ADAL" clId="{755A0777-94CC-43AE-8773-01996A0411EB}" dt="2023-06-30T14:51:09.888" v="958" actId="207"/>
        <pc:sldMkLst>
          <pc:docMk/>
          <pc:sldMk cId="1479629290" sldId="262"/>
        </pc:sldMkLst>
        <pc:spChg chg="mod">
          <ac:chgData name="Gregory, Ian" userId="ff3f7382-36fc-4e56-8e56-0702a844a7d5" providerId="ADAL" clId="{755A0777-94CC-43AE-8773-01996A0411EB}" dt="2023-06-30T14:51:09.888" v="958" actId="207"/>
          <ac:spMkLst>
            <pc:docMk/>
            <pc:sldMk cId="1479629290" sldId="262"/>
            <ac:spMk id="2" creationId="{BABEF8F0-2FA2-FCEE-B3EE-7D6651EE8742}"/>
          </ac:spMkLst>
        </pc:spChg>
      </pc:sldChg>
      <pc:sldChg chg="del">
        <pc:chgData name="Gregory, Ian" userId="ff3f7382-36fc-4e56-8e56-0702a844a7d5" providerId="ADAL" clId="{755A0777-94CC-43AE-8773-01996A0411EB}" dt="2023-06-30T14:44:52.071" v="320" actId="47"/>
        <pc:sldMkLst>
          <pc:docMk/>
          <pc:sldMk cId="2311775474" sldId="263"/>
        </pc:sldMkLst>
      </pc:sldChg>
      <pc:sldChg chg="modSp mod modNotesTx">
        <pc:chgData name="Gregory, Ian" userId="ff3f7382-36fc-4e56-8e56-0702a844a7d5" providerId="ADAL" clId="{755A0777-94CC-43AE-8773-01996A0411EB}" dt="2023-06-30T14:51:13.423" v="959" actId="207"/>
        <pc:sldMkLst>
          <pc:docMk/>
          <pc:sldMk cId="729718695" sldId="264"/>
        </pc:sldMkLst>
        <pc:spChg chg="mod">
          <ac:chgData name="Gregory, Ian" userId="ff3f7382-36fc-4e56-8e56-0702a844a7d5" providerId="ADAL" clId="{755A0777-94CC-43AE-8773-01996A0411EB}" dt="2023-06-30T14:51:13.423" v="959" actId="207"/>
          <ac:spMkLst>
            <pc:docMk/>
            <pc:sldMk cId="729718695" sldId="264"/>
            <ac:spMk id="2" creationId="{22E75561-BB12-4697-4C8B-52BB240647E7}"/>
          </ac:spMkLst>
        </pc:spChg>
      </pc:sldChg>
      <pc:sldChg chg="modSp new mod">
        <pc:chgData name="Gregory, Ian" userId="ff3f7382-36fc-4e56-8e56-0702a844a7d5" providerId="ADAL" clId="{755A0777-94CC-43AE-8773-01996A0411EB}" dt="2023-06-30T14:53:09.355" v="1329" actId="20577"/>
        <pc:sldMkLst>
          <pc:docMk/>
          <pc:sldMk cId="3852579903" sldId="265"/>
        </pc:sldMkLst>
        <pc:spChg chg="mod">
          <ac:chgData name="Gregory, Ian" userId="ff3f7382-36fc-4e56-8e56-0702a844a7d5" providerId="ADAL" clId="{755A0777-94CC-43AE-8773-01996A0411EB}" dt="2023-06-30T14:51:17.512" v="960" actId="207"/>
          <ac:spMkLst>
            <pc:docMk/>
            <pc:sldMk cId="3852579903" sldId="265"/>
            <ac:spMk id="2" creationId="{E1260AD5-8A1B-185E-853C-AA922A6BC21A}"/>
          </ac:spMkLst>
        </pc:spChg>
        <pc:spChg chg="mod">
          <ac:chgData name="Gregory, Ian" userId="ff3f7382-36fc-4e56-8e56-0702a844a7d5" providerId="ADAL" clId="{755A0777-94CC-43AE-8773-01996A0411EB}" dt="2023-06-30T14:53:09.355" v="1329" actId="20577"/>
          <ac:spMkLst>
            <pc:docMk/>
            <pc:sldMk cId="3852579903" sldId="265"/>
            <ac:spMk id="3" creationId="{DE714B8E-AA1F-3A00-1F75-081623CCA911}"/>
          </ac:spMkLst>
        </pc:spChg>
      </pc:sldChg>
      <pc:sldChg chg="modSp add mod">
        <pc:chgData name="Gregory, Ian" userId="ff3f7382-36fc-4e56-8e56-0702a844a7d5" providerId="ADAL" clId="{755A0777-94CC-43AE-8773-01996A0411EB}" dt="2023-06-30T14:49:15.562" v="847" actId="1037"/>
        <pc:sldMkLst>
          <pc:docMk/>
          <pc:sldMk cId="2339824807" sldId="276"/>
        </pc:sldMkLst>
        <pc:spChg chg="mod">
          <ac:chgData name="Gregory, Ian" userId="ff3f7382-36fc-4e56-8e56-0702a844a7d5" providerId="ADAL" clId="{755A0777-94CC-43AE-8773-01996A0411EB}" dt="2023-06-30T14:49:15.562" v="847" actId="1037"/>
          <ac:spMkLst>
            <pc:docMk/>
            <pc:sldMk cId="2339824807" sldId="276"/>
            <ac:spMk id="3" creationId="{A148F405-26A6-43A6-B1EF-E117D7F219EA}"/>
          </ac:spMkLst>
        </pc:spChg>
        <pc:spChg chg="mod">
          <ac:chgData name="Gregory, Ian" userId="ff3f7382-36fc-4e56-8e56-0702a844a7d5" providerId="ADAL" clId="{755A0777-94CC-43AE-8773-01996A0411EB}" dt="2023-06-30T14:49:15.562" v="847" actId="1037"/>
          <ac:spMkLst>
            <pc:docMk/>
            <pc:sldMk cId="2339824807" sldId="276"/>
            <ac:spMk id="4" creationId="{D556F632-AE9D-4030-8793-EDE04333FA89}"/>
          </ac:spMkLst>
        </pc:spChg>
      </pc:sldChg>
      <pc:sldChg chg="modSp add mod">
        <pc:chgData name="Gregory, Ian" userId="ff3f7382-36fc-4e56-8e56-0702a844a7d5" providerId="ADAL" clId="{755A0777-94CC-43AE-8773-01996A0411EB}" dt="2023-06-30T14:50:49.868" v="954" actId="1076"/>
        <pc:sldMkLst>
          <pc:docMk/>
          <pc:sldMk cId="3306255468" sldId="300"/>
        </pc:sldMkLst>
        <pc:spChg chg="mod">
          <ac:chgData name="Gregory, Ian" userId="ff3f7382-36fc-4e56-8e56-0702a844a7d5" providerId="ADAL" clId="{755A0777-94CC-43AE-8773-01996A0411EB}" dt="2023-06-30T14:50:49.868" v="954" actId="1076"/>
          <ac:spMkLst>
            <pc:docMk/>
            <pc:sldMk cId="3306255468" sldId="300"/>
            <ac:spMk id="2" creationId="{567731F8-3C6D-5F83-2DC5-38D645684618}"/>
          </ac:spMkLst>
        </pc:spChg>
      </pc:sldChg>
      <pc:sldChg chg="modSp add mod ord">
        <pc:chgData name="Gregory, Ian" userId="ff3f7382-36fc-4e56-8e56-0702a844a7d5" providerId="ADAL" clId="{755A0777-94CC-43AE-8773-01996A0411EB}" dt="2023-06-30T14:50:30.136" v="952" actId="1076"/>
        <pc:sldMkLst>
          <pc:docMk/>
          <pc:sldMk cId="2061068964" sldId="567"/>
        </pc:sldMkLst>
        <pc:spChg chg="mod">
          <ac:chgData name="Gregory, Ian" userId="ff3f7382-36fc-4e56-8e56-0702a844a7d5" providerId="ADAL" clId="{755A0777-94CC-43AE-8773-01996A0411EB}" dt="2023-06-30T14:50:30.136" v="952" actId="1076"/>
          <ac:spMkLst>
            <pc:docMk/>
            <pc:sldMk cId="2061068964" sldId="567"/>
            <ac:spMk id="2" creationId="{00000000-0000-0000-0000-000000000000}"/>
          </ac:spMkLst>
        </pc:spChg>
        <pc:spChg chg="mod">
          <ac:chgData name="Gregory, Ian" userId="ff3f7382-36fc-4e56-8e56-0702a844a7d5" providerId="ADAL" clId="{755A0777-94CC-43AE-8773-01996A0411EB}" dt="2023-06-30T14:49:28.404" v="906" actId="1037"/>
          <ac:spMkLst>
            <pc:docMk/>
            <pc:sldMk cId="2061068964" sldId="567"/>
            <ac:spMk id="3" creationId="{889178CC-E315-4EE0-BF8A-96358C6E6A1B}"/>
          </ac:spMkLst>
        </pc:spChg>
        <pc:spChg chg="mod">
          <ac:chgData name="Gregory, Ian" userId="ff3f7382-36fc-4e56-8e56-0702a844a7d5" providerId="ADAL" clId="{755A0777-94CC-43AE-8773-01996A0411EB}" dt="2023-06-30T14:49:28.404" v="906" actId="1037"/>
          <ac:spMkLst>
            <pc:docMk/>
            <pc:sldMk cId="2061068964" sldId="567"/>
            <ac:spMk id="5" creationId="{00000000-0000-0000-0000-000000000000}"/>
          </ac:spMkLst>
        </pc:spChg>
        <pc:spChg chg="mod">
          <ac:chgData name="Gregory, Ian" userId="ff3f7382-36fc-4e56-8e56-0702a844a7d5" providerId="ADAL" clId="{755A0777-94CC-43AE-8773-01996A0411EB}" dt="2023-06-30T14:49:28.404" v="906" actId="1037"/>
          <ac:spMkLst>
            <pc:docMk/>
            <pc:sldMk cId="2061068964" sldId="567"/>
            <ac:spMk id="7" creationId="{9AA8C390-9F1E-286D-946E-E27C4929BA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6DFA7-A3FD-4B5F-A69E-816698E24E22}" type="datetimeFigureOut">
              <a:rPr lang="en-GB" smtClean="0"/>
              <a:t>30/06/2023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22932-54F2-47DD-8BB2-ED9A9386DDF5}" type="slidenum">
              <a:rPr lang="en-GB" smtClean="0"/>
              <a:t>‹#›</a:t>
            </a:fld>
            <a:endParaRPr lang="en-GB"/>
          </a:p>
        </p:txBody>
      </p:sp>
    </p:spTree>
    <p:extLst>
      <p:ext uri="{BB962C8B-B14F-4D97-AF65-F5344CB8AC3E}">
        <p14:creationId xmlns:p14="http://schemas.microsoft.com/office/powerpoint/2010/main" val="112429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1: Find all of the toponyms near the search term(s) and maps these as points. Smoothing then highlights the pattern</a:t>
            </a:r>
          </a:p>
          <a:p>
            <a:r>
              <a:rPr lang="en-GB" dirty="0"/>
              <a:t>2: Tends to involve finding clusters of place names and exploring their </a:t>
            </a:r>
            <a:r>
              <a:rPr lang="en-GB" dirty="0" err="1"/>
              <a:t>cotext</a:t>
            </a:r>
            <a:r>
              <a:rPr lang="en-GB" dirty="0"/>
              <a:t> to identify common themes</a:t>
            </a:r>
          </a:p>
        </p:txBody>
      </p:sp>
      <p:sp>
        <p:nvSpPr>
          <p:cNvPr id="4" name="Slide Number Placeholder 3"/>
          <p:cNvSpPr>
            <a:spLocks noGrp="1"/>
          </p:cNvSpPr>
          <p:nvPr>
            <p:ph type="sldNum" sz="quarter" idx="5"/>
          </p:nvPr>
        </p:nvSpPr>
        <p:spPr/>
        <p:txBody>
          <a:bodyPr/>
          <a:lstStyle/>
          <a:p>
            <a:fld id="{8FD22932-54F2-47DD-8BB2-ED9A9386DDF5}" type="slidenum">
              <a:rPr lang="en-GB" smtClean="0"/>
              <a:t>6</a:t>
            </a:fld>
            <a:endParaRPr lang="en-GB"/>
          </a:p>
        </p:txBody>
      </p:sp>
    </p:spTree>
    <p:extLst>
      <p:ext uri="{BB962C8B-B14F-4D97-AF65-F5344CB8AC3E}">
        <p14:creationId xmlns:p14="http://schemas.microsoft.com/office/powerpoint/2010/main" val="45604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point: place names that collocate with ‘steep’ tend not to be steep (e.g. Ambleside and Keswick). This is because roads are steep and roads tend to link towns. Searching by toponym misses this because it has not concept of ‘steep’</a:t>
            </a:r>
          </a:p>
        </p:txBody>
      </p:sp>
      <p:sp>
        <p:nvSpPr>
          <p:cNvPr id="4" name="Slide Number Placeholder 3"/>
          <p:cNvSpPr>
            <a:spLocks noGrp="1"/>
          </p:cNvSpPr>
          <p:nvPr>
            <p:ph type="sldNum" sz="quarter" idx="5"/>
          </p:nvPr>
        </p:nvSpPr>
        <p:spPr/>
        <p:txBody>
          <a:bodyPr/>
          <a:lstStyle/>
          <a:p>
            <a:fld id="{8FD22932-54F2-47DD-8BB2-ED9A9386DDF5}" type="slidenum">
              <a:rPr lang="en-GB" smtClean="0"/>
              <a:t>7</a:t>
            </a:fld>
            <a:endParaRPr lang="en-GB"/>
          </a:p>
        </p:txBody>
      </p:sp>
    </p:spTree>
    <p:extLst>
      <p:ext uri="{BB962C8B-B14F-4D97-AF65-F5344CB8AC3E}">
        <p14:creationId xmlns:p14="http://schemas.microsoft.com/office/powerpoint/2010/main" val="428872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ways of ‘mapping’ the connections between places defined as either toponyms or geo-nouns. The edges show where two or more toponyms/geo-nouns occur in the same sentence. Colours show clusters defined by modularity clustering.</a:t>
            </a:r>
          </a:p>
        </p:txBody>
      </p:sp>
      <p:sp>
        <p:nvSpPr>
          <p:cNvPr id="4" name="Slide Number Placeholder 3"/>
          <p:cNvSpPr>
            <a:spLocks noGrp="1"/>
          </p:cNvSpPr>
          <p:nvPr>
            <p:ph type="sldNum" sz="quarter" idx="5"/>
          </p:nvPr>
        </p:nvSpPr>
        <p:spPr/>
        <p:txBody>
          <a:bodyPr/>
          <a:lstStyle/>
          <a:p>
            <a:fld id="{8FD22932-54F2-47DD-8BB2-ED9A9386DDF5}" type="slidenum">
              <a:rPr lang="en-GB" smtClean="0"/>
              <a:t>10</a:t>
            </a:fld>
            <a:endParaRPr lang="en-GB"/>
          </a:p>
        </p:txBody>
      </p:sp>
    </p:spTree>
    <p:extLst>
      <p:ext uri="{BB962C8B-B14F-4D97-AF65-F5344CB8AC3E}">
        <p14:creationId xmlns:p14="http://schemas.microsoft.com/office/powerpoint/2010/main" val="275975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60F4-8008-988A-1C7C-3B194F87E8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246AD9A-A901-C52A-792A-86F6AEC64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058ED8E-0909-C3F4-156D-61148429BA1D}"/>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5" name="Footer Placeholder 4">
            <a:extLst>
              <a:ext uri="{FF2B5EF4-FFF2-40B4-BE49-F238E27FC236}">
                <a16:creationId xmlns:a16="http://schemas.microsoft.com/office/drawing/2014/main" id="{58F6BCD4-A199-64C5-6C9C-DAF777EEB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25CC52-7B7A-5DC2-6BBE-ECE3537B3F47}"/>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341618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ACC2-3DB9-2B40-FB02-80B01D2D85B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81E6C43-D093-C734-586C-20EF826EF8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0E6D0A-0608-C31C-0911-252A383261DB}"/>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5" name="Footer Placeholder 4">
            <a:extLst>
              <a:ext uri="{FF2B5EF4-FFF2-40B4-BE49-F238E27FC236}">
                <a16:creationId xmlns:a16="http://schemas.microsoft.com/office/drawing/2014/main" id="{9D801775-E6AB-ACB7-316D-BC0329A568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399E06-968D-44AD-FA31-AEEBEA9A2990}"/>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405518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2E459-17B1-F165-5924-D8CD2670E5B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81EF52C-BFE7-5785-12C5-2452AB41EB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AF1F5B-4DFB-755C-8A62-7C061E4D6CC4}"/>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5" name="Footer Placeholder 4">
            <a:extLst>
              <a:ext uri="{FF2B5EF4-FFF2-40B4-BE49-F238E27FC236}">
                <a16:creationId xmlns:a16="http://schemas.microsoft.com/office/drawing/2014/main" id="{09E171CB-0DFD-27F1-0B5F-18BDE5FE97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0B428-FF39-B897-923C-540381030575}"/>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250900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a:t>Click to edit Master title style</a:t>
            </a:r>
            <a:endParaRPr lang="en-GB"/>
          </a:p>
        </p:txBody>
      </p:sp>
      <p:sp>
        <p:nvSpPr>
          <p:cNvPr id="5" name="Text Placeholder 7"/>
          <p:cNvSpPr>
            <a:spLocks noGrp="1"/>
          </p:cNvSpPr>
          <p:nvPr>
            <p:ph type="body" sz="quarter" idx="14"/>
          </p:nvPr>
        </p:nvSpPr>
        <p:spPr>
          <a:xfrm>
            <a:off x="527052" y="1844678"/>
            <a:ext cx="11233579"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9476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2C89-0E5C-DADF-8783-422E9CD3F7D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B0FC31-CD75-BED4-C03A-5ABC4DAEFE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9988D68-8D30-AD83-D2BE-80D8450B958E}"/>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5" name="Footer Placeholder 4">
            <a:extLst>
              <a:ext uri="{FF2B5EF4-FFF2-40B4-BE49-F238E27FC236}">
                <a16:creationId xmlns:a16="http://schemas.microsoft.com/office/drawing/2014/main" id="{A5969AB0-7739-7407-2E8C-10F0CBA1D6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4CF9CF-1250-7D91-855A-EBF2EE2E2432}"/>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397654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5E90-2B17-D0C3-47EE-286FC26F6C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2D40BEC-D3D6-02DD-6B4C-01CC4A386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411B38-4F84-8C67-B6E1-C2637D2A6FB0}"/>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5" name="Footer Placeholder 4">
            <a:extLst>
              <a:ext uri="{FF2B5EF4-FFF2-40B4-BE49-F238E27FC236}">
                <a16:creationId xmlns:a16="http://schemas.microsoft.com/office/drawing/2014/main" id="{FD33D5DA-2EAD-8E96-B854-398A15F5BE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F024FC-A097-1DE5-0A50-27BAE8A44B1A}"/>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108030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6528-0A89-D96D-7961-D301233D50E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4AE160C-9CCD-2EB4-9BCB-45B4E8630B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52FEAA8-C4D5-981C-37D5-939C3E6C72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F291072-525C-7704-508E-5AE0066B2181}"/>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6" name="Footer Placeholder 5">
            <a:extLst>
              <a:ext uri="{FF2B5EF4-FFF2-40B4-BE49-F238E27FC236}">
                <a16:creationId xmlns:a16="http://schemas.microsoft.com/office/drawing/2014/main" id="{8BCB323D-B007-488B-2BD1-E801F8F3B6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C00121-0D6B-CF38-DFF2-DAC26F88D18F}"/>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401619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ACF5-EBB7-C715-E30E-01064521392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99F5E7A-559C-AED6-1ECC-12F4F2E7B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74AAA0-1D0B-7E6C-3BC0-9BEDF773DD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F4E5C7F-6A8B-D33F-5885-9333E311C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73E784-85A6-1734-D744-74F4FF854F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23EB976-C3AC-38B2-5C14-450D6DCDCD72}"/>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8" name="Footer Placeholder 7">
            <a:extLst>
              <a:ext uri="{FF2B5EF4-FFF2-40B4-BE49-F238E27FC236}">
                <a16:creationId xmlns:a16="http://schemas.microsoft.com/office/drawing/2014/main" id="{DABDA92E-B300-3BFA-CF35-323DF6E856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8BF0A0-E736-5FA0-BD48-5088C7EC3D6A}"/>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43137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670D-2A82-EC9D-2CEF-69C5FE4BF7C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A79F744-8DA8-885D-209F-310800FC69CC}"/>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4" name="Footer Placeholder 3">
            <a:extLst>
              <a:ext uri="{FF2B5EF4-FFF2-40B4-BE49-F238E27FC236}">
                <a16:creationId xmlns:a16="http://schemas.microsoft.com/office/drawing/2014/main" id="{638A7A17-A407-7B91-965C-9433FD66BD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5E25DF-2D32-CD55-04BF-A2188EAD31A0}"/>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167290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D0903-8F71-AD28-1F50-182AA19F64CC}"/>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3" name="Footer Placeholder 2">
            <a:extLst>
              <a:ext uri="{FF2B5EF4-FFF2-40B4-BE49-F238E27FC236}">
                <a16:creationId xmlns:a16="http://schemas.microsoft.com/office/drawing/2014/main" id="{8437E828-E1A0-BB01-A5DE-4A13F1C0DA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ECB431-FCB7-24E6-1555-6D9E4B8684C4}"/>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358199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407F-4AC1-405F-566F-4E3739D136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3EC256E-6F82-308F-86A2-5012D334B0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97D87B3-BD1C-6219-7D04-95FA42180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41C52B-A9BD-FC06-ADF3-278D1EB994D0}"/>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6" name="Footer Placeholder 5">
            <a:extLst>
              <a:ext uri="{FF2B5EF4-FFF2-40B4-BE49-F238E27FC236}">
                <a16:creationId xmlns:a16="http://schemas.microsoft.com/office/drawing/2014/main" id="{76131114-C683-80A9-1959-D8E8F0F577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606A64-0A1B-12EB-4A44-A6AD0483D1A9}"/>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59149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4AD4-76B4-75C1-9DF3-47951516F3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8C50068-DDA4-6501-5EC8-0122EC712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1AB48F8-0258-8DDC-CCA0-BA2AAC28C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9486DA-8C0C-E3CF-048A-1AD1EEAC034E}"/>
              </a:ext>
            </a:extLst>
          </p:cNvPr>
          <p:cNvSpPr>
            <a:spLocks noGrp="1"/>
          </p:cNvSpPr>
          <p:nvPr>
            <p:ph type="dt" sz="half" idx="10"/>
          </p:nvPr>
        </p:nvSpPr>
        <p:spPr/>
        <p:txBody>
          <a:bodyPr/>
          <a:lstStyle/>
          <a:p>
            <a:fld id="{AEACCC10-A4C4-4999-9AD1-7908CFD27862}" type="datetimeFigureOut">
              <a:rPr lang="en-GB" smtClean="0"/>
              <a:t>30/06/2023</a:t>
            </a:fld>
            <a:endParaRPr lang="en-GB"/>
          </a:p>
        </p:txBody>
      </p:sp>
      <p:sp>
        <p:nvSpPr>
          <p:cNvPr id="6" name="Footer Placeholder 5">
            <a:extLst>
              <a:ext uri="{FF2B5EF4-FFF2-40B4-BE49-F238E27FC236}">
                <a16:creationId xmlns:a16="http://schemas.microsoft.com/office/drawing/2014/main" id="{E567F66C-25C3-A955-031E-7192D9CE0D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EC6FC8-E8D9-2D9C-D436-C28E9432B3F1}"/>
              </a:ext>
            </a:extLst>
          </p:cNvPr>
          <p:cNvSpPr>
            <a:spLocks noGrp="1"/>
          </p:cNvSpPr>
          <p:nvPr>
            <p:ph type="sldNum" sz="quarter" idx="12"/>
          </p:nvPr>
        </p:nvSpPr>
        <p:spPr/>
        <p:txBody>
          <a:bodyPr/>
          <a:lstStyle/>
          <a:p>
            <a:fld id="{5471DBED-1155-483C-9594-7DE213CF9DAC}" type="slidenum">
              <a:rPr lang="en-GB" smtClean="0"/>
              <a:t>‹#›</a:t>
            </a:fld>
            <a:endParaRPr lang="en-GB"/>
          </a:p>
        </p:txBody>
      </p:sp>
    </p:spTree>
    <p:extLst>
      <p:ext uri="{BB962C8B-B14F-4D97-AF65-F5344CB8AC3E}">
        <p14:creationId xmlns:p14="http://schemas.microsoft.com/office/powerpoint/2010/main" val="355155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D7765-4844-AD25-5973-AC71AFE1F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D33AC92-1087-3B27-FD15-08045EFD2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091EE13-140E-EA4E-DF2A-E654B8FA2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CCC10-A4C4-4999-9AD1-7908CFD27862}" type="datetimeFigureOut">
              <a:rPr lang="en-GB" smtClean="0"/>
              <a:t>30/06/2023</a:t>
            </a:fld>
            <a:endParaRPr lang="en-GB"/>
          </a:p>
        </p:txBody>
      </p:sp>
      <p:sp>
        <p:nvSpPr>
          <p:cNvPr id="5" name="Footer Placeholder 4">
            <a:extLst>
              <a:ext uri="{FF2B5EF4-FFF2-40B4-BE49-F238E27FC236}">
                <a16:creationId xmlns:a16="http://schemas.microsoft.com/office/drawing/2014/main" id="{E2495D4A-3852-CE75-E7FD-4DF3C963A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21629D-8C26-C2EE-F0CF-BBBD5FFB6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1DBED-1155-483C-9594-7DE213CF9DAC}" type="slidenum">
              <a:rPr lang="en-GB" smtClean="0"/>
              <a:t>‹#›</a:t>
            </a:fld>
            <a:endParaRPr lang="en-GB"/>
          </a:p>
        </p:txBody>
      </p:sp>
    </p:spTree>
    <p:extLst>
      <p:ext uri="{BB962C8B-B14F-4D97-AF65-F5344CB8AC3E}">
        <p14:creationId xmlns:p14="http://schemas.microsoft.com/office/powerpoint/2010/main" val="42192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3AA4-17AD-056B-8451-569F4657F09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285A2554-A056-DC19-D994-829DB60180E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7522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5561-BB12-4697-4C8B-52BB240647E7}"/>
              </a:ext>
            </a:extLst>
          </p:cNvPr>
          <p:cNvSpPr>
            <a:spLocks noGrp="1"/>
          </p:cNvSpPr>
          <p:nvPr>
            <p:ph type="title"/>
          </p:nvPr>
        </p:nvSpPr>
        <p:spPr/>
        <p:txBody>
          <a:bodyPr/>
          <a:lstStyle/>
          <a:p>
            <a:r>
              <a:rPr lang="en-GB" dirty="0">
                <a:solidFill>
                  <a:srgbClr val="C00000"/>
                </a:solidFill>
              </a:rPr>
              <a:t>‘Tourist’ places</a:t>
            </a:r>
          </a:p>
        </p:txBody>
      </p:sp>
      <p:pic>
        <p:nvPicPr>
          <p:cNvPr id="4" name="Picture 3" descr="Diagram&#10;&#10;Description automatically generated">
            <a:extLst>
              <a:ext uri="{FF2B5EF4-FFF2-40B4-BE49-F238E27FC236}">
                <a16:creationId xmlns:a16="http://schemas.microsoft.com/office/drawing/2014/main" id="{24130268-37A0-2DF4-6E19-C7B42EDF5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69" y="1700808"/>
            <a:ext cx="3581311" cy="3581311"/>
          </a:xfrm>
          <a:prstGeom prst="rect">
            <a:avLst/>
          </a:prstGeom>
        </p:spPr>
      </p:pic>
      <p:pic>
        <p:nvPicPr>
          <p:cNvPr id="5" name="Picture 4" descr="Diagram&#10;&#10;Description automatically generated">
            <a:extLst>
              <a:ext uri="{FF2B5EF4-FFF2-40B4-BE49-F238E27FC236}">
                <a16:creationId xmlns:a16="http://schemas.microsoft.com/office/drawing/2014/main" id="{DE1BA26D-E2FB-15BB-DCBF-7762A595E707}"/>
              </a:ext>
            </a:extLst>
          </p:cNvPr>
          <p:cNvPicPr>
            <a:picLocks noChangeAspect="1"/>
          </p:cNvPicPr>
          <p:nvPr/>
        </p:nvPicPr>
        <p:blipFill rotWithShape="1">
          <a:blip r:embed="rId4">
            <a:extLst>
              <a:ext uri="{28A0092B-C50C-407E-A947-70E740481C1C}">
                <a14:useLocalDpi xmlns:a14="http://schemas.microsoft.com/office/drawing/2010/main" val="0"/>
              </a:ext>
            </a:extLst>
          </a:blip>
          <a:srcRect l="16705" t="50000" r="17985"/>
          <a:stretch/>
        </p:blipFill>
        <p:spPr>
          <a:xfrm>
            <a:off x="5497468" y="1956183"/>
            <a:ext cx="4344337" cy="3325936"/>
          </a:xfrm>
          <a:prstGeom prst="rect">
            <a:avLst/>
          </a:prstGeom>
        </p:spPr>
      </p:pic>
      <p:sp>
        <p:nvSpPr>
          <p:cNvPr id="6" name="TextBox 5">
            <a:extLst>
              <a:ext uri="{FF2B5EF4-FFF2-40B4-BE49-F238E27FC236}">
                <a16:creationId xmlns:a16="http://schemas.microsoft.com/office/drawing/2014/main" id="{9EF0E970-AE46-BE1B-69A8-ED357291A6CA}"/>
              </a:ext>
            </a:extLst>
          </p:cNvPr>
          <p:cNvSpPr txBox="1"/>
          <p:nvPr/>
        </p:nvSpPr>
        <p:spPr>
          <a:xfrm>
            <a:off x="767989" y="5157192"/>
            <a:ext cx="9073816" cy="1107996"/>
          </a:xfrm>
          <a:prstGeom prst="rect">
            <a:avLst/>
          </a:prstGeom>
          <a:noFill/>
        </p:spPr>
        <p:txBody>
          <a:bodyPr wrap="square" rtlCol="0">
            <a:spAutoFit/>
          </a:bodyPr>
          <a:lstStyle/>
          <a:p>
            <a:r>
              <a:rPr lang="en-GB" dirty="0"/>
              <a:t>Toponyms					Geographical Feature Nouns</a:t>
            </a:r>
          </a:p>
          <a:p>
            <a:r>
              <a:rPr lang="en-GB" sz="1600" dirty="0"/>
              <a:t>Nodes are proportion to number of instances</a:t>
            </a:r>
          </a:p>
          <a:p>
            <a:r>
              <a:rPr lang="en-GB" sz="1600" dirty="0"/>
              <a:t>Edges are where toponyms/GFNs occur in the same sentence</a:t>
            </a:r>
          </a:p>
          <a:p>
            <a:r>
              <a:rPr lang="en-GB" sz="1600" dirty="0"/>
              <a:t>Colours show modularity clusters</a:t>
            </a:r>
          </a:p>
        </p:txBody>
      </p:sp>
    </p:spTree>
    <p:extLst>
      <p:ext uri="{BB962C8B-B14F-4D97-AF65-F5344CB8AC3E}">
        <p14:creationId xmlns:p14="http://schemas.microsoft.com/office/powerpoint/2010/main" val="72971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0AD5-8A1B-185E-853C-AA922A6BC21A}"/>
              </a:ext>
            </a:extLst>
          </p:cNvPr>
          <p:cNvSpPr>
            <a:spLocks noGrp="1"/>
          </p:cNvSpPr>
          <p:nvPr>
            <p:ph type="title"/>
          </p:nvPr>
        </p:nvSpPr>
        <p:spPr/>
        <p:txBody>
          <a:bodyPr/>
          <a:lstStyle/>
          <a:p>
            <a:r>
              <a:rPr lang="en-GB" dirty="0">
                <a:solidFill>
                  <a:srgbClr val="C00000"/>
                </a:solidFill>
              </a:rPr>
              <a:t>Conclusions</a:t>
            </a:r>
          </a:p>
        </p:txBody>
      </p:sp>
      <p:sp>
        <p:nvSpPr>
          <p:cNvPr id="3" name="Content Placeholder 2">
            <a:extLst>
              <a:ext uri="{FF2B5EF4-FFF2-40B4-BE49-F238E27FC236}">
                <a16:creationId xmlns:a16="http://schemas.microsoft.com/office/drawing/2014/main" id="{DE714B8E-AA1F-3A00-1F75-081623CCA911}"/>
              </a:ext>
            </a:extLst>
          </p:cNvPr>
          <p:cNvSpPr>
            <a:spLocks noGrp="1"/>
          </p:cNvSpPr>
          <p:nvPr>
            <p:ph idx="1"/>
          </p:nvPr>
        </p:nvSpPr>
        <p:spPr/>
        <p:txBody>
          <a:bodyPr/>
          <a:lstStyle/>
          <a:p>
            <a:r>
              <a:rPr lang="en-GB" dirty="0"/>
              <a:t>Place can be represented as a tri-dimensional concept:</a:t>
            </a:r>
          </a:p>
          <a:p>
            <a:pPr lvl="1"/>
            <a:r>
              <a:rPr lang="en-GB" dirty="0"/>
              <a:t>Location</a:t>
            </a:r>
          </a:p>
          <a:p>
            <a:pPr lvl="1"/>
            <a:r>
              <a:rPr lang="en-GB" dirty="0"/>
              <a:t>Locale</a:t>
            </a:r>
          </a:p>
          <a:p>
            <a:pPr lvl="1"/>
            <a:r>
              <a:rPr lang="en-GB" dirty="0"/>
              <a:t>Sense of place</a:t>
            </a:r>
          </a:p>
          <a:p>
            <a:r>
              <a:rPr lang="en-GB" dirty="0"/>
              <a:t>Mapping toponyms as points is a good start but only shows locations and a limited sense of place</a:t>
            </a:r>
          </a:p>
          <a:p>
            <a:r>
              <a:rPr lang="en-GB" dirty="0"/>
              <a:t>Need to identify and visualise toponyms that cannot be represented as points and geo-nouns</a:t>
            </a:r>
          </a:p>
          <a:p>
            <a:r>
              <a:rPr lang="en-GB" dirty="0"/>
              <a:t>Need to identify sense of place as more than a collection </a:t>
            </a:r>
            <a:r>
              <a:rPr lang="en-GB"/>
              <a:t>of search-terms</a:t>
            </a:r>
            <a:endParaRPr lang="en-GB" dirty="0"/>
          </a:p>
        </p:txBody>
      </p:sp>
    </p:spTree>
    <p:extLst>
      <p:ext uri="{BB962C8B-B14F-4D97-AF65-F5344CB8AC3E}">
        <p14:creationId xmlns:p14="http://schemas.microsoft.com/office/powerpoint/2010/main" val="385257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E942-EE79-3981-EC94-1D3DC32A515F}"/>
              </a:ext>
            </a:extLst>
          </p:cNvPr>
          <p:cNvSpPr>
            <a:spLocks noGrp="1"/>
          </p:cNvSpPr>
          <p:nvPr>
            <p:ph type="title"/>
          </p:nvPr>
        </p:nvSpPr>
        <p:spPr/>
        <p:txBody>
          <a:bodyPr/>
          <a:lstStyle/>
          <a:p>
            <a:r>
              <a:rPr lang="en-GB" dirty="0"/>
              <a:t>The Spatial Narratives project</a:t>
            </a:r>
          </a:p>
        </p:txBody>
      </p:sp>
      <p:sp>
        <p:nvSpPr>
          <p:cNvPr id="3" name="Content Placeholder 2">
            <a:extLst>
              <a:ext uri="{FF2B5EF4-FFF2-40B4-BE49-F238E27FC236}">
                <a16:creationId xmlns:a16="http://schemas.microsoft.com/office/drawing/2014/main" id="{EBB170A8-7018-E0EC-87DF-A77A5F475588}"/>
              </a:ext>
            </a:extLst>
          </p:cNvPr>
          <p:cNvSpPr>
            <a:spLocks noGrp="1"/>
          </p:cNvSpPr>
          <p:nvPr>
            <p:ph idx="1"/>
          </p:nvPr>
        </p:nvSpPr>
        <p:spPr/>
        <p:txBody>
          <a:bodyPr>
            <a:normAutofit fontScale="92500" lnSpcReduction="10000"/>
          </a:bodyPr>
          <a:lstStyle/>
          <a:p>
            <a:r>
              <a:rPr lang="en-GB" sz="2400" dirty="0">
                <a:effectLst/>
                <a:latin typeface="Arial" panose="020B0604020202020204" pitchFamily="34" charset="0"/>
                <a:ea typeface="Arial" panose="020B0604020202020204" pitchFamily="34" charset="0"/>
              </a:rPr>
              <a:t>Aims:</a:t>
            </a:r>
          </a:p>
          <a:p>
            <a:pPr marL="457200" lvl="1" indent="0">
              <a:buNone/>
            </a:pPr>
            <a:r>
              <a:rPr lang="en-GB" sz="1700" dirty="0">
                <a:effectLst/>
                <a:ea typeface="Arial" panose="020B0604020202020204" pitchFamily="34" charset="0"/>
              </a:rPr>
              <a:t>a) create methods to extract </a:t>
            </a:r>
            <a:r>
              <a:rPr lang="en-GB" sz="1700" u="sng" dirty="0">
                <a:effectLst/>
                <a:ea typeface="Arial" panose="020B0604020202020204" pitchFamily="34" charset="0"/>
              </a:rPr>
              <a:t>all</a:t>
            </a:r>
            <a:r>
              <a:rPr lang="en-GB" sz="1700" dirty="0">
                <a:effectLst/>
                <a:ea typeface="Arial" panose="020B0604020202020204" pitchFamily="34" charset="0"/>
              </a:rPr>
              <a:t> geographical and temporal references from textual corpora; </a:t>
            </a:r>
          </a:p>
          <a:p>
            <a:pPr marL="457200" lvl="1" indent="0">
              <a:buNone/>
            </a:pPr>
            <a:r>
              <a:rPr lang="en-GB" sz="1700" dirty="0">
                <a:effectLst/>
                <a:ea typeface="Arial" panose="020B0604020202020204" pitchFamily="34" charset="0"/>
              </a:rPr>
              <a:t>b) develop methods to analyse and visualise these places and times and the relationships between them; </a:t>
            </a:r>
          </a:p>
          <a:p>
            <a:pPr marL="457200" lvl="1" indent="0">
              <a:buNone/>
            </a:pPr>
            <a:r>
              <a:rPr lang="en-GB" sz="1700" dirty="0">
                <a:effectLst/>
                <a:ea typeface="Arial" panose="020B0604020202020204" pitchFamily="34" charset="0"/>
              </a:rPr>
              <a:t>c) demonstrate broad applicability by conducting analyses of two contrasting corpora; and </a:t>
            </a:r>
          </a:p>
          <a:p>
            <a:pPr marL="457200" lvl="1" indent="0">
              <a:buNone/>
            </a:pPr>
            <a:r>
              <a:rPr lang="en-GB" sz="1700" dirty="0">
                <a:effectLst/>
                <a:ea typeface="Arial" panose="020B0604020202020204" pitchFamily="34" charset="0"/>
              </a:rPr>
              <a:t>d) work with non-academic partners to apply our approaches within their organisations and beyond to present multiple forms of knowledge to the public. </a:t>
            </a:r>
          </a:p>
          <a:p>
            <a:r>
              <a:rPr lang="en-GB" sz="2400" dirty="0">
                <a:effectLst/>
                <a:latin typeface="Arial" panose="020B0604020202020204" pitchFamily="34" charset="0"/>
                <a:ea typeface="Arial" panose="020B0604020202020204" pitchFamily="34" charset="0"/>
              </a:rPr>
              <a:t>Objectives: </a:t>
            </a:r>
          </a:p>
          <a:p>
            <a:pPr marL="457200" lvl="1" indent="0">
              <a:buNone/>
            </a:pPr>
            <a:r>
              <a:rPr lang="en-US" sz="1700" b="0" i="0" u="none" strike="noStrike" baseline="0" dirty="0"/>
              <a:t>1) To develop methods that go beyond geoparsing to identify, extract and locate all forms of qualitative and quantitative </a:t>
            </a:r>
            <a:r>
              <a:rPr lang="en-GB" sz="1700" b="0" i="0" u="none" strike="noStrike" baseline="0" dirty="0" err="1"/>
              <a:t>spatio</a:t>
            </a:r>
            <a:r>
              <a:rPr lang="en-GB" sz="1700" b="0" i="0" u="none" strike="noStrike" baseline="0" dirty="0"/>
              <a:t>-temporal information described in textual corpora.</a:t>
            </a:r>
          </a:p>
          <a:p>
            <a:pPr marL="457200" lvl="1" indent="0">
              <a:buNone/>
            </a:pPr>
            <a:r>
              <a:rPr lang="en-US" sz="1700" b="0" i="0" u="none" strike="noStrike" baseline="0" dirty="0"/>
              <a:t>2) To create interdisciplinary methods that allow us to represent and reason about the qualitative and quantitative relationships between these places, times, experiences, and the texts that describe them.</a:t>
            </a:r>
          </a:p>
          <a:p>
            <a:pPr marL="457200" lvl="1" indent="0">
              <a:buNone/>
            </a:pPr>
            <a:r>
              <a:rPr lang="en-US" sz="1700" b="0" i="0" u="none" strike="noStrike" baseline="0" dirty="0"/>
              <a:t>3) To use visual analytics and representation (VA) and deep mapping to make these representations and relationships, and how they vary, understandable to researchers and non-academic audiences.</a:t>
            </a:r>
          </a:p>
          <a:p>
            <a:pPr marL="457200" lvl="1" indent="0">
              <a:buNone/>
            </a:pPr>
            <a:r>
              <a:rPr lang="en-US" sz="1700" b="0" i="0" u="none" strike="noStrike" baseline="0" dirty="0"/>
              <a:t>4) To conduct applied analyses that explore how writers describe, represent, and respond to the multiple experiences of </a:t>
            </a:r>
            <a:r>
              <a:rPr lang="en-GB" sz="1700" b="0" i="0" u="none" strike="noStrike" baseline="0" dirty="0"/>
              <a:t>place they describe.</a:t>
            </a:r>
          </a:p>
          <a:p>
            <a:pPr marL="457200" lvl="1" indent="0">
              <a:buNone/>
            </a:pPr>
            <a:r>
              <a:rPr lang="en-US" sz="1700" b="0" i="0" u="none" strike="noStrike" baseline="0" dirty="0"/>
              <a:t>5) To disseminate our methods, enhanced datasets, </a:t>
            </a:r>
            <a:r>
              <a:rPr lang="en-US" sz="1700" b="0" i="0" u="none" strike="noStrike" baseline="0" dirty="0" err="1"/>
              <a:t>visualisations</a:t>
            </a:r>
            <a:r>
              <a:rPr lang="en-US" sz="1700" b="0" i="0" u="none" strike="noStrike" baseline="0" dirty="0"/>
              <a:t> and findings to academic and non-academic audiences in ways that enhance their own activities and/or their user/visitor experience.</a:t>
            </a:r>
            <a:endParaRPr lang="en-GB" sz="1700" b="0" i="0" u="none" strike="noStrike" baseline="0" dirty="0"/>
          </a:p>
          <a:p>
            <a:pPr marL="457200" lvl="1" indent="0">
              <a:buNone/>
            </a:pPr>
            <a:endParaRPr lang="en-GB"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5759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09" y="536724"/>
            <a:ext cx="7875081" cy="584513"/>
          </a:xfrm>
        </p:spPr>
        <p:txBody>
          <a:bodyPr>
            <a:normAutofit fontScale="90000"/>
          </a:bodyPr>
          <a:lstStyle/>
          <a:p>
            <a:pPr algn="l"/>
            <a:r>
              <a:rPr lang="en-GB" sz="3600" dirty="0">
                <a:solidFill>
                  <a:srgbClr val="C00000"/>
                </a:solidFill>
              </a:rPr>
              <a:t>The corpora:</a:t>
            </a:r>
            <a:br>
              <a:rPr lang="en-GB" sz="3600" dirty="0">
                <a:solidFill>
                  <a:srgbClr val="C00000"/>
                </a:solidFill>
              </a:rPr>
            </a:br>
            <a:r>
              <a:rPr lang="en-GB" sz="3200" dirty="0">
                <a:solidFill>
                  <a:srgbClr val="C00000"/>
                </a:solidFill>
              </a:rPr>
              <a:t>Lake District writing and Holocaust survivors</a:t>
            </a:r>
            <a:endParaRPr lang="en-GB" sz="4000" dirty="0">
              <a:solidFill>
                <a:srgbClr val="C00000"/>
              </a:solidFill>
            </a:endParaRPr>
          </a:p>
        </p:txBody>
      </p:sp>
      <p:sp>
        <p:nvSpPr>
          <p:cNvPr id="5" name="TextBox 4"/>
          <p:cNvSpPr txBox="1"/>
          <p:nvPr/>
        </p:nvSpPr>
        <p:spPr>
          <a:xfrm>
            <a:off x="529660" y="5074912"/>
            <a:ext cx="6087081" cy="954107"/>
          </a:xfrm>
          <a:prstGeom prst="rect">
            <a:avLst/>
          </a:prstGeom>
          <a:noFill/>
        </p:spPr>
        <p:txBody>
          <a:bodyPr wrap="square" rtlCol="0">
            <a:spAutoFit/>
          </a:bodyPr>
          <a:lstStyle/>
          <a:p>
            <a:r>
              <a:rPr lang="en-GB" sz="1400" dirty="0">
                <a:solidFill>
                  <a:schemeClr val="bg1">
                    <a:lumMod val="50000"/>
                  </a:schemeClr>
                </a:solidFill>
              </a:rPr>
              <a:t>39,172 coordinate-based place names (2.57% of total word tokens)</a:t>
            </a:r>
          </a:p>
          <a:p>
            <a:r>
              <a:rPr lang="en-GB" sz="1400" dirty="0">
                <a:solidFill>
                  <a:schemeClr val="bg1">
                    <a:lumMod val="50000"/>
                  </a:schemeClr>
                </a:solidFill>
              </a:rPr>
              <a:t>37,564 (95.9%) in the U.K.</a:t>
            </a:r>
          </a:p>
          <a:p>
            <a:r>
              <a:rPr lang="en-GB" sz="1400" dirty="0">
                <a:solidFill>
                  <a:schemeClr val="bg1">
                    <a:lumMod val="50000"/>
                  </a:schemeClr>
                </a:solidFill>
              </a:rPr>
              <a:t>34,530 (88.1%)  in northern England and southern Scotland</a:t>
            </a:r>
          </a:p>
          <a:p>
            <a:r>
              <a:rPr lang="en-GB" sz="1400" dirty="0">
                <a:solidFill>
                  <a:schemeClr val="bg1">
                    <a:lumMod val="50000"/>
                  </a:schemeClr>
                </a:solidFill>
              </a:rPr>
              <a:t>23,459 (59.9%) in the modern National Park</a:t>
            </a:r>
          </a:p>
        </p:txBody>
      </p:sp>
      <p:sp>
        <p:nvSpPr>
          <p:cNvPr id="7" name="Content Placeholder 2">
            <a:extLst>
              <a:ext uri="{FF2B5EF4-FFF2-40B4-BE49-F238E27FC236}">
                <a16:creationId xmlns:a16="http://schemas.microsoft.com/office/drawing/2014/main" id="{9AA8C390-9F1E-286D-946E-E27C4929BA9F}"/>
              </a:ext>
            </a:extLst>
          </p:cNvPr>
          <p:cNvSpPr>
            <a:spLocks noGrp="1"/>
          </p:cNvSpPr>
          <p:nvPr>
            <p:ph idx="1"/>
          </p:nvPr>
        </p:nvSpPr>
        <p:spPr>
          <a:xfrm>
            <a:off x="529660" y="1692957"/>
            <a:ext cx="3749709" cy="3263504"/>
          </a:xfrm>
        </p:spPr>
        <p:txBody>
          <a:bodyPr>
            <a:normAutofit lnSpcReduction="10000"/>
          </a:bodyPr>
          <a:lstStyle/>
          <a:p>
            <a:pPr marL="0" indent="0">
              <a:buNone/>
            </a:pPr>
            <a:r>
              <a:rPr lang="en-GB" sz="1800" b="1" dirty="0">
                <a:solidFill>
                  <a:schemeClr val="bg1">
                    <a:lumMod val="50000"/>
                  </a:schemeClr>
                </a:solidFill>
              </a:rPr>
              <a:t>Corpus of Lake District Writing</a:t>
            </a:r>
          </a:p>
          <a:p>
            <a:r>
              <a:rPr lang="en-GB" sz="1400" dirty="0">
                <a:solidFill>
                  <a:schemeClr val="bg1">
                    <a:lumMod val="50000"/>
                  </a:schemeClr>
                </a:solidFill>
              </a:rPr>
              <a:t>80 texts from 1622 to 1900</a:t>
            </a:r>
          </a:p>
          <a:p>
            <a:r>
              <a:rPr lang="en-GB" sz="1400" dirty="0">
                <a:solidFill>
                  <a:schemeClr val="bg1">
                    <a:lumMod val="50000"/>
                  </a:schemeClr>
                </a:solidFill>
              </a:rPr>
              <a:t>1.5 million words</a:t>
            </a:r>
          </a:p>
          <a:p>
            <a:r>
              <a:rPr lang="en-GB" sz="1400" dirty="0">
                <a:solidFill>
                  <a:schemeClr val="bg1">
                    <a:lumMod val="50000"/>
                  </a:schemeClr>
                </a:solidFill>
              </a:rPr>
              <a:t>Includes a wide variety of texts:</a:t>
            </a:r>
          </a:p>
          <a:p>
            <a:pPr lvl="1"/>
            <a:r>
              <a:rPr lang="en-GB" sz="1400" dirty="0">
                <a:solidFill>
                  <a:schemeClr val="bg1">
                    <a:lumMod val="50000"/>
                  </a:schemeClr>
                </a:solidFill>
              </a:rPr>
              <a:t>Daniel Defoe</a:t>
            </a:r>
          </a:p>
          <a:p>
            <a:pPr lvl="1"/>
            <a:r>
              <a:rPr lang="en-GB" sz="1400" dirty="0">
                <a:solidFill>
                  <a:schemeClr val="bg1">
                    <a:lumMod val="50000"/>
                  </a:schemeClr>
                </a:solidFill>
              </a:rPr>
              <a:t>Celia Fiennes</a:t>
            </a:r>
          </a:p>
          <a:p>
            <a:pPr lvl="1"/>
            <a:r>
              <a:rPr lang="en-GB" sz="1400" dirty="0">
                <a:solidFill>
                  <a:schemeClr val="bg1">
                    <a:lumMod val="50000"/>
                  </a:schemeClr>
                </a:solidFill>
              </a:rPr>
              <a:t>Thomas Gray</a:t>
            </a:r>
          </a:p>
          <a:p>
            <a:pPr lvl="1"/>
            <a:r>
              <a:rPr lang="en-GB" sz="1400" dirty="0">
                <a:solidFill>
                  <a:schemeClr val="bg1">
                    <a:lumMod val="50000"/>
                  </a:schemeClr>
                </a:solidFill>
              </a:rPr>
              <a:t>Thomas West</a:t>
            </a:r>
          </a:p>
          <a:p>
            <a:pPr lvl="1"/>
            <a:r>
              <a:rPr lang="en-GB" sz="1400" dirty="0">
                <a:solidFill>
                  <a:schemeClr val="bg1">
                    <a:lumMod val="50000"/>
                  </a:schemeClr>
                </a:solidFill>
              </a:rPr>
              <a:t>Robert Southey</a:t>
            </a:r>
          </a:p>
          <a:p>
            <a:pPr lvl="1"/>
            <a:r>
              <a:rPr lang="en-GB" sz="1400" dirty="0">
                <a:solidFill>
                  <a:schemeClr val="bg1">
                    <a:lumMod val="50000"/>
                  </a:schemeClr>
                </a:solidFill>
              </a:rPr>
              <a:t>Samuel Taylor Coleridge</a:t>
            </a:r>
          </a:p>
          <a:p>
            <a:pPr lvl="1"/>
            <a:r>
              <a:rPr lang="en-GB" sz="1400" dirty="0">
                <a:solidFill>
                  <a:schemeClr val="bg1">
                    <a:lumMod val="50000"/>
                  </a:schemeClr>
                </a:solidFill>
              </a:rPr>
              <a:t>William Wordsworth</a:t>
            </a:r>
          </a:p>
          <a:p>
            <a:pPr lvl="1"/>
            <a:r>
              <a:rPr lang="en-GB" sz="1400" dirty="0">
                <a:solidFill>
                  <a:schemeClr val="bg1">
                    <a:lumMod val="50000"/>
                  </a:schemeClr>
                </a:solidFill>
              </a:rPr>
              <a:t>Harriet Martineau</a:t>
            </a:r>
          </a:p>
          <a:p>
            <a:pPr lvl="1"/>
            <a:endParaRPr lang="en-GB" sz="1500" dirty="0"/>
          </a:p>
        </p:txBody>
      </p:sp>
      <p:sp>
        <p:nvSpPr>
          <p:cNvPr id="3" name="Content Placeholder 2">
            <a:extLst>
              <a:ext uri="{FF2B5EF4-FFF2-40B4-BE49-F238E27FC236}">
                <a16:creationId xmlns:a16="http://schemas.microsoft.com/office/drawing/2014/main" id="{889178CC-E315-4EE0-BF8A-96358C6E6A1B}"/>
              </a:ext>
            </a:extLst>
          </p:cNvPr>
          <p:cNvSpPr txBox="1">
            <a:spLocks/>
          </p:cNvSpPr>
          <p:nvPr/>
        </p:nvSpPr>
        <p:spPr>
          <a:xfrm>
            <a:off x="5217555" y="1692957"/>
            <a:ext cx="3749709" cy="3263504"/>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solidFill>
                  <a:schemeClr val="bg1">
                    <a:lumMod val="50000"/>
                  </a:schemeClr>
                </a:solidFill>
              </a:rPr>
              <a:t>Holocaust survivor testimonies</a:t>
            </a:r>
          </a:p>
          <a:p>
            <a:r>
              <a:rPr lang="en-GB" sz="1400" dirty="0">
                <a:solidFill>
                  <a:schemeClr val="bg1">
                    <a:lumMod val="50000"/>
                  </a:schemeClr>
                </a:solidFill>
                <a:latin typeface="Calibri" panose="020F0502020204030204" pitchFamily="34" charset="0"/>
                <a:ea typeface="Times New Roman" panose="02020603050405020304" pitchFamily="18" charset="0"/>
              </a:rPr>
              <a:t>1000 transcripts randomly sampled from total collection of c. 54,000 transcripts</a:t>
            </a:r>
          </a:p>
          <a:p>
            <a:r>
              <a:rPr lang="en-GB" sz="1400" dirty="0">
                <a:solidFill>
                  <a:schemeClr val="bg1">
                    <a:lumMod val="50000"/>
                  </a:schemeClr>
                </a:solidFill>
                <a:latin typeface="Calibri" panose="020F0502020204030204" pitchFamily="34" charset="0"/>
                <a:ea typeface="Times New Roman" panose="02020603050405020304" pitchFamily="18" charset="0"/>
              </a:rPr>
              <a:t>Transcripts are oral history interviews with Holocaust survivors recorded in 1990s-2000s by the Shoah Foundation Visual History Archive (based at USC)</a:t>
            </a:r>
            <a:endParaRPr lang="en-GB" sz="1400" dirty="0">
              <a:solidFill>
                <a:schemeClr val="bg1">
                  <a:lumMod val="50000"/>
                </a:schemeClr>
              </a:solidFill>
              <a:latin typeface="Calibri" panose="020F0502020204030204" pitchFamily="34" charset="0"/>
              <a:ea typeface="Calibri" panose="020F0502020204030204" pitchFamily="34" charset="0"/>
            </a:endParaRPr>
          </a:p>
          <a:p>
            <a:pPr lvl="1"/>
            <a:endParaRPr lang="en-GB" sz="1500" dirty="0"/>
          </a:p>
        </p:txBody>
      </p:sp>
    </p:spTree>
    <p:extLst>
      <p:ext uri="{BB962C8B-B14F-4D97-AF65-F5344CB8AC3E}">
        <p14:creationId xmlns:p14="http://schemas.microsoft.com/office/powerpoint/2010/main" val="206106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48F405-26A6-43A6-B1EF-E117D7F219EA}"/>
              </a:ext>
            </a:extLst>
          </p:cNvPr>
          <p:cNvSpPr>
            <a:spLocks noGrp="1"/>
          </p:cNvSpPr>
          <p:nvPr>
            <p:ph type="body" sz="quarter" idx="14"/>
          </p:nvPr>
        </p:nvSpPr>
        <p:spPr>
          <a:xfrm>
            <a:off x="377875" y="1642803"/>
            <a:ext cx="8425184" cy="4752975"/>
          </a:xfrm>
        </p:spPr>
        <p:txBody>
          <a:bodyPr/>
          <a:lstStyle/>
          <a:p>
            <a:r>
              <a:rPr lang="en-GB" sz="2000" dirty="0"/>
              <a:t>Agnew (2011)</a:t>
            </a:r>
          </a:p>
          <a:p>
            <a:pPr marL="857250" lvl="1" indent="-457200"/>
            <a:r>
              <a:rPr lang="en-GB" sz="1800" dirty="0"/>
              <a:t>Location:</a:t>
            </a:r>
          </a:p>
          <a:p>
            <a:pPr marL="1257300" lvl="2" indent="-457200"/>
            <a:r>
              <a:rPr lang="en-GB" sz="1600" dirty="0"/>
              <a:t>Where a site is located or an event occurs</a:t>
            </a:r>
          </a:p>
          <a:p>
            <a:pPr marL="857250" lvl="1" indent="-457200"/>
            <a:r>
              <a:rPr lang="en-GB" sz="1800" dirty="0"/>
              <a:t>Locale:</a:t>
            </a:r>
          </a:p>
          <a:p>
            <a:pPr marL="1257300" lvl="2" indent="-457200"/>
            <a:r>
              <a:rPr lang="en-GB" sz="1600" dirty="0"/>
              <a:t>The ‘material things’ that make up the place</a:t>
            </a:r>
          </a:p>
          <a:p>
            <a:pPr marL="857250" lvl="1" indent="-457200"/>
            <a:r>
              <a:rPr lang="en-GB" sz="1800" dirty="0"/>
              <a:t>Sense of place:</a:t>
            </a:r>
          </a:p>
          <a:p>
            <a:pPr marL="1257300" lvl="2" indent="-457200"/>
            <a:r>
              <a:rPr lang="en-GB" sz="1600" dirty="0"/>
              <a:t>The events that are perceived to occur in the place or the emotional attachment to the place</a:t>
            </a:r>
          </a:p>
          <a:p>
            <a:pPr marL="1257300" lvl="2" indent="-457200"/>
            <a:r>
              <a:rPr lang="en-GB" sz="1600" dirty="0"/>
              <a:t>Note that sense of place cannot exist on its own – it needs to be tied to place</a:t>
            </a:r>
          </a:p>
          <a:p>
            <a:pPr marL="457200" lvl="1" indent="0">
              <a:buNone/>
            </a:pPr>
            <a:endParaRPr lang="en-GB" dirty="0"/>
          </a:p>
        </p:txBody>
      </p:sp>
      <p:sp>
        <p:nvSpPr>
          <p:cNvPr id="4" name="Title 1">
            <a:extLst>
              <a:ext uri="{FF2B5EF4-FFF2-40B4-BE49-F238E27FC236}">
                <a16:creationId xmlns:a16="http://schemas.microsoft.com/office/drawing/2014/main" id="{D556F632-AE9D-4030-8793-EDE04333FA89}"/>
              </a:ext>
            </a:extLst>
          </p:cNvPr>
          <p:cNvSpPr>
            <a:spLocks noGrp="1"/>
          </p:cNvSpPr>
          <p:nvPr>
            <p:ph type="ctrTitle"/>
          </p:nvPr>
        </p:nvSpPr>
        <p:spPr>
          <a:xfrm>
            <a:off x="639130" y="549275"/>
            <a:ext cx="6769100" cy="1150938"/>
          </a:xfrm>
        </p:spPr>
        <p:txBody>
          <a:bodyPr/>
          <a:lstStyle/>
          <a:p>
            <a:r>
              <a:rPr lang="en-GB" dirty="0"/>
              <a:t>Defining place:</a:t>
            </a:r>
          </a:p>
        </p:txBody>
      </p:sp>
    </p:spTree>
    <p:extLst>
      <p:ext uri="{BB962C8B-B14F-4D97-AF65-F5344CB8AC3E}">
        <p14:creationId xmlns:p14="http://schemas.microsoft.com/office/powerpoint/2010/main" val="233982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31F8-3C6D-5F83-2DC5-38D645684618}"/>
              </a:ext>
            </a:extLst>
          </p:cNvPr>
          <p:cNvSpPr>
            <a:spLocks noGrp="1"/>
          </p:cNvSpPr>
          <p:nvPr>
            <p:ph type="ctrTitle"/>
          </p:nvPr>
        </p:nvSpPr>
        <p:spPr>
          <a:xfrm>
            <a:off x="527052" y="553492"/>
            <a:ext cx="9025003" cy="1152128"/>
          </a:xfrm>
        </p:spPr>
        <p:txBody>
          <a:bodyPr/>
          <a:lstStyle/>
          <a:p>
            <a:r>
              <a:rPr lang="en-GB" dirty="0"/>
              <a:t>Place in </a:t>
            </a:r>
            <a:r>
              <a:rPr lang="en-GB" dirty="0">
                <a:solidFill>
                  <a:srgbClr val="C00000"/>
                </a:solidFill>
              </a:rPr>
              <a:t>text</a:t>
            </a:r>
          </a:p>
        </p:txBody>
      </p:sp>
      <p:sp>
        <p:nvSpPr>
          <p:cNvPr id="3" name="Text Placeholder 2">
            <a:extLst>
              <a:ext uri="{FF2B5EF4-FFF2-40B4-BE49-F238E27FC236}">
                <a16:creationId xmlns:a16="http://schemas.microsoft.com/office/drawing/2014/main" id="{FE1108B3-70A3-4FBD-35EE-A7295575F98B}"/>
              </a:ext>
            </a:extLst>
          </p:cNvPr>
          <p:cNvSpPr>
            <a:spLocks noGrp="1"/>
          </p:cNvSpPr>
          <p:nvPr>
            <p:ph type="body" sz="quarter" idx="14"/>
          </p:nvPr>
        </p:nvSpPr>
        <p:spPr/>
        <p:txBody>
          <a:bodyPr/>
          <a:lstStyle/>
          <a:p>
            <a:pPr marL="457200" indent="-457200"/>
            <a:r>
              <a:rPr lang="en-GB" dirty="0"/>
              <a:t>Textual references to place:</a:t>
            </a:r>
          </a:p>
          <a:p>
            <a:pPr marL="857250" lvl="1" indent="-457200"/>
            <a:r>
              <a:rPr lang="en-GB" sz="2000" dirty="0"/>
              <a:t>Toponyms – Locations?</a:t>
            </a:r>
          </a:p>
          <a:p>
            <a:pPr marL="1257300" lvl="2" indent="-457200"/>
            <a:r>
              <a:rPr lang="en-GB" sz="1800" dirty="0"/>
              <a:t>With a satisfactory point location or other coordinate</a:t>
            </a:r>
          </a:p>
          <a:p>
            <a:pPr marL="1257300" lvl="2" indent="-457200"/>
            <a:r>
              <a:rPr lang="en-GB" sz="1800" dirty="0"/>
              <a:t>Where a coordinate is available but not satisfactory</a:t>
            </a:r>
          </a:p>
          <a:p>
            <a:pPr marL="1257300" lvl="2" indent="-457200"/>
            <a:r>
              <a:rPr lang="en-GB" sz="1800" dirty="0"/>
              <a:t>Where no coordinate information is available</a:t>
            </a:r>
          </a:p>
          <a:p>
            <a:pPr lvl="1"/>
            <a:r>
              <a:rPr lang="en-GB" sz="2000" dirty="0"/>
              <a:t>Geo-nouns – Locales?</a:t>
            </a:r>
          </a:p>
          <a:p>
            <a:pPr lvl="2"/>
            <a:r>
              <a:rPr lang="en-GB" sz="1800" dirty="0"/>
              <a:t>Geographical features – ‘the town’, ‘a river’, ‘the hills’</a:t>
            </a:r>
          </a:p>
          <a:p>
            <a:pPr lvl="2"/>
            <a:r>
              <a:rPr lang="en-GB" sz="1800" dirty="0"/>
              <a:t>Cannot be ‘mapped’</a:t>
            </a:r>
          </a:p>
          <a:p>
            <a:pPr lvl="1"/>
            <a:r>
              <a:rPr lang="en-GB" sz="2000" dirty="0"/>
              <a:t>Relationships</a:t>
            </a:r>
          </a:p>
          <a:p>
            <a:pPr lvl="2"/>
            <a:r>
              <a:rPr lang="en-GB" sz="1800" dirty="0"/>
              <a:t>Describe how two or more places are related:</a:t>
            </a:r>
          </a:p>
          <a:p>
            <a:pPr lvl="3"/>
            <a:r>
              <a:rPr lang="en-GB" sz="1600" dirty="0"/>
              <a:t>Simplest form is two references to place being close together in the text</a:t>
            </a:r>
          </a:p>
          <a:p>
            <a:pPr lvl="3"/>
            <a:r>
              <a:rPr lang="en-GB" sz="1600" dirty="0"/>
              <a:t>Can be directional: “A is close to B”, “A is 10 minutes from B”</a:t>
            </a:r>
          </a:p>
          <a:p>
            <a:pPr lvl="3"/>
            <a:r>
              <a:rPr lang="en-GB" sz="1600" dirty="0"/>
              <a:t>Can be descriptive “A and B are beautiful”</a:t>
            </a:r>
          </a:p>
        </p:txBody>
      </p:sp>
    </p:spTree>
    <p:extLst>
      <p:ext uri="{BB962C8B-B14F-4D97-AF65-F5344CB8AC3E}">
        <p14:creationId xmlns:p14="http://schemas.microsoft.com/office/powerpoint/2010/main" val="330625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B0A3-59A1-288D-BC31-CB894BB10734}"/>
              </a:ext>
            </a:extLst>
          </p:cNvPr>
          <p:cNvSpPr>
            <a:spLocks noGrp="1"/>
          </p:cNvSpPr>
          <p:nvPr>
            <p:ph type="title"/>
          </p:nvPr>
        </p:nvSpPr>
        <p:spPr/>
        <p:txBody>
          <a:bodyPr/>
          <a:lstStyle/>
          <a:p>
            <a:r>
              <a:rPr lang="en-GB" dirty="0">
                <a:solidFill>
                  <a:srgbClr val="C00000"/>
                </a:solidFill>
              </a:rPr>
              <a:t>Previous work: Geographical Text Analysis</a:t>
            </a:r>
          </a:p>
        </p:txBody>
      </p:sp>
      <p:sp>
        <p:nvSpPr>
          <p:cNvPr id="3" name="Content Placeholder 2">
            <a:extLst>
              <a:ext uri="{FF2B5EF4-FFF2-40B4-BE49-F238E27FC236}">
                <a16:creationId xmlns:a16="http://schemas.microsoft.com/office/drawing/2014/main" id="{CD12AC34-DBA7-7F18-6C46-5DE5A129BEA5}"/>
              </a:ext>
            </a:extLst>
          </p:cNvPr>
          <p:cNvSpPr>
            <a:spLocks noGrp="1"/>
          </p:cNvSpPr>
          <p:nvPr>
            <p:ph idx="1"/>
          </p:nvPr>
        </p:nvSpPr>
        <p:spPr>
          <a:xfrm>
            <a:off x="838200" y="1825625"/>
            <a:ext cx="6041164" cy="4351338"/>
          </a:xfrm>
        </p:spPr>
        <p:txBody>
          <a:bodyPr/>
          <a:lstStyle/>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places are associated with this theme?</a:t>
            </a:r>
          </a:p>
          <a:p>
            <a:pPr marL="742950" lvl="1" indent="-285750">
              <a:lnSpc>
                <a:spcPct val="107000"/>
              </a:lnSpc>
              <a:buFont typeface="+mj-lt"/>
              <a:buAutoNum type="alphaL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example – what places are associated with words such as ‘beautiful’ or ‘steep.’ In some work we have used multiple search-terms for this (up to around 60 terms related to poverty in the UK)</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themes are associated with this place?</a:t>
            </a:r>
          </a:p>
          <a:p>
            <a:pPr marL="742950" lvl="1" indent="-285750">
              <a:lnSpc>
                <a:spcPct val="107000"/>
              </a:lnSpc>
              <a:spcAft>
                <a:spcPts val="800"/>
              </a:spcAft>
              <a:buFont typeface="+mj-lt"/>
              <a:buAutoNum type="alphaL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Given one particular place (which may be one toponym or a number of toponyms that cluster together) what do the texts tell us about it. </a:t>
            </a:r>
          </a:p>
          <a:p>
            <a:endParaRPr lang="en-GB" dirty="0"/>
          </a:p>
        </p:txBody>
      </p:sp>
      <p:pic>
        <p:nvPicPr>
          <p:cNvPr id="4" name="Picture 3">
            <a:extLst>
              <a:ext uri="{FF2B5EF4-FFF2-40B4-BE49-F238E27FC236}">
                <a16:creationId xmlns:a16="http://schemas.microsoft.com/office/drawing/2014/main" id="{7D3EA04B-FFAA-C0A2-0A9D-3D39458AAB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57" b="35911"/>
          <a:stretch/>
        </p:blipFill>
        <p:spPr>
          <a:xfrm>
            <a:off x="6719424" y="1537322"/>
            <a:ext cx="2502397" cy="3065194"/>
          </a:xfrm>
          <a:prstGeom prst="rect">
            <a:avLst/>
          </a:prstGeom>
        </p:spPr>
      </p:pic>
      <p:pic>
        <p:nvPicPr>
          <p:cNvPr id="5" name="Picture 4">
            <a:extLst>
              <a:ext uri="{FF2B5EF4-FFF2-40B4-BE49-F238E27FC236}">
                <a16:creationId xmlns:a16="http://schemas.microsoft.com/office/drawing/2014/main" id="{5740A60F-6137-A307-BEB8-853549617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8027" y="3579778"/>
            <a:ext cx="2216305" cy="3132173"/>
          </a:xfrm>
          <a:prstGeom prst="rect">
            <a:avLst/>
          </a:prstGeom>
        </p:spPr>
      </p:pic>
      <p:sp>
        <p:nvSpPr>
          <p:cNvPr id="6" name="TextBox 5">
            <a:extLst>
              <a:ext uri="{FF2B5EF4-FFF2-40B4-BE49-F238E27FC236}">
                <a16:creationId xmlns:a16="http://schemas.microsoft.com/office/drawing/2014/main" id="{CFD68D44-DFA3-6DDF-2842-BEF4BC0709B0}"/>
              </a:ext>
            </a:extLst>
          </p:cNvPr>
          <p:cNvSpPr txBox="1"/>
          <p:nvPr/>
        </p:nvSpPr>
        <p:spPr>
          <a:xfrm>
            <a:off x="7159557" y="4776281"/>
            <a:ext cx="2216305" cy="738664"/>
          </a:xfrm>
          <a:prstGeom prst="rect">
            <a:avLst/>
          </a:prstGeom>
          <a:noFill/>
        </p:spPr>
        <p:txBody>
          <a:bodyPr wrap="square" rtlCol="0">
            <a:spAutoFit/>
          </a:bodyPr>
          <a:lstStyle/>
          <a:p>
            <a:pPr algn="ctr"/>
            <a:r>
              <a:rPr lang="en-GB" sz="1400" dirty="0"/>
              <a:t>‘Beautiful’ places in 1.5 million words of Lake District writing</a:t>
            </a:r>
          </a:p>
        </p:txBody>
      </p:sp>
      <p:sp>
        <p:nvSpPr>
          <p:cNvPr id="7" name="TextBox 6">
            <a:extLst>
              <a:ext uri="{FF2B5EF4-FFF2-40B4-BE49-F238E27FC236}">
                <a16:creationId xmlns:a16="http://schemas.microsoft.com/office/drawing/2014/main" id="{3B86B37D-8516-A5EE-0C92-2F1C4C0CC8E3}"/>
              </a:ext>
            </a:extLst>
          </p:cNvPr>
          <p:cNvSpPr txBox="1"/>
          <p:nvPr/>
        </p:nvSpPr>
        <p:spPr>
          <a:xfrm>
            <a:off x="9636413" y="2841114"/>
            <a:ext cx="2216305" cy="738664"/>
          </a:xfrm>
          <a:prstGeom prst="rect">
            <a:avLst/>
          </a:prstGeom>
          <a:noFill/>
        </p:spPr>
        <p:txBody>
          <a:bodyPr wrap="square" rtlCol="0">
            <a:spAutoFit/>
          </a:bodyPr>
          <a:lstStyle/>
          <a:p>
            <a:pPr algn="ctr"/>
            <a:r>
              <a:rPr lang="en-GB" sz="1400" dirty="0"/>
              <a:t>64 search terms related to poverty in 325 million words of the Daily Mail</a:t>
            </a:r>
          </a:p>
        </p:txBody>
      </p:sp>
    </p:spTree>
    <p:extLst>
      <p:ext uri="{BB962C8B-B14F-4D97-AF65-F5344CB8AC3E}">
        <p14:creationId xmlns:p14="http://schemas.microsoft.com/office/powerpoint/2010/main" val="242846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D7A2-1A78-A0C0-F6A8-90EA037D38A4}"/>
              </a:ext>
            </a:extLst>
          </p:cNvPr>
          <p:cNvSpPr>
            <a:spLocks noGrp="1"/>
          </p:cNvSpPr>
          <p:nvPr>
            <p:ph type="title"/>
          </p:nvPr>
        </p:nvSpPr>
        <p:spPr/>
        <p:txBody>
          <a:bodyPr/>
          <a:lstStyle/>
          <a:p>
            <a:r>
              <a:rPr lang="en-GB" dirty="0">
                <a:solidFill>
                  <a:srgbClr val="C00000"/>
                </a:solidFill>
              </a:rPr>
              <a:t>Previous work: ‘Steep’ places in the Lake District</a:t>
            </a:r>
          </a:p>
        </p:txBody>
      </p:sp>
      <p:sp>
        <p:nvSpPr>
          <p:cNvPr id="3" name="Content Placeholder 2">
            <a:extLst>
              <a:ext uri="{FF2B5EF4-FFF2-40B4-BE49-F238E27FC236}">
                <a16:creationId xmlns:a16="http://schemas.microsoft.com/office/drawing/2014/main" id="{354AD3DF-EA94-83CB-08F5-11E47D98A478}"/>
              </a:ext>
            </a:extLst>
          </p:cNvPr>
          <p:cNvSpPr>
            <a:spLocks noGrp="1"/>
          </p:cNvSpPr>
          <p:nvPr>
            <p:ph idx="1"/>
          </p:nvPr>
        </p:nvSpPr>
        <p:spPr>
          <a:xfrm>
            <a:off x="6551577" y="1903447"/>
            <a:ext cx="5364805" cy="4351338"/>
          </a:xfrm>
        </p:spPr>
        <p:txBody>
          <a:bodyPr>
            <a:normAutofit/>
          </a:bodyPr>
          <a:lstStyle/>
          <a:p>
            <a:r>
              <a:rPr lang="en-GB" sz="2000" dirty="0"/>
              <a:t>Maps toponyms (place names) within 10 words of the word ‘steep’</a:t>
            </a:r>
          </a:p>
          <a:p>
            <a:r>
              <a:rPr lang="en-GB" sz="2000" dirty="0"/>
              <a:t>Places most associated with ‘steep’:</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Ambleside (a town)</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Keswick (a town)</a:t>
            </a:r>
          </a:p>
          <a:p>
            <a:pPr lvl="1"/>
            <a:r>
              <a:rPr lang="en-GB" sz="1400" dirty="0" err="1">
                <a:effectLst/>
                <a:latin typeface="Calibri" panose="020F0502020204030204" pitchFamily="34" charset="0"/>
                <a:ea typeface="Calibri" panose="020F0502020204030204" pitchFamily="34" charset="0"/>
                <a:cs typeface="Times New Roman" panose="02020603050405020304" pitchFamily="18" charset="0"/>
              </a:rPr>
              <a:t>Kirkstone</a:t>
            </a:r>
            <a:r>
              <a:rPr lang="en-GB" sz="1400" dirty="0">
                <a:effectLst/>
                <a:latin typeface="Calibri" panose="020F0502020204030204" pitchFamily="34" charset="0"/>
                <a:ea typeface="Calibri" panose="020F0502020204030204" pitchFamily="34" charset="0"/>
                <a:cs typeface="Times New Roman" panose="02020603050405020304" pitchFamily="18" charset="0"/>
              </a:rPr>
              <a:t> (a pass)</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Coniston (ambiguous – could be a village, lake or mountain) </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Borrowdale (a valley)</a:t>
            </a:r>
          </a:p>
          <a:p>
            <a:pPr lvl="1"/>
            <a:r>
              <a:rPr lang="en-GB" sz="1400" dirty="0" err="1">
                <a:effectLst/>
                <a:latin typeface="Calibri" panose="020F0502020204030204" pitchFamily="34" charset="0"/>
                <a:ea typeface="Calibri" panose="020F0502020204030204" pitchFamily="34" charset="0"/>
                <a:cs typeface="Times New Roman" panose="02020603050405020304" pitchFamily="18" charset="0"/>
              </a:rPr>
              <a:t>Helvellyn</a:t>
            </a:r>
            <a:r>
              <a:rPr lang="en-GB" sz="1400" dirty="0">
                <a:effectLst/>
                <a:latin typeface="Calibri" panose="020F0502020204030204" pitchFamily="34" charset="0"/>
                <a:ea typeface="Calibri" panose="020F0502020204030204" pitchFamily="34" charset="0"/>
                <a:cs typeface="Times New Roman" panose="02020603050405020304" pitchFamily="18" charset="0"/>
              </a:rPr>
              <a:t> (a mountain)</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Ullswater (a lake)</a:t>
            </a:r>
          </a:p>
          <a:p>
            <a:r>
              <a:rPr lang="en-GB" sz="2000" dirty="0">
                <a:latin typeface="Calibri" panose="020F0502020204030204" pitchFamily="34" charset="0"/>
                <a:cs typeface="Times New Roman" panose="02020603050405020304" pitchFamily="18" charset="0"/>
              </a:rPr>
              <a:t>What we should know:</a:t>
            </a:r>
          </a:p>
          <a:p>
            <a:pPr lvl="1"/>
            <a:r>
              <a:rPr lang="en-GB" sz="1400" dirty="0">
                <a:latin typeface="Calibri" panose="020F0502020204030204" pitchFamily="34" charset="0"/>
                <a:cs typeface="Times New Roman" panose="02020603050405020304" pitchFamily="18" charset="0"/>
              </a:rPr>
              <a:t>‘Roads’ are steep</a:t>
            </a:r>
          </a:p>
          <a:p>
            <a:pPr lvl="1"/>
            <a:r>
              <a:rPr lang="en-GB" sz="1400" dirty="0">
                <a:latin typeface="Calibri" panose="020F0502020204030204" pitchFamily="34" charset="0"/>
                <a:cs typeface="Times New Roman" panose="02020603050405020304" pitchFamily="18" charset="0"/>
              </a:rPr>
              <a:t>Steep roads often go over passes</a:t>
            </a:r>
          </a:p>
          <a:p>
            <a:pPr lvl="1"/>
            <a:r>
              <a:rPr lang="en-GB" sz="1400" dirty="0"/>
              <a:t>Steep roads include the Ambleside to Keswick road over </a:t>
            </a:r>
            <a:r>
              <a:rPr lang="en-GB" sz="1400" dirty="0" err="1"/>
              <a:t>Dunmail</a:t>
            </a:r>
            <a:r>
              <a:rPr lang="en-GB" sz="1400" dirty="0"/>
              <a:t> Raise</a:t>
            </a:r>
          </a:p>
        </p:txBody>
      </p:sp>
      <p:pic>
        <p:nvPicPr>
          <p:cNvPr id="4" name="Picture 3" descr="Map&#10;&#10;Description automatically generated">
            <a:extLst>
              <a:ext uri="{FF2B5EF4-FFF2-40B4-BE49-F238E27FC236}">
                <a16:creationId xmlns:a16="http://schemas.microsoft.com/office/drawing/2014/main" id="{D85A8027-565D-97C0-7D4C-8F33E00E19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976"/>
          <a:stretch/>
        </p:blipFill>
        <p:spPr bwMode="auto">
          <a:xfrm>
            <a:off x="601345" y="1690688"/>
            <a:ext cx="5731510" cy="5105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371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15EE-A38C-7CEB-5D44-12518F6296C9}"/>
              </a:ext>
            </a:extLst>
          </p:cNvPr>
          <p:cNvSpPr>
            <a:spLocks noGrp="1"/>
          </p:cNvSpPr>
          <p:nvPr>
            <p:ph type="title"/>
          </p:nvPr>
        </p:nvSpPr>
        <p:spPr/>
        <p:txBody>
          <a:bodyPr/>
          <a:lstStyle/>
          <a:p>
            <a:r>
              <a:rPr lang="en-GB" dirty="0">
                <a:solidFill>
                  <a:srgbClr val="C00000"/>
                </a:solidFill>
              </a:rPr>
              <a:t>Basic questions:</a:t>
            </a:r>
          </a:p>
        </p:txBody>
      </p:sp>
      <p:sp>
        <p:nvSpPr>
          <p:cNvPr id="3" name="Content Placeholder 2">
            <a:extLst>
              <a:ext uri="{FF2B5EF4-FFF2-40B4-BE49-F238E27FC236}">
                <a16:creationId xmlns:a16="http://schemas.microsoft.com/office/drawing/2014/main" id="{D14BA2D3-AEB9-94D1-29F3-0BD3AE7A50C3}"/>
              </a:ext>
            </a:extLst>
          </p:cNvPr>
          <p:cNvSpPr>
            <a:spLocks noGrp="1"/>
          </p:cNvSpPr>
          <p:nvPr>
            <p:ph idx="1"/>
          </p:nvPr>
        </p:nvSpPr>
        <p:spPr/>
        <p:txBody>
          <a:bodyPr>
            <a:normAutofit fontScale="92500" lnSpcReduction="20000"/>
          </a:bodyPr>
          <a:lstStyle/>
          <a:p>
            <a:pPr marL="342900" lvl="0" indent="-342900">
              <a:lnSpc>
                <a:spcPct val="107000"/>
              </a:lnSpc>
              <a:buFont typeface="+mj-lt"/>
              <a:buAutoNum type="arabi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What places are associated with this theme (</a:t>
            </a:r>
            <a:r>
              <a:rPr lang="en-GB" sz="1700" dirty="0" err="1">
                <a:effectLst/>
                <a:latin typeface="Calibri" panose="020F0502020204030204" pitchFamily="34" charset="0"/>
                <a:ea typeface="Calibri" panose="020F0502020204030204" pitchFamily="34" charset="0"/>
                <a:cs typeface="Times New Roman" panose="02020603050405020304" pitchFamily="18" charset="0"/>
              </a:rPr>
              <a:t>eg.</a:t>
            </a:r>
            <a:r>
              <a:rPr lang="en-GB" sz="1700" dirty="0">
                <a:effectLst/>
                <a:latin typeface="Calibri" panose="020F0502020204030204" pitchFamily="34" charset="0"/>
                <a:ea typeface="Calibri" panose="020F0502020204030204" pitchFamily="34" charset="0"/>
                <a:cs typeface="Times New Roman" panose="02020603050405020304" pitchFamily="18" charset="0"/>
              </a:rPr>
              <a:t> ‘steep’, ‘beautiful’)?</a:t>
            </a:r>
          </a:p>
          <a:p>
            <a:pPr marL="742950" lvl="1" indent="-285750">
              <a:lnSpc>
                <a:spcPct val="107000"/>
              </a:lnSpc>
              <a:buFont typeface="+mj-lt"/>
              <a:buAutoNum type="alphaL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To broaden the definition of ‘place’ to include </a:t>
            </a:r>
            <a:r>
              <a:rPr lang="en-GB" sz="1700" u="sng" dirty="0">
                <a:effectLst/>
                <a:latin typeface="Calibri" panose="020F0502020204030204" pitchFamily="34" charset="0"/>
                <a:ea typeface="Calibri" panose="020F0502020204030204" pitchFamily="34" charset="0"/>
                <a:cs typeface="Times New Roman" panose="02020603050405020304" pitchFamily="18" charset="0"/>
              </a:rPr>
              <a:t>toponyms for which we do not have coordinates </a:t>
            </a:r>
            <a:r>
              <a:rPr lang="en-GB" sz="1700" dirty="0">
                <a:effectLst/>
                <a:latin typeface="Calibri" panose="020F0502020204030204" pitchFamily="34" charset="0"/>
                <a:ea typeface="Calibri" panose="020F0502020204030204" pitchFamily="34" charset="0"/>
                <a:cs typeface="Times New Roman" panose="02020603050405020304" pitchFamily="18" charset="0"/>
              </a:rPr>
              <a:t>and </a:t>
            </a:r>
            <a:r>
              <a:rPr lang="en-GB" sz="1700" u="sng" dirty="0">
                <a:effectLst/>
                <a:latin typeface="Calibri" panose="020F0502020204030204" pitchFamily="34" charset="0"/>
                <a:ea typeface="Calibri" panose="020F0502020204030204" pitchFamily="34" charset="0"/>
                <a:cs typeface="Times New Roman" panose="02020603050405020304" pitchFamily="18" charset="0"/>
              </a:rPr>
              <a:t>geographical features </a:t>
            </a:r>
            <a:r>
              <a:rPr lang="en-GB" sz="1700" dirty="0">
                <a:effectLst/>
                <a:latin typeface="Calibri" panose="020F0502020204030204" pitchFamily="34" charset="0"/>
                <a:ea typeface="Calibri" panose="020F0502020204030204" pitchFamily="34" charset="0"/>
                <a:cs typeface="Times New Roman" panose="02020603050405020304" pitchFamily="18" charset="0"/>
              </a:rPr>
              <a:t>(locales).</a:t>
            </a:r>
          </a:p>
          <a:p>
            <a:pPr marL="742950" lvl="1" indent="-285750">
              <a:lnSpc>
                <a:spcPct val="107000"/>
              </a:lnSpc>
              <a:buFont typeface="+mj-lt"/>
              <a:buAutoNum type="alphaL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To add more diverse/complex themes/sense of place. These could include </a:t>
            </a:r>
            <a:r>
              <a:rPr lang="en-GB" sz="1700" u="sng" dirty="0">
                <a:effectLst/>
                <a:latin typeface="Calibri" panose="020F0502020204030204" pitchFamily="34" charset="0"/>
                <a:ea typeface="Calibri" panose="020F0502020204030204" pitchFamily="34" charset="0"/>
                <a:cs typeface="Times New Roman" panose="02020603050405020304" pitchFamily="18" charset="0"/>
              </a:rPr>
              <a:t>events</a:t>
            </a:r>
            <a:r>
              <a:rPr lang="en-GB" sz="1700" dirty="0">
                <a:effectLst/>
                <a:latin typeface="Calibri" panose="020F0502020204030204" pitchFamily="34" charset="0"/>
                <a:ea typeface="Calibri" panose="020F0502020204030204" pitchFamily="34" charset="0"/>
                <a:cs typeface="Times New Roman" panose="02020603050405020304" pitchFamily="18" charset="0"/>
              </a:rPr>
              <a:t> or more complex concepts such as ‘having attractive scenery.’ </a:t>
            </a:r>
          </a:p>
          <a:p>
            <a:pPr marL="342900" lvl="0" indent="-342900">
              <a:lnSpc>
                <a:spcPct val="107000"/>
              </a:lnSpc>
              <a:buFont typeface="+mj-lt"/>
              <a:buAutoNum type="arabi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What themes are associated with this place?</a:t>
            </a:r>
          </a:p>
          <a:p>
            <a:pPr marL="742950" lvl="1" indent="-285750">
              <a:lnSpc>
                <a:spcPct val="107000"/>
              </a:lnSpc>
              <a:buFont typeface="+mj-lt"/>
              <a:buAutoNum type="alphaL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This is ultimately about defining the sense of place for a particular location or locale. </a:t>
            </a:r>
          </a:p>
          <a:p>
            <a:pPr marL="1200150" lvl="2" indent="-285750">
              <a:lnSpc>
                <a:spcPct val="107000"/>
              </a:lnSpc>
              <a:buFont typeface="+mj-lt"/>
              <a:buAutoNum type="alphaLcPeriod"/>
            </a:pPr>
            <a:r>
              <a:rPr lang="en-GB" sz="1300" dirty="0">
                <a:effectLst/>
                <a:latin typeface="Calibri" panose="020F0502020204030204" pitchFamily="34" charset="0"/>
                <a:ea typeface="Calibri" panose="020F0502020204030204" pitchFamily="34" charset="0"/>
                <a:cs typeface="Times New Roman" panose="02020603050405020304" pitchFamily="18" charset="0"/>
              </a:rPr>
              <a:t>Are there more sophisticated ways in which we can build this up?</a:t>
            </a:r>
          </a:p>
          <a:p>
            <a:pPr marL="342900" lvl="0" indent="-342900">
              <a:lnSpc>
                <a:spcPct val="107000"/>
              </a:lnSpc>
              <a:buFont typeface="+mj-lt"/>
              <a:buAutoNum type="arabi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How did the writers perceive the geographies around them?</a:t>
            </a:r>
          </a:p>
          <a:p>
            <a:pPr marL="742950" lvl="1" indent="-285750">
              <a:lnSpc>
                <a:spcPct val="107000"/>
              </a:lnSpc>
              <a:buFont typeface="+mj-lt"/>
              <a:buAutoNum type="alphaL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Rather than attempting to map everything using Euclidean distance, </a:t>
            </a:r>
            <a:r>
              <a:rPr lang="en-GB" sz="1700" u="sng" dirty="0">
                <a:effectLst/>
                <a:latin typeface="Calibri" panose="020F0502020204030204" pitchFamily="34" charset="0"/>
                <a:ea typeface="Calibri" panose="020F0502020204030204" pitchFamily="34" charset="0"/>
                <a:cs typeface="Times New Roman" panose="02020603050405020304" pitchFamily="18" charset="0"/>
              </a:rPr>
              <a:t>how did writers describe how places are related </a:t>
            </a:r>
            <a:r>
              <a:rPr lang="en-GB" sz="1700" dirty="0">
                <a:effectLst/>
                <a:latin typeface="Calibri" panose="020F0502020204030204" pitchFamily="34" charset="0"/>
                <a:ea typeface="Calibri" panose="020F0502020204030204" pitchFamily="34" charset="0"/>
                <a:cs typeface="Times New Roman" panose="02020603050405020304" pitchFamily="18" charset="0"/>
              </a:rPr>
              <a:t>to each other? 	</a:t>
            </a:r>
          </a:p>
          <a:p>
            <a:pPr marL="914400" lvl="2" indent="0">
              <a:lnSpc>
                <a:spcPct val="107000"/>
              </a:lnSpc>
              <a:buNone/>
            </a:pPr>
            <a:r>
              <a:rPr lang="en-GB" sz="1300" dirty="0">
                <a:effectLst/>
                <a:latin typeface="Calibri" panose="020F0502020204030204" pitchFamily="34" charset="0"/>
                <a:ea typeface="Calibri" panose="020F0502020204030204" pitchFamily="34" charset="0"/>
                <a:cs typeface="Times New Roman" panose="02020603050405020304" pitchFamily="18" charset="0"/>
              </a:rPr>
              <a:t>Relationship/connections can be: prepositions (at, in, near, etc), locative adverbs (three miles ahead), or verbs (we walked from A to B)</a:t>
            </a:r>
          </a:p>
          <a:p>
            <a:pPr marL="742950" lvl="1" indent="-285750">
              <a:lnSpc>
                <a:spcPct val="107000"/>
              </a:lnSpc>
              <a:spcAft>
                <a:spcPts val="800"/>
              </a:spcAft>
              <a:buFont typeface="+mj-lt"/>
              <a:buAutoNum type="alphaLcPeriod"/>
            </a:pPr>
            <a:r>
              <a:rPr lang="en-GB" sz="1700" dirty="0">
                <a:effectLst/>
                <a:latin typeface="Calibri" panose="020F0502020204030204" pitchFamily="34" charset="0"/>
                <a:ea typeface="Calibri" panose="020F0502020204030204" pitchFamily="34" charset="0"/>
                <a:cs typeface="Times New Roman" panose="02020603050405020304" pitchFamily="18" charset="0"/>
              </a:rPr>
              <a:t>How can we ‘map’ these given they involve relative locations and the perceived distances and directions between them rather than absolute locations defined by coordinates. </a:t>
            </a:r>
          </a:p>
          <a:p>
            <a:pPr marL="914400" lvl="2" indent="0">
              <a:lnSpc>
                <a:spcPct val="107000"/>
              </a:lnSpc>
              <a:spcAft>
                <a:spcPts val="800"/>
              </a:spcAft>
              <a:buNone/>
            </a:pPr>
            <a:r>
              <a:rPr lang="en-GB" sz="1300" dirty="0">
                <a:effectLst/>
                <a:latin typeface="Calibri" panose="020F0502020204030204" pitchFamily="34" charset="0"/>
                <a:ea typeface="Calibri" panose="020F0502020204030204" pitchFamily="34" charset="0"/>
                <a:cs typeface="Times New Roman" panose="02020603050405020304" pitchFamily="18" charset="0"/>
              </a:rPr>
              <a:t>Different writers may perceive distance and direction differently. </a:t>
            </a:r>
          </a:p>
          <a:p>
            <a:endParaRPr lang="en-GB" dirty="0"/>
          </a:p>
        </p:txBody>
      </p:sp>
    </p:spTree>
    <p:extLst>
      <p:ext uri="{BB962C8B-B14F-4D97-AF65-F5344CB8AC3E}">
        <p14:creationId xmlns:p14="http://schemas.microsoft.com/office/powerpoint/2010/main" val="222730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F8F0-2FA2-FCEE-B3EE-7D6651EE8742}"/>
              </a:ext>
            </a:extLst>
          </p:cNvPr>
          <p:cNvSpPr>
            <a:spLocks noGrp="1"/>
          </p:cNvSpPr>
          <p:nvPr>
            <p:ph type="title"/>
          </p:nvPr>
        </p:nvSpPr>
        <p:spPr/>
        <p:txBody>
          <a:bodyPr/>
          <a:lstStyle/>
          <a:p>
            <a:r>
              <a:rPr lang="en-GB" dirty="0">
                <a:solidFill>
                  <a:srgbClr val="C00000"/>
                </a:solidFill>
              </a:rPr>
              <a:t>Breaking this down:</a:t>
            </a:r>
          </a:p>
        </p:txBody>
      </p:sp>
      <p:sp>
        <p:nvSpPr>
          <p:cNvPr id="3" name="Content Placeholder 2">
            <a:extLst>
              <a:ext uri="{FF2B5EF4-FFF2-40B4-BE49-F238E27FC236}">
                <a16:creationId xmlns:a16="http://schemas.microsoft.com/office/drawing/2014/main" id="{F90B2819-05D4-154B-41A8-47D6B449020C}"/>
              </a:ext>
            </a:extLst>
          </p:cNvPr>
          <p:cNvSpPr>
            <a:spLocks noGrp="1"/>
          </p:cNvSpPr>
          <p:nvPr>
            <p:ph idx="1"/>
          </p:nvPr>
        </p:nvSpPr>
        <p:spPr/>
        <p:txBody>
          <a:bodyPr>
            <a:normAutofit fontScale="92500" lnSpcReduction="20000"/>
          </a:bodyPr>
          <a:lstStyle/>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What places are there? These can be:</a:t>
            </a:r>
          </a:p>
          <a:p>
            <a:pPr marL="742950" lvl="1" indent="-285750">
              <a:lnSpc>
                <a:spcPct val="107000"/>
              </a:lnSpc>
              <a:buFont typeface="Courier New" panose="02070309020205020404" pitchFamily="49" charset="0"/>
              <a:buChar char="o"/>
            </a:pPr>
            <a:r>
              <a:rPr lang="en-GB" sz="1400" dirty="0">
                <a:effectLst/>
                <a:latin typeface="Calibri" panose="020F0502020204030204" pitchFamily="34" charset="0"/>
                <a:ea typeface="Calibri" panose="020F0502020204030204" pitchFamily="34" charset="0"/>
                <a:cs typeface="Times New Roman" panose="02020603050405020304" pitchFamily="18" charset="0"/>
              </a:rPr>
              <a:t>Toponyms (Keswick, Pooley Bridge, the River Lowther, etc)</a:t>
            </a:r>
          </a:p>
          <a:p>
            <a:pPr marL="742950" lvl="1" indent="-285750">
              <a:lnSpc>
                <a:spcPct val="107000"/>
              </a:lnSpc>
              <a:buFont typeface="Courier New" panose="02070309020205020404" pitchFamily="49" charset="0"/>
              <a:buChar char="o"/>
            </a:pPr>
            <a:r>
              <a:rPr lang="en-GB" sz="1400" dirty="0">
                <a:effectLst/>
                <a:latin typeface="Calibri" panose="020F0502020204030204" pitchFamily="34" charset="0"/>
                <a:ea typeface="Calibri" panose="020F0502020204030204" pitchFamily="34" charset="0"/>
                <a:cs typeface="Times New Roman" panose="02020603050405020304" pitchFamily="18" charset="0"/>
              </a:rPr>
              <a:t>Geographical features (the town, a hill, the road)</a:t>
            </a:r>
          </a:p>
          <a:p>
            <a:pPr marL="742950" lvl="1" indent="-285750">
              <a:lnSpc>
                <a:spcPct val="107000"/>
              </a:lnSpc>
              <a:buFont typeface="Courier New" panose="02070309020205020404" pitchFamily="49" charset="0"/>
              <a:buChar char="o"/>
            </a:pPr>
            <a:r>
              <a:rPr lang="en-GB" sz="1400" dirty="0">
                <a:effectLst/>
                <a:latin typeface="Calibri" panose="020F0502020204030204" pitchFamily="34" charset="0"/>
                <a:ea typeface="Calibri" panose="020F0502020204030204" pitchFamily="34" charset="0"/>
                <a:cs typeface="Times New Roman" panose="02020603050405020304" pitchFamily="18" charset="0"/>
              </a:rPr>
              <a:t>Connections ‘between’ places (‘between A and B there are nice views of the lake’, ‘on the way to A we did something’)</a:t>
            </a: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What are those places like (what is their sense of place/how are those places described)?</a:t>
            </a: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What events happened at those places?</a:t>
            </a: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Which places are related to each other?</a:t>
            </a:r>
          </a:p>
          <a:p>
            <a:pPr marL="800100" lvl="1"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how are they related? </a:t>
            </a: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What can we infer about places by bringing this information together. For example:</a:t>
            </a:r>
          </a:p>
          <a:p>
            <a:pPr marL="1200150" lvl="2" indent="-285750">
              <a:lnSpc>
                <a:spcPct val="107000"/>
              </a:lnSpc>
              <a:buFont typeface="Courier New" panose="02070309020205020404" pitchFamily="49" charset="0"/>
              <a:buChar char="o"/>
            </a:pPr>
            <a:r>
              <a:rPr lang="en-GB" sz="1050" dirty="0">
                <a:effectLst/>
                <a:latin typeface="Calibri" panose="020F0502020204030204" pitchFamily="34" charset="0"/>
                <a:ea typeface="Calibri" panose="020F0502020204030204" pitchFamily="34" charset="0"/>
                <a:cs typeface="Times New Roman" panose="02020603050405020304" pitchFamily="18" charset="0"/>
              </a:rPr>
              <a:t>‘At Pooley Bridge we hired a boat to row on the lake’</a:t>
            </a:r>
          </a:p>
          <a:p>
            <a:pPr marL="1200150" lvl="2" indent="-285750">
              <a:lnSpc>
                <a:spcPct val="107000"/>
              </a:lnSpc>
              <a:buFont typeface="Courier New" panose="02070309020205020404" pitchFamily="49" charset="0"/>
              <a:buChar char="o"/>
            </a:pPr>
            <a:r>
              <a:rPr lang="en-GB" sz="1050" dirty="0">
                <a:latin typeface="Calibri" panose="020F0502020204030204" pitchFamily="34" charset="0"/>
                <a:ea typeface="Calibri" panose="020F0502020204030204" pitchFamily="34" charset="0"/>
                <a:cs typeface="Times New Roman" panose="02020603050405020304" pitchFamily="18" charset="0"/>
              </a:rPr>
              <a:t>‘</a:t>
            </a:r>
            <a:r>
              <a:rPr lang="en-GB" sz="1050" dirty="0">
                <a:effectLst/>
                <a:latin typeface="Calibri" panose="020F0502020204030204" pitchFamily="34" charset="0"/>
                <a:ea typeface="Calibri" panose="020F0502020204030204" pitchFamily="34" charset="0"/>
                <a:cs typeface="Times New Roman" panose="02020603050405020304" pitchFamily="18" charset="0"/>
              </a:rPr>
              <a:t>Pooley Bridge is at the head of Ullswater’</a:t>
            </a:r>
          </a:p>
          <a:p>
            <a:pPr marL="1200150" lvl="2" indent="-285750">
              <a:lnSpc>
                <a:spcPct val="107000"/>
              </a:lnSpc>
              <a:buFont typeface="Courier New" panose="02070309020205020404" pitchFamily="49" charset="0"/>
              <a:buChar char="o"/>
            </a:pPr>
            <a:r>
              <a:rPr lang="en-GB" sz="1050" dirty="0">
                <a:latin typeface="Calibri" panose="020F0502020204030204" pitchFamily="34" charset="0"/>
                <a:ea typeface="Calibri" panose="020F0502020204030204" pitchFamily="34" charset="0"/>
                <a:cs typeface="Times New Roman" panose="02020603050405020304" pitchFamily="18" charset="0"/>
              </a:rPr>
              <a:t>‘Ullswater is a lake’</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GB" sz="1400" dirty="0">
                <a:latin typeface="Calibri" panose="020F0502020204030204" pitchFamily="34" charset="0"/>
                <a:ea typeface="Calibri" panose="020F0502020204030204" pitchFamily="34" charset="0"/>
                <a:cs typeface="Times New Roman" panose="02020603050405020304" pitchFamily="18" charset="0"/>
              </a:rPr>
              <a:t>C</a:t>
            </a:r>
            <a:r>
              <a:rPr lang="en-GB" sz="1400" dirty="0">
                <a:effectLst/>
                <a:latin typeface="Calibri" panose="020F0502020204030204" pitchFamily="34" charset="0"/>
                <a:ea typeface="Calibri" panose="020F0502020204030204" pitchFamily="34" charset="0"/>
                <a:cs typeface="Times New Roman" panose="02020603050405020304" pitchFamily="18" charset="0"/>
              </a:rPr>
              <a:t>an we infer that at Pooley Bridge you can hire boats to row on Ullswater?</a:t>
            </a:r>
          </a:p>
          <a:p>
            <a:pPr marL="1200150" lvl="2" indent="-285750">
              <a:lnSpc>
                <a:spcPct val="107000"/>
              </a:lnSpc>
              <a:spcAft>
                <a:spcPts val="800"/>
              </a:spcAft>
              <a:buFont typeface="Courier New" panose="02070309020205020404" pitchFamily="49" charset="0"/>
              <a:buChar char="o"/>
            </a:pPr>
            <a:r>
              <a:rPr lang="en-GB" sz="1050" dirty="0">
                <a:effectLst/>
                <a:latin typeface="Calibri" panose="020F0502020204030204" pitchFamily="34" charset="0"/>
                <a:ea typeface="Calibri" panose="020F0502020204030204" pitchFamily="34" charset="0"/>
                <a:cs typeface="Times New Roman" panose="02020603050405020304" pitchFamily="18" charset="0"/>
              </a:rPr>
              <a:t>‘On the road from Pooley Bridge to Penrith there is a bridge after three miles’ </a:t>
            </a:r>
          </a:p>
          <a:p>
            <a:pPr marL="1200150" lvl="2" indent="-285750">
              <a:lnSpc>
                <a:spcPct val="107000"/>
              </a:lnSpc>
              <a:spcAft>
                <a:spcPts val="800"/>
              </a:spcAft>
              <a:buFont typeface="Courier New" panose="02070309020205020404" pitchFamily="49" charset="0"/>
              <a:buChar char="o"/>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road from Pooley Bridge to Penrith crosses the River Lowther’ </a:t>
            </a:r>
          </a:p>
          <a:p>
            <a:pPr marL="742950" lvl="1" indent="-285750">
              <a:lnSpc>
                <a:spcPct val="107000"/>
              </a:lnSpc>
              <a:spcAft>
                <a:spcPts val="800"/>
              </a:spcAft>
              <a:buFont typeface="Courier New" panose="02070309020205020404" pitchFamily="49" charset="0"/>
              <a:buChar char="o"/>
            </a:pPr>
            <a:r>
              <a:rPr lang="en-GB" sz="1300" dirty="0">
                <a:latin typeface="Calibri" panose="020F0502020204030204" pitchFamily="34" charset="0"/>
                <a:ea typeface="Calibri" panose="020F0502020204030204" pitchFamily="34" charset="0"/>
                <a:cs typeface="Times New Roman" panose="02020603050405020304" pitchFamily="18" charset="0"/>
              </a:rPr>
              <a:t>C</a:t>
            </a:r>
            <a:r>
              <a:rPr lang="en-GB" sz="1300" dirty="0">
                <a:effectLst/>
                <a:latin typeface="Calibri" panose="020F0502020204030204" pitchFamily="34" charset="0"/>
                <a:ea typeface="Calibri" panose="020F0502020204030204" pitchFamily="34" charset="0"/>
                <a:cs typeface="Times New Roman" panose="02020603050405020304" pitchFamily="18" charset="0"/>
              </a:rPr>
              <a:t>an we infer that the bridge after three miles is over the Lowther’?</a:t>
            </a:r>
          </a:p>
          <a:p>
            <a:endParaRPr lang="en-GB" dirty="0"/>
          </a:p>
        </p:txBody>
      </p:sp>
    </p:spTree>
    <p:extLst>
      <p:ext uri="{BB962C8B-B14F-4D97-AF65-F5344CB8AC3E}">
        <p14:creationId xmlns:p14="http://schemas.microsoft.com/office/powerpoint/2010/main" val="1479629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F33DF64382F545B61B870588ECC492" ma:contentTypeVersion="14" ma:contentTypeDescription="Create a new document." ma:contentTypeScope="" ma:versionID="1d05e93d93d776c19fca8afbcaee2700">
  <xsd:schema xmlns:xsd="http://www.w3.org/2001/XMLSchema" xmlns:xs="http://www.w3.org/2001/XMLSchema" xmlns:p="http://schemas.microsoft.com/office/2006/metadata/properties" xmlns:ns2="9d6df1d7-47fa-493d-b2e3-c9766772d4d0" xmlns:ns3="9f688083-f8db-427b-b70c-0fedd2ae2938" targetNamespace="http://schemas.microsoft.com/office/2006/metadata/properties" ma:root="true" ma:fieldsID="2f66f2821dc898dfe64db0795a9ef3f9" ns2:_="" ns3:_="">
    <xsd:import namespace="9d6df1d7-47fa-493d-b2e3-c9766772d4d0"/>
    <xsd:import namespace="9f688083-f8db-427b-b70c-0fedd2ae29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6df1d7-47fa-493d-b2e3-c9766772d4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bb35676-0bdf-4ed4-88f9-e2f8379240d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688083-f8db-427b-b70c-0fedd2ae293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d8d7caa-4c61-4cb9-baf1-dbda204b90ef}" ma:internalName="TaxCatchAll" ma:showField="CatchAllData" ma:web="9f688083-f8db-427b-b70c-0fedd2ae293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f688083-f8db-427b-b70c-0fedd2ae2938" xsi:nil="true"/>
    <lcf76f155ced4ddcb4097134ff3c332f xmlns="9d6df1d7-47fa-493d-b2e3-c9766772d4d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AA0B14A-3250-44A6-8B92-0812094CA305}"/>
</file>

<file path=customXml/itemProps2.xml><?xml version="1.0" encoding="utf-8"?>
<ds:datastoreItem xmlns:ds="http://schemas.openxmlformats.org/officeDocument/2006/customXml" ds:itemID="{86F37E1A-06EC-4EE9-87A2-E703CA3F8BA3}"/>
</file>

<file path=customXml/itemProps3.xml><?xml version="1.0" encoding="utf-8"?>
<ds:datastoreItem xmlns:ds="http://schemas.openxmlformats.org/officeDocument/2006/customXml" ds:itemID="{38DD1A12-B539-49C2-895C-9E2B76EE42C1}"/>
</file>

<file path=docProps/app.xml><?xml version="1.0" encoding="utf-8"?>
<Properties xmlns="http://schemas.openxmlformats.org/officeDocument/2006/extended-properties" xmlns:vt="http://schemas.openxmlformats.org/officeDocument/2006/docPropsVTypes">
  <TotalTime>11</TotalTime>
  <Words>1415</Words>
  <Application>Microsoft Office PowerPoint</Application>
  <PresentationFormat>Widescreen</PresentationFormat>
  <Paragraphs>125</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Symbol</vt:lpstr>
      <vt:lpstr>Office Theme</vt:lpstr>
      <vt:lpstr>PowerPoint Presentation</vt:lpstr>
      <vt:lpstr>The Spatial Narratives project</vt:lpstr>
      <vt:lpstr>The corpora: Lake District writing and Holocaust survivors</vt:lpstr>
      <vt:lpstr>Defining place:</vt:lpstr>
      <vt:lpstr>Place in text</vt:lpstr>
      <vt:lpstr>Previous work: Geographical Text Analysis</vt:lpstr>
      <vt:lpstr>Previous work: ‘Steep’ places in the Lake District</vt:lpstr>
      <vt:lpstr>Basic questions:</vt:lpstr>
      <vt:lpstr>Breaking this down:</vt:lpstr>
      <vt:lpstr>‘Tourist’ places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Ian</dc:creator>
  <cp:lastModifiedBy>Gregory, Ian</cp:lastModifiedBy>
  <cp:revision>1</cp:revision>
  <dcterms:created xsi:type="dcterms:W3CDTF">2023-06-30T14:42:06Z</dcterms:created>
  <dcterms:modified xsi:type="dcterms:W3CDTF">2023-06-30T14:53:12Z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0x010100D3F33DF64382F545B61B870588ECC492</vt:lpwstr>
  </property>
</Properties>
</file>