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459" r:id="rId3"/>
    <p:sldId id="439" r:id="rId4"/>
    <p:sldId id="470" r:id="rId5"/>
    <p:sldId id="471" r:id="rId6"/>
    <p:sldId id="461" r:id="rId7"/>
    <p:sldId id="462" r:id="rId8"/>
    <p:sldId id="460" r:id="rId9"/>
    <p:sldId id="463" r:id="rId10"/>
    <p:sldId id="464" r:id="rId11"/>
    <p:sldId id="469" r:id="rId12"/>
    <p:sldId id="465" r:id="rId13"/>
    <p:sldId id="466" r:id="rId14"/>
    <p:sldId id="467" r:id="rId15"/>
    <p:sldId id="468" r:id="rId16"/>
    <p:sldId id="446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B3B"/>
    <a:srgbClr val="5F5F5F"/>
    <a:srgbClr val="4D4D4D"/>
    <a:srgbClr val="DDDDDD"/>
    <a:srgbClr val="EAEAEA"/>
    <a:srgbClr val="7F7F7F"/>
    <a:srgbClr val="1D8DB0"/>
    <a:srgbClr val="2F4D5D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88965" autoAdjust="0"/>
  </p:normalViewPr>
  <p:slideViewPr>
    <p:cSldViewPr snapToGrid="0" snapToObjects="1">
      <p:cViewPr varScale="1">
        <p:scale>
          <a:sx n="66" d="100"/>
          <a:sy n="66" d="100"/>
        </p:scale>
        <p:origin x="80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napToObjects="1">
      <p:cViewPr varScale="1">
        <p:scale>
          <a:sx n="130" d="100"/>
          <a:sy n="130" d="100"/>
        </p:scale>
        <p:origin x="482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16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6424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875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603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1160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066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7072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103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0"/>
            <a:ext cx="12193200" cy="5104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76000" y="812775"/>
            <a:ext cx="11041200" cy="5790288"/>
          </a:xfrm>
        </p:spPr>
        <p:txBody>
          <a:bodyPr/>
          <a:lstStyle>
            <a:lvl1pPr>
              <a:defRPr lang="en-US" dirty="0" smtClean="0">
                <a:solidFill>
                  <a:srgbClr val="000000"/>
                </a:solidFill>
              </a:defRPr>
            </a:lvl1pPr>
            <a:lvl2pPr>
              <a:defRPr lang="en-US" dirty="0" smtClean="0">
                <a:solidFill>
                  <a:srgbClr val="000000"/>
                </a:solidFill>
              </a:defRPr>
            </a:lvl2pPr>
            <a:lvl3pPr>
              <a:defRPr lang="en-US" dirty="0" smtClean="0">
                <a:solidFill>
                  <a:srgbClr val="000000"/>
                </a:solidFill>
              </a:defRPr>
            </a:lvl3pPr>
            <a:lvl4pPr>
              <a:defRPr lang="en-US" dirty="0" smtClean="0">
                <a:solidFill>
                  <a:srgbClr val="000000"/>
                </a:solidFill>
              </a:defRPr>
            </a:lvl4pPr>
            <a:lvl5pPr>
              <a:defRPr lang="nl-NL" dirty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5400" y="46165"/>
            <a:ext cx="11041200" cy="742924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8" name="Tijdelijke aanduiding voor datum 3"/>
          <p:cNvSpPr txBox="1">
            <a:spLocks/>
          </p:cNvSpPr>
          <p:nvPr userDrawn="1"/>
        </p:nvSpPr>
        <p:spPr>
          <a:xfrm>
            <a:off x="0" y="6650434"/>
            <a:ext cx="12192000" cy="2075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914400" rtl="0" eaLnBrk="1" latinLnBrk="0" hangingPunct="1">
              <a:defRPr sz="1000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aseline="0" dirty="0" smtClean="0">
                <a:solidFill>
                  <a:srgbClr val="5F5F5F"/>
                </a:solidFill>
                <a:effectLst/>
              </a:rPr>
              <a:t>Nested &amp; Convective Foreshock Structures</a:t>
            </a:r>
            <a:endParaRPr lang="nl-NL" sz="1300" dirty="0">
              <a:solidFill>
                <a:srgbClr val="5F5F5F"/>
              </a:solidFill>
              <a:effectLst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77421" y="63493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jdelijke aanduiding voor datum 3"/>
          <p:cNvSpPr txBox="1">
            <a:spLocks/>
          </p:cNvSpPr>
          <p:nvPr userDrawn="1"/>
        </p:nvSpPr>
        <p:spPr>
          <a:xfrm>
            <a:off x="8313020" y="6626749"/>
            <a:ext cx="3840480" cy="2312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914400" rtl="0" eaLnBrk="1" latinLnBrk="0" hangingPunct="1">
              <a:defRPr sz="1000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00" dirty="0" err="1" smtClean="0">
                <a:solidFill>
                  <a:srgbClr val="5F5F5F"/>
                </a:solidFill>
              </a:rPr>
              <a:t>Rymdplasma</a:t>
            </a:r>
            <a:r>
              <a:rPr lang="en-US" sz="1300" baseline="0" dirty="0" smtClean="0">
                <a:solidFill>
                  <a:srgbClr val="5F5F5F"/>
                </a:solidFill>
              </a:rPr>
              <a:t> 2021</a:t>
            </a:r>
            <a:r>
              <a:rPr lang="en-US" sz="1300" dirty="0" smtClean="0">
                <a:solidFill>
                  <a:srgbClr val="5F5F5F"/>
                </a:solidFill>
              </a:rPr>
              <a:t> |</a:t>
            </a:r>
            <a:r>
              <a:rPr lang="en-US" sz="1300" baseline="0" dirty="0" smtClean="0">
                <a:solidFill>
                  <a:srgbClr val="5F5F5F"/>
                </a:solidFill>
              </a:rPr>
              <a:t> 02/02/2021</a:t>
            </a:r>
            <a:endParaRPr lang="nl-NL" sz="1300" dirty="0">
              <a:solidFill>
                <a:srgbClr val="5F5F5F"/>
              </a:solidFill>
            </a:endParaRPr>
          </a:p>
        </p:txBody>
      </p:sp>
      <p:sp>
        <p:nvSpPr>
          <p:cNvPr id="11" name="Tijdelijke aanduiding voor datum 3"/>
          <p:cNvSpPr txBox="1">
            <a:spLocks/>
          </p:cNvSpPr>
          <p:nvPr userDrawn="1"/>
        </p:nvSpPr>
        <p:spPr>
          <a:xfrm>
            <a:off x="38500" y="6650434"/>
            <a:ext cx="3840480" cy="2108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914400" rtl="0" eaLnBrk="1" latinLnBrk="0" hangingPunct="1">
              <a:defRPr sz="1000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A71291-1C34-4771-A37E-677F2182E258}" type="slidenum">
              <a:rPr lang="en-US" sz="1300" smtClean="0">
                <a:solidFill>
                  <a:srgbClr val="5F5F5F"/>
                </a:solidFill>
              </a:rPr>
              <a:pPr/>
              <a:t>‹#›</a:t>
            </a:fld>
            <a:endParaRPr lang="en-US" sz="1300" dirty="0">
              <a:solidFill>
                <a:srgbClr val="5F5F5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626748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07099480-D11A-4789-80EE-022E820CF635}" type="datetime1">
              <a:rPr lang="nl-BE" smtClean="0"/>
              <a:pPr/>
              <a:t>2/02/2021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lang="en-US" dirty="0" smtClean="0">
                <a:solidFill>
                  <a:srgbClr val="000000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rgbClr val="000000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rgbClr val="000000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rgbClr val="000000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rgbClr val="000000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rgbClr val="000000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rgbClr val="000000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an-intuitive-approach-to-dtw-dynamic-time-warping-f660ccb77ff4" TargetMode="External"/><Relationship Id="rId5" Type="http://schemas.openxmlformats.org/officeDocument/2006/relationships/image" Target="../media/image23.gif"/><Relationship Id="rId4" Type="http://schemas.openxmlformats.org/officeDocument/2006/relationships/hyperlink" Target="https://towardsdatascience.com/an-illustrative-introduction-to-dynamic-time-warping-36aa98513b9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sibern.ch/teams/heliosysspec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EkWAQKsY5g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://www.youtube.com/martinarcherd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3683743" y="864123"/>
            <a:ext cx="6781057" cy="59305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Differentiating Between Convective and Nested Structures With a Single Spacecraft</a:t>
            </a:r>
            <a:br>
              <a:rPr lang="en-US" dirty="0" smtClean="0"/>
            </a:br>
            <a:r>
              <a:rPr lang="nl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nl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nl-BE" sz="2200" dirty="0" smtClean="0"/>
              <a:t>Savvas Raptis, Tomas Karlsson</a:t>
            </a:r>
            <a:r>
              <a:rPr lang="nl-BE" sz="2200" dirty="0"/>
              <a:t>, </a:t>
            </a:r>
            <a:r>
              <a:rPr lang="nl-BE" sz="2200" dirty="0" smtClean="0"/>
              <a:t>ISSI Team </a:t>
            </a:r>
            <a:r>
              <a:rPr lang="nl-BE" sz="2200" dirty="0"/>
              <a:t>465 </a:t>
            </a:r>
            <a:br>
              <a:rPr lang="nl-BE" sz="2200" dirty="0"/>
            </a:br>
            <a:r>
              <a:rPr lang="nl-BE" sz="2200" b="1" dirty="0" smtClean="0"/>
              <a:t/>
            </a:r>
            <a:br>
              <a:rPr lang="nl-BE" sz="2200" b="1" dirty="0" smtClean="0"/>
            </a:br>
            <a:r>
              <a:rPr lang="en-US" sz="1800" dirty="0" smtClean="0"/>
              <a:t>Division of Space and Plasma Physics, KTH Royal Institute of Technology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Swedish Space Plasma Meeting 2021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02/02/2021</a:t>
            </a:r>
            <a:endParaRPr lang="nl-NL" sz="1700" dirty="0"/>
          </a:p>
        </p:txBody>
      </p:sp>
      <p:pic>
        <p:nvPicPr>
          <p:cNvPr id="10" name="Picture 2" descr="https://upload.wikimedia.org/wikipedia/en/thumb/4/41/Kth_logo.svg/1200px-Kth_logo.svg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1" y="1232113"/>
            <a:ext cx="3319732" cy="37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89089"/>
            <a:ext cx="5735900" cy="5790288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Dynamic Time Warping (DTW)</a:t>
            </a:r>
            <a:endParaRPr lang="sv-SE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Methods of quantifying</a:t>
            </a:r>
            <a:endParaRPr lang="sv-SE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456100" y="771728"/>
            <a:ext cx="5735900" cy="5790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en-US" sz="2400" kern="1200" baseline="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lang="en-US" sz="2400" kern="1200" baseline="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lang="en-US" sz="2000" kern="1200" baseline="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lang="en-US" sz="1800" kern="1200" baseline="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lang="nl-NL" sz="1800" kern="1200" baseline="0" dirty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 smtClean="0"/>
              <a:t>Time Lag Correlation</a:t>
            </a:r>
            <a:endParaRPr lang="sv-SE" u="sn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115050" y="789089"/>
            <a:ext cx="38100" cy="579028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957750" y="5031237"/>
            <a:ext cx="5380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solidFill>
                  <a:srgbClr val="000000"/>
                </a:solidFill>
              </a:rPr>
              <a:t>Time cross </a:t>
            </a:r>
            <a:r>
              <a:rPr lang="en-US" u="sng" dirty="0" smtClean="0">
                <a:solidFill>
                  <a:srgbClr val="000000"/>
                </a:solidFill>
              </a:rPr>
              <a:t>correlation (script)</a:t>
            </a:r>
          </a:p>
          <a:p>
            <a:pPr algn="ctr"/>
            <a:endParaRPr lang="en-US" u="sng" dirty="0">
              <a:solidFill>
                <a:srgbClr val="000000"/>
              </a:solidFill>
            </a:endParaRPr>
          </a:p>
          <a:p>
            <a:r>
              <a:rPr lang="sv-SE" dirty="0">
                <a:solidFill>
                  <a:srgbClr val="000000"/>
                </a:solidFill>
              </a:rPr>
              <a:t> x = </a:t>
            </a:r>
            <a:r>
              <a:rPr lang="sv-SE" dirty="0" err="1">
                <a:solidFill>
                  <a:srgbClr val="000000"/>
                </a:solidFill>
              </a:rPr>
              <a:t>crosscorr</a:t>
            </a:r>
            <a:r>
              <a:rPr lang="sv-SE" dirty="0">
                <a:solidFill>
                  <a:srgbClr val="000000"/>
                </a:solidFill>
              </a:rPr>
              <a:t>(B1,B2,'NumLags</a:t>
            </a:r>
            <a:r>
              <a:rPr lang="sv-SE" dirty="0" smtClean="0">
                <a:solidFill>
                  <a:srgbClr val="000000"/>
                </a:solidFill>
              </a:rPr>
              <a:t>',15)</a:t>
            </a:r>
            <a:endParaRPr lang="sv-SE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y = </a:t>
            </a:r>
            <a:r>
              <a:rPr lang="en-US" dirty="0">
                <a:solidFill>
                  <a:srgbClr val="000000"/>
                </a:solidFill>
              </a:rPr>
              <a:t>max(abs(x))</a:t>
            </a:r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5400" y="4936332"/>
            <a:ext cx="47221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“stretches </a:t>
            </a:r>
            <a:r>
              <a:rPr lang="en-US" dirty="0">
                <a:solidFill>
                  <a:srgbClr val="000000"/>
                </a:solidFill>
              </a:rPr>
              <a:t>two vectors, x and y, onto a common set of instants such that </a:t>
            </a:r>
            <a:r>
              <a:rPr lang="en-US" dirty="0" err="1">
                <a:solidFill>
                  <a:srgbClr val="000000"/>
                </a:solidFill>
              </a:rPr>
              <a:t>dist</a:t>
            </a:r>
            <a:r>
              <a:rPr lang="en-US" dirty="0">
                <a:solidFill>
                  <a:srgbClr val="000000"/>
                </a:solidFill>
              </a:rPr>
              <a:t>, the sum of the Euclidean distances between corresponding points, is </a:t>
            </a:r>
            <a:r>
              <a:rPr lang="en-US" dirty="0" smtClean="0">
                <a:solidFill>
                  <a:srgbClr val="000000"/>
                </a:solidFill>
              </a:rPr>
              <a:t>smallest”</a:t>
            </a:r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1030" name="Picture 6" descr="Cross-correlation - MATLAB xco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287" y="1286272"/>
            <a:ext cx="4581525" cy="343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for p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95" y="1532013"/>
            <a:ext cx="4436159" cy="32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1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Visualization of each method</a:t>
            </a:r>
            <a:endParaRPr lang="sv-SE" dirty="0"/>
          </a:p>
        </p:txBody>
      </p:sp>
      <p:pic>
        <p:nvPicPr>
          <p:cNvPr id="1028" name="Picture 4" descr="Image for pos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768" y="2050072"/>
            <a:ext cx="4442563" cy="310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0" y="789089"/>
            <a:ext cx="5735900" cy="5790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en-US" sz="2400" kern="1200" baseline="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lang="en-US" sz="2400" kern="1200" baseline="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lang="en-US" sz="2000" kern="1200" baseline="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lang="en-US" sz="1800" kern="1200" baseline="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lang="nl-NL" sz="1800" kern="1200" baseline="0" dirty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sv-SE" u="sng" smtClean="0"/>
              <a:t>Dynamic Time Warping (DTW)</a:t>
            </a:r>
            <a:endParaRPr lang="sv-SE" u="sng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456100" y="771728"/>
            <a:ext cx="5735900" cy="5790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en-US" sz="2400" kern="1200" baseline="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lang="en-US" sz="2400" kern="1200" baseline="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lang="en-US" sz="2000" kern="1200" baseline="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lang="en-US" sz="1800" kern="1200" baseline="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lang="nl-NL" sz="1800" kern="1200" baseline="0" dirty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 smtClean="0"/>
              <a:t>Time Lag Correlation</a:t>
            </a:r>
            <a:endParaRPr lang="sv-SE" u="sn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115050" y="789089"/>
            <a:ext cx="38100" cy="579028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-76862" y="641858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800" dirty="0">
                <a:hlinkClick r:id="rId4"/>
              </a:rPr>
              <a:t>https://</a:t>
            </a:r>
            <a:r>
              <a:rPr lang="sv-SE" sz="800" dirty="0" smtClean="0">
                <a:hlinkClick r:id="rId4"/>
              </a:rPr>
              <a:t>towardsdatascience.com/an-illustrative-introduction-to-dynamic-time-warping-36aa98513b98</a:t>
            </a:r>
            <a:r>
              <a:rPr lang="sv-SE" sz="800" dirty="0" smtClean="0"/>
              <a:t> </a:t>
            </a:r>
            <a:endParaRPr lang="sv-SE" sz="800" dirty="0"/>
          </a:p>
        </p:txBody>
      </p:sp>
      <p:pic>
        <p:nvPicPr>
          <p:cNvPr id="1032" name="Picture 8" descr="Cheapest path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75" y="2106141"/>
            <a:ext cx="374332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84733" y="5439387"/>
            <a:ext cx="4779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</a:rPr>
              <a:t>“DTW is simply matching one point in 1</a:t>
            </a:r>
            <a:r>
              <a:rPr lang="en-US" i="1" baseline="30000" dirty="0" smtClean="0">
                <a:solidFill>
                  <a:srgbClr val="000000"/>
                </a:solidFill>
              </a:rPr>
              <a:t>st</a:t>
            </a:r>
            <a:r>
              <a:rPr lang="en-US" i="1" dirty="0" smtClean="0">
                <a:solidFill>
                  <a:srgbClr val="000000"/>
                </a:solidFill>
              </a:rPr>
              <a:t> time series with the closest point of the 2</a:t>
            </a:r>
            <a:r>
              <a:rPr lang="en-US" i="1" baseline="30000" dirty="0" smtClean="0">
                <a:solidFill>
                  <a:srgbClr val="000000"/>
                </a:solidFill>
              </a:rPr>
              <a:t>nd</a:t>
            </a:r>
            <a:r>
              <a:rPr lang="en-US" i="1" dirty="0" smtClean="0">
                <a:solidFill>
                  <a:srgbClr val="000000"/>
                </a:solidFill>
              </a:rPr>
              <a:t>”</a:t>
            </a:r>
            <a:endParaRPr lang="sv-SE" i="1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76862" y="6283539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800" dirty="0">
                <a:hlinkClick r:id="rId6"/>
              </a:rPr>
              <a:t>https://</a:t>
            </a:r>
            <a:r>
              <a:rPr lang="sv-SE" sz="800" dirty="0" smtClean="0">
                <a:hlinkClick r:id="rId6"/>
              </a:rPr>
              <a:t>towardsdatascience.com/an-intuitive-approach-to-dtw-dynamic-time-warping-f660ccb77ff4</a:t>
            </a:r>
            <a:r>
              <a:rPr lang="sv-SE" sz="800" dirty="0" smtClean="0"/>
              <a:t> </a:t>
            </a:r>
            <a:endParaRPr lang="sv-SE" sz="800" dirty="0"/>
          </a:p>
        </p:txBody>
      </p:sp>
    </p:spTree>
    <p:extLst>
      <p:ext uri="{BB962C8B-B14F-4D97-AF65-F5344CB8AC3E}">
        <p14:creationId xmlns:p14="http://schemas.microsoft.com/office/powerpoint/2010/main" val="103042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62" y="3945980"/>
            <a:ext cx="3340607" cy="250545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89089"/>
            <a:ext cx="5735900" cy="5790288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Dynamic Time Warping (DTW)</a:t>
            </a:r>
            <a:endParaRPr lang="sv-SE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Methods of quantifying – Examples</a:t>
            </a:r>
            <a:endParaRPr lang="sv-SE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456100" y="771728"/>
            <a:ext cx="5735900" cy="5790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en-US" sz="2400" kern="1200" baseline="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lang="en-US" sz="2400" kern="1200" baseline="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lang="en-US" sz="2000" kern="1200" baseline="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lang="en-US" sz="1800" kern="1200" baseline="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lang="nl-NL" sz="1800" kern="1200" baseline="0" dirty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 smtClean="0"/>
              <a:t>Time Lag Correlation</a:t>
            </a:r>
            <a:endParaRPr lang="sv-SE" u="sng" dirty="0"/>
          </a:p>
        </p:txBody>
      </p:sp>
      <p:cxnSp>
        <p:nvCxnSpPr>
          <p:cNvPr id="8" name="Straight Connector 7"/>
          <p:cNvCxnSpPr>
            <a:stCxn id="3" idx="2"/>
          </p:cNvCxnSpPr>
          <p:nvPr/>
        </p:nvCxnSpPr>
        <p:spPr>
          <a:xfrm>
            <a:off x="6096000" y="789089"/>
            <a:ext cx="38100" cy="579028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3675" y="3835400"/>
            <a:ext cx="1188085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8975" y="1973580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u="sng" dirty="0" smtClean="0">
                <a:solidFill>
                  <a:srgbClr val="000000"/>
                </a:solidFill>
              </a:rPr>
              <a:t>SLAMS</a:t>
            </a:r>
            <a:endParaRPr lang="sv-SE" u="sng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975" y="4468726"/>
            <a:ext cx="461665" cy="147732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u="sng" dirty="0" smtClean="0">
                <a:solidFill>
                  <a:srgbClr val="000000"/>
                </a:solidFill>
              </a:rPr>
              <a:t>NO – SLAMS</a:t>
            </a:r>
            <a:endParaRPr lang="sv-SE" u="sng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1122" y="43243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>
              <a:solidFill>
                <a:srgbClr val="000000"/>
              </a:solidFill>
            </a:endParaRPr>
          </a:p>
          <a:p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79056" y="5028557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0.1389</a:t>
            </a:r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8879055" y="2226213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0.9</a:t>
            </a:r>
            <a:endParaRPr lang="el-GR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86" y="1269662"/>
            <a:ext cx="3344164" cy="2508123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2697425" y="2066925"/>
            <a:ext cx="1734875" cy="266700"/>
          </a:xfrm>
          <a:prstGeom prst="ellipse">
            <a:avLst/>
          </a:prstGeom>
          <a:noFill/>
          <a:ln w="28575"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>
            <a:off x="2697425" y="4741042"/>
            <a:ext cx="1734875" cy="266700"/>
          </a:xfrm>
          <a:prstGeom prst="ellipse">
            <a:avLst/>
          </a:prstGeom>
          <a:noFill/>
          <a:ln w="28575"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309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975" y="1973580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u="sng" dirty="0" smtClean="0">
                <a:solidFill>
                  <a:srgbClr val="000000"/>
                </a:solidFill>
              </a:rPr>
              <a:t>SLAMS</a:t>
            </a:r>
            <a:endParaRPr lang="sv-SE" u="sng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975" y="4468726"/>
            <a:ext cx="461665" cy="147732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u="sng" dirty="0" smtClean="0">
                <a:solidFill>
                  <a:srgbClr val="000000"/>
                </a:solidFill>
              </a:rPr>
              <a:t>NO – SLAMS</a:t>
            </a:r>
            <a:endParaRPr lang="sv-SE" u="sng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Real Examples Cluster</a:t>
            </a:r>
            <a:endParaRPr lang="sv-SE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3675" y="3835400"/>
            <a:ext cx="1188085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026" y="919638"/>
            <a:ext cx="3413759" cy="2560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00" y="919638"/>
            <a:ext cx="3415335" cy="25615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75" y="3965950"/>
            <a:ext cx="3413760" cy="2560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025" y="3965950"/>
            <a:ext cx="341376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8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62" y="3954662"/>
            <a:ext cx="3340608" cy="2505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62" y="1274655"/>
            <a:ext cx="3340608" cy="250545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89089"/>
            <a:ext cx="5735900" cy="5790288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Dynamic Time Warping (DTW)</a:t>
            </a:r>
            <a:endParaRPr lang="sv-SE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Methods of quantifying – Real Examples Cluster</a:t>
            </a:r>
            <a:endParaRPr lang="sv-SE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456100" y="771728"/>
            <a:ext cx="5735900" cy="5790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en-US" sz="2400" kern="1200" baseline="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lang="en-US" sz="2400" kern="1200" baseline="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lang="en-US" sz="2000" kern="1200" baseline="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lang="en-US" sz="1800" kern="1200" baseline="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lang="nl-NL" sz="1800" kern="1200" baseline="0" dirty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 smtClean="0"/>
              <a:t>Time Lag Correlation</a:t>
            </a:r>
            <a:endParaRPr lang="sv-SE" u="sng" dirty="0"/>
          </a:p>
        </p:txBody>
      </p:sp>
      <p:cxnSp>
        <p:nvCxnSpPr>
          <p:cNvPr id="8" name="Straight Connector 7"/>
          <p:cNvCxnSpPr>
            <a:stCxn id="3" idx="2"/>
          </p:cNvCxnSpPr>
          <p:nvPr/>
        </p:nvCxnSpPr>
        <p:spPr>
          <a:xfrm>
            <a:off x="6096000" y="789089"/>
            <a:ext cx="38100" cy="579028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3675" y="3835400"/>
            <a:ext cx="1188085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8975" y="1973580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u="sng" dirty="0" smtClean="0">
                <a:solidFill>
                  <a:srgbClr val="000000"/>
                </a:solidFill>
              </a:rPr>
              <a:t>SLAMS</a:t>
            </a:r>
            <a:endParaRPr lang="sv-SE" u="sng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975" y="4468726"/>
            <a:ext cx="461665" cy="147732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u="sng" dirty="0" smtClean="0">
                <a:solidFill>
                  <a:srgbClr val="000000"/>
                </a:solidFill>
              </a:rPr>
              <a:t>NO – SLAMS</a:t>
            </a:r>
            <a:endParaRPr lang="sv-SE" u="sng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1122" y="43243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>
              <a:solidFill>
                <a:srgbClr val="000000"/>
              </a:solidFill>
            </a:endParaRPr>
          </a:p>
          <a:p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07296" y="5022723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0.29</a:t>
            </a:r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9007296" y="2226213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0.95</a:t>
            </a:r>
            <a:endParaRPr lang="sv-SE" dirty="0"/>
          </a:p>
        </p:txBody>
      </p:sp>
      <p:sp>
        <p:nvSpPr>
          <p:cNvPr id="17" name="Oval 16"/>
          <p:cNvSpPr/>
          <p:nvPr/>
        </p:nvSpPr>
        <p:spPr>
          <a:xfrm>
            <a:off x="2697425" y="2066925"/>
            <a:ext cx="1734875" cy="266700"/>
          </a:xfrm>
          <a:prstGeom prst="ellipse">
            <a:avLst/>
          </a:prstGeom>
          <a:noFill/>
          <a:ln w="28575"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>
            <a:off x="2697425" y="4741042"/>
            <a:ext cx="1734875" cy="266700"/>
          </a:xfrm>
          <a:prstGeom prst="ellipse">
            <a:avLst/>
          </a:prstGeom>
          <a:noFill/>
          <a:ln w="28575"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303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Simple threshold so far works.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Dynamic </a:t>
            </a:r>
            <a:r>
              <a:rPr lang="en-US" u="sng" dirty="0"/>
              <a:t>Time Warping (DTW</a:t>
            </a:r>
            <a:r>
              <a:rPr lang="en-US" u="sng" dirty="0" smtClean="0"/>
              <a:t>)</a:t>
            </a:r>
            <a:r>
              <a:rPr lang="en-US" dirty="0" smtClean="0"/>
              <a:t>				</a:t>
            </a:r>
            <a:r>
              <a:rPr lang="en-US" u="sng" dirty="0" smtClean="0"/>
              <a:t>Time Lag Correlation</a:t>
            </a:r>
            <a:endParaRPr lang="sv-SE" u="sng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– Evaluation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12350" y="5562600"/>
            <a:ext cx="518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 12.5774   17.5329   </a:t>
            </a:r>
            <a:r>
              <a:rPr lang="sv-SE" b="1" dirty="0" smtClean="0"/>
              <a:t>10.7416</a:t>
            </a:r>
            <a:r>
              <a:rPr lang="sv-SE" dirty="0" smtClean="0"/>
              <a:t>   15.8715   12.6228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459051" y="3147561"/>
            <a:ext cx="4784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 3.7814    </a:t>
            </a:r>
            <a:r>
              <a:rPr lang="sv-SE" b="1" dirty="0"/>
              <a:t>9.6638</a:t>
            </a:r>
            <a:r>
              <a:rPr lang="sv-SE" dirty="0"/>
              <a:t>    8.9911    5.2317    3.4553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52650" y="2894928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u="sng" dirty="0" smtClean="0">
                <a:solidFill>
                  <a:srgbClr val="000000"/>
                </a:solidFill>
              </a:rPr>
              <a:t>SLAMS</a:t>
            </a:r>
            <a:endParaRPr lang="sv-SE" u="sng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4700" y="5008602"/>
            <a:ext cx="461665" cy="147732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u="sng" dirty="0" smtClean="0">
                <a:solidFill>
                  <a:srgbClr val="000000"/>
                </a:solidFill>
              </a:rPr>
              <a:t>NO – SLAMS</a:t>
            </a:r>
            <a:endParaRPr lang="sv-SE" u="sng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468726"/>
            <a:ext cx="1188085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63993" y="3147561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 0.8394    0.7677    </a:t>
            </a:r>
            <a:r>
              <a:rPr lang="sv-SE" b="1" dirty="0"/>
              <a:t>0.5562</a:t>
            </a:r>
            <a:r>
              <a:rPr lang="sv-SE" dirty="0"/>
              <a:t>    0.8724    0.6067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96053" y="5563116"/>
            <a:ext cx="473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0.2579    0.2888    0.5244    0.1580    </a:t>
            </a:r>
            <a:r>
              <a:rPr lang="sv-SE" b="1" dirty="0"/>
              <a:t>0.5435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134100" y="2203450"/>
            <a:ext cx="0" cy="4153677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0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u="sng" dirty="0" smtClean="0"/>
                  <a:t>Quite a few things to be done:</a:t>
                </a:r>
              </a:p>
              <a:p>
                <a:pPr lvl="1"/>
                <a:r>
                  <a:rPr lang="en-US" dirty="0" err="1" smtClean="0"/>
                  <a:t>Hyperparameter</a:t>
                </a:r>
                <a:r>
                  <a:rPr lang="en-US" dirty="0" smtClean="0"/>
                  <a:t> searching: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Quantify background &amp; smoothing for MVA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Test </a:t>
                </a:r>
                <a:r>
                  <a:rPr lang="en-US" dirty="0" smtClean="0">
                    <a:solidFill>
                      <a:srgbClr val="FF3B3B"/>
                    </a:solidFill>
                  </a:rPr>
                  <a:t>more examples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Try to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compare with more sophisticated techniques </a:t>
                </a:r>
                <a:r>
                  <a:rPr lang="en-US" dirty="0" smtClean="0"/>
                  <a:t>(e.g. measuring degree </a:t>
                </a:r>
                <a:r>
                  <a:rPr lang="en-US" dirty="0"/>
                  <a:t>of polarization, </a:t>
                </a:r>
                <a:r>
                  <a:rPr lang="en-US" dirty="0" smtClean="0"/>
                  <a:t>instantaneous </a:t>
                </a:r>
                <a:r>
                  <a:rPr lang="en-US" dirty="0"/>
                  <a:t>phase </a:t>
                </a:r>
                <a:r>
                  <a:rPr lang="en-US" dirty="0" smtClean="0"/>
                  <a:t>synchrony, machine learning etc.).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u="sng" dirty="0" smtClean="0"/>
                  <a:t>Summary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Good </a:t>
                </a:r>
                <a:r>
                  <a:rPr lang="en-US" dirty="0">
                    <a:solidFill>
                      <a:srgbClr val="FF3B3B"/>
                    </a:solidFill>
                  </a:rPr>
                  <a:t>simple method</a:t>
                </a:r>
                <a:r>
                  <a:rPr lang="en-US" dirty="0"/>
                  <a:t> to evaluate </a:t>
                </a:r>
                <a:r>
                  <a:rPr lang="en-US" dirty="0" smtClean="0"/>
                  <a:t>if </a:t>
                </a:r>
                <a:r>
                  <a:rPr lang="en-US" dirty="0"/>
                  <a:t>a structure is convective or </a:t>
                </a:r>
                <a:r>
                  <a:rPr lang="en-US" dirty="0" smtClean="0"/>
                  <a:t>nested using only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Time </a:t>
                </a:r>
                <a:r>
                  <a:rPr lang="en-US" dirty="0"/>
                  <a:t>lag correlation </a:t>
                </a:r>
                <a:r>
                  <a:rPr lang="en-US" dirty="0" smtClean="0"/>
                  <a:t>&amp; </a:t>
                </a:r>
                <a:r>
                  <a:rPr lang="en-US" dirty="0"/>
                  <a:t>Dynamic Time </a:t>
                </a:r>
                <a:r>
                  <a:rPr lang="en-US" dirty="0" smtClean="0"/>
                  <a:t>Warping (DTW) work so far.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b="1" dirty="0"/>
                  <a:t>DTW</a:t>
                </a:r>
                <a:r>
                  <a:rPr lang="en-US" dirty="0"/>
                  <a:t> might be useful </a:t>
                </a:r>
                <a:r>
                  <a:rPr lang="en-US" dirty="0" smtClean="0"/>
                  <a:t>when </a:t>
                </a:r>
                <a:r>
                  <a:rPr lang="en-US" dirty="0"/>
                  <a:t>“stretching” </a:t>
                </a:r>
                <a:r>
                  <a:rPr lang="en-US" dirty="0" smtClean="0"/>
                  <a:t>is required (e.g</a:t>
                </a:r>
                <a:r>
                  <a:rPr lang="en-US" dirty="0"/>
                  <a:t>. shock crossings</a:t>
                </a:r>
                <a:r>
                  <a:rPr lang="en-US" dirty="0" smtClean="0"/>
                  <a:t>).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endParaRPr lang="el-GR" dirty="0"/>
              </a:p>
              <a:p>
                <a:pPr marL="0" indent="0"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28" t="-737" r="-104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 &amp; Conclusion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3291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Foreshocks </a:t>
            </a:r>
            <a:r>
              <a:rPr lang="en-US" i="1" dirty="0"/>
              <a:t>Across The Heliosphere: System Specific Or Universal Physical Processes?</a:t>
            </a:r>
            <a:endParaRPr lang="sv-SE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– Context</a:t>
            </a:r>
            <a:endParaRPr lang="sv-SE" dirty="0"/>
          </a:p>
        </p:txBody>
      </p:sp>
      <p:pic>
        <p:nvPicPr>
          <p:cNvPr id="1028" name="Picture 4" descr="https://www.issibern.ch/teams/heliosysspec/wp-content/uploads/2020/03/IMG_9079-scaled-e1583494535986-1024x9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43" y="2311373"/>
            <a:ext cx="4398337" cy="394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1464" y="1945653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rgbClr val="000000"/>
                </a:solidFill>
                <a:latin typeface="inherit"/>
              </a:rPr>
              <a:t>Heli Hietala, UK (</a:t>
            </a:r>
            <a:r>
              <a:rPr lang="sv-SE" sz="2000" dirty="0" err="1">
                <a:solidFill>
                  <a:srgbClr val="000000"/>
                </a:solidFill>
                <a:latin typeface="inherit"/>
              </a:rPr>
              <a:t>leader</a:t>
            </a:r>
            <a:r>
              <a:rPr lang="sv-SE" sz="2000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rgbClr val="000000"/>
                </a:solidFill>
                <a:latin typeface="inherit"/>
              </a:rPr>
              <a:t>Ferdinand </a:t>
            </a:r>
            <a:r>
              <a:rPr lang="sv-SE" sz="2000" dirty="0" err="1">
                <a:solidFill>
                  <a:srgbClr val="000000"/>
                </a:solidFill>
                <a:latin typeface="inherit"/>
              </a:rPr>
              <a:t>Plaschke</a:t>
            </a:r>
            <a:r>
              <a:rPr lang="sv-SE" sz="2000" dirty="0">
                <a:solidFill>
                  <a:srgbClr val="000000"/>
                </a:solidFill>
                <a:latin typeface="inherit"/>
              </a:rPr>
              <a:t>, </a:t>
            </a:r>
            <a:r>
              <a:rPr lang="sv-SE" sz="2000" dirty="0" err="1">
                <a:solidFill>
                  <a:srgbClr val="000000"/>
                </a:solidFill>
                <a:latin typeface="inherit"/>
              </a:rPr>
              <a:t>Austria</a:t>
            </a:r>
            <a:r>
              <a:rPr lang="sv-SE" sz="2000" dirty="0">
                <a:solidFill>
                  <a:srgbClr val="000000"/>
                </a:solidFill>
                <a:latin typeface="inherit"/>
              </a:rPr>
              <a:t> (co-</a:t>
            </a:r>
            <a:r>
              <a:rPr lang="sv-SE" sz="2000" dirty="0" err="1">
                <a:solidFill>
                  <a:srgbClr val="000000"/>
                </a:solidFill>
                <a:latin typeface="inherit"/>
              </a:rPr>
              <a:t>leader</a:t>
            </a:r>
            <a:r>
              <a:rPr lang="sv-SE" sz="2000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rgbClr val="000000"/>
                </a:solidFill>
                <a:latin typeface="inherit"/>
              </a:rPr>
              <a:t>Martin Archer, UK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rgbClr val="000000"/>
                </a:solidFill>
                <a:latin typeface="inherit"/>
              </a:rPr>
              <a:t>Markus </a:t>
            </a:r>
            <a:r>
              <a:rPr lang="sv-SE" sz="2000" dirty="0" err="1">
                <a:solidFill>
                  <a:srgbClr val="000000"/>
                </a:solidFill>
                <a:latin typeface="inherit"/>
              </a:rPr>
              <a:t>Battarbee</a:t>
            </a:r>
            <a:r>
              <a:rPr lang="sv-SE" sz="2000" dirty="0">
                <a:solidFill>
                  <a:srgbClr val="000000"/>
                </a:solidFill>
                <a:latin typeface="inherit"/>
              </a:rPr>
              <a:t>, Finland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rgbClr val="000000"/>
                </a:solidFill>
                <a:latin typeface="inherit"/>
              </a:rPr>
              <a:t>Cesar </a:t>
            </a:r>
            <a:r>
              <a:rPr lang="sv-SE" sz="2000" dirty="0" err="1">
                <a:solidFill>
                  <a:srgbClr val="000000"/>
                </a:solidFill>
                <a:latin typeface="inherit"/>
              </a:rPr>
              <a:t>Bertucci</a:t>
            </a:r>
            <a:r>
              <a:rPr lang="sv-SE" sz="2000" dirty="0">
                <a:solidFill>
                  <a:srgbClr val="000000"/>
                </a:solidFill>
                <a:latin typeface="inherit"/>
              </a:rPr>
              <a:t>, Argentina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sv-SE" sz="2000" dirty="0" err="1">
                <a:solidFill>
                  <a:srgbClr val="000000"/>
                </a:solidFill>
                <a:latin typeface="inherit"/>
              </a:rPr>
              <a:t>Xochitl</a:t>
            </a:r>
            <a:r>
              <a:rPr lang="sv-SE" sz="2000" dirty="0">
                <a:solidFill>
                  <a:srgbClr val="000000"/>
                </a:solidFill>
                <a:latin typeface="inherit"/>
              </a:rPr>
              <a:t> Blanco-</a:t>
            </a:r>
            <a:r>
              <a:rPr lang="sv-SE" sz="2000" dirty="0" err="1">
                <a:solidFill>
                  <a:srgbClr val="000000"/>
                </a:solidFill>
                <a:latin typeface="inherit"/>
              </a:rPr>
              <a:t>Cano</a:t>
            </a:r>
            <a:r>
              <a:rPr lang="sv-SE" sz="2000" dirty="0">
                <a:solidFill>
                  <a:srgbClr val="000000"/>
                </a:solidFill>
                <a:latin typeface="inherit"/>
              </a:rPr>
              <a:t>, </a:t>
            </a:r>
            <a:r>
              <a:rPr lang="sv-SE" sz="2000" dirty="0" err="1">
                <a:solidFill>
                  <a:srgbClr val="000000"/>
                </a:solidFill>
                <a:latin typeface="inherit"/>
              </a:rPr>
              <a:t>Mexico</a:t>
            </a:r>
            <a:endParaRPr lang="sv-SE" sz="2000" dirty="0">
              <a:solidFill>
                <a:srgbClr val="000000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sv-SE" sz="2000" dirty="0" err="1">
                <a:solidFill>
                  <a:srgbClr val="000000"/>
                </a:solidFill>
                <a:latin typeface="inherit"/>
              </a:rPr>
              <a:t>Glyn</a:t>
            </a:r>
            <a:r>
              <a:rPr lang="sv-SE" sz="2000" dirty="0">
                <a:solidFill>
                  <a:srgbClr val="000000"/>
                </a:solidFill>
                <a:latin typeface="inherit"/>
              </a:rPr>
              <a:t> Collinson, USA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rgbClr val="000000"/>
                </a:solidFill>
                <a:latin typeface="inherit"/>
              </a:rPr>
              <a:t>Tomas Karlsson, Sweden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rgbClr val="000000"/>
                </a:solidFill>
                <a:latin typeface="inherit"/>
              </a:rPr>
              <a:t>Terry </a:t>
            </a:r>
            <a:r>
              <a:rPr lang="sv-SE" sz="2000" dirty="0" err="1">
                <a:solidFill>
                  <a:srgbClr val="000000"/>
                </a:solidFill>
                <a:latin typeface="inherit"/>
              </a:rPr>
              <a:t>Zixu</a:t>
            </a:r>
            <a:r>
              <a:rPr lang="sv-SE" sz="2000" dirty="0">
                <a:solidFill>
                  <a:srgbClr val="000000"/>
                </a:solidFill>
                <a:latin typeface="inherit"/>
              </a:rPr>
              <a:t> Liu, USA (</a:t>
            </a:r>
            <a:r>
              <a:rPr lang="sv-SE" sz="2000" dirty="0" err="1">
                <a:solidFill>
                  <a:srgbClr val="000000"/>
                </a:solidFill>
                <a:latin typeface="inherit"/>
              </a:rPr>
              <a:t>young</a:t>
            </a:r>
            <a:r>
              <a:rPr lang="sv-SE" sz="2000" dirty="0">
                <a:solidFill>
                  <a:srgbClr val="000000"/>
                </a:solidFill>
                <a:latin typeface="inherit"/>
              </a:rPr>
              <a:t> scientist)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rgbClr val="000000"/>
                </a:solidFill>
                <a:latin typeface="inherit"/>
              </a:rPr>
              <a:t>David Long, UK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sv-SE" sz="2000" dirty="0" err="1">
                <a:solidFill>
                  <a:srgbClr val="000000"/>
                </a:solidFill>
                <a:latin typeface="inherit"/>
              </a:rPr>
              <a:t>Merav</a:t>
            </a:r>
            <a:r>
              <a:rPr lang="sv-SE" sz="20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inherit"/>
              </a:rPr>
              <a:t>Opher</a:t>
            </a:r>
            <a:r>
              <a:rPr lang="sv-SE" sz="2000" dirty="0">
                <a:solidFill>
                  <a:srgbClr val="000000"/>
                </a:solidFill>
                <a:latin typeface="inherit"/>
              </a:rPr>
              <a:t>, USA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rgbClr val="000000"/>
                </a:solidFill>
                <a:latin typeface="inherit"/>
              </a:rPr>
              <a:t>Savvas Raptis, Sweden (</a:t>
            </a:r>
            <a:r>
              <a:rPr lang="sv-SE" sz="2000" dirty="0" err="1">
                <a:solidFill>
                  <a:srgbClr val="000000"/>
                </a:solidFill>
                <a:latin typeface="inherit"/>
              </a:rPr>
              <a:t>young</a:t>
            </a:r>
            <a:r>
              <a:rPr lang="sv-SE" sz="2000" dirty="0">
                <a:solidFill>
                  <a:srgbClr val="000000"/>
                </a:solidFill>
                <a:latin typeface="inherit"/>
              </a:rPr>
              <a:t> scientist)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rgbClr val="000000"/>
                </a:solidFill>
                <a:latin typeface="inherit"/>
              </a:rPr>
              <a:t>Nick </a:t>
            </a:r>
            <a:r>
              <a:rPr lang="sv-SE" sz="2000" dirty="0" err="1">
                <a:solidFill>
                  <a:srgbClr val="000000"/>
                </a:solidFill>
                <a:latin typeface="inherit"/>
              </a:rPr>
              <a:t>Sergis,Greece</a:t>
            </a:r>
            <a:endParaRPr lang="sv-SE" sz="2000" dirty="0">
              <a:solidFill>
                <a:srgbClr val="000000"/>
              </a:solidFill>
              <a:latin typeface="inherit"/>
            </a:endParaRPr>
          </a:p>
          <a:p>
            <a:r>
              <a:rPr lang="sv-SE" sz="2000" dirty="0"/>
              <a:t/>
            </a:r>
            <a:br>
              <a:rPr lang="sv-SE" sz="2000" dirty="0"/>
            </a:br>
            <a:endParaRPr lang="sv-SE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461191" y="1968301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</a:t>
            </a:r>
            <a:r>
              <a:rPr lang="en-US" baseline="30000" dirty="0" smtClean="0">
                <a:solidFill>
                  <a:srgbClr val="000000"/>
                </a:solidFill>
              </a:rPr>
              <a:t>nd</a:t>
            </a:r>
            <a:r>
              <a:rPr lang="en-US" dirty="0" smtClean="0">
                <a:solidFill>
                  <a:srgbClr val="000000"/>
                </a:solidFill>
              </a:rPr>
              <a:t> March 2020 - “before” the pandemic</a:t>
            </a:r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55581" y="6393024"/>
            <a:ext cx="6678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1100" dirty="0" smtClean="0">
                <a:solidFill>
                  <a:srgbClr val="000000"/>
                </a:solidFill>
                <a:hlinkClick r:id="rId3"/>
              </a:rPr>
              <a:t>www.issibern.ch/teams/heliosysspec/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endParaRPr lang="sv-SE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0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30-second introduction to the ISSI group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-55581" y="6393024"/>
            <a:ext cx="6678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Martin Archer’s YouTube </a:t>
            </a:r>
            <a:r>
              <a:rPr lang="en-US" sz="1100" dirty="0">
                <a:solidFill>
                  <a:srgbClr val="000000"/>
                </a:solidFill>
              </a:rPr>
              <a:t>channel : </a:t>
            </a:r>
            <a:r>
              <a:rPr lang="en-US" sz="1100" dirty="0">
                <a:solidFill>
                  <a:srgbClr val="000000"/>
                </a:solidFill>
                <a:hlinkClick r:id="rId4"/>
              </a:rPr>
              <a:t>http://</a:t>
            </a:r>
            <a:r>
              <a:rPr lang="en-US" sz="1100" dirty="0" smtClean="0">
                <a:solidFill>
                  <a:srgbClr val="000000"/>
                </a:solidFill>
                <a:hlinkClick r:id="rId4"/>
              </a:rPr>
              <a:t>www.youtube.com/martinarcherdr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endParaRPr lang="sv-SE" sz="1100" dirty="0">
              <a:solidFill>
                <a:srgbClr val="000000"/>
              </a:solidFill>
            </a:endParaRPr>
          </a:p>
        </p:txBody>
      </p:sp>
      <p:pic>
        <p:nvPicPr>
          <p:cNvPr id="4" name="bEkWAQKsY5g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477819" y="939353"/>
            <a:ext cx="9236363" cy="51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SLAMS (</a:t>
            </a:r>
            <a:r>
              <a:rPr lang="en-US" b="1" dirty="0" smtClean="0"/>
              <a:t>S</a:t>
            </a:r>
            <a:r>
              <a:rPr lang="en-US" dirty="0" smtClean="0"/>
              <a:t>hort </a:t>
            </a:r>
            <a:r>
              <a:rPr lang="en-US" b="1" dirty="0" smtClean="0"/>
              <a:t>L</a:t>
            </a:r>
            <a:r>
              <a:rPr lang="en-US" dirty="0" smtClean="0"/>
              <a:t>arge </a:t>
            </a:r>
            <a:r>
              <a:rPr lang="en-US" b="1" dirty="0" smtClean="0"/>
              <a:t>A</a:t>
            </a:r>
            <a:r>
              <a:rPr lang="en-US" dirty="0" smtClean="0"/>
              <a:t>mplitude </a:t>
            </a:r>
            <a:r>
              <a:rPr lang="en-US" b="1" dirty="0" smtClean="0"/>
              <a:t>M</a:t>
            </a:r>
            <a:r>
              <a:rPr lang="en-US" dirty="0" smtClean="0"/>
              <a:t>agnetic </a:t>
            </a:r>
            <a:r>
              <a:rPr lang="en-US" b="1" dirty="0" smtClean="0"/>
              <a:t>S</a:t>
            </a:r>
            <a:r>
              <a:rPr lang="en-US" dirty="0" smtClean="0"/>
              <a:t>tructure)</a:t>
            </a: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SLAMS 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95" y="2090256"/>
            <a:ext cx="6811618" cy="3585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43692" y="6406983"/>
            <a:ext cx="2448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100" dirty="0" smtClean="0">
                <a:solidFill>
                  <a:srgbClr val="000000"/>
                </a:solidFill>
              </a:rPr>
              <a:t>Schwartz &amp; Burgess, 1991</a:t>
            </a:r>
            <a:endParaRPr lang="sv-SE" sz="1100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813" y="1707359"/>
            <a:ext cx="3605707" cy="41768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40640" y="6406983"/>
            <a:ext cx="2448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err="1" smtClean="0">
                <a:solidFill>
                  <a:srgbClr val="000000"/>
                </a:solidFill>
              </a:rPr>
              <a:t>Balogh</a:t>
            </a:r>
            <a:r>
              <a:rPr lang="sv-SE" sz="1100" dirty="0" smtClean="0">
                <a:solidFill>
                  <a:srgbClr val="000000"/>
                </a:solidFill>
              </a:rPr>
              <a:t>, 2013</a:t>
            </a:r>
            <a:endParaRPr lang="sv-SE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094" y="1678643"/>
            <a:ext cx="5842012" cy="35114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SLAMS (Convective) vs Bow Shock Movement (Nested)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0" y="2132540"/>
            <a:ext cx="5626476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5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MMS &amp; Cluster can do the trick</a:t>
            </a: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Mutli</a:t>
            </a:r>
            <a:r>
              <a:rPr lang="en-US" dirty="0" smtClean="0"/>
              <a:t>-spacecraft measurements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40" y="1566986"/>
            <a:ext cx="5232631" cy="4281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20" y="1046480"/>
            <a:ext cx="5038039" cy="5247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322" y="4846649"/>
            <a:ext cx="1766176" cy="14714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55581" y="6393024"/>
            <a:ext cx="1610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Tomas Karlsson</a:t>
            </a:r>
            <a:endParaRPr lang="sv-SE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e.g. Juno, THEMIS, Cassini, MESSENGER, etc. </a:t>
            </a:r>
            <a:endParaRPr lang="sv-SE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Single-spacecraft </a:t>
            </a:r>
            <a:r>
              <a:rPr lang="en-US" dirty="0"/>
              <a:t>measurements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862" y="1574800"/>
            <a:ext cx="3534276" cy="4675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55581" y="6393024"/>
            <a:ext cx="1610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Tomas Karlsson</a:t>
            </a:r>
            <a:endParaRPr lang="sv-SE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Goal</a:t>
            </a:r>
            <a:r>
              <a:rPr lang="en-US" dirty="0" smtClean="0"/>
              <a:t>: Quantify the difference of these two.</a:t>
            </a:r>
            <a:endParaRPr lang="sv-S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SLAMS (Convective) vs Bow Shock Movement (Nested)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76069"/>
            <a:ext cx="1610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Tomas Karlsson</a:t>
            </a:r>
            <a:endParaRPr lang="sv-SE" sz="11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62" y="4156744"/>
            <a:ext cx="5553075" cy="2219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900" y="1499269"/>
            <a:ext cx="61722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Hodograms</a:t>
            </a:r>
            <a:r>
              <a:rPr lang="en-US" dirty="0" smtClean="0"/>
              <a:t> of SLAMS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ideally two sinusoids with a phase difference</a:t>
            </a: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quantify?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1711776"/>
            <a:ext cx="2543175" cy="2409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912" y="4145287"/>
            <a:ext cx="2476500" cy="2324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00" y="1617307"/>
            <a:ext cx="3048000" cy="228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06" y="4029450"/>
            <a:ext cx="3048000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00" y="4029450"/>
            <a:ext cx="3048000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06" y="1617307"/>
            <a:ext cx="3048000" cy="22860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93675" y="3985000"/>
            <a:ext cx="1188085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8975" y="1973580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u="sng" dirty="0" smtClean="0">
                <a:solidFill>
                  <a:srgbClr val="000000"/>
                </a:solidFill>
              </a:rPr>
              <a:t>SLAMS</a:t>
            </a:r>
            <a:endParaRPr lang="sv-SE" u="sng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975" y="4468726"/>
            <a:ext cx="461665" cy="147732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u="sng" dirty="0" smtClean="0">
                <a:solidFill>
                  <a:srgbClr val="000000"/>
                </a:solidFill>
              </a:rPr>
              <a:t>NO – SLAMS</a:t>
            </a:r>
            <a:endParaRPr lang="sv-SE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5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553</Words>
  <Application>Microsoft Office PowerPoint</Application>
  <PresentationFormat>Widescreen</PresentationFormat>
  <Paragraphs>99</Paragraphs>
  <Slides>16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inherit</vt:lpstr>
      <vt:lpstr>Wingdings</vt:lpstr>
      <vt:lpstr>KU Leuven</vt:lpstr>
      <vt:lpstr>Differentiating Between Convective and Nested Structures With a Single Spacecraft  Savvas Raptis, Tomas Karlsson, ISSI Team 465   Division of Space and Plasma Physics, KTH Royal Institute of Technology   Swedish Space Plasma Meeting 2021 02/02/2021</vt:lpstr>
      <vt:lpstr>Introduction – Context</vt:lpstr>
      <vt:lpstr>30-second introduction to the ISSI group</vt:lpstr>
      <vt:lpstr>SLAMS </vt:lpstr>
      <vt:lpstr>SLAMS (Convective) vs Bow Shock Movement (Nested)</vt:lpstr>
      <vt:lpstr>Mutli-spacecraft measurements</vt:lpstr>
      <vt:lpstr>Single-spacecraft measurements</vt:lpstr>
      <vt:lpstr>SLAMS (Convective) vs Bow Shock Movement (Nested)</vt:lpstr>
      <vt:lpstr>How to quantify?</vt:lpstr>
      <vt:lpstr>Methods of quantifying</vt:lpstr>
      <vt:lpstr>Visualization of each method</vt:lpstr>
      <vt:lpstr>Methods of quantifying – Examples</vt:lpstr>
      <vt:lpstr>Real Examples Cluster</vt:lpstr>
      <vt:lpstr>Methods of quantifying – Real Examples Cluster</vt:lpstr>
      <vt:lpstr>Results – Evaluation</vt:lpstr>
      <vt:lpstr>Summary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2021-02-02T13:28:23Z</dcterms:modified>
</cp:coreProperties>
</file>