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80" r:id="rId6"/>
    <p:sldId id="274" r:id="rId7"/>
    <p:sldId id="271" r:id="rId8"/>
    <p:sldId id="272" r:id="rId9"/>
    <p:sldId id="279" r:id="rId10"/>
    <p:sldId id="283" r:id="rId11"/>
    <p:sldId id="287" r:id="rId12"/>
    <p:sldId id="288" r:id="rId13"/>
    <p:sldId id="281" r:id="rId14"/>
    <p:sldId id="284" r:id="rId15"/>
    <p:sldId id="282" r:id="rId16"/>
    <p:sldId id="285" r:id="rId17"/>
    <p:sldId id="289" r:id="rId18"/>
    <p:sldId id="290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05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841C3-D8C2-834E-AB99-7D9840EBC9E9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E601E-A1AD-FC40-89A8-A6078220B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5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19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25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41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88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99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72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5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84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有时间再讲</a:t>
            </a:r>
            <a:endParaRPr lang="en-US" dirty="0"/>
          </a:p>
          <a:p>
            <a:r>
              <a:rPr lang="en-US" dirty="0" err="1"/>
              <a:t>代码还是蛮简单的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734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33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06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1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0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01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1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26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69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452CF-4A84-F34F-9F5E-022727501E6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6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A528-17D2-1D48-B198-F2DD1C7D7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50180-BC45-5546-A99C-7E41162A6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CFCAD-491F-7D47-A6E9-83059339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90F-98FC-DC41-B5E6-D26E0CA83890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DE40-E3A5-694F-B679-94E0B71D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6A644-CE01-8A45-AA08-27158022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33-C455-B947-9765-36FA464F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7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B528-98D7-9947-BB06-045304C6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89AD1-FAF9-DF40-B20F-21E283691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FC94B-1313-AD43-81DF-13069926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90F-98FC-DC41-B5E6-D26E0CA83890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BDD4B-B10E-C343-ADA9-224A2CC2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3D92F-D905-DC4E-96E7-E7639E4A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33-C455-B947-9765-36FA464F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0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4C67E8-E5AA-0F40-99FA-D97EF7E37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1F491-229A-CD4C-A62B-5CF2483CF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B9C5-DCA6-9E4C-9767-3ACDDF83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90F-98FC-DC41-B5E6-D26E0CA83890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972C0-9A0A-C141-997A-0F88925D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6625-93AC-B74D-BB51-F1215CBA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33-C455-B947-9765-36FA464F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77E2-6B0C-0A49-9EDC-5A1C63A5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5E37C-329A-0D4E-84E0-6DADBEA82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D5C73-343B-504F-AFAB-9F930A67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90F-98FC-DC41-B5E6-D26E0CA83890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4A194-D0E0-2E48-98D0-BA8BACD3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30DF-08BB-3641-9ED5-2472BC75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33-C455-B947-9765-36FA464F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1787-8FAC-C546-9129-019B5987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3F8EF-D2A2-C249-B2B3-A075B4650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AA096-A9D0-0848-B1EA-FBD3EDA2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90F-98FC-DC41-B5E6-D26E0CA83890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D6910-9974-F74B-A5BE-D02F1836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8B823-DB43-6C49-8B12-D4B79B11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33-C455-B947-9765-36FA464F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9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51BB-CFAF-0440-81A3-5890FFEF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03B9B-C6CB-9941-9371-FD8DDBCE8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9E215-E2E6-5B43-AA7E-1EA2AB80A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2A65D-0262-9F4D-840E-9C8F12B6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90F-98FC-DC41-B5E6-D26E0CA83890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783E2-BF64-1946-B3C5-6CD9C7E0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593AA-7C87-7447-A198-F03B540E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33-C455-B947-9765-36FA464F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2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51F2-25EE-F44E-89DF-5EE3AA72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CDDAE-79E2-7D43-84CB-B79FAB3AF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D0218-684A-D24E-845B-669446828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1F358-03F2-374F-A193-05F6B0787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229072-0640-754B-8A59-7B1032101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52AF7-C983-BE4F-8B95-883CFE947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90F-98FC-DC41-B5E6-D26E0CA83890}" type="datetimeFigureOut">
              <a:rPr lang="en-US" smtClean="0"/>
              <a:t>8/2/20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DA7B5-5EC9-FD48-80C1-5FF10B9D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52C19-6885-3D4E-82CD-6278F8F3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33-C455-B947-9765-36FA464F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4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0560-D7F4-A040-87FD-6D87CAC3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29DFB-E5FA-5B4C-9B15-8BE5EAB5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90F-98FC-DC41-B5E6-D26E0CA83890}" type="datetimeFigureOut">
              <a:rPr lang="en-US" smtClean="0"/>
              <a:t>8/2/20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39CFA-E6CB-6246-B163-61FDFDE0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25FC3-79E8-B04D-8440-FE456D9A7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33-C455-B947-9765-36FA464F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6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C4907-672B-6345-ACBF-98633095D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90F-98FC-DC41-B5E6-D26E0CA83890}" type="datetimeFigureOut">
              <a:rPr lang="en-US" smtClean="0"/>
              <a:t>8/2/20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09044-C8BC-8F42-9D71-99E1272D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AC451-6449-9449-B545-8DA2A9B7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33-C455-B947-9765-36FA464F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6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4EF4-8BB0-D24C-B6B0-88CC9FDC2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B140-2DAA-F045-80E6-3EFEB7E96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7BF3F-31FA-9543-B8C9-7F4C47A2D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54A02-B5DB-5249-A628-58783BDF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90F-98FC-DC41-B5E6-D26E0CA83890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622A4-0DAE-3D47-AA50-AC3573A1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48826-ACB1-3D40-8883-CF1AAECD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33-C455-B947-9765-36FA464F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3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37EE-157B-5645-9EFE-BD508FF0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23790-4BA8-A04A-B368-59D79AB09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E2A7E-D224-3E48-80C5-4FC6E7FE9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80F3C-69EF-CA4D-B39F-BA931CC9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90F-98FC-DC41-B5E6-D26E0CA83890}" type="datetimeFigureOut">
              <a:rPr lang="en-US" smtClean="0"/>
              <a:t>8/2/20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F1403-4594-A746-9ED4-F34C393E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F8D4A-AF6D-A24C-BF48-A33068A3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A9A33-C455-B947-9765-36FA464F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2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B31CD-6211-3343-81AA-2D5D602F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C1632-A00B-1B4D-9662-E212CDE86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BD91B-DDF5-5F40-8FE2-10BB2C71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690F-98FC-DC41-B5E6-D26E0CA83890}" type="datetimeFigureOut">
              <a:rPr lang="en-US" smtClean="0"/>
              <a:t>8/2/20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B32B3-1F9C-DE43-BADD-27408B7E8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BDBA7-4BB0-C749-82F2-345D5F663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A9A33-C455-B947-9765-36FA464F2D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qiao.github.io/PathFinding.js/visual/" TargetMode="External"/><Relationship Id="rId3" Type="http://schemas.openxmlformats.org/officeDocument/2006/relationships/hyperlink" Target="http://124.205.120.153/problem/1672" TargetMode="External"/><Relationship Id="rId7" Type="http://schemas.openxmlformats.org/officeDocument/2006/relationships/hyperlink" Target="https://blog.csdn.net/hh1986170901/article/details/104953855/" TargetMode="External"/><Relationship Id="rId2" Type="http://schemas.openxmlformats.org/officeDocument/2006/relationships/hyperlink" Target="https://www.luogu.com.cn/problem/P137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amedev.net/reference/articles/article2003.asp" TargetMode="External"/><Relationship Id="rId5" Type="http://schemas.openxmlformats.org/officeDocument/2006/relationships/hyperlink" Target="https://www.luogu.com.cn/problem/UVA529" TargetMode="External"/><Relationship Id="rId4" Type="http://schemas.openxmlformats.org/officeDocument/2006/relationships/hyperlink" Target="https://www.luogu.com.cn/problem/P290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7A8D-89F3-A740-8C97-25EDFAD59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/>
              <a:t>搜索</a:t>
            </a:r>
            <a:r>
              <a:rPr lang="zh-CN" altLang="en-US" sz="4800" noProof="0"/>
              <a:t>进阶</a:t>
            </a:r>
            <a:r>
              <a:rPr lang="zh-CN" altLang="en-US" sz="4800" noProof="0" dirty="0"/>
              <a:t>瞎讲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E0540-CC46-BD48-84B7-9559FB80D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noProof="0" dirty="0"/>
              <a:t>钟煜奇</a:t>
            </a:r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348776A5-99DE-B74A-92EF-DBD7C3C42BA5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481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014"/>
                <a:ext cx="10515600" cy="541156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关于</a:t>
                </a:r>
                <a:r>
                  <a:rPr lang="en-US" altLang="zh-CN" sz="2400" dirty="0"/>
                  <a:t>IDA</a:t>
                </a:r>
                <a:r>
                  <a:rPr lang="zh-CN" altLang="en-US" sz="2400" dirty="0"/>
                  <a:t>*的讨论</a:t>
                </a:r>
                <a:endParaRPr lang="en-US" altLang="zh-CN" sz="2400" dirty="0"/>
              </a:p>
              <a:p>
                <a:r>
                  <a:rPr lang="zh-CN" altLang="en-US" sz="2400" dirty="0"/>
                  <a:t>这里先定义一些标记方便后面讨论，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表示从节点</a:t>
                </a:r>
                <a:r>
                  <a:rPr lang="en-US" altLang="zh-CN" sz="2400" dirty="0" err="1"/>
                  <a:t>st</a:t>
                </a:r>
                <a:r>
                  <a:rPr lang="zh-CN" altLang="en-US" sz="2400" dirty="0"/>
                  <a:t>到节点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的最小代价 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表示从节点</a:t>
                </a:r>
                <a:r>
                  <a:rPr lang="en-US" sz="2400" dirty="0"/>
                  <a:t>n</a:t>
                </a:r>
                <a:r>
                  <a:rPr lang="zh-CN" altLang="en-US" sz="2400" dirty="0"/>
                  <a:t>到目标节点</a:t>
                </a:r>
                <a:r>
                  <a:rPr lang="en-US" sz="2400" dirty="0"/>
                  <a:t>end</a:t>
                </a:r>
                <a:r>
                  <a:rPr lang="zh-CN" altLang="en-US" sz="2400" dirty="0"/>
                  <a:t>的实际最短路径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注意这两个值是算法结束后才知道，这里一个概念，并不是已知的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，根据定义有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，且有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越接近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，剪枝</a:t>
                </a:r>
                <a14:m>
                  <m:oMath xmlns:m="http://schemas.openxmlformats.org/officeDocument/2006/math"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剪的越多</m:t>
                    </m:r>
                  </m:oMath>
                </a14:m>
                <a:r>
                  <a:rPr lang="zh-CN" altLang="en-US" sz="2400" dirty="0"/>
                  <a:t>，效果越好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，表示从初始节点</a:t>
                </a:r>
                <a:r>
                  <a:rPr lang="en-US" altLang="zh-CN" sz="2400" dirty="0" err="1"/>
                  <a:t>st</a:t>
                </a:r>
                <a:r>
                  <a:rPr lang="zh-CN" altLang="en-US" sz="2400" dirty="0"/>
                  <a:t>出发经过节点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再到达目标节点</a:t>
                </a:r>
                <a:r>
                  <a:rPr lang="en-US" altLang="zh-CN" sz="2400" dirty="0"/>
                  <a:t>end</a:t>
                </a:r>
                <a:r>
                  <a:rPr lang="zh-CN" altLang="en-US" sz="2400" dirty="0"/>
                  <a:t>的最小代价的预估。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−&gt;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𝑒𝑛𝑑</m:t>
                        </m:r>
                      </m:e>
                    </m:d>
                  </m:oMath>
                </a14:m>
                <a:r>
                  <a:rPr lang="zh-CN" altLang="en-US" sz="2400" dirty="0"/>
                  <a:t>表示从</a:t>
                </a:r>
                <a:r>
                  <a:rPr lang="en-US" altLang="zh-CN" sz="2400" dirty="0" err="1"/>
                  <a:t>st</a:t>
                </a:r>
                <a:r>
                  <a:rPr lang="zh-CN" altLang="en-US" sz="2400" dirty="0"/>
                  <a:t>到</a:t>
                </a:r>
                <a:r>
                  <a:rPr lang="en-US" altLang="zh-CN" sz="2400" dirty="0"/>
                  <a:t>end</a:t>
                </a:r>
                <a:r>
                  <a:rPr lang="zh-CN" altLang="en-US" sz="2400" dirty="0"/>
                  <a:t>的最短路径，则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−&gt;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𝑒𝑛𝑑</m:t>
                        </m:r>
                      </m:e>
                    </m:d>
                    <m:r>
                      <m:rPr>
                        <m:lit/>
                      </m:rPr>
                      <a:rPr lang="en-US" sz="240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−&gt;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𝑒𝑛𝑑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014"/>
                <a:ext cx="10515600" cy="5411567"/>
              </a:xfrm>
              <a:blipFill>
                <a:blip r:embed="rId3"/>
                <a:stretch>
                  <a:fillRect l="-724" t="-1405" r="-3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9631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015"/>
                <a:ext cx="10515600" cy="240215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400" dirty="0"/>
                  <a:t>的方格里，有</a:t>
                </a:r>
                <a:r>
                  <a:rPr lang="en-US" altLang="zh-CN" sz="2400" dirty="0"/>
                  <a:t>1-8</a:t>
                </a:r>
                <a:r>
                  <a:rPr lang="zh-CN" altLang="en-US" sz="2400" dirty="0"/>
                  <a:t>八个数和一个空格用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代表，每次操作可以使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和相邻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有公共边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的数字交换位置，给你初始状态，求到达目标状态的最少步骤</a:t>
                </a:r>
                <a:endParaRPr lang="en-US" altLang="zh-CN" sz="2400" dirty="0"/>
              </a:p>
              <a:p>
                <a:r>
                  <a:rPr lang="zh-CN" altLang="en-US" sz="2400" dirty="0"/>
                  <a:t>目标状态是确定的</a:t>
                </a:r>
                <a:r>
                  <a:rPr lang="en-US" altLang="zh-CN" sz="2400" dirty="0"/>
                  <a:t>→</a:t>
                </a:r>
              </a:p>
              <a:p>
                <a:r>
                  <a:rPr lang="zh-CN" altLang="en-US" sz="2400" dirty="0"/>
                  <a:t>请尝试用</a:t>
                </a:r>
                <a:r>
                  <a:rPr lang="en-US" altLang="zh-CN" sz="2400" dirty="0"/>
                  <a:t>IDA</a:t>
                </a:r>
                <a:r>
                  <a:rPr lang="zh-CN" altLang="en-US" sz="2400" dirty="0"/>
                  <a:t>*解决</a:t>
                </a:r>
                <a:endParaRPr lang="en-US" altLang="zh-CN" sz="2400" dirty="0"/>
              </a:p>
              <a:p>
                <a:r>
                  <a:rPr lang="zh-CN" altLang="en-US" sz="2400" dirty="0"/>
                  <a:t>估价函数该怎么设置？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015"/>
                <a:ext cx="10515600" cy="2402150"/>
              </a:xfrm>
              <a:blipFill>
                <a:blip r:embed="rId3"/>
                <a:stretch>
                  <a:fillRect l="-724" t="-3158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9235832-CEE0-4642-BEDE-AE4B936D9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843" y="1607467"/>
            <a:ext cx="2272957" cy="2230472"/>
          </a:xfrm>
          <a:prstGeom prst="rect">
            <a:avLst/>
          </a:prstGeom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008A6F6F-1A73-C149-8BEC-9542EF26F2C8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115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31451-F8B0-4245-86E2-C486CFA06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5544"/>
                <a:ext cx="10783186" cy="541141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sol:</a:t>
                </a:r>
              </a:p>
              <a:p>
                <a:r>
                  <a:rPr lang="zh-CN" altLang="en-US" sz="2400" dirty="0"/>
                  <a:t>压成</a:t>
                </a:r>
                <a:r>
                  <a:rPr lang="en-US" altLang="zh-CN" sz="2400" dirty="0"/>
                  <a:t>9</a:t>
                </a:r>
                <a:r>
                  <a:rPr lang="zh-CN" altLang="en-US" sz="2400" dirty="0"/>
                  <a:t>位数之后用</a:t>
                </a:r>
                <a:r>
                  <a:rPr lang="en-US" altLang="zh-CN" sz="2400" dirty="0"/>
                  <a:t>map</a:t>
                </a:r>
                <a:r>
                  <a:rPr lang="zh-CN" altLang="en-US" sz="2400" dirty="0"/>
                  <a:t>做最优性剪枝</a:t>
                </a:r>
                <a:endParaRPr lang="en-US" altLang="zh-CN" sz="2400" dirty="0"/>
              </a:p>
              <a:p>
                <a:r>
                  <a:rPr lang="zh-CN" altLang="en-US" sz="2400" dirty="0"/>
                  <a:t>除了空格以外，每交换一次最多将一个元素归位，所以可能的最少步数就是当前状态与目标状态 不同格子的数量，这就是本题的估价函数，显然他满足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zh-CN" altLang="en-US" sz="2400" dirty="0"/>
                  <a:t>从</a:t>
                </a:r>
                <a:r>
                  <a:rPr lang="en-US" altLang="zh-CN" sz="2400" dirty="0" err="1"/>
                  <a:t>st</a:t>
                </a:r>
                <a:r>
                  <a:rPr lang="zh-CN" altLang="en-US" sz="2400" dirty="0"/>
                  <a:t>到</a:t>
                </a:r>
                <a:r>
                  <a:rPr lang="en-US" altLang="zh-CN" sz="2400" dirty="0"/>
                  <a:t>end</a:t>
                </a:r>
                <a:r>
                  <a:rPr lang="zh-CN" altLang="en-US" sz="2400" dirty="0"/>
                  <a:t>的最小可能步数是</a:t>
                </a:r>
                <a:r>
                  <a:rPr lang="en-US" altLang="zh-CN" sz="2400" dirty="0"/>
                  <a:t>h(</a:t>
                </a:r>
                <a:r>
                  <a:rPr lang="en-US" altLang="zh-CN" sz="2400" dirty="0" err="1"/>
                  <a:t>st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，所以迭代加深的深度限制可以从这个数开始而不是</a:t>
                </a:r>
                <a:r>
                  <a:rPr lang="en-US" altLang="zh-CN" sz="2400" dirty="0"/>
                  <a:t>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31451-F8B0-4245-86E2-C486CFA06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5544"/>
                <a:ext cx="10783186" cy="5411419"/>
              </a:xfrm>
              <a:blipFill>
                <a:blip r:embed="rId3"/>
                <a:stretch>
                  <a:fillRect l="-706" t="-1408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>
            <a:extLst>
              <a:ext uri="{FF2B5EF4-FFF2-40B4-BE49-F238E27FC236}">
                <a16:creationId xmlns:a16="http://schemas.microsoft.com/office/drawing/2014/main" id="{A8205BEE-2021-6347-8C3F-50D3E08A5510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66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014"/>
                <a:ext cx="10515600" cy="541156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关于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*的讨论</a:t>
                </a:r>
                <a:endParaRPr lang="en-US" altLang="zh-CN" sz="2400" dirty="0"/>
              </a:p>
              <a:p>
                <a:r>
                  <a:rPr lang="en-US" altLang="zh-CN" sz="2400" dirty="0"/>
                  <a:t>A</a:t>
                </a:r>
                <a:r>
                  <a:rPr lang="zh-CN" altLang="en-US" sz="2400" dirty="0"/>
                  <a:t>*和</a:t>
                </a:r>
                <a:r>
                  <a:rPr lang="en-US" altLang="zh-CN" sz="2400" dirty="0"/>
                  <a:t>IDA</a:t>
                </a:r>
                <a:r>
                  <a:rPr lang="zh-CN" altLang="en-US" sz="2400" dirty="0"/>
                  <a:t>*有一些相似，是通过估价函数对</a:t>
                </a:r>
                <a:r>
                  <a:rPr lang="en-US" altLang="zh-CN" sz="2400" dirty="0" err="1"/>
                  <a:t>bfs</a:t>
                </a:r>
                <a:r>
                  <a:rPr lang="zh-CN" altLang="en-US" sz="2400" dirty="0"/>
                  <a:t>的一种优化，只不过这里的效果是帮助</a:t>
                </a:r>
                <a:r>
                  <a:rPr lang="en-US" altLang="zh-CN" sz="2400" dirty="0" err="1"/>
                  <a:t>bfs</a:t>
                </a:r>
                <a:r>
                  <a:rPr lang="zh-CN" altLang="en-US" sz="2400" dirty="0"/>
                  <a:t>向较为正确的方向搜索，尽可能快的搜到终点</a:t>
                </a:r>
                <a:endParaRPr lang="en-US" altLang="zh-CN" sz="2400" dirty="0"/>
              </a:p>
              <a:p>
                <a:r>
                  <a:rPr lang="zh-CN" altLang="en-US" sz="2400" dirty="0"/>
                  <a:t>简单的来说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*就是把</a:t>
                </a:r>
                <a:r>
                  <a:rPr lang="en-US" altLang="zh-CN" sz="2400" dirty="0" err="1"/>
                  <a:t>bfs</a:t>
                </a:r>
                <a:r>
                  <a:rPr lang="zh-CN" altLang="en-US" sz="2400" dirty="0"/>
                  <a:t>的队列换成按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排的小根堆，其他没变；手模个例子体会一下：绿格为</a:t>
                </a:r>
                <a:r>
                  <a:rPr lang="en-US" altLang="zh-CN" sz="2400" dirty="0" err="1"/>
                  <a:t>st</a:t>
                </a:r>
                <a:r>
                  <a:rPr lang="zh-CN" altLang="en-US" sz="2400" dirty="0"/>
                  <a:t>，红格为</a:t>
                </a:r>
                <a:r>
                  <a:rPr lang="en-US" altLang="zh-CN" sz="2400" dirty="0"/>
                  <a:t>end</a:t>
                </a:r>
                <a:r>
                  <a:rPr lang="zh-CN" altLang="en-US" sz="2400" dirty="0"/>
                  <a:t>，蓝格是不可逾越的墙，八连通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共边距离</a:t>
                </a:r>
                <a:r>
                  <a:rPr lang="en-US" altLang="zh-CN" sz="2400" dirty="0"/>
                  <a:t>10</a:t>
                </a:r>
                <a:r>
                  <a:rPr lang="zh-CN" altLang="en-US" sz="2400" dirty="0"/>
                  <a:t>，共点距离</a:t>
                </a:r>
                <a:r>
                  <a:rPr lang="en-US" altLang="zh-CN" sz="2400" dirty="0"/>
                  <a:t>14)</a:t>
                </a:r>
                <a:r>
                  <a:rPr lang="zh-CN" altLang="en-US" sz="2400" dirty="0"/>
                  <a:t>，求最短路径</a:t>
                </a:r>
                <a:endParaRPr lang="en-US" altLang="zh-CN" sz="2400" dirty="0"/>
              </a:p>
              <a:p>
                <a:r>
                  <a:rPr lang="zh-CN" altLang="en-US" sz="2400" dirty="0"/>
                  <a:t>本题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设定为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到</a:t>
                </a:r>
                <a:r>
                  <a:rPr lang="en-US" altLang="zh-CN" sz="2400" dirty="0"/>
                  <a:t>end</a:t>
                </a:r>
                <a:r>
                  <a:rPr lang="zh-CN" altLang="en-US" sz="2400" dirty="0"/>
                  <a:t>的直接距离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忽略墙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，即横向和纵向移动距离的最大值，比如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，显然这个定义满足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1.</a:t>
                </a:r>
                <a:r>
                  <a:rPr lang="zh-CN" altLang="en-US" sz="2400" dirty="0"/>
                  <a:t>开始前先把</a:t>
                </a:r>
                <a:r>
                  <a:rPr lang="en-US" altLang="zh-CN" sz="2400" dirty="0" err="1"/>
                  <a:t>st</a:t>
                </a:r>
                <a:r>
                  <a:rPr lang="zh-CN" altLang="en-US" sz="2400" dirty="0"/>
                  <a:t>放在优先队列里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014"/>
                <a:ext cx="10515600" cy="5411567"/>
              </a:xfrm>
              <a:blipFill>
                <a:blip r:embed="rId3"/>
                <a:stretch>
                  <a:fillRect l="-724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A3598-FE5C-F540-8E1B-254B716EE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372" y="4095370"/>
            <a:ext cx="3899337" cy="276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8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014"/>
                <a:ext cx="10515600" cy="541156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关于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*的讨论</a:t>
                </a:r>
                <a:endParaRPr lang="en-US" altLang="zh-CN" sz="2400" dirty="0"/>
              </a:p>
              <a:p>
                <a:r>
                  <a:rPr lang="en-US" altLang="zh-CN" sz="2400" dirty="0"/>
                  <a:t>2.</a:t>
                </a:r>
                <a:r>
                  <a:rPr lang="zh-CN" altLang="en-US" sz="2400" dirty="0"/>
                  <a:t>每次取出堆顶的元素进行扩展，并将堆顶元素标记为已扩展完的；查看与它相邻的方格，忽略不可走的，如果可以更新方格的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zh-CN" altLang="en-US" sz="2400" dirty="0"/>
                  <a:t>，就算出他们的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并加入到堆中</a:t>
                </a:r>
                <a:endParaRPr lang="en-US" altLang="zh-CN" sz="2400" dirty="0"/>
              </a:p>
              <a:p>
                <a:r>
                  <a:rPr lang="zh-CN" altLang="en-US" sz="2400" dirty="0"/>
                  <a:t>重复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直到堆顶元素是</a:t>
                </a:r>
                <a:r>
                  <a:rPr lang="en-US" altLang="zh-CN" sz="2400" dirty="0"/>
                  <a:t>end</a:t>
                </a:r>
                <a:r>
                  <a:rPr lang="zh-CN" altLang="en-US" sz="2400" dirty="0"/>
                  <a:t>，退出算法</a:t>
                </a:r>
                <a:endParaRPr lang="en-US" altLang="zh-CN" sz="2400" dirty="0"/>
              </a:p>
              <a:p>
                <a:r>
                  <a:rPr lang="zh-CN" altLang="en-US" sz="2400" dirty="0"/>
                  <a:t>如果不能更新也放进去会怎么样？弹出一遍</a:t>
                </a:r>
                <a:r>
                  <a:rPr lang="en-US" altLang="zh-CN" sz="2400" dirty="0"/>
                  <a:t>end</a:t>
                </a:r>
                <a:r>
                  <a:rPr lang="zh-CN" altLang="en-US" sz="2400" dirty="0"/>
                  <a:t>继续弹的答案是什么？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014"/>
                <a:ext cx="10515600" cy="5411567"/>
              </a:xfrm>
              <a:blipFill>
                <a:blip r:embed="rId3"/>
                <a:stretch>
                  <a:fillRect l="-724" t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03902F-663D-5047-99E6-FA83D0EA0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73" y="3202115"/>
            <a:ext cx="5153791" cy="3698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F550B2-BA79-0340-87A9-986186E2B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4369" y="3162022"/>
            <a:ext cx="5239688" cy="3698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03C225-BE67-9746-80BD-2657418B9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2648" y="3121929"/>
            <a:ext cx="4929352" cy="37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014"/>
                <a:ext cx="10515600" cy="581442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关于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*正确性的讨论</a:t>
                </a:r>
                <a:endParaRPr lang="en-US" altLang="zh-CN" sz="2400" dirty="0"/>
              </a:p>
              <a:p>
                <a:r>
                  <a:rPr lang="zh-CN" altLang="en-US" sz="2400" dirty="0"/>
                  <a:t>引理：当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时，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取最小值，且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不会再出现在堆里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因为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无关，所以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的取值仅依靠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决定，且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/>
                  <a:t>)</a:t>
                </a:r>
              </a:p>
              <a:p>
                <a:r>
                  <a:rPr lang="zh-CN" altLang="en-US" sz="2400" dirty="0"/>
                  <a:t>注意上一句话是充要条件，即如果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被更新过且现在不在堆里，那么他的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考虑反证，假设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−&gt;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𝑒𝑛𝑑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/>
                  <a:t>依次经过</a:t>
                </a:r>
                <a:r>
                  <a:rPr lang="en-US" altLang="zh-CN" sz="2400" dirty="0"/>
                  <a:t>v1,v2,…,</a:t>
                </a:r>
                <a:r>
                  <a:rPr lang="en-US" altLang="zh-CN" sz="2400" dirty="0" err="1"/>
                  <a:t>vk</a:t>
                </a:r>
                <a:r>
                  <a:rPr lang="zh-CN" altLang="en-US" sz="2400" dirty="0"/>
                  <a:t>；而通过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*算出来的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𝑃𝐴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𝑠𝑡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−&gt;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𝑒𝑛𝑑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400" dirty="0"/>
              </a:p>
              <a:p>
                <a:r>
                  <a:rPr lang="zh-CN" altLang="en-US" sz="2400" dirty="0"/>
                  <a:t>算法结束时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∵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𝑒𝑛𝑑</m:t>
                        </m:r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𝑒𝑛𝑑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=0,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end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end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end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end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zh-CN" altLang="en-US" sz="2400" dirty="0"/>
                  <a:t>，是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*找出来的最短路径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014"/>
                <a:ext cx="10515600" cy="5814420"/>
              </a:xfrm>
              <a:blipFill>
                <a:blip r:embed="rId3"/>
                <a:stretch>
                  <a:fillRect l="-724" t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456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014"/>
                <a:ext cx="10515600" cy="581442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关于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*正确性的讨论</a:t>
                </a:r>
                <a:endParaRPr lang="en-US" altLang="zh-CN" sz="2400" dirty="0"/>
              </a:p>
              <a:p>
                <a:r>
                  <a:rPr lang="zh-CN" altLang="en-US" sz="2400" dirty="0"/>
                  <a:t>考虑算法第一步，将</a:t>
                </a:r>
                <a:r>
                  <a:rPr lang="en-US" altLang="zh-CN" sz="2400" dirty="0" err="1"/>
                  <a:t>st</a:t>
                </a:r>
                <a:r>
                  <a:rPr lang="zh-CN" altLang="en-US" sz="2400" dirty="0"/>
                  <a:t>弹出，将包括</a:t>
                </a:r>
                <a:r>
                  <a:rPr lang="en-US" altLang="zh-CN" sz="2400" dirty="0"/>
                  <a:t>v1</a:t>
                </a:r>
                <a:r>
                  <a:rPr lang="zh-CN" altLang="en-US" sz="2400" dirty="0"/>
                  <a:t>在内的一些点放入堆中，由于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𝑠𝑡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，且</a:t>
                </a:r>
                <a:r>
                  <a:rPr lang="en-US" altLang="zh-CN" sz="2400" dirty="0" err="1"/>
                  <a:t>st</a:t>
                </a:r>
                <a:r>
                  <a:rPr lang="zh-CN" altLang="en-US" sz="2400" dirty="0"/>
                  <a:t>与</a:t>
                </a:r>
                <a:r>
                  <a:rPr lang="en-US" altLang="zh-CN" sz="2400" dirty="0"/>
                  <a:t>v1</a:t>
                </a:r>
                <a:r>
                  <a:rPr lang="zh-CN" altLang="en-US" sz="2400" dirty="0"/>
                  <a:t>直接相连，显然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/>
                  <a:t>，此后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/>
                  <a:t>不再变化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𝑒𝑛𝑑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r>
                  <a:rPr lang="zh-CN" altLang="en-US" sz="2400" dirty="0"/>
                  <a:t>因为小根堆按</a:t>
                </a:r>
                <a:r>
                  <a:rPr lang="en-US" altLang="zh-CN" sz="2400" dirty="0"/>
                  <a:t>f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排序，所以在弹出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end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结束算法之前一定弹出了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v1</a:t>
                </a: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考虑弹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v1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时，</a:t>
                </a:r>
                <a:r>
                  <a:rPr 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v1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和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v2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直接相连，所以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，同理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𝑒𝑛𝑑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；同理在弹出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end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结束算法之前一定弹出了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v2,v3…</a:t>
                </a:r>
                <a:r>
                  <a:rPr lang="en-US" altLang="zh-CN" sz="2400" dirty="0" err="1">
                    <a:latin typeface="Cambria Math" panose="02040503050406030204" pitchFamily="18" charset="0"/>
                  </a:rPr>
                  <a:t>vk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弹出</a:t>
                </a:r>
                <a:r>
                  <a:rPr lang="en-US" altLang="zh-CN" sz="2400" dirty="0" err="1">
                    <a:latin typeface="Cambria Math" panose="02040503050406030204" pitchFamily="18" charset="0"/>
                  </a:rPr>
                  <a:t>vk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时，</a:t>
                </a:r>
                <a:r>
                  <a:rPr 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𝑣𝑘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𝑣𝑘</m:t>
                        </m:r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，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end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与其直接相连，所以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𝑒𝑛𝑑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𝑒𝑛𝑑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𝑒𝑛𝑑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 ，假设不成立，故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A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*正确</a:t>
                </a:r>
                <a:endParaRPr lang="en-US" sz="2400" dirty="0">
                  <a:latin typeface="Cambria Math" panose="02040503050406030204" pitchFamily="18" charset="0"/>
                </a:endParaRPr>
              </a:p>
              <a:p>
                <a:endParaRPr lang="en-US" sz="2400" dirty="0"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014"/>
                <a:ext cx="10515600" cy="5814420"/>
              </a:xfrm>
              <a:blipFill>
                <a:blip r:embed="rId3"/>
                <a:stretch>
                  <a:fillRect l="-724" t="-1307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944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09CD-B6E6-2341-B248-4F9AE8E7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3015"/>
            <a:ext cx="10515600" cy="240215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给定一有向图和</a:t>
            </a:r>
            <a:r>
              <a:rPr lang="en-US" altLang="zh-CN" sz="2400" dirty="0" err="1"/>
              <a:t>st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endd</a:t>
            </a:r>
            <a:r>
              <a:rPr lang="zh-CN" altLang="en-US" sz="2400" dirty="0"/>
              <a:t>，求前</a:t>
            </a:r>
            <a:r>
              <a:rPr lang="en-US" altLang="zh-CN" sz="2400" dirty="0"/>
              <a:t>k</a:t>
            </a:r>
            <a:r>
              <a:rPr lang="zh-CN" altLang="en-US" sz="2400" dirty="0"/>
              <a:t>短路的距离和</a:t>
            </a:r>
            <a:endParaRPr lang="en-US" altLang="zh-CN" sz="2400" dirty="0"/>
          </a:p>
          <a:p>
            <a:r>
              <a:rPr lang="zh-CN" altLang="en-US" sz="2400" dirty="0"/>
              <a:t>估价函数怎么设置？</a:t>
            </a:r>
            <a:r>
              <a:rPr lang="en-US" altLang="zh-CN" sz="2400" dirty="0"/>
              <a:t>——</a:t>
            </a:r>
            <a:r>
              <a:rPr lang="zh-CN" altLang="en-US" sz="2400" dirty="0"/>
              <a:t>距离</a:t>
            </a:r>
            <a:r>
              <a:rPr lang="en-US" altLang="zh-CN" sz="2400" dirty="0" err="1"/>
              <a:t>endd</a:t>
            </a:r>
            <a:r>
              <a:rPr lang="zh-CN" altLang="en-US" sz="2400" dirty="0"/>
              <a:t>的最小可能步数</a:t>
            </a:r>
            <a:endParaRPr lang="en-US" altLang="zh-CN" sz="2400" dirty="0"/>
          </a:p>
        </p:txBody>
      </p:sp>
      <p:sp>
        <p:nvSpPr>
          <p:cNvPr id="5" name="矩形">
            <a:extLst>
              <a:ext uri="{FF2B5EF4-FFF2-40B4-BE49-F238E27FC236}">
                <a16:creationId xmlns:a16="http://schemas.microsoft.com/office/drawing/2014/main" id="{008A6F6F-1A73-C149-8BEC-9542EF26F2C8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3863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31451-F8B0-4245-86E2-C486CFA06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5544"/>
                <a:ext cx="10783186" cy="541141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sol:</a:t>
                </a:r>
              </a:p>
              <a:p>
                <a:r>
                  <a:rPr lang="zh-CN" altLang="en-US" sz="2400" dirty="0"/>
                  <a:t>无条件将中间扩展元素加入堆中，由于用的是优先队列，所以最后连续取出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次</a:t>
                </a:r>
                <a:r>
                  <a:rPr lang="en-US" altLang="zh-CN" sz="2400" dirty="0" err="1"/>
                  <a:t>endd</a:t>
                </a:r>
                <a:r>
                  <a:rPr lang="zh-CN" altLang="en-US" sz="2400" dirty="0"/>
                  <a:t>就是前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短路</a:t>
                </a:r>
                <a:endParaRPr lang="en-US" altLang="zh-CN" sz="2400" dirty="0"/>
              </a:p>
              <a:p>
                <a:r>
                  <a:rPr lang="zh-CN" altLang="en-US" sz="2400" dirty="0"/>
                  <a:t>用</a:t>
                </a:r>
                <a:r>
                  <a:rPr lang="en-US" altLang="zh-CN" sz="2400" dirty="0"/>
                  <a:t>x-&gt;</a:t>
                </a:r>
                <a:r>
                  <a:rPr lang="en-US" altLang="zh-CN" sz="2400" dirty="0" err="1"/>
                  <a:t>endd</a:t>
                </a:r>
                <a:r>
                  <a:rPr lang="zh-CN" altLang="en-US" sz="2400" dirty="0"/>
                  <a:t>的最短路作</a:t>
                </a:r>
                <a:r>
                  <a:rPr lang="en-US" altLang="zh-CN" sz="2400" dirty="0"/>
                  <a:t>h(x)</a:t>
                </a:r>
                <a:r>
                  <a:rPr lang="zh-CN" altLang="en-US" sz="2400" dirty="0"/>
                  <a:t>！，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，最短路时取等，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短路时也满足小于等于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注：</a:t>
                </a:r>
                <a:endParaRPr lang="en-US" altLang="zh-CN" sz="2400" dirty="0"/>
              </a:p>
              <a:p>
                <a:r>
                  <a:rPr lang="zh-CN" altLang="en-US" sz="2400" dirty="0"/>
                  <a:t>由于有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𝑒𝑛𝑑𝑑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𝑒𝑛𝑑𝑑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zh-CN" altLang="en-US" sz="2400" dirty="0"/>
                  <a:t>，所以终点前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次取出的是到达终点的前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短路，其它点前</a:t>
                </a:r>
                <a:r>
                  <a:rPr lang="en-US" altLang="zh-CN" sz="2400" dirty="0"/>
                  <a:t>k</a:t>
                </a:r>
                <a:r>
                  <a:rPr lang="zh-CN" altLang="en-US" sz="2400" dirty="0"/>
                  <a:t>次取出的就不一定了，因为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dirty="0">
                        <a:latin typeface="Cambria Math" panose="02040503050406030204" pitchFamily="18" charset="0"/>
                      </a:rPr>
                      <m:t>也</m:t>
                    </m:r>
                    <m:r>
                      <m:rPr>
                        <m:nor/>
                      </m:rPr>
                      <a:rPr lang="zh-CN" altLang="en-US" sz="2400" dirty="0"/>
                      <m:t>跟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有关，一个反例</a:t>
                </a:r>
                <a:r>
                  <a:rPr lang="en-US" altLang="zh-CN" sz="2400" dirty="0"/>
                  <a:t>↓</a:t>
                </a:r>
              </a:p>
              <a:p>
                <a:r>
                  <a:rPr lang="zh-CN" altLang="en-US" sz="2400" dirty="0"/>
                  <a:t>因此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*也不能简单地看做</a:t>
                </a:r>
                <a:r>
                  <a:rPr lang="en-US" altLang="zh-CN" sz="2400" dirty="0"/>
                  <a:t>BFS</a:t>
                </a:r>
                <a:r>
                  <a:rPr lang="zh-CN" altLang="en-US" sz="2400" dirty="0"/>
                  <a:t>的优化，毕竟</a:t>
                </a:r>
                <a:r>
                  <a:rPr lang="en-US" altLang="zh-CN" sz="2400" dirty="0"/>
                  <a:t>BFS</a:t>
                </a:r>
                <a:r>
                  <a:rPr lang="zh-CN" altLang="en-US" sz="2400" dirty="0"/>
                  <a:t>第一次取出就确定了，所以个人认为并不存在双向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*，因为第一次搜到相同状态的时候两个方向都不一定是最小值，但</a:t>
                </a:r>
                <a:r>
                  <a:rPr lang="en-US" altLang="zh-CN" sz="2400" dirty="0"/>
                  <a:t>……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31451-F8B0-4245-86E2-C486CFA06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5544"/>
                <a:ext cx="10783186" cy="5411419"/>
              </a:xfrm>
              <a:blipFill>
                <a:blip r:embed="rId3"/>
                <a:stretch>
                  <a:fillRect l="-706" t="-1408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>
            <a:extLst>
              <a:ext uri="{FF2B5EF4-FFF2-40B4-BE49-F238E27FC236}">
                <a16:creationId xmlns:a16="http://schemas.microsoft.com/office/drawing/2014/main" id="{A8205BEE-2021-6347-8C3F-50D3E08A5510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F0F9B-CF62-3B4C-AF26-28DBA7A53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2936" y="5167142"/>
            <a:ext cx="3531264" cy="169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96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6037D-3418-9949-A380-8FB593122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0228"/>
            <a:ext cx="10515600" cy="5366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谢谢大家</a:t>
            </a:r>
            <a:endParaRPr lang="en-US" sz="2400" dirty="0"/>
          </a:p>
          <a:p>
            <a:pPr marL="0" indent="0">
              <a:buNone/>
            </a:pPr>
            <a:r>
              <a:rPr lang="en-US" altLang="zh-CN" sz="2400" dirty="0"/>
              <a:t>Good</a:t>
            </a:r>
            <a:r>
              <a:rPr lang="zh-CN" altLang="en-US" sz="2400" dirty="0"/>
              <a:t> </a:t>
            </a:r>
            <a:r>
              <a:rPr lang="en-US" altLang="zh-CN" sz="2400" dirty="0"/>
              <a:t>Luck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Have</a:t>
            </a:r>
            <a:r>
              <a:rPr lang="zh-CN" altLang="en-US" sz="2400" dirty="0"/>
              <a:t> </a:t>
            </a:r>
            <a:r>
              <a:rPr lang="en-US" altLang="zh-CN" sz="2400" dirty="0"/>
              <a:t>Fun</a:t>
            </a:r>
          </a:p>
          <a:p>
            <a:pPr marL="0" indent="0">
              <a:buNone/>
            </a:pPr>
            <a:r>
              <a:rPr lang="zh-CN" altLang="en-US" sz="2400" dirty="0">
                <a:hlinkClick r:id="rId2"/>
              </a:rPr>
              <a:t>洛谷</a:t>
            </a:r>
            <a:r>
              <a:rPr lang="en-US" altLang="zh-CN" sz="2400" dirty="0">
                <a:hlinkClick r:id="rId2"/>
              </a:rPr>
              <a:t>P1379</a:t>
            </a:r>
            <a:r>
              <a:rPr lang="zh-CN" altLang="en-US" sz="2400" dirty="0"/>
              <a:t> 建议大家以练习双向</a:t>
            </a:r>
            <a:r>
              <a:rPr lang="en-US" altLang="zh-CN" sz="2400" dirty="0"/>
              <a:t>BFS</a:t>
            </a:r>
            <a:r>
              <a:rPr lang="zh-CN" altLang="en-US" sz="2400" dirty="0"/>
              <a:t>，</a:t>
            </a:r>
            <a:r>
              <a:rPr lang="en-US" altLang="zh-CN" sz="2400" dirty="0"/>
              <a:t>IDA</a:t>
            </a:r>
            <a:r>
              <a:rPr lang="zh-CN" altLang="en-US" sz="2400" dirty="0"/>
              <a:t>*，</a:t>
            </a:r>
            <a:r>
              <a:rPr lang="en-US" altLang="zh-CN" sz="2400" dirty="0"/>
              <a:t>A</a:t>
            </a:r>
            <a:r>
              <a:rPr lang="zh-CN" altLang="en-US" sz="2400" dirty="0"/>
              <a:t>*写法为主，不要以</a:t>
            </a:r>
            <a:r>
              <a:rPr lang="en-US" altLang="zh-CN" sz="2400" dirty="0"/>
              <a:t>A</a:t>
            </a:r>
            <a:r>
              <a:rPr lang="zh-CN" altLang="en-US" sz="2400" dirty="0"/>
              <a:t>题为目的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hlinkClick r:id="rId3"/>
              </a:rPr>
              <a:t>BNDS#1672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hlinkClick r:id="rId4"/>
              </a:rPr>
              <a:t>洛谷</a:t>
            </a:r>
            <a:r>
              <a:rPr lang="en-US" altLang="zh-CN" sz="2400" dirty="0">
                <a:hlinkClick r:id="rId4"/>
              </a:rPr>
              <a:t>P2901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UVA529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strike="sngStrike" dirty="0"/>
              <a:t>我有一些很好的参考资料可是这里放不下</a:t>
            </a:r>
            <a:r>
              <a:rPr lang="zh-CN" altLang="en-US" sz="2400" dirty="0"/>
              <a:t>  回头发群里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@</a:t>
            </a:r>
            <a:r>
              <a:rPr lang="zh-CN" altLang="en-US" sz="2400" dirty="0"/>
              <a:t>杨礼彰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hlinkClick r:id="rId6"/>
              </a:rPr>
              <a:t>A</a:t>
            </a:r>
            <a:r>
              <a:rPr lang="zh-CN" altLang="en-US" sz="2400" dirty="0">
                <a:hlinkClick r:id="rId6"/>
              </a:rPr>
              <a:t>*流程</a:t>
            </a:r>
            <a:r>
              <a:rPr lang="zh-CN" altLang="en-US" sz="2400" dirty="0"/>
              <a:t>，</a:t>
            </a:r>
            <a:r>
              <a:rPr lang="zh-CN" altLang="en-US" sz="2400" dirty="0">
                <a:hlinkClick r:id="rId7"/>
              </a:rPr>
              <a:t>正确性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hlinkClick r:id="rId8"/>
              </a:rPr>
              <a:t>算法可视化</a:t>
            </a:r>
            <a:endParaRPr lang="en-US" altLang="zh-CN" sz="2400" dirty="0"/>
          </a:p>
        </p:txBody>
      </p:sp>
      <p:sp>
        <p:nvSpPr>
          <p:cNvPr id="4" name="矩形">
            <a:extLst>
              <a:ext uri="{FF2B5EF4-FFF2-40B4-BE49-F238E27FC236}">
                <a16:creationId xmlns:a16="http://schemas.microsoft.com/office/drawing/2014/main" id="{A9ADB379-0BAD-F94B-9CA3-C60EE91F7B25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7780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015"/>
                <a:ext cx="10515600" cy="240215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2400" dirty="0"/>
                  <a:t>的方格里，有</a:t>
                </a:r>
                <a:r>
                  <a:rPr lang="en-US" altLang="zh-CN" sz="2400" dirty="0"/>
                  <a:t>1-8</a:t>
                </a:r>
                <a:r>
                  <a:rPr lang="zh-CN" altLang="en-US" sz="2400" dirty="0"/>
                  <a:t>八个数和一个空格用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代表，每次操作可以使</a:t>
                </a:r>
                <a:r>
                  <a:rPr lang="en-US" altLang="zh-CN" sz="2400" dirty="0"/>
                  <a:t>0</a:t>
                </a:r>
                <a:r>
                  <a:rPr lang="zh-CN" altLang="en-US" sz="2400" dirty="0"/>
                  <a:t>和相邻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有公共边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的数字交换位置，给你初始状态，求到达目标状态的最少步骤</a:t>
                </a:r>
                <a:endParaRPr lang="en-US" altLang="zh-CN" sz="2400" dirty="0"/>
              </a:p>
              <a:p>
                <a:r>
                  <a:rPr lang="zh-CN" altLang="en-US" sz="2400" dirty="0"/>
                  <a:t>目标状态是确定的</a:t>
                </a:r>
                <a:r>
                  <a:rPr lang="en-US" altLang="zh-CN" sz="2400" dirty="0"/>
                  <a:t>→</a:t>
                </a:r>
              </a:p>
              <a:p>
                <a:r>
                  <a:rPr lang="zh-CN" altLang="en-US" sz="2400" dirty="0"/>
                  <a:t>可以思考一下爆搜细节以及如何优化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015"/>
                <a:ext cx="10515600" cy="2402150"/>
              </a:xfrm>
              <a:blipFill>
                <a:blip r:embed="rId3"/>
                <a:stretch>
                  <a:fillRect l="-724" t="-3158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9235832-CEE0-4642-BEDE-AE4B936D9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843" y="1607467"/>
            <a:ext cx="2272957" cy="2230472"/>
          </a:xfrm>
          <a:prstGeom prst="rect">
            <a:avLst/>
          </a:prstGeom>
        </p:spPr>
      </p:pic>
      <p:sp>
        <p:nvSpPr>
          <p:cNvPr id="5" name="矩形">
            <a:extLst>
              <a:ext uri="{FF2B5EF4-FFF2-40B4-BE49-F238E27FC236}">
                <a16:creationId xmlns:a16="http://schemas.microsoft.com/office/drawing/2014/main" id="{008A6F6F-1A73-C149-8BEC-9542EF26F2C8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66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31451-F8B0-4245-86E2-C486CFA06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544"/>
            <a:ext cx="10783186" cy="5411419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sol:</a:t>
            </a:r>
          </a:p>
          <a:p>
            <a:r>
              <a:rPr lang="zh-CN" altLang="en-US" sz="2400" dirty="0"/>
              <a:t>一般的算法就是</a:t>
            </a:r>
            <a:r>
              <a:rPr lang="en-US" altLang="zh-CN" sz="2400" dirty="0" err="1"/>
              <a:t>bfs</a:t>
            </a:r>
            <a:r>
              <a:rPr lang="zh-CN" altLang="en-US" sz="2400" dirty="0"/>
              <a:t>，由于一共就</a:t>
            </a:r>
            <a:r>
              <a:rPr lang="en-US" altLang="zh-CN" sz="2400" dirty="0"/>
              <a:t>9</a:t>
            </a:r>
            <a:r>
              <a:rPr lang="zh-CN" altLang="en-US" sz="2400" dirty="0"/>
              <a:t>个数，所以把他们顺序变成一个九位数用</a:t>
            </a:r>
            <a:r>
              <a:rPr lang="en-US" altLang="zh-CN" sz="2400" dirty="0"/>
              <a:t>map</a:t>
            </a:r>
            <a:r>
              <a:rPr lang="zh-CN" altLang="en-US" sz="2400" dirty="0"/>
              <a:t>记录是否被搜索过即可</a:t>
            </a:r>
            <a:endParaRPr lang="en-US" altLang="zh-CN" sz="2400" dirty="0"/>
          </a:p>
          <a:p>
            <a:r>
              <a:rPr lang="zh-CN" altLang="en-US" sz="2400" dirty="0"/>
              <a:t>这里介绍另一种优化：双向</a:t>
            </a:r>
            <a:r>
              <a:rPr lang="en-US" altLang="zh-CN" sz="2400" dirty="0" err="1"/>
              <a:t>bfs</a:t>
            </a:r>
            <a:r>
              <a:rPr lang="zh-CN" altLang="en-US" sz="2400" dirty="0"/>
              <a:t>，通过两个队列和两个</a:t>
            </a:r>
            <a:r>
              <a:rPr lang="en-US" altLang="zh-CN" sz="2400" dirty="0"/>
              <a:t>map</a:t>
            </a:r>
            <a:r>
              <a:rPr lang="zh-CN" altLang="en-US" sz="2400" dirty="0"/>
              <a:t>，分别代表从起点和从终点开始搜索，</a:t>
            </a:r>
            <a:r>
              <a:rPr lang="en-US" altLang="zh-CN" sz="2400" dirty="0" err="1"/>
              <a:t>bfs</a:t>
            </a:r>
            <a:r>
              <a:rPr lang="zh-CN" altLang="en-US" sz="2400" dirty="0"/>
              <a:t>的循环里，每次轮流选一边弹出队首的一个元素并扩展，扩展的时候第一次碰到对面也搜过的状态立即退出，这就是最短距离</a:t>
            </a:r>
            <a:endParaRPr lang="en-US" altLang="zh-CN" sz="2400" dirty="0"/>
          </a:p>
          <a:p>
            <a:r>
              <a:rPr lang="zh-CN" altLang="en-US" sz="2400" dirty="0"/>
              <a:t>由于状态是指数增长的，这个优化在步数较多的时候还是很可观的，把</a:t>
            </a:r>
            <a:r>
              <a:rPr lang="en-US" altLang="zh-CN" sz="2400" dirty="0"/>
              <a:t>map</a:t>
            </a:r>
            <a:r>
              <a:rPr lang="zh-CN" altLang="en-US" sz="2400" dirty="0"/>
              <a:t>和队列开成</a:t>
            </a:r>
            <a:r>
              <a:rPr lang="en-US" altLang="zh-CN" sz="2400" dirty="0"/>
              <a:t>p[2]</a:t>
            </a:r>
            <a:r>
              <a:rPr lang="zh-CN" altLang="en-US" sz="2400" dirty="0"/>
              <a:t>，代码几乎没啥区别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22E3CA-2D3E-B04C-ABAE-53FC3A6E7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7726" y="3541986"/>
            <a:ext cx="3453660" cy="3316014"/>
          </a:xfrm>
          <a:prstGeom prst="rect">
            <a:avLst/>
          </a:prstGeom>
        </p:spPr>
      </p:pic>
      <p:sp>
        <p:nvSpPr>
          <p:cNvPr id="4" name="矩形">
            <a:extLst>
              <a:ext uri="{FF2B5EF4-FFF2-40B4-BE49-F238E27FC236}">
                <a16:creationId xmlns:a16="http://schemas.microsoft.com/office/drawing/2014/main" id="{A8205BEE-2021-6347-8C3F-50D3E08A5510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4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015"/>
                <a:ext cx="10515600" cy="240215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给你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个数，选其中若干个数相加，使他们的和不大于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sz="2400" dirty="0"/>
                  <a:t>，求和的最大值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r>
                  <a:rPr lang="zh-CN" altLang="en-US" sz="2400" dirty="0"/>
                  <a:t>，所有数在</a:t>
                </a:r>
                <a:r>
                  <a:rPr lang="en-US" altLang="zh-CN" sz="2400" dirty="0"/>
                  <a:t>int</a:t>
                </a:r>
                <a:r>
                  <a:rPr lang="zh-CN" altLang="en-US" sz="2400" dirty="0"/>
                  <a:t>范围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zh-CN" altLang="en-US" sz="2400" dirty="0"/>
                  <a:t>的时候是好做的，那么怎么把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45</m:t>
                    </m:r>
                  </m:oMath>
                </a14:m>
                <a:r>
                  <a:rPr lang="zh-CN" altLang="en-US" sz="2400" dirty="0"/>
                  <a:t>转化成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zh-CN" altLang="en-US" sz="2400" dirty="0"/>
                  <a:t>的问题呢？</a:t>
                </a:r>
                <a:endParaRPr lang="en-US" altLang="zh-CN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015"/>
                <a:ext cx="10515600" cy="2402150"/>
              </a:xfrm>
              <a:blipFill>
                <a:blip r:embed="rId3"/>
                <a:stretch>
                  <a:fillRect l="-724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>
            <a:extLst>
              <a:ext uri="{FF2B5EF4-FFF2-40B4-BE49-F238E27FC236}">
                <a16:creationId xmlns:a16="http://schemas.microsoft.com/office/drawing/2014/main" id="{D631CB6E-0A06-374B-B5CA-778E54CE23BC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48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31451-F8B0-4245-86E2-C486CFA06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5544"/>
                <a:ext cx="10783186" cy="541141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sol:</a:t>
                </a:r>
              </a:p>
              <a:p>
                <a:r>
                  <a:rPr lang="zh-CN" altLang="en-US" sz="2400" dirty="0"/>
                  <a:t>这个数据范围应该是不能</a:t>
                </a:r>
                <a:r>
                  <a:rPr lang="en-US" altLang="zh-CN" sz="2400" dirty="0" err="1"/>
                  <a:t>dp</a:t>
                </a:r>
                <a:r>
                  <a:rPr lang="zh-CN" altLang="en-US" sz="2400" dirty="0"/>
                  <a:t>的，而直接枚举选</a:t>
                </a:r>
                <a:r>
                  <a:rPr lang="en-US" altLang="zh-CN" sz="2400" dirty="0"/>
                  <a:t>/</a:t>
                </a:r>
                <a:r>
                  <a:rPr lang="zh-CN" altLang="en-US" sz="2400" dirty="0"/>
                  <a:t>不选是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45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zh-CN" altLang="en-US" sz="2400" dirty="0"/>
                  <a:t>我们考虑一半一半枚举，先枚举前半部分最多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22</m:t>
                        </m:r>
                      </m:sup>
                    </m:sSup>
                  </m:oMath>
                </a14:m>
                <a:r>
                  <a:rPr lang="zh-CN" altLang="en-US" sz="2400" dirty="0"/>
                  <a:t>，用数组记下来所有答案，排序；再枚举后半部分最多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r>
                  <a:rPr lang="zh-CN" altLang="en-US" sz="2400" dirty="0"/>
                  <a:t>，每次选一个前半部分尽可能大的数加起来不超过</a:t>
                </a:r>
                <a:r>
                  <a:rPr lang="en-US" altLang="zh-CN" sz="2400" dirty="0"/>
                  <a:t>w</a:t>
                </a:r>
                <a:r>
                  <a:rPr lang="zh-CN" altLang="en-US" sz="2400" dirty="0"/>
                  <a:t>，这个用二分查找即可；这样复杂度就变成了两部分的加法而不是乘法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31451-F8B0-4245-86E2-C486CFA06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5544"/>
                <a:ext cx="10783186" cy="5411419"/>
              </a:xfrm>
              <a:blipFill>
                <a:blip r:embed="rId3"/>
                <a:stretch>
                  <a:fillRect l="-706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>
            <a:extLst>
              <a:ext uri="{FF2B5EF4-FFF2-40B4-BE49-F238E27FC236}">
                <a16:creationId xmlns:a16="http://schemas.microsoft.com/office/drawing/2014/main" id="{A8205BEE-2021-6347-8C3F-50D3E08A5510}"/>
              </a:ext>
            </a:extLst>
          </p:cNvPr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68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09CD-B6E6-2341-B248-4F9AE8E7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3014"/>
            <a:ext cx="6118185" cy="6134986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关于迭代加深的讨论</a:t>
            </a:r>
            <a:endParaRPr lang="en-US" altLang="zh-CN" sz="2400" dirty="0"/>
          </a:p>
          <a:p>
            <a:r>
              <a:rPr lang="zh-CN" altLang="en-US" sz="2400" dirty="0"/>
              <a:t>除了剪枝，还有一种介于</a:t>
            </a:r>
            <a:r>
              <a:rPr lang="en-US" altLang="zh-CN" sz="2400" dirty="0" err="1"/>
              <a:t>dfs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bfs</a:t>
            </a:r>
            <a:r>
              <a:rPr lang="zh-CN" altLang="en-US" sz="2400" dirty="0"/>
              <a:t>之间的搜索方式，即迭代加深，用来解决转移方式较多的最近路径问题</a:t>
            </a:r>
            <a:endParaRPr lang="en-US" altLang="zh-CN" sz="2400" dirty="0"/>
          </a:p>
          <a:p>
            <a:r>
              <a:rPr lang="zh-CN" altLang="en-US" sz="2400" dirty="0"/>
              <a:t>在每次</a:t>
            </a:r>
            <a:r>
              <a:rPr lang="en-US" altLang="zh-CN" sz="2400" dirty="0" err="1"/>
              <a:t>dfs</a:t>
            </a:r>
            <a:r>
              <a:rPr lang="zh-CN" altLang="en-US" sz="2400" dirty="0"/>
              <a:t>之前先枚举一个最深的深度，然后搜遍这个深度里的所有状态，如果没有找到答案就继续加深深度</a:t>
            </a:r>
            <a:endParaRPr lang="en-US" altLang="zh-CN" sz="2400" dirty="0"/>
          </a:p>
          <a:p>
            <a:r>
              <a:rPr lang="zh-CN" altLang="en-US" sz="2400" dirty="0"/>
              <a:t>这样可以避免单纯</a:t>
            </a:r>
            <a:r>
              <a:rPr lang="en-US" altLang="zh-CN" sz="2400" dirty="0" err="1"/>
              <a:t>dfs</a:t>
            </a:r>
            <a:r>
              <a:rPr lang="zh-CN" altLang="en-US" sz="2400" dirty="0"/>
              <a:t>一意孤行、误入歧途的情况，也可以避免单纯</a:t>
            </a:r>
            <a:r>
              <a:rPr lang="en-US" altLang="zh-CN" sz="2400" dirty="0" err="1"/>
              <a:t>bfs</a:t>
            </a:r>
            <a:r>
              <a:rPr lang="zh-CN" altLang="en-US" sz="2400" dirty="0"/>
              <a:t>存储状态过多的情况</a:t>
            </a:r>
            <a:endParaRPr lang="en-US" altLang="zh-CN" sz="2400" dirty="0"/>
          </a:p>
          <a:p>
            <a:r>
              <a:rPr lang="zh-CN" altLang="en-US" sz="2400" dirty="0"/>
              <a:t>由于每一层的点基本呈指数增长，所以重复搜索浅层节点的复杂度只是个常数，不要为其感到惋惜</a:t>
            </a:r>
            <a:endParaRPr lang="en-US" altLang="zh-CN" sz="2400" dirty="0"/>
          </a:p>
          <a:p>
            <a:r>
              <a:rPr lang="zh-CN" altLang="en-US" sz="2400" dirty="0"/>
              <a:t>实际代码就是</a:t>
            </a:r>
            <a:r>
              <a:rPr lang="en-US" altLang="zh-CN" sz="2400" dirty="0"/>
              <a:t>for</a:t>
            </a:r>
            <a:r>
              <a:rPr lang="zh-CN" altLang="en-US" sz="2400" dirty="0"/>
              <a:t>循环里一个</a:t>
            </a:r>
            <a:r>
              <a:rPr lang="en-US" altLang="zh-CN" sz="2400" dirty="0" err="1"/>
              <a:t>dfs</a:t>
            </a:r>
            <a:r>
              <a:rPr lang="zh-CN" altLang="en-US" sz="2400" dirty="0"/>
              <a:t>，搜到解就返回</a:t>
            </a:r>
            <a:endParaRPr lang="en-US" altLang="zh-C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12FB8-CD4D-8A42-8532-F8ACD582B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726" y="1166418"/>
            <a:ext cx="6721411" cy="4100061"/>
          </a:xfrm>
          <a:prstGeom prst="rect">
            <a:avLst/>
          </a:prstGeom>
        </p:spPr>
      </p:pic>
      <p:sp>
        <p:nvSpPr>
          <p:cNvPr id="5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90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014"/>
                <a:ext cx="10515600" cy="278572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给定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，求一最短严格递增数列满足：</a:t>
                </a:r>
                <a:endParaRPr lang="en-US" altLang="zh-CN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, ∃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j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014"/>
                <a:ext cx="10515600" cy="2785729"/>
              </a:xfrm>
              <a:blipFill>
                <a:blip r:embed="rId3"/>
                <a:stretch>
                  <a:fillRect l="-724" t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375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31451-F8B0-4245-86E2-C486CFA06C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65544"/>
                <a:ext cx="10655595" cy="541141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sol:</a:t>
                </a:r>
              </a:p>
              <a:p>
                <a:r>
                  <a:rPr lang="zh-CN" altLang="en-US" sz="2400" dirty="0"/>
                  <a:t>估计一下长度应该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2×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logn</m:t>
                    </m:r>
                  </m:oMath>
                </a14:m>
                <a:r>
                  <a:rPr lang="zh-CN" altLang="en-US" sz="2400" dirty="0"/>
                  <a:t>，这除了爆搜也没啥方法了</a:t>
                </a:r>
                <a:r>
                  <a:rPr lang="en-US" altLang="zh-CN" sz="2400" dirty="0"/>
                  <a:t>……</a:t>
                </a:r>
                <a:r>
                  <a:rPr lang="zh-CN" altLang="en-US" sz="2400" dirty="0"/>
                  <a:t>最短而且转移方法很多，直接上迭代加深</a:t>
                </a:r>
                <a:endParaRPr lang="en-US" altLang="zh-CN" sz="2400" dirty="0"/>
              </a:p>
              <a:p>
                <a:r>
                  <a:rPr lang="zh-CN" altLang="en-US" sz="2400" dirty="0"/>
                  <a:t>可行性剪枝：舍弃过小：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𝑟𝑒𝑠𝑡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或过大：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rest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zh-CN" altLang="en-US" sz="2400" dirty="0"/>
                  <a:t>重复性剪枝：前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400" dirty="0"/>
                  <a:t>都一样，避免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400" dirty="0"/>
                  <a:t>也一样搜两遍</a:t>
                </a:r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931451-F8B0-4245-86E2-C486CFA06C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65544"/>
                <a:ext cx="10655595" cy="5411419"/>
              </a:xfrm>
              <a:blipFill>
                <a:blip r:embed="rId3"/>
                <a:stretch>
                  <a:fillRect l="-714" t="-1408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98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3014"/>
                <a:ext cx="10515600" cy="541156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关于</a:t>
                </a:r>
                <a:r>
                  <a:rPr lang="en-US" altLang="zh-CN" sz="2400" dirty="0"/>
                  <a:t>IDA</a:t>
                </a:r>
                <a:r>
                  <a:rPr lang="zh-CN" altLang="en-US" sz="2400" dirty="0"/>
                  <a:t>*的讨论</a:t>
                </a:r>
                <a:endParaRPr lang="en-US" altLang="zh-CN" sz="2400" dirty="0"/>
              </a:p>
              <a:p>
                <a:r>
                  <a:rPr lang="en-US" altLang="zh-CN" sz="2400" dirty="0"/>
                  <a:t>IDA</a:t>
                </a:r>
                <a:r>
                  <a:rPr lang="zh-CN" altLang="en-US" sz="2400" dirty="0"/>
                  <a:t>*可以理解为是一种对迭代加深</a:t>
                </a:r>
                <a:r>
                  <a:rPr lang="en-US" altLang="zh-CN" sz="2400" dirty="0" err="1"/>
                  <a:t>dfs</a:t>
                </a:r>
                <a:r>
                  <a:rPr lang="zh-CN" altLang="en-US" sz="2400" dirty="0"/>
                  <a:t>的剪枝，因为迭代加深</a:t>
                </a:r>
                <a:r>
                  <a:rPr lang="en-US" altLang="zh-CN" sz="2400" dirty="0" err="1"/>
                  <a:t>dfs</a:t>
                </a:r>
                <a:r>
                  <a:rPr lang="zh-CN" altLang="en-US" sz="2400" dirty="0"/>
                  <a:t>规定只搜索到第</a:t>
                </a:r>
                <a:r>
                  <a:rPr lang="en-US" altLang="zh-CN" sz="2400" dirty="0" err="1"/>
                  <a:t>cnt</a:t>
                </a:r>
                <a:r>
                  <a:rPr lang="zh-CN" altLang="en-US" sz="2400" dirty="0"/>
                  <a:t>层，所以如果在当前状态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下已经走了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层了，且你</a:t>
                </a:r>
                <a:r>
                  <a:rPr lang="en-US" altLang="zh-CN" sz="2400" dirty="0"/>
                  <a:t>”</a:t>
                </a:r>
                <a:r>
                  <a:rPr lang="zh-CN" altLang="en-US" sz="2400" dirty="0"/>
                  <a:t>估计</a:t>
                </a:r>
                <a:r>
                  <a:rPr lang="en-US" altLang="zh-CN" sz="2400" dirty="0"/>
                  <a:t>”</a:t>
                </a:r>
                <a:r>
                  <a:rPr lang="zh-CN" altLang="en-US" sz="2400" dirty="0"/>
                  <a:t>至少还需要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层才能到终点，如果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𝑐𝑛𝑡</m:t>
                    </m:r>
                  </m:oMath>
                </a14:m>
                <a:r>
                  <a:rPr lang="zh-CN" altLang="en-US" sz="2400" dirty="0"/>
                  <a:t>，就直接返回，因为在当前这个</a:t>
                </a:r>
                <a:r>
                  <a:rPr lang="en-US" altLang="zh-CN" sz="2400" dirty="0" err="1"/>
                  <a:t>cnt</a:t>
                </a:r>
                <a:r>
                  <a:rPr lang="zh-CN" altLang="en-US" sz="2400" dirty="0"/>
                  <a:t>限制下肯定走不到终点</a:t>
                </a:r>
                <a:endParaRPr lang="en-US" altLang="zh-CN" sz="2400" dirty="0"/>
              </a:p>
              <a:p>
                <a:r>
                  <a:rPr lang="zh-CN" altLang="en-US" sz="2400" dirty="0"/>
                  <a:t>这里我们称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为估价只是函数，这个函数是估计当前状态 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 距离终点的最短步数，首先它跟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没关系，其次不一定存在一种方法能让</a:t>
                </a:r>
                <a:r>
                  <a:rPr lang="en-US" altLang="zh-CN" sz="2400" dirty="0"/>
                  <a:t>x</a:t>
                </a:r>
                <a:r>
                  <a:rPr lang="zh-CN" altLang="en-US" sz="2400" dirty="0"/>
                  <a:t>经过就到达终点，只是一个最小值而已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009CD-B6E6-2341-B248-4F9AE8E72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3014"/>
                <a:ext cx="10515600" cy="5411567"/>
              </a:xfrm>
              <a:blipFill>
                <a:blip r:embed="rId3"/>
                <a:stretch>
                  <a:fillRect l="-724" t="-1405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"/>
          <p:cNvSpPr/>
          <p:nvPr/>
        </p:nvSpPr>
        <p:spPr>
          <a:xfrm>
            <a:off x="177800" y="127000"/>
            <a:ext cx="11836400" cy="664368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B59E68-5F9A-B946-AF73-0D24A0936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2827" y="3428797"/>
            <a:ext cx="6691232" cy="408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4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9228</TotalTime>
  <Words>1934</Words>
  <Application>Microsoft Macintosh PowerPoint</Application>
  <PresentationFormat>Widescreen</PresentationFormat>
  <Paragraphs>105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搜索进阶瞎讲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搜索瞎讲</dc:title>
  <dc:creator>QI QI</dc:creator>
  <cp:lastModifiedBy>QI QI</cp:lastModifiedBy>
  <cp:revision>395</cp:revision>
  <dcterms:created xsi:type="dcterms:W3CDTF">2020-07-26T10:09:01Z</dcterms:created>
  <dcterms:modified xsi:type="dcterms:W3CDTF">2020-08-03T01:01:25Z</dcterms:modified>
</cp:coreProperties>
</file>