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AE7"/>
          </a:solidFill>
        </a:fill>
      </a:tcStyle>
    </a:wholeTbl>
    <a:band2H>
      <a:tcTxStyle/>
      <a:tcStyle>
        <a:tcBdr/>
        <a:fill>
          <a:solidFill>
            <a:srgbClr val="E6F5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F3D1"/>
          </a:solidFill>
        </a:fill>
      </a:tcStyle>
    </a:wholeTbl>
    <a:band2H>
      <a:tcTxStyle/>
      <a:tcStyle>
        <a:tcBdr/>
        <a:fill>
          <a:solidFill>
            <a:srgbClr val="F2F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CFD1"/>
          </a:solidFill>
        </a:fill>
      </a:tcStyle>
    </a:wholeTbl>
    <a:band2H>
      <a:tcTxStyle/>
      <a:tcStyle>
        <a:tcBdr/>
        <a:fill>
          <a:solidFill>
            <a:srgbClr val="FCE8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9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/>
        </p:nvSpPr>
        <p:spPr>
          <a:xfrm>
            <a:off x="0" y="-3175"/>
            <a:ext cx="12192001" cy="520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810000" y="1449147"/>
            <a:ext cx="10572001" cy="297105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10000" y="5280847"/>
            <a:ext cx="10572001" cy="43497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</a:lstStyle>
          <a:p>
            <a:r>
              <a:t>Title Text</a:t>
            </a:r>
          </a:p>
        </p:txBody>
      </p:sp>
      <p:sp>
        <p:nvSpPr>
          <p:cNvPr id="97" name="Picture Placeholder 14"/>
          <p:cNvSpPr>
            <a:spLocks noGrp="1"/>
          </p:cNvSpPr>
          <p:nvPr>
            <p:ph type="pic" idx="13"/>
          </p:nvPr>
        </p:nvSpPr>
        <p:spPr>
          <a:xfrm>
            <a:off x="0" y="-1"/>
            <a:ext cx="12192001" cy="4800601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endParaRPr/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09999" y="5367337"/>
            <a:ext cx="10561420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6"/>
          <p:cNvSpPr/>
          <p:nvPr/>
        </p:nvSpPr>
        <p:spPr>
          <a:xfrm>
            <a:off x="631696" y="1081456"/>
            <a:ext cx="6332418" cy="3239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850984" y="1238502"/>
            <a:ext cx="5893841" cy="2645912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53189" y="4443679"/>
            <a:ext cx="5891638" cy="71324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574642" y="1081455"/>
            <a:ext cx="3810002" cy="4075467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</a:pPr>
            <a:endParaRPr/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reeform 6"/>
          <p:cNvSpPr/>
          <p:nvPr/>
        </p:nvSpPr>
        <p:spPr>
          <a:xfrm>
            <a:off x="1140883" y="2286585"/>
            <a:ext cx="4895117" cy="2503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1357088" y="2435956"/>
            <a:ext cx="4382522" cy="20077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155999" y="2286000"/>
            <a:ext cx="4880301" cy="229552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5" cy="363651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7"/>
          <p:cNvSpPr/>
          <p:nvPr/>
        </p:nvSpPr>
        <p:spPr>
          <a:xfrm>
            <a:off x="0" y="1"/>
            <a:ext cx="12192001" cy="52038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</p:spPr>
        <p:txBody>
          <a:bodyPr/>
          <a:lstStyle>
            <a:lvl1pPr algn="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09999" y="5281200"/>
            <a:ext cx="10561420" cy="433956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None/>
            </a:lvl1pPr>
            <a:lvl2pPr marL="0" indent="457200" algn="r">
              <a:buClrTx/>
              <a:buSzTx/>
              <a:buNone/>
            </a:lvl2pPr>
            <a:lvl3pPr marL="0" indent="914400" algn="r">
              <a:buClrTx/>
              <a:buSzTx/>
              <a:buNone/>
            </a:lvl3pPr>
            <a:lvl4pPr marL="0" indent="1371600" algn="r">
              <a:buClrTx/>
              <a:buSzTx/>
              <a:buNone/>
            </a:lvl4pPr>
            <a:lvl5pPr marL="0" indent="1828800" algn="r">
              <a:buClrTx/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18712" y="2222287"/>
            <a:ext cx="5185874" cy="363876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14727" y="2174875"/>
            <a:ext cx="5189858" cy="576263"/>
          </a:xfrm>
          <a:prstGeom prst="rect">
            <a:avLst/>
          </a:prstGeom>
        </p:spPr>
        <p:txBody>
          <a:bodyPr anchor="b"/>
          <a:lstStyle>
            <a:lvl1pPr marL="0" indent="0" algn="ctr">
              <a:buClrTx/>
              <a:buSzTx/>
              <a:buNone/>
              <a:defRPr sz="2000"/>
            </a:lvl1pPr>
            <a:lvl2pPr marL="0" indent="457200" algn="ctr">
              <a:buClrTx/>
              <a:buSzTx/>
              <a:buNone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0" indent="1371600" algn="ctr">
              <a:buClrTx/>
              <a:buSzTx/>
              <a:buNone/>
              <a:defRPr sz="2000"/>
            </a:lvl4pPr>
            <a:lvl5pPr marL="0" indent="1828800" algn="ctr">
              <a:buClrTx/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87414" y="2174874"/>
            <a:ext cx="5194584" cy="576264"/>
          </a:xfrm>
          <a:prstGeom prst="rect">
            <a:avLst/>
          </a:prstGeom>
        </p:spPr>
        <p:txBody>
          <a:bodyPr anchor="b"/>
          <a:lstStyle/>
          <a:p>
            <a:pPr marL="0" indent="0" algn="ctr">
              <a:buClrTx/>
              <a:buSzTx/>
              <a:buNone/>
              <a:defRPr sz="2000"/>
            </a:pPr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6"/>
          <p:cNvSpPr/>
          <p:nvPr/>
        </p:nvSpPr>
        <p:spPr>
          <a:xfrm>
            <a:off x="1073151" y="446087"/>
            <a:ext cx="3547533" cy="1814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1073150" y="446087"/>
            <a:ext cx="3547535" cy="161839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4855633" y="446087"/>
            <a:ext cx="6252634" cy="541496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73150" y="2260737"/>
            <a:ext cx="3547535" cy="3600312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814727" y="727522"/>
            <a:ext cx="4852989" cy="1617164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</a:lstStyle>
          <a:p>
            <a:r>
              <a:t>Title Text</a:t>
            </a:r>
          </a:p>
        </p:txBody>
      </p:sp>
      <p:sp>
        <p:nvSpPr>
          <p:cNvPr id="87" name="Picture Placeholder 11"/>
          <p:cNvSpPr>
            <a:spLocks noGrp="1"/>
          </p:cNvSpPr>
          <p:nvPr>
            <p:ph type="pic" idx="13"/>
          </p:nvPr>
        </p:nvSpPr>
        <p:spPr>
          <a:xfrm>
            <a:off x="6098116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/>
        </p:spPr>
        <p:txBody>
          <a:bodyPr lIns="91439" rIns="91439" anchor="t">
            <a:noAutofit/>
          </a:bodyPr>
          <a:lstStyle/>
          <a:p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14727" y="2344684"/>
            <a:ext cx="4852989" cy="351636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609010" y="6080087"/>
            <a:ext cx="315834" cy="326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>
          <a:xfrm>
            <a:off x="0" y="-1"/>
            <a:ext cx="12192001" cy="2185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14"/>
          </a:blipFill>
          <a:ln cap="rnd">
            <a:solidFill>
              <a:schemeClr val="accent1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417637"/>
            <a:ext cx="10972800" cy="4891088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24652" y="6080087"/>
            <a:ext cx="315835" cy="326401"/>
          </a:xfrm>
          <a:prstGeom prst="rect">
            <a:avLst/>
          </a:prstGeom>
          <a:ln w="12700">
            <a:miter lim="400000"/>
          </a:ln>
        </p:spPr>
        <p:txBody>
          <a:bodyPr wrap="none" lIns="10800" tIns="10800" rIns="10800" bIns="10800" anchor="b">
            <a:spAutoFit/>
          </a:bodyPr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FEFEFE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sz="1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778668" marR="0" indent="-321468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sz="1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1208314" marR="0" indent="-293914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sz="1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17145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sz="1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21717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sz="1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25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sz="1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sz="1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3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sz="1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37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"/>
        <a:tabLst/>
        <a:defRPr sz="1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luogu.org/problem/P2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nxcj/p/9589300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roblem/1015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problemset/problem/815/C" TargetMode="External"/><Relationship Id="rId7" Type="http://schemas.openxmlformats.org/officeDocument/2006/relationships/hyperlink" Target="https://loj.ac/problem/10159" TargetMode="External"/><Relationship Id="rId2" Type="http://schemas.openxmlformats.org/officeDocument/2006/relationships/hyperlink" Target="https://loj.ac/problem/101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nti.jisuanke.com/t/41793" TargetMode="External"/><Relationship Id="rId5" Type="http://schemas.openxmlformats.org/officeDocument/2006/relationships/hyperlink" Target="https://www.luogu.org/problem/P3360" TargetMode="External"/><Relationship Id="rId4" Type="http://schemas.openxmlformats.org/officeDocument/2006/relationships/hyperlink" Target="https://www.luogu.org/problem/P1270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blog/entry/209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luogu.org/problem/P135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luogu.org/problem/P20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树形</a:t>
            </a:r>
            <a:r>
              <a:rPr lang="en-US" dirty="0" err="1"/>
              <a:t>dp</a:t>
            </a:r>
            <a:r>
              <a:rPr lang="zh-CN" altLang="en-US" dirty="0"/>
              <a:t>瞎讲</a:t>
            </a:r>
            <a:endParaRPr dirty="0"/>
          </a:p>
        </p:txBody>
      </p:sp>
      <p:sp>
        <p:nvSpPr>
          <p:cNvPr id="130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钟煜奇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+mn-lt"/>
                <a:ea typeface="+mn-ea"/>
                <a:cs typeface="+mn-cs"/>
                <a:sym typeface="Helvetica"/>
              </a:rPr>
              <a:t>铮：我们再来一道吧</a:t>
            </a:r>
            <a:r>
              <a:t>……</a:t>
            </a:r>
          </a:p>
        </p:txBody>
      </p:sp>
      <p:sp>
        <p:nvSpPr>
          <p:cNvPr id="15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18711" y="2222287"/>
            <a:ext cx="10554576" cy="573466"/>
          </a:xfrm>
          <a:prstGeom prst="rect">
            <a:avLst/>
          </a:prstGeom>
        </p:spPr>
        <p:txBody>
          <a:bodyPr/>
          <a:lstStyle>
            <a:lvl1pPr>
              <a:defRPr sz="2400"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2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entury Gothic"/>
              </a:defRPr>
            </a:pP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2"/>
              </a:rPr>
              <a:t>选课</a:t>
            </a:r>
          </a:p>
        </p:txBody>
      </p:sp>
      <p:sp>
        <p:nvSpPr>
          <p:cNvPr id="160" name="Content Placeholder 2"/>
          <p:cNvSpPr txBox="1"/>
          <p:nvPr/>
        </p:nvSpPr>
        <p:spPr>
          <a:xfrm>
            <a:off x="855719" y="2795752"/>
            <a:ext cx="10463136" cy="1891863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二叉变多叉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根必选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加个虚根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没了</a:t>
            </a:r>
          </a:p>
        </p:txBody>
      </p:sp>
      <p:pic>
        <p:nvPicPr>
          <p:cNvPr id="16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4880078"/>
            <a:ext cx="8839201" cy="38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582" y="0"/>
            <a:ext cx="4399540" cy="44647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 advAuto="0"/>
      <p:bldP spid="161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个屁</a:t>
            </a:r>
          </a:p>
        </p:txBody>
      </p:sp>
      <p:sp>
        <p:nvSpPr>
          <p:cNvPr id="1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18711" y="2222287"/>
            <a:ext cx="10554576" cy="1873100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以上时间复杂度</a:t>
            </a:r>
            <a:r>
              <a:t>O(N*M^2)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并不是很优秀</a:t>
            </a:r>
          </a:p>
          <a:p>
            <a:pPr>
              <a:defRPr sz="20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考虑题目特点：</a:t>
            </a:r>
          </a:p>
          <a:p>
            <a:pPr>
              <a:defRPr sz="2000"/>
            </a:pPr>
            <a:r>
              <a:t>①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父亲的选择能影响儿子，儿子不能影响父亲的选择</a:t>
            </a:r>
          </a:p>
          <a:p>
            <a:pPr>
              <a:defRPr sz="2000"/>
            </a:pPr>
            <a:r>
              <a:t>②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平行子树之间不会互相影响</a:t>
            </a:r>
          </a:p>
        </p:txBody>
      </p:sp>
      <p:pic>
        <p:nvPicPr>
          <p:cNvPr id="16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460" y="0"/>
            <a:ext cx="4399540" cy="4464719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ectangle 5"/>
          <p:cNvSpPr txBox="1"/>
          <p:nvPr/>
        </p:nvSpPr>
        <p:spPr>
          <a:xfrm>
            <a:off x="855719" y="4095386"/>
            <a:ext cx="7083612" cy="1233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仍然考虑背包：选了子孙节点则当前点必选，否则不必选</a:t>
            </a:r>
          </a:p>
          <a:p>
            <a:pPr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而判断是否是子孙节点需要用到 </a:t>
            </a:r>
            <a:r>
              <a:rPr sz="2400" b="1" i="1" u="sng"/>
              <a:t>DFS</a:t>
            </a:r>
            <a:r>
              <a:rPr sz="2400" b="1" i="1" u="sng">
                <a:latin typeface="+mn-lt"/>
                <a:ea typeface="+mn-ea"/>
                <a:cs typeface="+mn-cs"/>
                <a:sym typeface="Helvetica"/>
              </a:rPr>
              <a:t>序</a:t>
            </a:r>
            <a:r>
              <a:rPr i="1">
                <a:latin typeface="+mn-lt"/>
                <a:ea typeface="+mn-ea"/>
                <a:cs typeface="+mn-cs"/>
                <a:sym typeface="Helvetica"/>
              </a:rPr>
              <a:t> 和 </a:t>
            </a:r>
            <a:r>
              <a:rPr sz="2400" b="1" i="1" u="sng">
                <a:latin typeface="+mn-lt"/>
                <a:ea typeface="+mn-ea"/>
                <a:cs typeface="+mn-cs"/>
                <a:sym typeface="Helvetica"/>
              </a:rPr>
              <a:t>子树大小</a:t>
            </a:r>
            <a:endParaRPr sz="2400" b="1" i="1" u="sng"/>
          </a:p>
          <a:p>
            <a:pPr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t>Dp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记录考虑完</a:t>
            </a:r>
            <a:r>
              <a:t>dfs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序为 </a:t>
            </a:r>
            <a:r>
              <a:t>I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的点且已经选了 </a:t>
            </a:r>
            <a:r>
              <a:t>j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门课的最大收益</a:t>
            </a:r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5608068"/>
            <a:ext cx="12192001" cy="36041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xtBox 8"/>
          <p:cNvSpPr txBox="1"/>
          <p:nvPr/>
        </p:nvSpPr>
        <p:spPr>
          <a:xfrm>
            <a:off x="9781599" y="4987938"/>
            <a:ext cx="236468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BY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董雨润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/>
      <p:bldP spid="168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eclaration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Declaration:</a:t>
            </a:r>
          </a:p>
        </p:txBody>
      </p:sp>
      <p:sp>
        <p:nvSpPr>
          <p:cNvPr id="172" name="显然不是所有树形背包都可以轻易的转化成dfsn的，所以我们仍考虑更普遍的递归做法…"/>
          <p:cNvSpPr txBox="1">
            <a:spLocks noGrp="1"/>
          </p:cNvSpPr>
          <p:nvPr>
            <p:ph type="body" sz="half" idx="1"/>
          </p:nvPr>
        </p:nvSpPr>
        <p:spPr>
          <a:xfrm>
            <a:off x="818712" y="2331243"/>
            <a:ext cx="10554576" cy="2195514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 i="1">
                <a:latin typeface="+mn-lt"/>
                <a:ea typeface="+mn-ea"/>
                <a:cs typeface="+mn-cs"/>
                <a:sym typeface="Helvetica"/>
              </a:rPr>
              <a:t>显然不是所有树形背包都可以轻易的转化成dfsn的，所以我们仍考虑更普遍的递归做法</a:t>
            </a:r>
          </a:p>
          <a:p>
            <a:pPr>
              <a:defRPr sz="2000"/>
            </a:pPr>
            <a:r>
              <a:t>其实以上递归写法是可以有更进一步的优化的：</a:t>
            </a:r>
          </a:p>
          <a:p>
            <a:pPr marL="0" indent="0">
              <a:spcBef>
                <a:spcPts val="0"/>
              </a:spcBef>
              <a:defRPr sz="2000"/>
            </a:pPr>
            <a:r>
              <a:t> 考虑对枚举范围的改进，去除多余的无用状态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Declaration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Declaration:</a:t>
            </a:r>
          </a:p>
        </p:txBody>
      </p:sp>
      <p:sp>
        <p:nvSpPr>
          <p:cNvPr id="175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6" name="Xnip2019-10-11_00-00-23.jpg" descr="Xnip2019-10-11_00-00-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495"/>
            <a:ext cx="12192000" cy="2578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Xnip2019-10-11_00-01-27.jpg" descr="Xnip2019-10-11_00-01-2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3379"/>
            <a:ext cx="12192000" cy="2948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复杂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复杂度</a:t>
            </a:r>
          </a:p>
        </p:txBody>
      </p:sp>
      <p:sp>
        <p:nvSpPr>
          <p:cNvPr id="180" name="可以通过 lca 证明这样做的复杂度是 O(n*k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dirty="0"/>
              <a:t>可以通过 </a:t>
            </a:r>
            <a:r>
              <a:rPr b="1" u="sng" dirty="0"/>
              <a:t>lca </a:t>
            </a:r>
            <a:r>
              <a:rPr dirty="0"/>
              <a:t>证明这样做的复杂度是 </a:t>
            </a:r>
            <a:r>
              <a:rPr b="1" u="sng" dirty="0"/>
              <a:t>O(n*k)</a:t>
            </a:r>
          </a:p>
          <a:p>
            <a:pPr>
              <a:defRPr sz="2000"/>
            </a:pPr>
            <a:r>
              <a:rPr dirty="0"/>
              <a:t>三次方变二次方真棒</a:t>
            </a:r>
          </a:p>
        </p:txBody>
      </p:sp>
      <p:pic>
        <p:nvPicPr>
          <p:cNvPr id="181" name="5628dd6ecd9fa100f371_size30_w521_h534.jpg" descr="5628dd6ecd9fa100f371_size30_w521_h5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775" y="2367209"/>
            <a:ext cx="3265193" cy="334666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5401340" y="4834159"/>
            <a:ext cx="31897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FFFF"/>
                </a:solidFill>
              </a:rPr>
              <a:t>By</a:t>
            </a:r>
            <a:r>
              <a:rPr lang="zh-CN" altLang="en-US" sz="2400" dirty="0">
                <a:solidFill>
                  <a:srgbClr val="FFFFFF"/>
                </a:solidFill>
              </a:rPr>
              <a:t> 刘子渊老师 </a:t>
            </a:r>
            <a:r>
              <a:rPr lang="en-US" altLang="zh-CN" sz="2400" dirty="0">
                <a:solidFill>
                  <a:srgbClr val="FFFFFF"/>
                </a:solidFill>
              </a:rPr>
              <a:t>&amp;</a:t>
            </a:r>
            <a:r>
              <a:rPr lang="zh-CN" altLang="en-US" sz="2400" dirty="0">
                <a:solidFill>
                  <a:srgbClr val="FFFFFF"/>
                </a:solidFill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hlinkClick r:id="rId3"/>
              </a:rPr>
              <a:t>Blog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Century Gothic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r>
              <a:t>Compare</a:t>
            </a:r>
          </a:p>
        </p:txBody>
      </p:sp>
      <p:pic>
        <p:nvPicPr>
          <p:cNvPr id="184" name="Content Placeholder 4" descr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675895"/>
            <a:ext cx="12192001" cy="639052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</p:spPr>
      </p:pic>
      <p:pic>
        <p:nvPicPr>
          <p:cNvPr id="185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321272"/>
            <a:ext cx="12192001" cy="73572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Box 7"/>
          <p:cNvSpPr txBox="1"/>
          <p:nvPr/>
        </p:nvSpPr>
        <p:spPr>
          <a:xfrm>
            <a:off x="5374464" y="2810754"/>
            <a:ext cx="22733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O(N*M)</a:t>
            </a:r>
          </a:p>
        </p:txBody>
      </p:sp>
      <p:sp>
        <p:nvSpPr>
          <p:cNvPr id="187" name="TextBox 8"/>
          <p:cNvSpPr txBox="1"/>
          <p:nvPr/>
        </p:nvSpPr>
        <p:spPr>
          <a:xfrm>
            <a:off x="5374464" y="3504467"/>
            <a:ext cx="22733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O(N*M^2)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r>
              <a:t>One more</a:t>
            </a:r>
          </a:p>
        </p:txBody>
      </p:sp>
      <p:sp>
        <p:nvSpPr>
          <p:cNvPr id="1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18711" y="2222287"/>
            <a:ext cx="10554576" cy="594486"/>
          </a:xfrm>
          <a:prstGeom prst="rect">
            <a:avLst/>
          </a:prstGeom>
        </p:spPr>
        <p:txBody>
          <a:bodyPr/>
          <a:lstStyle>
            <a:lvl1pPr>
              <a:defRPr sz="2400"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2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entury Gothic"/>
              </a:defRPr>
            </a:pP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2"/>
              </a:rPr>
              <a:t>数字转换</a:t>
            </a:r>
          </a:p>
        </p:txBody>
      </p:sp>
      <p:sp>
        <p:nvSpPr>
          <p:cNvPr id="191" name="Content Placeholder 2"/>
          <p:cNvSpPr txBox="1"/>
          <p:nvPr/>
        </p:nvSpPr>
        <p:spPr>
          <a:xfrm>
            <a:off x="873143" y="2947091"/>
            <a:ext cx="10463136" cy="1141434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题目描述极其玄学，需要强大建模能力，本人表示莫名其妙</a:t>
            </a:r>
            <a:endParaRPr sz="200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事实上，</a:t>
            </a:r>
            <a:r>
              <a:t>Ta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是在求最长链</a:t>
            </a:r>
            <a:endParaRPr sz="200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>
                <a:solidFill>
                  <a:srgbClr val="FFFFFF"/>
                </a:solidFill>
              </a:defRPr>
            </a:pPr>
            <a:r>
              <a:t>I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子树的最长链</a:t>
            </a:r>
            <a:r>
              <a:t>=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以 </a:t>
            </a:r>
            <a:r>
              <a:t>I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为根的最大深度</a:t>
            </a:r>
            <a:r>
              <a:t>+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以 </a:t>
            </a:r>
            <a:r>
              <a:t>I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为根的次长深度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没有板子</a:t>
            </a:r>
          </a:p>
        </p:txBody>
      </p:sp>
      <p:sp>
        <p:nvSpPr>
          <p:cNvPr id="19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18711" y="2222287"/>
            <a:ext cx="10554576" cy="573466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当然可以采用板子做法：</a:t>
            </a:r>
            <a:r>
              <a:t>dp[1][i]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记录最长边，</a:t>
            </a:r>
            <a:r>
              <a:t>dp[0][i]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记录次长边</a:t>
            </a:r>
          </a:p>
        </p:txBody>
      </p:sp>
      <p:pic>
        <p:nvPicPr>
          <p:cNvPr id="195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94" y="2735884"/>
            <a:ext cx="8275808" cy="1190488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ontent Placeholder 2"/>
          <p:cNvSpPr txBox="1"/>
          <p:nvPr/>
        </p:nvSpPr>
        <p:spPr>
          <a:xfrm>
            <a:off x="855719" y="4007523"/>
            <a:ext cx="10463136" cy="573466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或者是更加玄学的非递归法：</a:t>
            </a:r>
            <a:r>
              <a:t>d1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记录最长边，</a:t>
            </a:r>
            <a:r>
              <a:t>d2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记录次长边</a:t>
            </a:r>
          </a:p>
        </p:txBody>
      </p:sp>
      <p:pic>
        <p:nvPicPr>
          <p:cNvPr id="197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93" y="4526879"/>
            <a:ext cx="9102412" cy="2315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animBg="1" advAuto="0"/>
      <p:bldP spid="197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r>
              <a:t>Compare</a:t>
            </a:r>
          </a:p>
        </p:txBody>
      </p:sp>
      <p:pic>
        <p:nvPicPr>
          <p:cNvPr id="200" name="Content Placeholder 4" descr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1" y="2772290"/>
            <a:ext cx="12039260" cy="983243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</p:spPr>
      </p:pic>
      <p:sp>
        <p:nvSpPr>
          <p:cNvPr id="201" name="TextBox 5"/>
          <p:cNvSpPr txBox="1"/>
          <p:nvPr/>
        </p:nvSpPr>
        <p:spPr>
          <a:xfrm>
            <a:off x="6218090" y="2402957"/>
            <a:ext cx="18117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递归</a:t>
            </a:r>
          </a:p>
        </p:txBody>
      </p:sp>
      <p:sp>
        <p:nvSpPr>
          <p:cNvPr id="202" name="TextBox 6"/>
          <p:cNvSpPr txBox="1"/>
          <p:nvPr/>
        </p:nvSpPr>
        <p:spPr>
          <a:xfrm>
            <a:off x="6413022" y="3755532"/>
            <a:ext cx="1811789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非递归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小小的总(口)结(胡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小小的总(口)结(胡)</a:t>
            </a:r>
          </a:p>
        </p:txBody>
      </p:sp>
      <p:sp>
        <p:nvSpPr>
          <p:cNvPr id="205" name="对于一道题，个人以为能想到树形DP就不错了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对于一道题，个人以为能想到树形DP就不错了</a:t>
            </a:r>
          </a:p>
          <a:p>
            <a:pPr>
              <a:defRPr sz="2400"/>
            </a:pPr>
            <a:r>
              <a:t>通过这些题，可以看出树形DP大概有这么两类：</a:t>
            </a:r>
          </a:p>
          <a:p>
            <a:pPr>
              <a:defRPr sz="2400"/>
            </a:pPr>
            <a:r>
              <a:t>①树上操作，但在图论里没学过的(求最长链，走k步到当前点)</a:t>
            </a:r>
          </a:p>
          <a:p>
            <a:pPr>
              <a:defRPr sz="2400"/>
            </a:pPr>
            <a:r>
              <a:t>②建模题，虽然玄学，但一般都有</a:t>
            </a:r>
            <a:r>
              <a:rPr u="sng"/>
              <a:t>单向对应关系 </a:t>
            </a:r>
            <a:r>
              <a:t>(自己编的)</a:t>
            </a:r>
          </a:p>
          <a:p>
            <a:pPr>
              <a:defRPr sz="2400"/>
            </a:pPr>
            <a:r>
              <a:t>即每个点都指向唯一的父亲，但会被若干个儿子指(数与其约数和的关系)</a:t>
            </a:r>
          </a:p>
          <a:p>
            <a:pPr>
              <a:defRPr sz="2400"/>
            </a:pPr>
            <a:r>
              <a:t>剩下推方程+玄学优化就是了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树</a:t>
            </a:r>
          </a:p>
        </p:txBody>
      </p:sp>
      <p:sp>
        <p:nvSpPr>
          <p:cNvPr id="133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09999" y="2606566"/>
            <a:ext cx="10554576" cy="735725"/>
          </a:xfrm>
          <a:prstGeom prst="rect">
            <a:avLst/>
          </a:prstGeom>
        </p:spPr>
        <p:txBody>
          <a:bodyPr/>
          <a:lstStyle/>
          <a:p>
            <a:r>
              <a:rPr dirty="0"/>
              <a:t>Pre : </a:t>
            </a:r>
            <a:r>
              <a:rPr lang="zh-CN" altLang="en-US" dirty="0"/>
              <a:t>基础</a:t>
            </a:r>
            <a:r>
              <a:rPr lang="en-US" altLang="zh-CN" dirty="0"/>
              <a:t>DFS</a:t>
            </a:r>
            <a:r>
              <a:rPr lang="zh-CN" altLang="en-US" dirty="0"/>
              <a:t>，子树，儿子 </a:t>
            </a:r>
            <a:r>
              <a:rPr dirty="0"/>
              <a:t>etc.</a:t>
            </a:r>
          </a:p>
        </p:txBody>
      </p:sp>
      <p:sp>
        <p:nvSpPr>
          <p:cNvPr id="134" name="Rectangle 5"/>
          <p:cNvSpPr txBox="1"/>
          <p:nvPr/>
        </p:nvSpPr>
        <p:spPr>
          <a:xfrm>
            <a:off x="855719" y="3342290"/>
            <a:ext cx="600456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buClr>
                <a:schemeClr val="accent1"/>
              </a:buClr>
              <a:buSzPct val="100000"/>
              <a:buChar char=""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   没了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r>
              <a:t>List</a:t>
            </a:r>
          </a:p>
        </p:txBody>
      </p:sp>
      <p:sp>
        <p:nvSpPr>
          <p:cNvPr id="20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18711" y="2222287"/>
            <a:ext cx="10554576" cy="4402530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2"/>
              </a:rPr>
              <a:t>战略游戏</a:t>
            </a:r>
            <a:r>
              <a:t>   </a:t>
            </a:r>
            <a:r>
              <a:rPr sz="2000"/>
              <a:t>//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略水</a:t>
            </a:r>
            <a:endParaRPr sz="2000"/>
          </a:p>
          <a:p>
            <a:pPr>
              <a:defRPr sz="2400"/>
            </a:pP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2"/>
              </a:rPr>
              <a:t>皇宫看守</a:t>
            </a:r>
            <a:r>
              <a:t>  </a:t>
            </a:r>
            <a:r>
              <a:rPr sz="2000"/>
              <a:t>//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略改的双倍经验</a:t>
            </a:r>
          </a:p>
          <a:p>
            <a:pPr>
              <a:defRPr sz="2400"/>
            </a:pP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hlinkClick r:id="rId3"/>
              </a:rPr>
              <a:t>Karen and Supermarket</a:t>
            </a:r>
            <a:r>
              <a:rPr sz="2000"/>
              <a:t>      //建模</a:t>
            </a:r>
          </a:p>
          <a:p>
            <a:pPr>
              <a:defRPr sz="2400"/>
            </a:pP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hlinkClick r:id="rId4"/>
              </a:rPr>
              <a:t>“</a:t>
            </a: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4"/>
              </a:rPr>
              <a:t>访问</a:t>
            </a: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hlinkClick r:id="rId4"/>
              </a:rPr>
              <a:t>”</a:t>
            </a: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4"/>
              </a:rPr>
              <a:t>美术馆</a:t>
            </a:r>
            <a:r>
              <a:t>   </a:t>
            </a:r>
            <a:r>
              <a:rPr sz="2000"/>
              <a:t>//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略难</a:t>
            </a:r>
          </a:p>
          <a:p>
            <a:pPr>
              <a:defRPr sz="2400"/>
            </a:pP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5"/>
              </a:rPr>
              <a:t>偷天换日</a:t>
            </a:r>
            <a:r>
              <a:t>         </a:t>
            </a:r>
            <a:r>
              <a:rPr sz="2000"/>
              <a:t>//</a:t>
            </a:r>
            <a:r>
              <a:rPr sz="2000">
                <a:latin typeface="+mn-lt"/>
                <a:ea typeface="+mn-ea"/>
                <a:cs typeface="+mn-cs"/>
                <a:sym typeface="Helvetica"/>
              </a:rPr>
              <a:t>带预处理的双倍经验</a:t>
            </a:r>
          </a:p>
          <a:p>
            <a:pPr>
              <a:defRPr sz="2400"/>
            </a:pP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hlinkClick r:id="rId6"/>
              </a:rPr>
              <a:t>普通图论题</a:t>
            </a:r>
            <a:r>
              <a:t>    </a:t>
            </a:r>
            <a:r>
              <a:rPr sz="2000"/>
              <a:t>   //一点都不普通的毒瘤</a:t>
            </a:r>
          </a:p>
          <a:p>
            <a:pPr>
              <a:defRPr sz="2400"/>
            </a:pP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7"/>
              </a:rPr>
              <a:t>旅游规划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  <p:pic>
        <p:nvPicPr>
          <p:cNvPr id="211" name="Content Placeholder 4" descr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02" y="1754670"/>
            <a:ext cx="8117194" cy="5082069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r>
              <a:t>DP</a:t>
            </a:r>
          </a:p>
        </p:txBody>
      </p:sp>
      <p:sp>
        <p:nvSpPr>
          <p:cNvPr id="138" name="Content Placeholder 2"/>
          <p:cNvSpPr txBox="1"/>
          <p:nvPr/>
        </p:nvSpPr>
        <p:spPr>
          <a:xfrm>
            <a:off x="855719" y="3294991"/>
            <a:ext cx="10463136" cy="993879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我们以树的节点定义函数，我们基于节点的子节点</a:t>
            </a:r>
            <a:r>
              <a:rPr b="1" i="1" u="sng" dirty="0">
                <a:latin typeface="+mn-lt"/>
                <a:ea typeface="+mn-ea"/>
                <a:cs typeface="+mn-cs"/>
                <a:sym typeface="Helvetica"/>
              </a:rPr>
              <a:t>递归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计算。 </a:t>
            </a:r>
            <a:r>
              <a:rPr dirty="0"/>
              <a:t>DP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中的状态之一</a:t>
            </a:r>
            <a:r>
              <a:rPr b="1" i="1" u="sng" dirty="0">
                <a:latin typeface="+mn-lt"/>
                <a:ea typeface="+mn-ea"/>
                <a:cs typeface="+mn-cs"/>
                <a:sym typeface="Helvetica"/>
              </a:rPr>
              <a:t>通常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是节点</a:t>
            </a:r>
            <a:r>
              <a:rPr dirty="0"/>
              <a:t>i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，表示我们正在求解节点</a:t>
            </a:r>
            <a:r>
              <a:rPr dirty="0"/>
              <a:t>i</a:t>
            </a:r>
            <a:r>
              <a:rPr dirty="0">
                <a:latin typeface="+mn-lt"/>
                <a:ea typeface="+mn-ea"/>
                <a:cs typeface="+mn-cs"/>
                <a:sym typeface="Helvetica"/>
              </a:rPr>
              <a:t>的子树。</a:t>
            </a:r>
          </a:p>
        </p:txBody>
      </p:sp>
      <p:sp>
        <p:nvSpPr>
          <p:cNvPr id="139" name="Content Placeholder 2"/>
          <p:cNvSpPr txBox="1"/>
          <p:nvPr/>
        </p:nvSpPr>
        <p:spPr>
          <a:xfrm>
            <a:off x="873143" y="4288869"/>
            <a:ext cx="10463136" cy="993879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没了，看题</a:t>
            </a:r>
          </a:p>
        </p:txBody>
      </p:sp>
      <p:sp>
        <p:nvSpPr>
          <p:cNvPr id="140" name="Content Placeholder 2"/>
          <p:cNvSpPr txBox="1"/>
          <p:nvPr/>
        </p:nvSpPr>
        <p:spPr>
          <a:xfrm>
            <a:off x="10058332" y="3971868"/>
            <a:ext cx="1260522" cy="634005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>
              <a:spcBef>
                <a:spcPts val="600"/>
              </a:spcBef>
              <a:defRPr sz="2000">
                <a:solidFill>
                  <a:srgbClr val="FFFFFF"/>
                </a:solidFill>
              </a:defRPr>
            </a:pPr>
            <a:r>
              <a:rPr dirty="0"/>
              <a:t>——</a:t>
            </a:r>
            <a:r>
              <a:rPr u="sng" dirty="0">
                <a:solidFill>
                  <a:srgbClr val="FF0000"/>
                </a:solidFill>
                <a:uFill>
                  <a:solidFill>
                    <a:srgbClr val="8F8F8F"/>
                  </a:solidFill>
                </a:uFill>
                <a:hlinkClick r:id="rId3"/>
              </a:rPr>
              <a:t>Blog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 strike="sngStrike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板子</a:t>
            </a:r>
          </a:p>
        </p:txBody>
      </p:sp>
      <p:sp>
        <p:nvSpPr>
          <p:cNvPr id="143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18711" y="2222287"/>
            <a:ext cx="10554576" cy="615507"/>
          </a:xfrm>
          <a:prstGeom prst="rect">
            <a:avLst/>
          </a:prstGeom>
        </p:spPr>
        <p:txBody>
          <a:bodyPr/>
          <a:lstStyle/>
          <a:p>
            <a:r>
              <a:t>DP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是没有板子的！！！</a:t>
            </a:r>
          </a:p>
        </p:txBody>
      </p:sp>
      <p:pic>
        <p:nvPicPr>
          <p:cNvPr id="144" name="Picture 4" descr="Picture 4"/>
          <p:cNvPicPr>
            <a:picLocks noChangeAspect="1"/>
          </p:cNvPicPr>
          <p:nvPr/>
        </p:nvPicPr>
        <p:blipFill>
          <a:blip r:embed="rId2"/>
          <a:srcRect r="6300" b="5625"/>
          <a:stretch>
            <a:fillRect/>
          </a:stretch>
        </p:blipFill>
        <p:spPr>
          <a:xfrm>
            <a:off x="4743279" y="0"/>
            <a:ext cx="7116514" cy="7546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/>
          <a:p>
            <a:r>
              <a:t>Water</a:t>
            </a:r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09999" y="2466066"/>
            <a:ext cx="10554576" cy="773162"/>
          </a:xfrm>
          <a:prstGeom prst="rect">
            <a:avLst/>
          </a:prstGeom>
        </p:spPr>
        <p:txBody>
          <a:bodyPr/>
          <a:lstStyle>
            <a:lvl1pPr>
              <a:defRPr sz="2400"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2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entury Gothic"/>
              </a:defRPr>
            </a:pP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2"/>
              </a:rPr>
              <a:t>上司的舞会</a:t>
            </a:r>
          </a:p>
        </p:txBody>
      </p:sp>
      <p:pic>
        <p:nvPicPr>
          <p:cNvPr id="14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703" y="0"/>
            <a:ext cx="3993872" cy="405304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Content Placeholder 2"/>
          <p:cNvSpPr txBox="1"/>
          <p:nvPr/>
        </p:nvSpPr>
        <p:spPr>
          <a:xfrm>
            <a:off x="809999" y="5901070"/>
            <a:ext cx="10463136" cy="645217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子问题的重复性在本题中不太明显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809999" y="4364979"/>
            <a:ext cx="10463136" cy="1525373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Tx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考虑状态，也就是最优子结构的划定：</a:t>
            </a:r>
            <a:endParaRPr lang="en-US" altLang="zh-CN" dirty="0">
              <a:latin typeface="+mn-lt"/>
              <a:ea typeface="+mn-ea"/>
              <a:cs typeface="+mn-cs"/>
              <a:sym typeface="Helvetica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假设最优解是  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去，那么受影响的有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(2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3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5)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，同时以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(2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3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5)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为根的子树也要表现出局部的最优解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(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不选根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所以最优子结构就是以 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为根的子树，同时对是否选 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点加以讨论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809999" y="3004348"/>
            <a:ext cx="10463136" cy="645217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sz="2000" dirty="0">
                <a:solidFill>
                  <a:srgbClr val="FFFFFF"/>
                </a:solidFill>
                <a:sym typeface="Helvetica"/>
              </a:rPr>
              <a:t>首先建棵树是比较明显的：每个节点有唯一的上司，每个上司有不只一个下属</a:t>
            </a:r>
            <a:endParaRPr lang="en-US" altLang="zh-CN" sz="2000" dirty="0">
              <a:solidFill>
                <a:srgbClr val="FFFFFF"/>
              </a:solidFill>
              <a:sym typeface="Helvetica"/>
            </a:endParaRPr>
          </a:p>
        </p:txBody>
      </p:sp>
      <p:sp>
        <p:nvSpPr>
          <p:cNvPr id="9" name="Content Placeholder 2"/>
          <p:cNvSpPr txBox="1"/>
          <p:nvPr/>
        </p:nvSpPr>
        <p:spPr>
          <a:xfrm>
            <a:off x="809999" y="3525099"/>
            <a:ext cx="10463136" cy="839881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sz="2000" dirty="0">
                <a:solidFill>
                  <a:srgbClr val="FFFFFF"/>
                </a:solidFill>
                <a:sym typeface="Helvetica"/>
              </a:rPr>
              <a:t>对于这种节点 </a:t>
            </a:r>
            <a:r>
              <a:rPr lang="en-US" altLang="zh-CN" sz="2000" dirty="0">
                <a:solidFill>
                  <a:srgbClr val="FFFFFF"/>
                </a:solidFill>
                <a:sym typeface="Helvetica"/>
              </a:rPr>
              <a:t>x</a:t>
            </a:r>
            <a:r>
              <a:rPr lang="zh-CN" altLang="en-US" sz="2000" dirty="0">
                <a:solidFill>
                  <a:srgbClr val="FFFFFF"/>
                </a:solidFill>
                <a:sym typeface="Helvetica"/>
              </a:rPr>
              <a:t> 即受上司影响，又受孩子影响的，我们一般只考虑一边</a:t>
            </a:r>
            <a:endParaRPr lang="en-US" altLang="zh-CN" sz="2000" dirty="0">
              <a:solidFill>
                <a:srgbClr val="FFFFFF"/>
              </a:solidFill>
              <a:sym typeface="Helvetica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Tx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sz="2000" dirty="0">
                <a:solidFill>
                  <a:srgbClr val="FFFFFF"/>
                </a:solidFill>
                <a:sym typeface="Helvetica"/>
              </a:rPr>
              <a:t>这样一个节点受且仅受其父亲决策的影响</a:t>
            </a:r>
            <a:endParaRPr lang="en-US" altLang="zh-CN" sz="2000" dirty="0">
              <a:solidFill>
                <a:srgbClr val="FFFFFF"/>
              </a:solidFill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1" animBg="1" advAuto="0"/>
      <p:bldP spid="7" grpId="0" animBg="1" advAuto="0"/>
      <p:bldP spid="8" grpId="0" animBg="1" advAuto="0"/>
      <p:bldP spid="9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Water</a:t>
            </a:r>
            <a:endParaRPr lang="en-US" dirty="0"/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" y="5068051"/>
            <a:ext cx="8610601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903" y="0"/>
            <a:ext cx="3993872" cy="405304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ntent Placeholder 2"/>
          <p:cNvSpPr txBox="1"/>
          <p:nvPr/>
        </p:nvSpPr>
        <p:spPr>
          <a:xfrm>
            <a:off x="809999" y="2845400"/>
            <a:ext cx="10463136" cy="645217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于是</a:t>
            </a:r>
            <a:r>
              <a:rPr lang="en-US" altLang="zh-CN" dirty="0" err="1">
                <a:latin typeface="+mn-lt"/>
                <a:ea typeface="+mn-ea"/>
                <a:cs typeface="+mn-cs"/>
                <a:sym typeface="Helvetica"/>
              </a:rPr>
              <a:t>dp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altLang="zh-CN" dirty="0" err="1"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][j]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表示以 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为根节点的子树，且 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I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去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/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不去 所产生的最大快乐指数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Content Placeholder 2"/>
          <p:cNvSpPr txBox="1"/>
          <p:nvPr/>
        </p:nvSpPr>
        <p:spPr>
          <a:xfrm>
            <a:off x="809999" y="3490617"/>
            <a:ext cx="10463136" cy="1262136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考虑转移方法：</a:t>
            </a:r>
            <a:endParaRPr lang="en-US" altLang="zh-CN" dirty="0">
              <a:latin typeface="+mn-lt"/>
              <a:ea typeface="+mn-ea"/>
              <a:cs typeface="+mn-cs"/>
              <a:sym typeface="Helvetica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如果当前点不去，那么其子节点 </a:t>
            </a:r>
            <a:r>
              <a:rPr lang="zh-CN" altLang="en-US" b="1" i="1" u="sng" dirty="0">
                <a:latin typeface="+mn-lt"/>
                <a:ea typeface="+mn-ea"/>
                <a:cs typeface="+mn-cs"/>
                <a:sym typeface="Helvetica"/>
              </a:rPr>
              <a:t>爱去不去 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，取最大值即可</a:t>
            </a:r>
            <a:endParaRPr lang="en-US" altLang="zh-CN" dirty="0">
              <a:latin typeface="+mn-lt"/>
              <a:ea typeface="+mn-ea"/>
              <a:cs typeface="+mn-cs"/>
              <a:sym typeface="Helvetica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如果当前点去，那么其子节点 </a:t>
            </a:r>
            <a:r>
              <a:rPr lang="zh-CN" altLang="en-US" b="1" i="1" u="sng" dirty="0">
                <a:latin typeface="+mn-lt"/>
                <a:ea typeface="+mn-ea"/>
                <a:cs typeface="+mn-cs"/>
                <a:sym typeface="Helvetica"/>
              </a:rPr>
              <a:t>一定不能去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，最终加上当前点的欢乐值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73615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  <p:bldP spid="1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536" y="0"/>
            <a:ext cx="3993872" cy="405304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Water</a:t>
            </a:r>
            <a:endParaRPr lang="en-US" dirty="0"/>
          </a:p>
        </p:txBody>
      </p:sp>
      <p:pic>
        <p:nvPicPr>
          <p:cNvPr id="5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9" y="2322588"/>
            <a:ext cx="8610601" cy="8255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ontent Placeholder 2"/>
          <p:cNvSpPr txBox="1"/>
          <p:nvPr/>
        </p:nvSpPr>
        <p:spPr>
          <a:xfrm>
            <a:off x="809999" y="3277956"/>
            <a:ext cx="10463136" cy="645217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仔细观察方程，发现求 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x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之前一定要先求出来其儿子 </a:t>
            </a: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aim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的值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809999" y="3921335"/>
            <a:ext cx="10463136" cy="645217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所以代码的实现采用 </a:t>
            </a:r>
            <a:r>
              <a:rPr lang="en-US" altLang="zh-CN" b="1" i="1" u="sng" dirty="0">
                <a:latin typeface="+mn-lt"/>
                <a:ea typeface="+mn-ea"/>
                <a:cs typeface="+mn-cs"/>
                <a:sym typeface="Helvetica"/>
              </a:rPr>
              <a:t>DFS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回溯的时候计算即可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Content Placeholder 2"/>
          <p:cNvSpPr txBox="1"/>
          <p:nvPr/>
        </p:nvSpPr>
        <p:spPr>
          <a:xfrm>
            <a:off x="809999" y="4564714"/>
            <a:ext cx="10463136" cy="1218777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en-US" altLang="zh-CN" dirty="0">
                <a:latin typeface="+mn-lt"/>
                <a:ea typeface="+mn-ea"/>
                <a:cs typeface="+mn-cs"/>
                <a:sym typeface="Helvetica"/>
              </a:rPr>
              <a:t>Tips:</a:t>
            </a: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对于实在不喜欢 </a:t>
            </a:r>
            <a:r>
              <a:rPr lang="en-US" altLang="zh-CN" b="1" i="1" u="sng" dirty="0">
                <a:latin typeface="+mn-lt"/>
                <a:ea typeface="+mn-ea"/>
                <a:cs typeface="+mn-cs"/>
                <a:sym typeface="Helvetica"/>
              </a:rPr>
              <a:t>DFS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或者担心 </a:t>
            </a:r>
            <a:r>
              <a:rPr lang="zh-CN" altLang="en-US" b="1" i="1" u="sng" dirty="0">
                <a:latin typeface="+mn-lt"/>
                <a:ea typeface="+mn-ea"/>
                <a:cs typeface="+mn-cs"/>
                <a:sym typeface="Helvetica"/>
              </a:rPr>
              <a:t>爆栈卡常 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等问题的同学</a:t>
            </a:r>
            <a:endParaRPr lang="en-US" altLang="zh-CN" dirty="0">
              <a:latin typeface="+mn-lt"/>
              <a:ea typeface="+mn-ea"/>
              <a:cs typeface="+mn-cs"/>
              <a:sym typeface="Helvetica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 sz="2000">
                <a:solidFill>
                  <a:srgbClr val="FFFFFF"/>
                </a:solidFill>
              </a:defRPr>
            </a:pP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可以考虑采用先 </a:t>
            </a:r>
            <a:r>
              <a:rPr lang="en-US" altLang="zh-CN" b="1" i="1" u="sng" dirty="0">
                <a:latin typeface="+mn-lt"/>
                <a:ea typeface="+mn-ea"/>
                <a:cs typeface="+mn-cs"/>
                <a:sym typeface="Helvetica"/>
              </a:rPr>
              <a:t>BFS</a:t>
            </a:r>
            <a:r>
              <a:rPr lang="zh-CN" altLang="en-US" dirty="0">
                <a:latin typeface="+mn-lt"/>
                <a:ea typeface="+mn-ea"/>
                <a:cs typeface="+mn-cs"/>
                <a:sym typeface="Helvetica"/>
              </a:rPr>
              <a:t> 或 </a:t>
            </a:r>
            <a:r>
              <a:rPr lang="en-US" altLang="zh-CN" b="1" i="1" u="sng" dirty="0">
                <a:latin typeface="+mn-lt"/>
                <a:ea typeface="+mn-ea"/>
                <a:cs typeface="+mn-cs"/>
                <a:sym typeface="Helvetica"/>
              </a:rPr>
              <a:t>Topological</a:t>
            </a:r>
            <a:r>
              <a:rPr lang="zh-CN" altLang="en-US" b="1" i="1" u="sng" dirty="0">
                <a:latin typeface="+mn-lt"/>
                <a:ea typeface="+mn-ea"/>
                <a:cs typeface="+mn-cs"/>
                <a:sym typeface="Helvetica"/>
              </a:rPr>
              <a:t>排序</a:t>
            </a:r>
            <a:endParaRPr b="1" i="1" u="sng" dirty="0"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77069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7" grpId="0" animBg="1" advAuto="0"/>
      <p:bldP spid="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CSP-J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723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>
            <a:spLocks noGrp="1"/>
          </p:cNvSpPr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entury Gothic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背包</a:t>
            </a:r>
          </a:p>
        </p:txBody>
      </p:sp>
      <p:sp>
        <p:nvSpPr>
          <p:cNvPr id="153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18711" y="2222287"/>
            <a:ext cx="10554576" cy="815203"/>
          </a:xfrm>
          <a:prstGeom prst="rect">
            <a:avLst/>
          </a:prstGeom>
        </p:spPr>
        <p:txBody>
          <a:bodyPr/>
          <a:lstStyle>
            <a:lvl1pPr>
              <a:defRPr sz="2400"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2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entury Gothic"/>
              </a:defRPr>
            </a:pPr>
            <a:r>
              <a:rPr u="sng">
                <a:solidFill>
                  <a:srgbClr val="8F8F8F"/>
                </a:solidFill>
                <a:uFill>
                  <a:solidFill>
                    <a:srgbClr val="8F8F8F"/>
                  </a:solidFill>
                </a:uFill>
                <a:latin typeface="+mn-lt"/>
                <a:ea typeface="+mn-ea"/>
                <a:cs typeface="+mn-cs"/>
                <a:sym typeface="Helvetica"/>
                <a:hlinkClick r:id="rId2"/>
              </a:rPr>
              <a:t>二叉苹果树</a:t>
            </a:r>
          </a:p>
        </p:txBody>
      </p:sp>
      <p:sp>
        <p:nvSpPr>
          <p:cNvPr id="154" name="Content Placeholder 2"/>
          <p:cNvSpPr txBox="1"/>
          <p:nvPr/>
        </p:nvSpPr>
        <p:spPr>
          <a:xfrm>
            <a:off x="873143" y="3037489"/>
            <a:ext cx="10574931" cy="1303935"/>
          </a:xfrm>
          <a:prstGeom prst="rect">
            <a:avLst/>
          </a:prstGeom>
          <a:ln w="12700">
            <a:miter lim="400000"/>
          </a:ln>
          <a:effectLst>
            <a:outerShdw blurRad="50800" dir="144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背包：选不选以及选几个</a:t>
            </a:r>
            <a:endParaRPr sz="2000"/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记录以 </a:t>
            </a:r>
            <a:r>
              <a:t>I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为根的子树保留 </a:t>
            </a:r>
            <a:r>
              <a:t>j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树枝的最多苹果数</a:t>
            </a:r>
            <a:endParaRPr sz="2000"/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Char char=""/>
              <a:defRPr>
                <a:solidFill>
                  <a:srgbClr val="FFFFFF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可以看做：对于前 </a:t>
            </a:r>
            <a:r>
              <a:t>X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棵子树枝，一共要留 </a:t>
            </a:r>
            <a:r>
              <a:t>j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树枝，且在当前子树枝上保留了 </a:t>
            </a:r>
            <a:r>
              <a:t>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树枝的最多苹果数</a:t>
            </a:r>
          </a:p>
        </p:txBody>
      </p:sp>
      <p:pic>
        <p:nvPicPr>
          <p:cNvPr id="155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4792124"/>
            <a:ext cx="12192001" cy="364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377" y="191386"/>
            <a:ext cx="3618910" cy="36189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animBg="1" advAuto="0"/>
      <p:bldP spid="155" grpId="2" animBg="1" advAuto="0"/>
    </p:bldLst>
  </p:timing>
</p:sld>
</file>

<file path=ppt/theme/theme1.xml><?xml version="1.0" encoding="utf-8"?>
<a:theme xmlns:a="http://schemas.openxmlformats.org/drawingml/2006/main" name="Quotable">
  <a:themeElements>
    <a:clrScheme name="Custom 1">
      <a:dk1>
        <a:srgbClr val="000000"/>
      </a:dk1>
      <a:lt1>
        <a:srgbClr val="212121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68787"/>
      </a:hlink>
      <a:folHlink>
        <a:srgbClr val="868787"/>
      </a:folHlink>
    </a:clrScheme>
    <a:fontScheme name="Quotable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Quotable">
  <a:themeElements>
    <a:clrScheme name="Quotabl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0000FF"/>
      </a:hlink>
      <a:folHlink>
        <a:srgbClr val="FF00FF"/>
      </a:folHlink>
    </a:clrScheme>
    <a:fontScheme name="Quotable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565</Words>
  <Application>Microsoft Macintosh PowerPoint</Application>
  <PresentationFormat>Widescreen</PresentationFormat>
  <Paragraphs>91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Helvetica</vt:lpstr>
      <vt:lpstr>Quotable</vt:lpstr>
      <vt:lpstr>树形dp瞎讲</vt:lpstr>
      <vt:lpstr>树</vt:lpstr>
      <vt:lpstr>DP</vt:lpstr>
      <vt:lpstr>板子</vt:lpstr>
      <vt:lpstr>Water</vt:lpstr>
      <vt:lpstr>Water</vt:lpstr>
      <vt:lpstr>Water</vt:lpstr>
      <vt:lpstr>对于CSP-J</vt:lpstr>
      <vt:lpstr>背包</vt:lpstr>
      <vt:lpstr>铮：我们再来一道吧……</vt:lpstr>
      <vt:lpstr>个屁</vt:lpstr>
      <vt:lpstr>Declaration:</vt:lpstr>
      <vt:lpstr>Declaration:</vt:lpstr>
      <vt:lpstr>复杂度</vt:lpstr>
      <vt:lpstr>Compare</vt:lpstr>
      <vt:lpstr>One more</vt:lpstr>
      <vt:lpstr>没有板子</vt:lpstr>
      <vt:lpstr>Compare</vt:lpstr>
      <vt:lpstr>小小的总(口)结(胡)</vt:lpstr>
      <vt:lpstr>List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on Trees</dc:title>
  <cp:lastModifiedBy>QI QI</cp:lastModifiedBy>
  <cp:revision>34</cp:revision>
  <dcterms:modified xsi:type="dcterms:W3CDTF">2020-07-18T12:48:39Z</dcterms:modified>
</cp:coreProperties>
</file>