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67" r:id="rId4"/>
    <p:sldId id="270" r:id="rId5"/>
    <p:sldId id="271" r:id="rId6"/>
    <p:sldId id="276" r:id="rId7"/>
    <p:sldId id="280" r:id="rId8"/>
    <p:sldId id="282" r:id="rId9"/>
    <p:sldId id="277" r:id="rId10"/>
    <p:sldId id="278" r:id="rId11"/>
    <p:sldId id="283" r:id="rId12"/>
    <p:sldId id="284" r:id="rId13"/>
    <p:sldId id="285" r:id="rId14"/>
    <p:sldId id="286" r:id="rId15"/>
    <p:sldId id="257" r:id="rId16"/>
    <p:sldId id="259" r:id="rId17"/>
    <p:sldId id="268" r:id="rId18"/>
    <p:sldId id="273" r:id="rId19"/>
    <p:sldId id="279" r:id="rId20"/>
    <p:sldId id="28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/>
    <p:restoredTop sz="86401"/>
  </p:normalViewPr>
  <p:slideViewPr>
    <p:cSldViewPr snapToGrid="0" snapToObjects="1">
      <p:cViewPr varScale="1">
        <p:scale>
          <a:sx n="109" d="100"/>
          <a:sy n="109" d="100"/>
        </p:scale>
        <p:origin x="8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9219D-994A-4244-AD7F-E5714F13291B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68EDD-092B-5344-9C0D-91B335982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8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7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8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7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注：数在计算机里以补码存储，补码负数是取反</a:t>
            </a:r>
            <a:r>
              <a:rPr lang="en-US" altLang="zh-CN" sz="1200" dirty="0"/>
              <a:t>+1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57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3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9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2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8EDD-092B-5344-9C0D-91B3359827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43E-25C3-D44B-B863-A36E9F638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20B5-2ACF-3243-A014-B79623C6D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C250-76C8-754F-8E4A-8EECFE77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1172-50C3-8D4B-8911-36BA7704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68692-3DCA-9E4A-A44B-6D0244C1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E311-8AA9-0242-9902-BF50D448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BFE7E-13B2-474D-8DCF-805890493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DB06-4A6D-494C-A545-4D476C86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AE15-0133-8543-983C-81EB1FB6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FE74-EE6C-844F-AD7A-CA70A3F6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01F30-0D40-4E4E-988D-947DA6567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0B602-9898-EA46-A5AA-F6ED9AF3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30D9-1E94-644A-8A17-07A6B5E0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7B55-7654-1643-8953-0850A613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690E-1F33-6F42-B658-20EE2315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759-B024-5546-A23A-3687A1AE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F05B-20B7-4543-A681-03502FA9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8F93-AEE8-AF4F-9185-352EDE4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0F537-826B-1C41-A3BC-86DFB20C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3861-9F91-914D-B752-F8B4BFF2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BC0F-7C3B-B842-8C3E-0D7FEFD7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F461-2ED6-2947-842F-988703B1B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47A0-C5E0-C043-BE87-6EA5FAE4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5A89-A037-F041-AF50-0666F42F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69682-668A-3949-8ABB-A5A55B6A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D46F-9A25-3D4A-B6F6-04B9C15E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29E5-3048-6B4A-A1FE-FCBCF7739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1AFB2-28C9-E045-8692-78838AA5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9B26-02CD-E144-932B-7A52045A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0007-65B0-4C48-8FF9-73CA89AF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23700-88E3-4B40-9F40-EFAF7DF1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8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2507-2D21-D44D-BF21-FE1BCC0A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E333D-06F7-C64B-B2F9-374B34D19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965F5-5B1B-5440-B172-800BAE850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0F926-F732-DD4B-B888-6DCDA5CC8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C03E3-99B4-5C4D-9A47-074DAD333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92FE-3654-7C46-96F5-57DAB688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31AD0-A1EE-9C45-87EA-89E42ACC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3E430-59B9-F045-A3E4-4726A633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EAC8-2061-CE42-A5E2-2DFC5CC3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688C-638A-9E4C-8F28-DEB25E1E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DBC0D-B928-034B-8D4E-AF014AAF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190B5-D4F9-A54F-A5BF-0457D304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761B-09EF-A449-A03D-49404547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AA6FB-F27A-1F47-8895-8CEF15B7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EF4A9-3499-3045-80AE-861A54AB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8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E6D-B73D-4F48-A393-EAA4980F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4984-A5A1-2A46-A67C-A56E1985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BD887-7827-994C-8FBC-AD9A27F20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670F5-92A7-BB4D-8788-2DDF52CE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4B81-5416-504A-906D-3B244068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5E147-BBA7-7B46-8F26-64B8D634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D2A-497C-894B-B342-ADD7FC69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24C1B-7E34-B04D-ACE0-310E738C1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A425-F2FD-154C-ADE6-813B3FDA0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6829-18DA-7C44-B84C-EA1FE304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A914-9761-A745-9E9D-CF13096C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A9707-BF3C-6641-A37B-A60150FF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66AF5-0774-EB49-84C3-FA1E2201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01CF-5DFD-D24C-8092-132353B39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A79B-3939-FD4F-A41C-CE03E5F3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9820-F33D-B749-8FDB-2492AD7E108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5D26-DE69-2A4F-86EA-2BA6D53A4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6FE61-7582-2249-B2CE-2DBEA48A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DE04-08AF-2B46-81E4-C2F4D8FD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6619" TargetMode="External"/><Relationship Id="rId3" Type="http://schemas.openxmlformats.org/officeDocument/2006/relationships/hyperlink" Target="https://www.luogu.com.cn/problem/P3372" TargetMode="External"/><Relationship Id="rId7" Type="http://schemas.openxmlformats.org/officeDocument/2006/relationships/hyperlink" Target="http://acm.hdu.edu.cn/showproblem.php?pid=586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P4514" TargetMode="External"/><Relationship Id="rId5" Type="http://schemas.openxmlformats.org/officeDocument/2006/relationships/hyperlink" Target="http://acm.hdu.edu.cn/showproblem.php?pid=1754" TargetMode="External"/><Relationship Id="rId10" Type="http://schemas.openxmlformats.org/officeDocument/2006/relationships/hyperlink" Target="http://codeforces.com/problemset/problem/369/E" TargetMode="External"/><Relationship Id="rId4" Type="http://schemas.openxmlformats.org/officeDocument/2006/relationships/hyperlink" Target="https://www.luogu.com.cn/problem/P3369" TargetMode="External"/><Relationship Id="rId9" Type="http://schemas.openxmlformats.org/officeDocument/2006/relationships/hyperlink" Target="https://www.luogu.com.cn/problem/P197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acm.hdu.edu.cn/showproblem.php?pid=175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2D96-2335-594B-95C4-6D5F37C9D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noProof="0" dirty="0"/>
              <a:t>树状数组瞎讲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A126F-0F3A-D54A-A098-EF2BC1F91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noProof="0" dirty="0"/>
              <a:t>钟煜奇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7DE34F6C-9C4C-124E-A1C4-99CA5EE4235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4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5EA0-B9A0-4449-8AAA-2B46AA33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641131"/>
            <a:ext cx="11204028" cy="5665075"/>
          </a:xfrm>
        </p:spPr>
        <p:txBody>
          <a:bodyPr>
            <a:normAutofit/>
          </a:bodyPr>
          <a:lstStyle/>
          <a:p>
            <a:r>
              <a:rPr lang="en-US" altLang="zh-CN" sz="2400" noProof="0" dirty="0"/>
              <a:t>sol:</a:t>
            </a:r>
          </a:p>
          <a:p>
            <a:r>
              <a:rPr lang="zh-CN" altLang="en-US" sz="2400" dirty="0"/>
              <a:t>仍然采用权值树状数组的做法，在权值</a:t>
            </a:r>
            <a:r>
              <a:rPr lang="en-US" altLang="zh-CN" sz="2400" dirty="0"/>
              <a:t>=t</a:t>
            </a:r>
            <a:r>
              <a:rPr lang="zh-CN" altLang="en-US" sz="2400" dirty="0"/>
              <a:t>时，</a:t>
            </a:r>
            <a:r>
              <a:rPr lang="en-US" altLang="zh-CN" sz="2400" dirty="0"/>
              <a:t>type=0</a:t>
            </a:r>
            <a:r>
              <a:rPr lang="zh-CN" altLang="en-US" sz="2400" dirty="0"/>
              <a:t>的贡献是</a:t>
            </a:r>
            <a:r>
              <a:rPr lang="en-US" altLang="zh-CN" sz="2400" dirty="0"/>
              <a:t>f(t)=query(t)</a:t>
            </a:r>
            <a:r>
              <a:rPr lang="zh-CN" altLang="en-US" sz="2400" dirty="0"/>
              <a:t>，</a:t>
            </a:r>
            <a:r>
              <a:rPr lang="en-US" altLang="zh-CN" sz="2400" dirty="0"/>
              <a:t>type=1</a:t>
            </a:r>
            <a:r>
              <a:rPr lang="zh-CN" altLang="en-US" sz="2400" dirty="0"/>
              <a:t>的贡献是</a:t>
            </a:r>
            <a:r>
              <a:rPr lang="en-US" altLang="zh-CN" sz="2400" dirty="0"/>
              <a:t>g(t)=sum-query(t-1)</a:t>
            </a:r>
            <a:r>
              <a:rPr lang="zh-CN" altLang="en-US" sz="2400" dirty="0"/>
              <a:t>，</a:t>
            </a:r>
            <a:r>
              <a:rPr lang="en-US" altLang="zh-CN" sz="2400" dirty="0"/>
              <a:t>f(t)</a:t>
            </a:r>
            <a:r>
              <a:rPr lang="zh-CN" altLang="en-US" sz="2400" dirty="0"/>
              <a:t>单调不减，</a:t>
            </a:r>
            <a:r>
              <a:rPr lang="en-US" altLang="zh-CN" sz="2400" dirty="0"/>
              <a:t>g(t)</a:t>
            </a:r>
            <a:r>
              <a:rPr lang="zh-CN" altLang="en-US" sz="2400" dirty="0"/>
              <a:t>单调不增，所以</a:t>
            </a:r>
            <a:r>
              <a:rPr lang="en-US" altLang="zh-CN" sz="2400" dirty="0"/>
              <a:t>min(f(t),g(t))</a:t>
            </a:r>
            <a:r>
              <a:rPr lang="zh-CN" altLang="en-US" sz="2400" dirty="0"/>
              <a:t>是个单峰的曲线，其最大值就是那个交点</a:t>
            </a:r>
            <a:endParaRPr lang="en-US" altLang="zh-CN" sz="2400" dirty="0"/>
          </a:p>
          <a:p>
            <a:r>
              <a:rPr lang="zh-CN" altLang="en-US" sz="2400" noProof="0" dirty="0"/>
              <a:t>还是采用刚才倍增跳跃的方法，跳到最后一个</a:t>
            </a:r>
            <a:r>
              <a:rPr lang="en-US" altLang="zh-CN" sz="2400" noProof="0" dirty="0"/>
              <a:t>f(t)&lt;g(t)</a:t>
            </a:r>
            <a:r>
              <a:rPr lang="zh-CN" altLang="en-US" sz="2400" noProof="0" dirty="0"/>
              <a:t>则</a:t>
            </a:r>
            <a:r>
              <a:rPr lang="en-US" altLang="zh-CN" sz="2400" noProof="0" dirty="0"/>
              <a:t>f(t+1)&gt;=g(t+1)</a:t>
            </a:r>
            <a:r>
              <a:rPr lang="zh-CN" altLang="en-US" sz="2400" noProof="0" dirty="0"/>
              <a:t>，取二者的最大值</a:t>
            </a:r>
            <a:r>
              <a:rPr lang="en-US" altLang="zh-CN" sz="2400" noProof="0" dirty="0"/>
              <a:t>value</a:t>
            </a:r>
            <a:r>
              <a:rPr lang="zh-CN" altLang="en-US" sz="2400" noProof="0" dirty="0"/>
              <a:t>，答案就是最后一个</a:t>
            </a:r>
            <a:r>
              <a:rPr lang="en-US" altLang="zh-CN" sz="2400" noProof="0" dirty="0"/>
              <a:t>=value</a:t>
            </a:r>
            <a:r>
              <a:rPr lang="zh-CN" altLang="en-US" sz="2400" noProof="0" dirty="0"/>
              <a:t>的位置</a:t>
            </a:r>
            <a:endParaRPr lang="en-US" altLang="zh-CN" sz="2400" noProof="0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1B5B4-5418-644C-819A-D67C2093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14" y="3853480"/>
            <a:ext cx="4206239" cy="2771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935A0-FA8D-0940-BD7F-44897DF3FBD4}"/>
              </a:ext>
            </a:extLst>
          </p:cNvPr>
          <p:cNvSpPr txBox="1"/>
          <p:nvPr/>
        </p:nvSpPr>
        <p:spPr>
          <a:xfrm>
            <a:off x="9505961" y="3982449"/>
            <a:ext cx="72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f(t)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D12B2-F134-E640-A62B-3EC9BF9CC5F5}"/>
              </a:ext>
            </a:extLst>
          </p:cNvPr>
          <p:cNvSpPr txBox="1"/>
          <p:nvPr/>
        </p:nvSpPr>
        <p:spPr>
          <a:xfrm>
            <a:off x="11023685" y="5686285"/>
            <a:ext cx="54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5EA0-B9A0-4449-8AAA-2B46AA33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641131"/>
            <a:ext cx="11204028" cy="56650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洛谷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P1972</a:t>
            </a:r>
          </a:p>
          <a:p>
            <a:r>
              <a:rPr lang="zh-CN" altLang="en-US" sz="2400" dirty="0"/>
              <a:t>给定一数列</a:t>
            </a:r>
            <a:r>
              <a:rPr lang="en-US" altLang="zh-CN" sz="2400" dirty="0"/>
              <a:t>a</a:t>
            </a:r>
            <a:r>
              <a:rPr lang="zh-CN" altLang="en-US" sz="2400" dirty="0"/>
              <a:t>，区间询问不同的数的个数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88E14-8002-4844-8972-C76176E4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" y="1616919"/>
            <a:ext cx="6007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5EA0-B9A0-4449-8AAA-2B46AA33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641131"/>
            <a:ext cx="11204028" cy="5665075"/>
          </a:xfrm>
        </p:spPr>
        <p:txBody>
          <a:bodyPr>
            <a:normAutofit/>
          </a:bodyPr>
          <a:lstStyle/>
          <a:p>
            <a:r>
              <a:rPr lang="en-US" altLang="zh-CN" sz="2400" noProof="0" dirty="0"/>
              <a:t>sol:</a:t>
            </a:r>
          </a:p>
          <a:p>
            <a:r>
              <a:rPr lang="zh-CN" altLang="en-US" sz="2400" dirty="0"/>
              <a:t>在线回答看起来并不是很好做，那我们就反过来考虑每个位置会不会对当前询问产生贡献</a:t>
            </a:r>
            <a:endParaRPr lang="en-US" altLang="zh-CN" sz="2400" dirty="0"/>
          </a:p>
          <a:p>
            <a:r>
              <a:rPr lang="zh-CN" altLang="en-US" sz="2400" dirty="0"/>
              <a:t>假设对于一个区间，贡献只在每个数最后一次出现在该区间的位置被统计，而不去管前面到底出现了几个相同的数；这样按照</a:t>
            </a:r>
            <a:r>
              <a:rPr lang="en-US" altLang="zh-CN" sz="2400" dirty="0"/>
              <a:t>r</a:t>
            </a:r>
            <a:r>
              <a:rPr lang="zh-CN" altLang="en-US" sz="2400" dirty="0"/>
              <a:t>升序排序，在每一个位置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统计所有</a:t>
            </a:r>
            <a:r>
              <a:rPr lang="en-US" altLang="zh-CN" sz="2400" dirty="0"/>
              <a:t>r=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区间的答案就是</a:t>
            </a:r>
            <a:r>
              <a:rPr lang="en-US" altLang="zh-CN" sz="2400" dirty="0"/>
              <a:t>[</a:t>
            </a:r>
            <a:r>
              <a:rPr lang="en-US" altLang="zh-CN" sz="2400" dirty="0" err="1"/>
              <a:t>l,r</a:t>
            </a:r>
            <a:r>
              <a:rPr lang="en-US" altLang="zh-CN" sz="2400" dirty="0"/>
              <a:t>]</a:t>
            </a:r>
            <a:r>
              <a:rPr lang="zh-CN" altLang="en-US" sz="2400" dirty="0"/>
              <a:t>区间和</a:t>
            </a:r>
            <a:endParaRPr lang="en-US" altLang="zh-CN" sz="2400" dirty="0"/>
          </a:p>
          <a:p>
            <a:r>
              <a:rPr lang="zh-CN" altLang="en-US" sz="2400" dirty="0"/>
              <a:t>由于我们只在每个数最后一次出现的位置标记，所以对于新加进来的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，需要删除其上一次出现位置的标记，添加当前位置的标记，这个用一个</a:t>
            </a:r>
            <a:r>
              <a:rPr lang="en-US" altLang="zh-CN" sz="2400" dirty="0"/>
              <a:t>pre</a:t>
            </a:r>
            <a:r>
              <a:rPr lang="zh-CN" altLang="en-US" sz="2400" dirty="0"/>
              <a:t>数组记录一下然后单点修改即可</a:t>
            </a:r>
            <a:endParaRPr lang="en-US" altLang="zh-CN" sz="2400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97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85000"/>
                      </a:schemeClr>
                    </a:solidFill>
                  </a:rPr>
                  <a:t>CF369E</a:t>
                </a:r>
              </a:p>
              <a:p>
                <a:r>
                  <a:rPr lang="zh-CN" altLang="en-US" sz="2400" dirty="0"/>
                  <a:t>在一维坐标轴上给定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条线段，现有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次询问，每次询问给出</a:t>
                </a:r>
                <a:r>
                  <a:rPr lang="en-US" altLang="zh-CN" sz="2400" dirty="0" err="1"/>
                  <a:t>cnt</a:t>
                </a:r>
                <a:r>
                  <a:rPr lang="zh-CN" altLang="en-US" sz="2400" dirty="0"/>
                  <a:t>个点， 问有多少条线段包含这个点集中的一个或多个点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/>
                        </m:ctrlPr>
                      </m:naryPr>
                      <m:sub>
                        <m:r>
                          <a:rPr lang="en-US" sz="2400"/>
                          <m:t>𝑐𝑛𝑡</m:t>
                        </m:r>
                      </m:sub>
                      <m:sup/>
                      <m:e>
                        <m:r>
                          <a:rPr lang="en-US" sz="2400"/>
                          <m:t>𝑐𝑛</m:t>
                        </m:r>
                        <m:sSub>
                          <m:sSubPr>
                            <m:ctrlPr>
                              <a:rPr lang="en-US" sz="2400"/>
                            </m:ctrlPr>
                          </m:sSubPr>
                          <m:e>
                            <m:r>
                              <a:rPr lang="en-US" sz="2400"/>
                              <m:t>𝑡</m:t>
                            </m:r>
                          </m:e>
                          <m:sub>
                            <m:r>
                              <a:rPr lang="en-US" sz="2400"/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sz="2400"/>
                      <m:t>≤</m:t>
                    </m:r>
                    <m:r>
                      <a:rPr lang="en-US" sz="2400"/>
                      <m:t>3</m:t>
                    </m:r>
                    <m:r>
                      <a:rPr lang="en-US" sz="2400"/>
                      <m:t>𝑒</m:t>
                    </m:r>
                    <m:r>
                      <a:rPr lang="en-US" sz="2400"/>
                      <m:t>5</m:t>
                    </m:r>
                  </m:oMath>
                </a14:m>
                <a:r>
                  <a:rPr lang="zh-CN" altLang="en-US" sz="2400" dirty="0"/>
                  <a:t>   坐标</a:t>
                </a:r>
                <a:r>
                  <a:rPr lang="en-US" altLang="zh-CN" sz="2400" dirty="0"/>
                  <a:t>&lt;=1e6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tips:</a:t>
                </a:r>
              </a:p>
              <a:p>
                <a:r>
                  <a:rPr lang="zh-CN" altLang="en-US" sz="2400" dirty="0"/>
                  <a:t>求有多少个线段没有覆盖任何一个点，那么答案则为</a:t>
                </a:r>
                <a:r>
                  <a:rPr lang="en-US" sz="2400" dirty="0"/>
                  <a:t>n</a:t>
                </a:r>
                <a:r>
                  <a:rPr lang="zh-CN" altLang="en-US" sz="2400" dirty="0"/>
                  <a:t>减所求。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  <a:blipFill>
                <a:blip r:embed="rId3"/>
                <a:stretch>
                  <a:fillRect l="-2152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C3118-329D-DA49-B9EE-9C7D5968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93" y="1864945"/>
            <a:ext cx="1485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5EA0-B9A0-4449-8AAA-2B46AA33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641131"/>
            <a:ext cx="11204028" cy="56650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sol:</a:t>
            </a:r>
          </a:p>
          <a:p>
            <a:r>
              <a:rPr lang="zh-CN" altLang="en-US" sz="2400" dirty="0"/>
              <a:t>求有多少个线段没有覆盖任何一个点，那么答案则为</a:t>
            </a:r>
            <a:r>
              <a:rPr lang="en-US" sz="2400" dirty="0"/>
              <a:t>n</a:t>
            </a:r>
            <a:r>
              <a:rPr lang="zh-CN" altLang="en-US" sz="2400" dirty="0"/>
              <a:t>减所求。</a:t>
            </a:r>
            <a:endParaRPr lang="en-US" altLang="zh-CN" sz="2400" dirty="0"/>
          </a:p>
          <a:p>
            <a:r>
              <a:rPr lang="zh-CN" altLang="en-US" sz="2400" dirty="0"/>
              <a:t>构造点集的补集就是</a:t>
            </a:r>
            <a:r>
              <a:rPr lang="en-US" altLang="zh-CN" sz="2400" dirty="0"/>
              <a:t>cnt+1</a:t>
            </a:r>
            <a:r>
              <a:rPr lang="zh-CN" altLang="en-US" sz="2400" dirty="0"/>
              <a:t>条线段，现在要统计点集的补集线段包含了多少条给出的线段</a:t>
            </a:r>
            <a:endParaRPr lang="en-US" altLang="zh-CN" sz="2400" dirty="0"/>
          </a:p>
          <a:p>
            <a:r>
              <a:rPr lang="zh-CN" altLang="en-US" sz="2400" dirty="0"/>
              <a:t>对于每一条点集的补集线段</a:t>
            </a:r>
            <a:r>
              <a:rPr lang="en-US" altLang="zh-CN" sz="2400" dirty="0"/>
              <a:t>[L,R]</a:t>
            </a:r>
            <a:r>
              <a:rPr lang="zh-CN" altLang="en-US" sz="2400" dirty="0"/>
              <a:t>：我们需要统计</a:t>
            </a:r>
            <a:r>
              <a:rPr lang="en-US" altLang="zh-CN" sz="2400" dirty="0"/>
              <a:t>L&lt;=l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 </a:t>
            </a:r>
            <a:r>
              <a:rPr lang="en-US" altLang="zh-CN" sz="2400" dirty="0"/>
              <a:t>r&lt;=R</a:t>
            </a:r>
            <a:r>
              <a:rPr lang="zh-CN" altLang="en-US" sz="2400" dirty="0"/>
              <a:t>的给出线段个数，将</a:t>
            </a:r>
            <a:r>
              <a:rPr lang="en-US" altLang="zh-CN" sz="2400" dirty="0" err="1"/>
              <a:t>r,R</a:t>
            </a:r>
            <a:r>
              <a:rPr lang="zh-CN" altLang="en-US" sz="2400" dirty="0"/>
              <a:t>看成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l,L</a:t>
            </a:r>
            <a:r>
              <a:rPr lang="zh-CN" altLang="en-US" sz="2400" dirty="0"/>
              <a:t>看成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，这玩意就是个逆序对</a:t>
            </a:r>
            <a:endParaRPr lang="en-US" altLang="zh-CN" sz="2400" dirty="0"/>
          </a:p>
          <a:p>
            <a:r>
              <a:rPr lang="zh-CN" altLang="en-US" sz="2400" dirty="0"/>
              <a:t>将两种线段混在一起，标记类型，关键字先后按照右端点升序，左端点降序排序，顺着扫一遍分别做查询</a:t>
            </a:r>
            <a:r>
              <a:rPr lang="en-US" altLang="zh-CN" sz="2400" dirty="0"/>
              <a:t>/</a:t>
            </a:r>
            <a:r>
              <a:rPr lang="zh-CN" altLang="en-US" sz="2400" dirty="0"/>
              <a:t>更新即可</a:t>
            </a:r>
            <a:endParaRPr lang="en-US" altLang="zh-CN" sz="2400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9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9BFC0-50F7-6C42-8FD8-6154793E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579" y="746249"/>
            <a:ext cx="9829800" cy="307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73D70-12B8-5C4B-A7FE-7FA38CF72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9" y="3855303"/>
            <a:ext cx="4889500" cy="1473200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76AC345A-94CD-6B40-BF44-67B5EC3BB5C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1BACF0-7D99-0044-9834-40CF521678B2}"/>
              </a:ext>
            </a:extLst>
          </p:cNvPr>
          <p:cNvSpPr txBox="1">
            <a:spLocks/>
          </p:cNvSpPr>
          <p:nvPr/>
        </p:nvSpPr>
        <p:spPr>
          <a:xfrm>
            <a:off x="588579" y="641131"/>
            <a:ext cx="11204028" cy="566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352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noProof="0" dirty="0"/>
                  <a:t>sol:</a:t>
                </a:r>
              </a:p>
              <a:p>
                <a:r>
                  <a:rPr lang="zh-CN" altLang="en-US" sz="2400" noProof="0" dirty="0"/>
                  <a:t>对于插入和删除</a:t>
                </a:r>
                <a:r>
                  <a:rPr lang="en-US" altLang="zh-CN" sz="2400" noProof="0" dirty="0"/>
                  <a:t>x</a:t>
                </a:r>
                <a:r>
                  <a:rPr lang="zh-CN" altLang="en-US" sz="2400" noProof="0" dirty="0"/>
                  <a:t>的操作 只需要在权值树状数组</a:t>
                </a:r>
                <a:r>
                  <a:rPr lang="en-US" altLang="zh-CN" sz="2400" noProof="0" dirty="0"/>
                  <a:t>tree[x]</a:t>
                </a:r>
                <a:r>
                  <a:rPr lang="zh-CN" altLang="en-US" sz="2400" noProof="0" dirty="0"/>
                  <a:t>上</a:t>
                </a:r>
                <a:r>
                  <a:rPr lang="en-US" altLang="zh-CN" sz="2400" noProof="0" dirty="0"/>
                  <a:t>+/-</a:t>
                </a:r>
                <a:r>
                  <a:rPr lang="zh-CN" altLang="en-US" sz="2400" noProof="0" dirty="0"/>
                  <a:t> </a:t>
                </a:r>
                <a:r>
                  <a:rPr lang="en-US" altLang="zh-CN" sz="2400" noProof="0" dirty="0"/>
                  <a:t>1</a:t>
                </a:r>
                <a:r>
                  <a:rPr lang="zh-CN" altLang="en-US" sz="2400" noProof="0" dirty="0"/>
                  <a:t>即可</a:t>
                </a:r>
                <a:r>
                  <a:rPr lang="en-US" altLang="zh-CN" sz="2400" noProof="0" dirty="0"/>
                  <a:t>(</a:t>
                </a:r>
                <a:r>
                  <a:rPr lang="zh-CN" altLang="en-US" sz="2400" noProof="0" dirty="0"/>
                  <a:t>先离散化</a:t>
                </a:r>
              </a:p>
              <a:p>
                <a:r>
                  <a:rPr lang="zh-CN" altLang="en-US" sz="2400" dirty="0"/>
                  <a:t>对于查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的排名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比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小的数的个数</a:t>
                </a:r>
                <a:r>
                  <a:rPr lang="en-US" altLang="zh-CN" sz="2400" dirty="0"/>
                  <a:t>+1)</a:t>
                </a:r>
                <a:r>
                  <a:rPr lang="zh-CN" altLang="en-US" sz="2400" dirty="0"/>
                  <a:t>的操作 就是查</a:t>
                </a:r>
                <a:r>
                  <a:rPr lang="en-US" altLang="zh-CN" sz="2400" dirty="0"/>
                  <a:t>x-1</a:t>
                </a:r>
                <a:r>
                  <a:rPr lang="zh-CN" altLang="en-US" sz="2400" dirty="0"/>
                  <a:t>的前缀和</a:t>
                </a:r>
                <a:endParaRPr lang="en-US" altLang="zh-CN" sz="2400" dirty="0"/>
              </a:p>
              <a:p>
                <a:r>
                  <a:rPr lang="zh-CN" altLang="en-US" sz="2400" noProof="0" dirty="0"/>
                  <a:t>对于求排名</a:t>
                </a:r>
                <a:r>
                  <a:rPr lang="en-US" altLang="zh-CN" sz="2400" noProof="0" dirty="0"/>
                  <a:t>x</a:t>
                </a:r>
                <a:r>
                  <a:rPr lang="zh-CN" altLang="en-US" sz="2400" dirty="0"/>
                  <a:t>の</a:t>
                </a:r>
                <a:r>
                  <a:rPr lang="zh-CN" altLang="en-US" sz="2400" noProof="0" dirty="0"/>
                  <a:t>数 </a:t>
                </a:r>
                <a:r>
                  <a:rPr lang="en-US" altLang="zh-CN" sz="2400" noProof="0" dirty="0"/>
                  <a:t>x</a:t>
                </a:r>
                <a:r>
                  <a:rPr lang="zh-CN" altLang="en-US" sz="2400" dirty="0"/>
                  <a:t>の前驱 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の后继三个操作的本质都是动态求第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大，即求前缀和中第一个大于等于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对应的数 这个玩意可以直接二分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树状数组</a:t>
                </a:r>
                <a:r>
                  <a:rPr lang="en-US" altLang="zh-CN" sz="2400" dirty="0"/>
                  <a:t>check</a:t>
                </a:r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𝑙𝑜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r>
                  <a:rPr lang="zh-CN" altLang="en-US" sz="2400" dirty="0"/>
                  <a:t>然而更好的方法可以做到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考虑从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开始用倍增跳，跳的步长分别为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，类似求</a:t>
                </a:r>
                <a:r>
                  <a:rPr lang="en-US" altLang="zh-CN" sz="2400" dirty="0"/>
                  <a:t>LCA</a:t>
                </a:r>
                <a:r>
                  <a:rPr lang="zh-CN" altLang="en-US" sz="2400" dirty="0"/>
                  <a:t>，跳到第一个前缀和</a:t>
                </a:r>
                <a:r>
                  <a:rPr lang="en-US" altLang="zh-CN" sz="2400" dirty="0"/>
                  <a:t>&lt;x</a:t>
                </a:r>
                <a:r>
                  <a:rPr lang="zh-CN" altLang="en-US" sz="2400" dirty="0"/>
                  <a:t>的地方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p+1</a:t>
                </a:r>
                <a:r>
                  <a:rPr lang="zh-CN" altLang="en-US" sz="2400" dirty="0"/>
                  <a:t>就是答案所在，这样还是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𝑙𝑜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的吗？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  <a:blipFill>
                <a:blip r:embed="rId3"/>
                <a:stretch>
                  <a:fillRect l="-794" t="-1345" r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86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26917A-09F4-4B4E-8C43-9A3F31A93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97" t="11984" r="17396" b="17142"/>
          <a:stretch/>
        </p:blipFill>
        <p:spPr>
          <a:xfrm>
            <a:off x="4481789" y="3550143"/>
            <a:ext cx="7721597" cy="3378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B3DFC-33DB-1C41-8495-7E1827A65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7" y="3761081"/>
            <a:ext cx="5292436" cy="2956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noProof="0" dirty="0"/>
                  <a:t>sol:</a:t>
                </a:r>
              </a:p>
              <a:p>
                <a:r>
                  <a:rPr lang="zh-CN" altLang="en-US" sz="2400" dirty="0"/>
                  <a:t>考虑当前在位置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10110000</m:t>
                            </m:r>
                          </m:e>
                        </m:d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，准备跳向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10110100</m:t>
                            </m:r>
                          </m:e>
                        </m:d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，由于</a:t>
                </a:r>
                <a:r>
                  <a:rPr lang="en-US" altLang="zh-CN" sz="2400" dirty="0"/>
                  <a:t>p</a:t>
                </a:r>
                <a:r>
                  <a:rPr lang="zh-CN" altLang="en-US" sz="2400" dirty="0"/>
                  <a:t>是从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开始跳的所以此时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𝑙𝑜𝑤𝑏𝑖𝑡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实际上不用每次都检查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𝑞𝑢𝑒𝑟𝑦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𝑞𝑢𝑒𝑟𝑦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10110000</m:t>
                                </m:r>
                              </m:e>
                            </m:d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10110100</m:t>
                                </m:r>
                              </m:e>
                            </m:d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query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query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/>
                  <a:t>，于是复杂度是单</a:t>
                </a:r>
                <a:r>
                  <a:rPr lang="en-US" altLang="zh-CN" sz="2400" dirty="0"/>
                  <a:t>log</a:t>
                </a:r>
                <a:r>
                  <a:rPr lang="zh-CN" altLang="en-US" sz="2400" dirty="0"/>
                  <a:t>的</a:t>
                </a:r>
                <a:endParaRPr lang="en-US" sz="2400" dirty="0"/>
              </a:p>
              <a:p>
                <a:r>
                  <a:rPr lang="zh-CN" altLang="en-US" sz="2400" dirty="0"/>
                  <a:t>树状数组短是真的短 但扩展性也相当差 遇到区间翻转之类的操作还是乖乖用</a:t>
                </a:r>
                <a:r>
                  <a:rPr lang="en-US" altLang="zh-CN" sz="2400" dirty="0"/>
                  <a:t>splay,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fhq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treap</a:t>
                </a:r>
                <a:r>
                  <a:rPr lang="zh-CN" altLang="en-US" sz="2400" dirty="0"/>
                  <a:t>吧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  <a:blipFill>
                <a:blip r:embed="rId5"/>
                <a:stretch>
                  <a:fillRect l="-2154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3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4A48F2-FB35-9B48-8FA6-700A46D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6" y="2070744"/>
            <a:ext cx="7773970" cy="3510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8" y="641131"/>
                <a:ext cx="11240749" cy="56650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noProof="0" dirty="0"/>
                  <a:t>二维树</a:t>
                </a:r>
                <a:r>
                  <a:rPr lang="zh-CN" altLang="en-US" sz="2400" dirty="0"/>
                  <a:t>状数组</a:t>
                </a:r>
                <a:endParaRPr lang="en-US" altLang="zh-CN" sz="2400" dirty="0"/>
              </a:p>
              <a:p>
                <a:r>
                  <a:rPr lang="zh-CN" altLang="en-US" sz="2400" dirty="0"/>
                  <a:t>定义：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𝑙𝑜𝑤𝑏𝑖𝑡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单点修改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子矩阵查询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altLang="zh-CN" sz="2400" dirty="0"/>
                  <a:t>add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query</a:t>
                </a:r>
                <a:r>
                  <a:rPr lang="zh-CN" altLang="en-US" sz="2400" dirty="0"/>
                  <a:t>和一维的基本同理</a:t>
                </a:r>
                <a:endParaRPr lang="en-US" altLang="zh-CN" sz="2400" dirty="0"/>
              </a:p>
              <a:p>
                <a:r>
                  <a:rPr lang="zh-CN" altLang="en-US" sz="2400" dirty="0"/>
                  <a:t>然而子矩阵查询时要用一丝丝容斥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8" y="641131"/>
                <a:ext cx="11240749" cy="5665075"/>
              </a:xfrm>
              <a:blipFill>
                <a:blip r:embed="rId4"/>
                <a:stretch>
                  <a:fillRect l="-2147" t="-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9F3FB-CA8E-8646-AB16-42149AC49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00" y="3375174"/>
            <a:ext cx="5197059" cy="33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6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60898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noProof="0" dirty="0"/>
                  <a:t>子矩阵修改</a:t>
                </a:r>
                <a:r>
                  <a:rPr lang="en-US" altLang="zh-CN" sz="2400" noProof="0" dirty="0"/>
                  <a:t>/</a:t>
                </a:r>
                <a:r>
                  <a:rPr lang="zh-CN" altLang="en-US" sz="2400" noProof="0" dirty="0"/>
                  <a:t>单点查询？差分数组应该怎么设？</a:t>
                </a:r>
                <a:endParaRPr lang="en-US" altLang="zh-CN" sz="2400" noProof="0" dirty="0"/>
              </a:p>
              <a:p>
                <a:r>
                  <a:rPr lang="zh-CN" altLang="en-US" sz="2400" dirty="0"/>
                  <a:t>首先要明确二维差分的意义在于其二维前缀和就是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][j]</a:t>
                </a:r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𝑝𝑟𝑒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根据一丝丝容斥有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noProof="0" dirty="0"/>
                  <a:t>二维差分数组单点修改效果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noProof="0" dirty="0"/>
                  <a:t>所以区间修改需要</a:t>
                </a:r>
                <a:endParaRPr lang="en-US" altLang="zh-CN" sz="2400" noProof="0" dirty="0"/>
              </a:p>
              <a:p>
                <a:pPr marL="0" indent="0">
                  <a:buNone/>
                </a:pPr>
                <a:endParaRPr lang="en-US" altLang="zh-CN" sz="2400" noProof="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noProof="0" dirty="0"/>
              </a:p>
              <a:p>
                <a:pPr marL="0" indent="0">
                  <a:buNone/>
                </a:pPr>
                <a:endParaRPr lang="en-US" altLang="zh-CN" sz="2400" noProof="0" dirty="0"/>
              </a:p>
              <a:p>
                <a:r>
                  <a:rPr lang="zh-CN" altLang="en-US" sz="2400" dirty="0"/>
                  <a:t>子矩阵修改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子矩阵查询？</a:t>
                </a:r>
                <a:endParaRPr lang="en-US" altLang="zh-CN" sz="2400" dirty="0"/>
              </a:p>
              <a:p>
                <a:r>
                  <a:rPr lang="zh-CN" altLang="en-US" sz="2400" dirty="0"/>
                  <a:t>请尝试用只包括</a:t>
                </a:r>
                <a:r>
                  <a:rPr lang="en-US" altLang="zh-CN" sz="2400" dirty="0"/>
                  <a:t>d[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][j]</a:t>
                </a:r>
                <a:r>
                  <a:rPr lang="zh-CN" altLang="en-US" sz="2400" dirty="0"/>
                  <a:t>二维前缀和的式子表示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6089869"/>
              </a:xfrm>
              <a:blipFill>
                <a:blip r:embed="rId3"/>
                <a:stretch>
                  <a:fillRect l="-794" t="-1253" b="-10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23A22-C7FC-674B-9E6A-86713E464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34" y="4155664"/>
            <a:ext cx="2662763" cy="1777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F241B-9D30-2240-AB73-C99784FF9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780" y="4155664"/>
            <a:ext cx="2648623" cy="1777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63433-99A7-A641-9BF9-F52B8168BF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4" t="31930" b="36953"/>
          <a:stretch/>
        </p:blipFill>
        <p:spPr>
          <a:xfrm>
            <a:off x="588579" y="3789178"/>
            <a:ext cx="8203945" cy="2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9A7997-F9D7-1040-90B1-A76475AA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65" y="398585"/>
            <a:ext cx="6690935" cy="3167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621686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以下数都是二进制</a:t>
                </a:r>
                <a:endParaRPr lang="en-US" altLang="zh-CN" sz="2400" dirty="0"/>
              </a:p>
              <a:p>
                <a:r>
                  <a:rPr lang="zh-CN" altLang="en-US" sz="2400" dirty="0"/>
                  <a:t>对于大区间</a:t>
                </a:r>
                <a:r>
                  <a:rPr lang="en-US" altLang="zh-CN" sz="2400" dirty="0"/>
                  <a:t>[1,1101010]</a:t>
                </a:r>
                <a:r>
                  <a:rPr lang="zh-CN" altLang="en-US" sz="2400" dirty="0"/>
                  <a:t>考虑将其二进制拆分成</a:t>
                </a:r>
                <a:r>
                  <a:rPr lang="en-US" altLang="zh-CN" sz="2400" dirty="0"/>
                  <a:t>&lt;=log(R)</a:t>
                </a:r>
                <a:r>
                  <a:rPr lang="zh-CN" altLang="en-US" sz="2400" dirty="0"/>
                  <a:t>个小区间：</a:t>
                </a:r>
                <a:endParaRPr lang="en-US" altLang="zh-CN" sz="2400" dirty="0"/>
              </a:p>
              <a:p>
                <a:r>
                  <a:rPr lang="en-US" altLang="zh-CN" sz="2400" dirty="0"/>
                  <a:t>[1,1000000]</a:t>
                </a:r>
              </a:p>
              <a:p>
                <a:r>
                  <a:rPr lang="en-US" altLang="zh-CN" sz="2400" dirty="0"/>
                  <a:t>(1000000,1100000]</a:t>
                </a:r>
              </a:p>
              <a:p>
                <a:r>
                  <a:rPr lang="en-US" altLang="zh-CN" sz="2400" dirty="0"/>
                  <a:t>(1100000,1101000]</a:t>
                </a:r>
              </a:p>
              <a:p>
                <a:r>
                  <a:rPr lang="en-US" altLang="zh-CN" sz="2400" dirty="0"/>
                  <a:t>(1101000,1101010]</a:t>
                </a:r>
              </a:p>
              <a:p>
                <a:r>
                  <a:rPr lang="zh-CN" altLang="en-US" sz="2400" dirty="0"/>
                  <a:t>可以看到 每个区间的长度是右端点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最低位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所代表的数值称为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𝑙𝑜𝑤𝑏𝑖𝑡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&amp;(−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树状数组就是维护每个点作为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时的区间价值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/>
                  <a:t> 这样对于每个大区间</a:t>
                </a:r>
                <a:r>
                  <a:rPr lang="en-US" altLang="zh-CN" sz="2400" dirty="0"/>
                  <a:t>[L,R]</a:t>
                </a:r>
                <a:r>
                  <a:rPr lang="zh-CN" altLang="en-US" sz="2400" dirty="0"/>
                  <a:t>询问 都可以由</a:t>
                </a:r>
                <a:r>
                  <a:rPr lang="en-US" altLang="zh-CN" sz="2400" dirty="0"/>
                  <a:t>&lt;=log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个已知小区间推出来</a:t>
                </a:r>
                <a:endParaRPr lang="en-US" altLang="zh-CN" sz="2400" dirty="0"/>
              </a:p>
              <a:p>
                <a:r>
                  <a:rPr lang="zh-CN" altLang="en-US" sz="2400" dirty="0"/>
                  <a:t>而对于每个小区间</a:t>
                </a:r>
                <a:r>
                  <a:rPr lang="en-US" altLang="zh-CN" sz="2400" dirty="0"/>
                  <a:t>(r-</a:t>
                </a:r>
                <a:r>
                  <a:rPr lang="en-US" altLang="zh-CN" sz="2400" dirty="0" err="1"/>
                  <a:t>lowbit</a:t>
                </a:r>
                <a:r>
                  <a:rPr lang="en-US" altLang="zh-CN" sz="2400" dirty="0"/>
                  <a:t>(r),r]</a:t>
                </a:r>
                <a:r>
                  <a:rPr lang="zh-CN" altLang="en-US" sz="2400" dirty="0"/>
                  <a:t> 又可以由</a:t>
                </a:r>
                <a:r>
                  <a:rPr lang="en-US" altLang="zh-CN" sz="2400" dirty="0"/>
                  <a:t>&lt;=log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</a:t>
                </a:r>
                <a:r>
                  <a:rPr lang="zh-CN" altLang="en-US" sz="2400" dirty="0"/>
                  <a:t>个已知小小区间推出来 </a:t>
                </a:r>
                <a:r>
                  <a:rPr lang="zh-CN" altLang="en-US" sz="2400" strike="sngStrike" dirty="0"/>
                  <a:t>允许套娃</a:t>
                </a:r>
                <a:r>
                  <a:rPr lang="zh-CN" altLang="en-US" sz="2400" dirty="0"/>
                  <a:t>：分别是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−2,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就是图中连的橙色的线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6216869"/>
              </a:xfrm>
              <a:blipFill>
                <a:blip r:embed="rId4"/>
                <a:stretch>
                  <a:fillRect l="-794" t="-1224" r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30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9332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子矩阵修改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子矩阵查询</a:t>
                </a:r>
                <a:r>
                  <a:rPr lang="en-US" altLang="zh-CN" sz="2400" dirty="0"/>
                  <a:t>√</a:t>
                </a:r>
                <a:r>
                  <a:rPr lang="zh-CN" altLang="en-US" sz="2400" u="sng" dirty="0">
                    <a:solidFill>
                      <a:schemeClr val="bg1">
                        <a:lumMod val="85000"/>
                      </a:schemeClr>
                    </a:solidFill>
                  </a:rPr>
                  <a:t>洛谷</a:t>
                </a:r>
                <a:r>
                  <a:rPr lang="en-US" altLang="zh-CN" sz="2400" u="sng" dirty="0">
                    <a:solidFill>
                      <a:schemeClr val="bg1">
                        <a:lumMod val="85000"/>
                      </a:schemeClr>
                    </a:solidFill>
                  </a:rPr>
                  <a:t>P4514</a:t>
                </a:r>
                <a:endParaRPr lang="en-US" sz="2400" u="sng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nary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  <m:r>
                          <a:rPr lang="en-US" sz="24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维护四个二维树状数组即可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933289"/>
              </a:xfrm>
              <a:blipFill>
                <a:blip r:embed="rId3"/>
                <a:stretch>
                  <a:fillRect l="-2154" t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97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37D-3418-9949-A380-8FB59312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920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谢谢大家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Luck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Fun</a:t>
            </a:r>
          </a:p>
          <a:p>
            <a:pPr marL="0" indent="0">
              <a:buNone/>
            </a:pPr>
            <a:r>
              <a:rPr lang="zh-CN" altLang="en-US" sz="2400" dirty="0"/>
              <a:t>可以用树状数组乱搞过的模板题：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3"/>
              </a:rPr>
              <a:t>洛谷</a:t>
            </a:r>
            <a:r>
              <a:rPr lang="en-US" altLang="zh-CN" sz="2400" dirty="0">
                <a:solidFill>
                  <a:srgbClr val="13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P3372</a:t>
            </a:r>
            <a:endParaRPr lang="en-US" altLang="zh-CN" sz="240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3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洛谷</a:t>
            </a:r>
            <a:r>
              <a:rPr lang="en-US" altLang="zh-CN" sz="2400" dirty="0">
                <a:solidFill>
                  <a:srgbClr val="13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P3369</a:t>
            </a:r>
            <a:endParaRPr lang="en-US" altLang="zh-CN" sz="240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13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HDU1754</a:t>
            </a:r>
            <a:endParaRPr lang="en-US" altLang="zh-CN" sz="240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363C1"/>
                </a:solidFill>
                <a:hlinkClick r:id="rId6"/>
              </a:rPr>
              <a:t>洛谷</a:t>
            </a:r>
            <a:r>
              <a:rPr lang="en-US" altLang="zh-CN" sz="2400" dirty="0">
                <a:solidFill>
                  <a:srgbClr val="1363C1"/>
                </a:solidFill>
                <a:hlinkClick r:id="rId6"/>
              </a:rPr>
              <a:t>P4514</a:t>
            </a:r>
            <a:endParaRPr lang="en-US" altLang="zh-CN" sz="240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正常の</a:t>
            </a:r>
            <a:r>
              <a:rPr lang="en-US" altLang="zh-CN" sz="2400" dirty="0"/>
              <a:t>T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u="sng" dirty="0">
                <a:solidFill>
                  <a:srgbClr val="1363C1"/>
                </a:solidFill>
                <a:hlinkClick r:id="rId7"/>
              </a:rPr>
              <a:t>HDU</a:t>
            </a:r>
            <a:r>
              <a:rPr lang="en-US" altLang="zh-CN" sz="2400" u="sng" noProof="0" dirty="0">
                <a:solidFill>
                  <a:srgbClr val="1363C1"/>
                </a:solidFill>
                <a:hlinkClick r:id="rId7"/>
              </a:rPr>
              <a:t>5862</a:t>
            </a:r>
            <a:endParaRPr lang="en-US" altLang="zh-CN" sz="2400" u="sng" noProof="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zh-CN" altLang="en-US" sz="2400" u="sng" dirty="0">
                <a:solidFill>
                  <a:srgbClr val="1363C1"/>
                </a:solidFill>
                <a:hlinkClick r:id="rId8"/>
              </a:rPr>
              <a:t>洛谷</a:t>
            </a:r>
            <a:r>
              <a:rPr lang="en-US" altLang="zh-CN" sz="2400" u="sng" dirty="0">
                <a:solidFill>
                  <a:srgbClr val="1363C1"/>
                </a:solidFill>
                <a:hlinkClick r:id="rId8"/>
              </a:rPr>
              <a:t>P6619</a:t>
            </a:r>
            <a:endParaRPr lang="en-US" altLang="zh-CN" sz="2400" u="sng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363C1"/>
                </a:solidFill>
                <a:hlinkClick r:id="rId9"/>
              </a:rPr>
              <a:t>洛谷</a:t>
            </a:r>
            <a:r>
              <a:rPr lang="en-US" altLang="zh-CN" sz="2400" dirty="0">
                <a:solidFill>
                  <a:srgbClr val="1363C1"/>
                </a:solidFill>
                <a:hlinkClick r:id="rId9"/>
              </a:rPr>
              <a:t>P1972</a:t>
            </a:r>
            <a:endParaRPr lang="en-US" altLang="zh-CN" sz="240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1363C1"/>
                </a:solidFill>
                <a:hlinkClick r:id="rId10"/>
              </a:rPr>
              <a:t>CF369E</a:t>
            </a:r>
            <a:endParaRPr lang="en-US" altLang="zh-CN" sz="2400" dirty="0">
              <a:solidFill>
                <a:srgbClr val="1363C1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我有一些很</a:t>
            </a:r>
            <a:r>
              <a:rPr lang="zh-CN" altLang="en-US" sz="2400" strike="sngStrike" dirty="0"/>
              <a:t>好的参考资料可是这里放不下</a:t>
            </a:r>
            <a:r>
              <a:rPr lang="zh-CN" altLang="en-US" sz="2400" dirty="0"/>
              <a:t>  回头发群里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@wenhao801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算法竞赛进阶指南</a:t>
            </a:r>
            <a:endParaRPr lang="en-US" altLang="zh-CN" sz="2400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9ADB379-0BAD-F94B-9CA3-C60EE91F7B25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2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02A231-3E0E-AF4D-B559-58F2B4234B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7"/>
          <a:stretch/>
        </p:blipFill>
        <p:spPr>
          <a:xfrm>
            <a:off x="4396154" y="3899082"/>
            <a:ext cx="7788602" cy="2949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前缀求和</a:t>
                </a:r>
                <a:endParaRPr lang="en-US" altLang="zh-CN" sz="2400" dirty="0"/>
              </a:p>
              <a:p>
                <a:r>
                  <a:rPr lang="zh-CN" altLang="en-US" sz="2400" dirty="0"/>
                  <a:t>根据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𝑡𝑟𝑒𝑒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/>
                  <a:t>只需要把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不断地</a:t>
                </a:r>
                <a:r>
                  <a:rPr lang="en-US" altLang="zh-CN" sz="2400" dirty="0"/>
                  <a:t>-</a:t>
                </a:r>
                <a:r>
                  <a:rPr lang="en-US" altLang="zh-CN" sz="2400" dirty="0" err="1"/>
                  <a:t>lowbit</a:t>
                </a:r>
                <a:r>
                  <a:rPr lang="en-US" altLang="zh-CN" sz="2400" dirty="0"/>
                  <a:t>(x)</a:t>
                </a:r>
                <a:r>
                  <a:rPr lang="zh-CN" altLang="en-US" sz="2400" dirty="0"/>
                  <a:t> 把经过的</a:t>
                </a:r>
                <a:r>
                  <a:rPr lang="en-US" altLang="zh-CN" sz="2400" dirty="0"/>
                  <a:t>tree[x]</a:t>
                </a:r>
                <a:r>
                  <a:rPr lang="zh-CN" altLang="en-US" sz="2400" dirty="0"/>
                  <a:t>都加起来即可</a:t>
                </a:r>
                <a:endParaRPr lang="en-US" altLang="zh-CN" sz="2400" dirty="0"/>
              </a:p>
              <a:p>
                <a:r>
                  <a:rPr lang="zh-CN" altLang="en-US" sz="2400" dirty="0"/>
                  <a:t>单点修改 </a:t>
                </a:r>
                <a:endParaRPr lang="en-US" altLang="zh-CN" sz="2400" dirty="0"/>
              </a:p>
              <a:p>
                <a:r>
                  <a:rPr lang="zh-CN" altLang="en-US" sz="2400" dirty="0"/>
                  <a:t>直观上来说就是不断更新父亲 那么哪些是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的父亲呢？</a:t>
                </a:r>
                <a:endParaRPr lang="en-US" altLang="zh-CN" sz="2400" dirty="0"/>
              </a:p>
              <a:p>
                <a:r>
                  <a:rPr lang="zh-CN" altLang="en-US" sz="2400" dirty="0"/>
                  <a:t>由于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的儿子是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且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lowbit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lowbit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sz="240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所以</a:t>
                </a:r>
                <a:r>
                  <a:rPr lang="en-US" altLang="zh-CN" sz="2400" dirty="0"/>
                  <a:t>tree[x]</a:t>
                </a:r>
                <a:r>
                  <a:rPr lang="zh-CN" altLang="en-US" sz="2400" dirty="0"/>
                  <a:t>的父亲就是</a:t>
                </a:r>
                <a:r>
                  <a:rPr lang="en-US" altLang="zh-CN" sz="2400" dirty="0"/>
                  <a:t>tree[</a:t>
                </a:r>
                <a:r>
                  <a:rPr lang="en-US" altLang="zh-CN" sz="2400" dirty="0" err="1"/>
                  <a:t>x+lowbit</a:t>
                </a:r>
                <a:r>
                  <a:rPr lang="en-US" altLang="zh-CN" sz="2400" dirty="0"/>
                  <a:t>(x)]</a:t>
                </a:r>
                <a:r>
                  <a:rPr lang="zh-CN" altLang="en-US" sz="2400" dirty="0"/>
                  <a:t> 不停向上</a:t>
                </a:r>
                <a:r>
                  <a:rPr lang="en-US" altLang="zh-CN" sz="2400" dirty="0"/>
                  <a:t>+</a:t>
                </a:r>
                <a:r>
                  <a:rPr lang="en-US" altLang="zh-CN" sz="2400" dirty="0" err="1"/>
                  <a:t>lowbit</a:t>
                </a:r>
                <a:r>
                  <a:rPr lang="en-US" altLang="zh-CN" sz="2400" dirty="0"/>
                  <a:t>(x)</a:t>
                </a:r>
                <a:r>
                  <a:rPr lang="zh-CN" altLang="en-US" sz="2400" dirty="0"/>
                  <a:t>更新即可</a:t>
                </a:r>
                <a:endParaRPr lang="en-US" altLang="zh-CN" sz="2400" dirty="0"/>
              </a:p>
              <a:p>
                <a:r>
                  <a:rPr lang="en-US" sz="2400" dirty="0"/>
                  <a:t>Trick</a:t>
                </a:r>
              </a:p>
              <a:p>
                <a:r>
                  <a:rPr lang="zh-CN" altLang="en-US" sz="2400" dirty="0"/>
                  <a:t>由于</a:t>
                </a:r>
                <a:r>
                  <a:rPr lang="en-US" altLang="zh-CN" sz="2400" dirty="0" err="1"/>
                  <a:t>x+lowbit</a:t>
                </a:r>
                <a:r>
                  <a:rPr lang="en-US" altLang="zh-CN" sz="2400" dirty="0"/>
                  <a:t>(x)&gt;x</a:t>
                </a:r>
                <a:r>
                  <a:rPr lang="zh-CN" altLang="en-US" sz="2400" dirty="0"/>
                  <a:t>所以初始化的时候只需要把</a:t>
                </a:r>
                <a:r>
                  <a:rPr lang="en-US" altLang="zh-CN" sz="2400" dirty="0"/>
                  <a:t>tree[x]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tree[</a:t>
                </a:r>
                <a:r>
                  <a:rPr lang="en-US" altLang="zh-CN" sz="2400" dirty="0" err="1"/>
                  <a:t>x+lowbit</a:t>
                </a:r>
                <a:r>
                  <a:rPr lang="en-US" altLang="zh-CN" sz="2400" dirty="0"/>
                  <a:t>(x)]</a:t>
                </a:r>
                <a:r>
                  <a:rPr lang="zh-CN" altLang="en-US" sz="2400" dirty="0"/>
                  <a:t>两个位置更新即可 至于爷爷的值会在父亲的时候更新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  <a:blipFill>
                <a:blip r:embed="rId4"/>
                <a:stretch>
                  <a:fillRect l="-794" t="-3139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5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8" y="641130"/>
                <a:ext cx="11521359" cy="608986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①</a:t>
                </a:r>
                <a:r>
                  <a:rPr lang="zh-CN" altLang="en-US" sz="2400" dirty="0"/>
                  <a:t>单点加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区间求和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𝑞𝑢𝑒𝑟𝑦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𝑞𝑢𝑒𝑟𝑦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②</a:t>
                </a:r>
                <a:r>
                  <a:rPr lang="zh-CN" altLang="en-US" sz="2400" dirty="0"/>
                  <a:t>区间加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单点查询</a:t>
                </a:r>
                <a:endParaRPr lang="en-US" altLang="zh-CN" sz="2400" dirty="0"/>
              </a:p>
              <a:p>
                <a:r>
                  <a:rPr lang="zh-CN" altLang="en-US" sz="2400" dirty="0"/>
                  <a:t>用差分数组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 可以把区间加变成单点加 单点查询变成前缀查询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③</a:t>
                </a:r>
                <a:r>
                  <a:rPr lang="zh-CN" altLang="en-US" sz="2400" dirty="0"/>
                  <a:t>区间加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区间求和？</a:t>
                </a:r>
                <a:endParaRPr lang="en-US" altLang="zh-CN" sz="2400" dirty="0"/>
              </a:p>
              <a:p>
                <a:r>
                  <a:rPr lang="zh-CN" altLang="en-US" sz="2400" dirty="0"/>
                  <a:t>区间加还用差分数组 前缀和</a:t>
                </a:r>
                <a:r>
                  <a:rPr lang="en-US" altLang="zh-CN" sz="2400" dirty="0"/>
                  <a:t>=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维护</a:t>
                </a:r>
                <a:r>
                  <a:rPr lang="en-US" altLang="zh-CN" sz="2400" dirty="0"/>
                  <a:t>d[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id[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两个差分树状数组即可</a:t>
                </a:r>
                <a:endParaRPr lang="en-US" altLang="zh-CN" sz="2400" dirty="0"/>
              </a:p>
              <a:p>
                <a:r>
                  <a:rPr lang="en-US" altLang="zh-CN" sz="2400" dirty="0"/>
                  <a:t>Trick:</a:t>
                </a:r>
                <a:r>
                  <a:rPr lang="zh-CN" altLang="en-US" sz="2400" dirty="0"/>
                  <a:t>这种推完式子分离变量使他们相互独立的思想非常重要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④</a:t>
                </a:r>
                <a:r>
                  <a:rPr lang="zh-CN" altLang="en-US" sz="2400" dirty="0"/>
                  <a:t>单点修改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区间最值？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8" y="641130"/>
                <a:ext cx="11521359" cy="6089869"/>
              </a:xfrm>
              <a:blipFill>
                <a:blip r:embed="rId3"/>
                <a:stretch>
                  <a:fillRect l="-2095" t="-1253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038BBE4-E9A5-0F4E-9088-A95D8587D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576" y="127000"/>
            <a:ext cx="6127262" cy="2289987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5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111CD-5EA3-704B-A8E8-7ED1E4E02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7"/>
          <a:stretch/>
        </p:blipFill>
        <p:spPr>
          <a:xfrm>
            <a:off x="4903936" y="4091354"/>
            <a:ext cx="7280820" cy="2756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区间最值</a:t>
                </a:r>
                <a:r>
                  <a:rPr lang="en-US" altLang="zh-CN" sz="2400" dirty="0"/>
                  <a:t>√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chemeClr val="bg1">
                        <a:lumMod val="95000"/>
                      </a:schemeClr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HDU1754</a:t>
                </a:r>
                <a:endParaRPr lang="en-US" altLang="zh-CN" sz="24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zh-CN" altLang="en-US" sz="2400" dirty="0"/>
                  <a:t>更新：</a:t>
                </a:r>
                <a:endParaRPr lang="en-US" altLang="zh-CN" sz="2400" dirty="0"/>
              </a:p>
              <a:p>
                <a:r>
                  <a:rPr lang="zh-CN" altLang="en-US" sz="2400" dirty="0"/>
                  <a:t>刚才已经推了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的儿子是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𝑙𝑜𝑤𝑏𝑖𝑡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tree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所以对于每个父亲循环将它几个儿子的最值统计上来即可，这是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𝑙𝑜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r>
                  <a:rPr lang="zh-CN" altLang="en-US" sz="2400" dirty="0"/>
                  <a:t>查询：</a:t>
                </a:r>
                <a:endParaRPr lang="en-US" altLang="zh-CN" sz="2400" dirty="0"/>
              </a:p>
              <a:p>
                <a:r>
                  <a:rPr lang="zh-CN" altLang="en-US" sz="2400" dirty="0"/>
                  <a:t>由于不能用前缀相减，所以还是从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开始逐步</a:t>
                </a:r>
                <a:r>
                  <a:rPr lang="en-US" altLang="zh-CN" sz="2400" dirty="0"/>
                  <a:t>-</a:t>
                </a:r>
                <a:r>
                  <a:rPr lang="en-US" altLang="zh-CN" sz="2400" dirty="0" err="1"/>
                  <a:t>lowbit</a:t>
                </a:r>
                <a:r>
                  <a:rPr lang="en-US" altLang="zh-CN" sz="2400" dirty="0"/>
                  <a:t>(x)</a:t>
                </a:r>
                <a:r>
                  <a:rPr lang="zh-CN" altLang="en-US" sz="2400" dirty="0"/>
                  <a:t>，一旦发现</a:t>
                </a:r>
                <a:r>
                  <a:rPr lang="en-US" altLang="zh-CN" sz="2400" dirty="0"/>
                  <a:t>tree[x]</a:t>
                </a:r>
                <a:r>
                  <a:rPr lang="zh-CN" altLang="en-US" sz="2400" dirty="0"/>
                  <a:t>的左端点</a:t>
                </a:r>
                <a:r>
                  <a:rPr lang="en-US" altLang="zh-CN" sz="2400" dirty="0"/>
                  <a:t>x-</a:t>
                </a:r>
                <a:r>
                  <a:rPr lang="en-US" altLang="zh-CN" sz="2400" dirty="0" err="1"/>
                  <a:t>lowbit</a:t>
                </a:r>
                <a:r>
                  <a:rPr lang="en-US" altLang="zh-CN" sz="2400" dirty="0"/>
                  <a:t>(x)+1&lt;L</a:t>
                </a:r>
                <a:r>
                  <a:rPr lang="zh-CN" altLang="en-US" sz="2400" dirty="0"/>
                  <a:t>，就手动算</a:t>
                </a:r>
                <a:r>
                  <a:rPr lang="en-US" altLang="zh-CN" sz="2400" dirty="0"/>
                  <a:t>a[x]</a:t>
                </a:r>
                <a:r>
                  <a:rPr lang="zh-CN" altLang="en-US" sz="2400" dirty="0"/>
                  <a:t>的贡献，放弃直接跳到</a:t>
                </a:r>
                <a:r>
                  <a:rPr lang="en-US" altLang="zh-CN" sz="2400" dirty="0"/>
                  <a:t>x-</a:t>
                </a:r>
                <a:r>
                  <a:rPr lang="en-US" altLang="zh-CN" sz="2400" dirty="0" err="1"/>
                  <a:t>lowbit</a:t>
                </a:r>
                <a:r>
                  <a:rPr lang="en-US" altLang="zh-CN" sz="2400" dirty="0"/>
                  <a:t>[x]</a:t>
                </a:r>
                <a:r>
                  <a:rPr lang="zh-CN" altLang="en-US" sz="2400" dirty="0"/>
                  <a:t>，从</a:t>
                </a:r>
                <a:r>
                  <a:rPr lang="en-US" altLang="zh-CN" sz="2400" dirty="0"/>
                  <a:t>x-1</a:t>
                </a:r>
                <a:r>
                  <a:rPr lang="zh-CN" altLang="en-US" sz="2400" dirty="0"/>
                  <a:t>继续统计</a:t>
                </a:r>
                <a:endParaRPr lang="en-US" altLang="zh-CN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  <a:blipFill>
                <a:blip r:embed="rId5"/>
                <a:stretch>
                  <a:fillRect l="-794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51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69D0AB-E5BE-3947-B800-286B58DA6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07"/>
          <a:stretch/>
        </p:blipFill>
        <p:spPr>
          <a:xfrm>
            <a:off x="4430910" y="3912243"/>
            <a:ext cx="7753846" cy="29359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5EA0-B9A0-4449-8AAA-2B46AA33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641131"/>
            <a:ext cx="11310196" cy="56650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求逆序对（二维偏序</a:t>
            </a:r>
            <a:endParaRPr lang="en-US" altLang="zh-CN" sz="2400" dirty="0"/>
          </a:p>
          <a:p>
            <a:r>
              <a:rPr lang="zh-CN" altLang="en-US" sz="2400" dirty="0"/>
              <a:t>逆序对就是查询每个位置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之前</a:t>
            </a:r>
            <a:r>
              <a:rPr lang="en-US" altLang="zh-CN" sz="2400" dirty="0"/>
              <a:t>&gt;a[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的数的个数，有没有点后缀和那味了，所以每碰到一个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就在</a:t>
            </a:r>
            <a:r>
              <a:rPr lang="en-US" altLang="zh-CN" sz="2400" dirty="0"/>
              <a:t>tree[a[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处</a:t>
            </a:r>
            <a:r>
              <a:rPr lang="en-US" altLang="zh-CN" sz="2400" dirty="0"/>
              <a:t>+1</a:t>
            </a:r>
            <a:r>
              <a:rPr lang="zh-CN" altLang="en-US" sz="2400" dirty="0"/>
              <a:t> 答案就是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-tree[a[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  *提前离散化</a:t>
            </a:r>
            <a:endParaRPr lang="en-US" altLang="zh-CN" sz="2400" dirty="0"/>
          </a:p>
          <a:p>
            <a:r>
              <a:rPr lang="zh-CN" altLang="en-US" sz="2400" dirty="0"/>
              <a:t>为了保证不会统计到后面的数，在位置 </a:t>
            </a:r>
            <a:r>
              <a:rPr lang="en-US" altLang="zh-CN" sz="2400" dirty="0"/>
              <a:t>i</a:t>
            </a:r>
            <a:r>
              <a:rPr lang="zh-CN" altLang="en-US" sz="2400" dirty="0"/>
              <a:t> 的时候要保证树状数组里只有</a:t>
            </a:r>
            <a:r>
              <a:rPr lang="en-US" altLang="zh-CN" sz="2400" dirty="0"/>
              <a:t>[1,i]</a:t>
            </a:r>
            <a:r>
              <a:rPr lang="zh-CN" altLang="en-US" sz="2400" dirty="0"/>
              <a:t>的数，所以从头往后边统计边更新</a:t>
            </a:r>
            <a:endParaRPr lang="en-US" altLang="zh-CN" sz="2400" dirty="0"/>
          </a:p>
          <a:p>
            <a:r>
              <a:rPr lang="en-US" altLang="zh-CN" sz="2400" dirty="0"/>
              <a:t>Trick</a:t>
            </a:r>
          </a:p>
          <a:p>
            <a:r>
              <a:rPr lang="zh-CN" altLang="en-US" sz="2400" dirty="0"/>
              <a:t>像这样把信息</a:t>
            </a:r>
            <a:r>
              <a:rPr lang="en-US" altLang="zh-CN" sz="2400" dirty="0"/>
              <a:t>”</a:t>
            </a:r>
            <a:r>
              <a:rPr lang="zh-CN" altLang="en-US" sz="2400" dirty="0"/>
              <a:t>出现过一个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]”</a:t>
            </a:r>
            <a:r>
              <a:rPr lang="zh-CN" altLang="en-US" sz="2400" dirty="0"/>
              <a:t>转化为</a:t>
            </a:r>
            <a:r>
              <a:rPr lang="en-US" altLang="zh-CN" sz="2400" dirty="0"/>
              <a:t>”</a:t>
            </a:r>
            <a:r>
              <a:rPr lang="zh-CN" altLang="en-US" sz="2400" dirty="0"/>
              <a:t>在</a:t>
            </a:r>
            <a:r>
              <a:rPr lang="en-US" altLang="zh-CN" sz="2400" dirty="0"/>
              <a:t>tree[a[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</a:t>
            </a:r>
            <a:r>
              <a:rPr lang="zh-CN" altLang="en-US" sz="2400" dirty="0"/>
              <a:t>处</a:t>
            </a:r>
            <a:r>
              <a:rPr lang="en-US" altLang="zh-CN" sz="2400" dirty="0"/>
              <a:t>+1”</a:t>
            </a:r>
            <a:r>
              <a:rPr lang="zh-CN" altLang="en-US" sz="2400" dirty="0"/>
              <a:t>，可以方便地统计某一区间内满足条件的数的个数，具有这类操作的树状数组就是权值树状数组，这种</a:t>
            </a:r>
            <a:r>
              <a:rPr lang="en-US" altLang="zh-CN" sz="2400" dirty="0"/>
              <a:t>Trick</a:t>
            </a:r>
            <a:r>
              <a:rPr lang="zh-CN" altLang="en-US" sz="2400" dirty="0"/>
              <a:t>也广泛用于许多数据结构题比如权值线段树</a:t>
            </a:r>
            <a:r>
              <a:rPr lang="en-US" altLang="zh-CN" sz="2400" dirty="0" err="1"/>
              <a:t>balabala</a:t>
            </a:r>
            <a:endParaRPr lang="en-US" altLang="zh-CN" sz="2400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u="sng" dirty="0">
                    <a:solidFill>
                      <a:schemeClr val="bg1">
                        <a:lumMod val="85000"/>
                      </a:schemeClr>
                    </a:solidFill>
                  </a:rPr>
                  <a:t>HDU</a:t>
                </a:r>
                <a:r>
                  <a:rPr lang="en-US" altLang="zh-CN" sz="2400" u="sng" noProof="0" dirty="0">
                    <a:solidFill>
                      <a:schemeClr val="bg1">
                        <a:lumMod val="85000"/>
                      </a:schemeClr>
                    </a:solidFill>
                  </a:rPr>
                  <a:t>5862</a:t>
                </a:r>
              </a:p>
              <a:p>
                <a:r>
                  <a:rPr lang="zh-CN" altLang="en-US" sz="2400" dirty="0"/>
                  <a:t>在二维平面上给定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个平行于坐标轴的线段 他们起点和终点都是整点 且没有两条线段有公共端点 求交点个数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579" y="641131"/>
                <a:ext cx="11204028" cy="5665075"/>
              </a:xfrm>
              <a:blipFill>
                <a:blip r:embed="rId3"/>
                <a:stretch>
                  <a:fillRect l="-793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8A4A2-6F42-F94C-AF5B-2840FD3E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00" y="1923655"/>
            <a:ext cx="7426204" cy="48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485" y="699004"/>
                <a:ext cx="11204028" cy="56650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noProof="0" dirty="0"/>
                  <a:t>sol:</a:t>
                </a:r>
              </a:p>
              <a:p>
                <a:r>
                  <a:rPr lang="zh-CN" altLang="en-US" sz="2400" dirty="0"/>
                  <a:t>我们考虑统计对于每一条竖线有多少横线交在上面（反过来同理</a:t>
                </a:r>
                <a:endParaRPr lang="en-US" altLang="zh-CN" sz="2400" dirty="0"/>
              </a:p>
              <a:p>
                <a:r>
                  <a:rPr lang="zh-CN" altLang="en-US" sz="2400" dirty="0"/>
                  <a:t>离散化坐标 考虑当前竖线的横坐标是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，那么对于那些左端点在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之后的横线是不用考虑的，所以我们把横线按左端点升序排序，从左向右遍历的时候做一些更新操作</a:t>
                </a:r>
                <a:endParaRPr lang="en-US" altLang="zh-CN" sz="2400" dirty="0"/>
              </a:p>
              <a:p>
                <a:r>
                  <a:rPr lang="zh-CN" altLang="en-US" sz="2400" dirty="0"/>
                  <a:t>假设当前竖线的纵坐标范围是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/>
                  <a:t>，考虑横线要产生贡献那么横线的纵坐标也要在这个范围里，我们统计在跨过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的情况下有多少条横线的纵坐标</a:t>
                </a:r>
                <a:r>
                  <a:rPr lang="en-US" altLang="zh-CN" sz="2400" dirty="0"/>
                  <a:t>=y</a:t>
                </a:r>
                <a:r>
                  <a:rPr lang="zh-CN" altLang="en-US" sz="2400" dirty="0"/>
                  <a:t>，这样每条竖线的贡献就是区间和了；因此用权值树状数组，碰到横线左端点就在</a:t>
                </a:r>
                <a:r>
                  <a:rPr lang="en-US" altLang="zh-CN" sz="2400" dirty="0"/>
                  <a:t>tree[</a:t>
                </a:r>
                <a:r>
                  <a:rPr lang="zh-CN" altLang="en-US" sz="2400" dirty="0"/>
                  <a:t>纵坐标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处</a:t>
                </a:r>
                <a:r>
                  <a:rPr lang="en-US" altLang="zh-CN" sz="2400" dirty="0"/>
                  <a:t>+1</a:t>
                </a:r>
                <a:r>
                  <a:rPr lang="zh-CN" altLang="en-US" sz="2400" dirty="0"/>
                  <a:t>，碰到右端点就</a:t>
                </a:r>
                <a:r>
                  <a:rPr lang="en-US" altLang="zh-CN" sz="2400" dirty="0"/>
                  <a:t>-1</a:t>
                </a:r>
                <a:r>
                  <a:rPr lang="zh-CN" altLang="en-US" sz="2400" dirty="0"/>
                  <a:t>表示该横线已经结束，不会对之后的竖线产生贡献</a:t>
                </a:r>
                <a:endParaRPr lang="en-US" altLang="zh-CN" sz="24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D5EA0-B9A0-4449-8AAA-2B46AA334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485" y="699004"/>
                <a:ext cx="11204028" cy="5665075"/>
              </a:xfrm>
              <a:blipFill>
                <a:blip r:embed="rId3"/>
                <a:stretch>
                  <a:fillRect l="-794" t="-1570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79386-66A2-E048-B55E-C43A57E3D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785" y="4108220"/>
            <a:ext cx="4051572" cy="262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64167-1698-F247-8459-FA15992CE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5" y="1041721"/>
            <a:ext cx="10335871" cy="34665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5EA0-B9A0-4449-8AAA-2B46AA334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641131"/>
            <a:ext cx="11204028" cy="56650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洛谷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P6619</a:t>
            </a:r>
          </a:p>
          <a:p>
            <a:endParaRPr lang="en-US" altLang="zh-CN" sz="2400" dirty="0"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B2FB41-769B-9B48-A687-862281177492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1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2093</Words>
  <Application>Microsoft Macintosh PowerPoint</Application>
  <PresentationFormat>Widescreen</PresentationFormat>
  <Paragraphs>149</Paragraphs>
  <Slides>21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树状数组瞎讲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树状数组瞎讲</dc:title>
  <dc:creator>QI QI</dc:creator>
  <cp:lastModifiedBy>QI QI</cp:lastModifiedBy>
  <cp:revision>609</cp:revision>
  <dcterms:created xsi:type="dcterms:W3CDTF">2020-09-11T05:47:22Z</dcterms:created>
  <dcterms:modified xsi:type="dcterms:W3CDTF">2020-09-16T12:02:00Z</dcterms:modified>
</cp:coreProperties>
</file>