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79" r:id="rId3"/>
    <p:sldId id="284" r:id="rId4"/>
    <p:sldId id="286" r:id="rId5"/>
    <p:sldId id="285" r:id="rId6"/>
    <p:sldId id="288" r:id="rId7"/>
    <p:sldId id="287" r:id="rId8"/>
    <p:sldId id="289" r:id="rId9"/>
    <p:sldId id="297" r:id="rId10"/>
    <p:sldId id="298" r:id="rId11"/>
    <p:sldId id="291" r:id="rId12"/>
    <p:sldId id="293" r:id="rId13"/>
    <p:sldId id="292" r:id="rId14"/>
    <p:sldId id="290" r:id="rId15"/>
    <p:sldId id="295" r:id="rId16"/>
    <p:sldId id="296" r:id="rId17"/>
    <p:sldId id="302" r:id="rId18"/>
    <p:sldId id="303" r:id="rId19"/>
    <p:sldId id="299" r:id="rId20"/>
    <p:sldId id="300" r:id="rId21"/>
    <p:sldId id="301" r:id="rId22"/>
    <p:sldId id="304" r:id="rId23"/>
    <p:sldId id="305" r:id="rId24"/>
    <p:sldId id="306" r:id="rId25"/>
    <p:sldId id="26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75"/>
    <p:restoredTop sz="84341"/>
  </p:normalViewPr>
  <p:slideViewPr>
    <p:cSldViewPr snapToGrid="0" snapToObjects="1">
      <p:cViewPr varScale="1">
        <p:scale>
          <a:sx n="100" d="100"/>
          <a:sy n="100" d="100"/>
        </p:scale>
        <p:origin x="160" y="296"/>
      </p:cViewPr>
      <p:guideLst/>
    </p:cSldViewPr>
  </p:slideViewPr>
  <p:outlineViewPr>
    <p:cViewPr>
      <p:scale>
        <a:sx n="33" d="100"/>
        <a:sy n="33" d="100"/>
      </p:scale>
      <p:origin x="0" y="-162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C8EB7-8214-F44A-8B37-46BED1B60460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452CF-4A84-F34F-9F5E-02272750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32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71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80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62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06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71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18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66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91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57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182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25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704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894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239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02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498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70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26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62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74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88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53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24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6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B6088-D3BD-BC43-AC64-E36B39BCD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B5659-5471-9C40-B88C-71385DDE5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7A67F-4128-3F41-9C76-DD3EE515A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7751-9B2D-6740-A28F-C45E2079596C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BC7B-AF3F-6B46-B079-3A260A92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A8B73-4875-F54D-92C2-698E58E3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DB17-E661-054E-B741-C01C23626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7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2E02F-C736-F048-9528-743A28CD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26330-75A8-954A-B690-111BCE7F6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86308-E3C6-C340-95DD-65C9D85A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7751-9B2D-6740-A28F-C45E2079596C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2939F-770F-1242-86FE-B79CC205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D7741-3C8B-434A-9737-3D35C0D0B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DB17-E661-054E-B741-C01C23626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71F809-59A2-2848-ABF3-DDD02DEC1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D1C17-FB39-F340-9368-360C3A357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FD7DA-0CBB-F844-8729-E4DB08D41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7751-9B2D-6740-A28F-C45E2079596C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3BC9A-C368-5B4C-B0C7-2378A476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F63E3-AA68-EF4A-9072-A6F8BBAA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DB17-E661-054E-B741-C01C23626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2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749A-B6BD-F447-A44E-9D0D6725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A0BA4-6B83-CE44-BBCC-9D5586E43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AEE03-62B0-214C-B464-3935A77F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7751-9B2D-6740-A28F-C45E2079596C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EA4AB-EDFB-574E-B125-83B382FE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386AC-5173-E044-9420-A88B06219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DB17-E661-054E-B741-C01C23626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A57A-C06F-E74B-BAA4-547116DE5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8FDA1-62CE-4342-B4D6-A2885C080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0AB91-537C-844F-A266-C290FDC15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7751-9B2D-6740-A28F-C45E2079596C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98DBE-CDEA-6E42-A79A-475EFF375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8C3C6-6C0D-A541-B29F-356660D1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DB17-E661-054E-B741-C01C23626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5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5817C-C380-FB49-A8B3-B6CF5E78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2685F-2972-664E-8DD6-09A05591D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B0AF0-83E8-A345-B05B-4D309176F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9B794-0C82-A043-90C9-C10CB18BD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7751-9B2D-6740-A28F-C45E2079596C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4185E-AAFD-B740-99BC-DC3C570A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D1F34-F787-B341-B9D0-70897872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DB17-E661-054E-B741-C01C23626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8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FC6E-1AA9-0249-B96C-F6FBF3F75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4F5B0-A627-BE4E-8583-3A34559B4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659EE-3783-D441-B224-9A1D5D67B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903F58-BCC4-704C-8D9F-BB54E6086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D8D25-CA80-2245-8026-2AA0BA72E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4E76D8-C156-BF43-B40C-232DF4E80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7751-9B2D-6740-A28F-C45E2079596C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91984-A16B-F241-A59E-0126DFCDD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1A334D-344A-F34C-BB49-2C82A616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DB17-E661-054E-B741-C01C23626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4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2185E-4B88-D64C-A341-5BAF78EFE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97AB0A-DF9A-784A-9B73-0DDDD764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7751-9B2D-6740-A28F-C45E2079596C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4BA5D-2C0D-6F45-86FD-F12D78D3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7ECA9-8724-F646-B833-96ACCC8E8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DB17-E661-054E-B741-C01C23626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4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7DF69D-A269-C345-9660-49418D71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7751-9B2D-6740-A28F-C45E2079596C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59D37D-1154-B343-81F8-6719C4C6B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DB5C3-C556-EF45-9415-036E1415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DB17-E661-054E-B741-C01C23626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C846-DB7D-CB48-B3CE-9522A0758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CD6F-531D-9040-8D14-B1C518B77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B5F3-F672-4244-AA9D-DBA1E002A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19BE7-AC77-644D-8C85-4D088689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7751-9B2D-6740-A28F-C45E2079596C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67E47-459F-7548-92AE-4CE6B52E0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58216-F2AC-BE45-B805-FA43DA11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DB17-E661-054E-B741-C01C23626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6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8045-C7A1-2045-A074-A7BF757E0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803A1E-E8CA-064D-9D3E-6518B1DB4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DE83A-C3B1-274F-902F-C4D3EC7EA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5567B-CDB8-A546-B36B-890BEE91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7751-9B2D-6740-A28F-C45E2079596C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2A6FF-4AC6-644F-9099-89EB81D17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90B54-AE90-7842-B54E-728C13F8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DB17-E661-054E-B741-C01C23626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731B6C-2243-3B44-B6D8-1EF9B26A1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9C35B-43C9-4A4C-A98A-3B54F3D52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3CDEA-BF49-5844-A106-16C3A0544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C7751-9B2D-6740-A28F-C45E2079596C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D92E7-97C7-6944-B3BE-C071A1C03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1DD4F-3143-FF4A-B47F-32F99E428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1DB17-E661-054E-B741-C01C23626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hyperlink" Target="https://www.luogu.com.cn/problem/P3976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gif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s://www.luogu.com.cn/problem/P3313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hyperlink" Target="https://www.luogu.com.cn/problem/P4719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s://www.luogu.com.cn/problem/P5024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hyperlink" Target="https://www.luogu.com.cn/problem/P5903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png"/><Relationship Id="rId4" Type="http://schemas.openxmlformats.org/officeDocument/2006/relationships/hyperlink" Target="http://codeforces.com/contest/1009/problem/F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ogu.com.cn/problem/P5024" TargetMode="External"/><Relationship Id="rId3" Type="http://schemas.openxmlformats.org/officeDocument/2006/relationships/hyperlink" Target="https://codeforces.com/contest/600/problem/E" TargetMode="External"/><Relationship Id="rId7" Type="http://schemas.openxmlformats.org/officeDocument/2006/relationships/hyperlink" Target="https://www.luogu.com.cn/problem/P4719" TargetMode="External"/><Relationship Id="rId2" Type="http://schemas.openxmlformats.org/officeDocument/2006/relationships/hyperlink" Target="https://www.luogu.com.cn/problem/P338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uogu.com.cn/problem/P3313" TargetMode="External"/><Relationship Id="rId11" Type="http://schemas.openxmlformats.org/officeDocument/2006/relationships/hyperlink" Target="https://www.luogu.com.cn/blog/codesonic/dsu-on-tree" TargetMode="External"/><Relationship Id="rId5" Type="http://schemas.openxmlformats.org/officeDocument/2006/relationships/hyperlink" Target="https://www.luogu.com.cn/problem/P3976" TargetMode="External"/><Relationship Id="rId10" Type="http://schemas.openxmlformats.org/officeDocument/2006/relationships/hyperlink" Target="http://codeforces.com/contest/1009/problem/F" TargetMode="External"/><Relationship Id="rId4" Type="http://schemas.openxmlformats.org/officeDocument/2006/relationships/hyperlink" Target="https://www.luogu.com.cn/problem/P2486" TargetMode="External"/><Relationship Id="rId9" Type="http://schemas.openxmlformats.org/officeDocument/2006/relationships/hyperlink" Target="https://www.luogu.com.cn/problem/P590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www.luogu.com.cn/problem/P3384" TargetMode="Externa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codeforces.com/contest/600/problem/E" TargetMode="External"/><Relationship Id="rId4" Type="http://schemas.openxmlformats.org/officeDocument/2006/relationships/image" Target="../media/image1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hyperlink" Target="https://www.luogu.com.cn/problem/P248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C7A8D-89F3-A740-8C97-25EDFAD597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树链剖分</a:t>
            </a:r>
            <a:r>
              <a:rPr lang="zh-CN" altLang="en-US" sz="4800" noProof="0" dirty="0"/>
              <a:t>瞎讲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E0540-CC46-BD48-84B7-9559FB80D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noProof="0" dirty="0"/>
              <a:t>钟煜奇</a:t>
            </a:r>
          </a:p>
        </p:txBody>
      </p:sp>
      <p:sp>
        <p:nvSpPr>
          <p:cNvPr id="4" name="矩形"/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114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43D53C-F9F4-4E41-A32E-9902DA7B9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197" y="3405823"/>
            <a:ext cx="3692145" cy="33649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09CD-B6E6-2341-B248-4F9AE8E72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3766"/>
            <a:ext cx="11010900" cy="596293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sol</a:t>
            </a:r>
          </a:p>
          <a:p>
            <a:r>
              <a:rPr lang="zh-CN" altLang="en-US" sz="2400" dirty="0"/>
              <a:t>区间颜色段数量是肯定要维护的 但只维护这个值肯定是不够的 因为合并时不能直接相加</a:t>
            </a:r>
            <a:endParaRPr lang="en-US" altLang="zh-CN" sz="2400" dirty="0"/>
          </a:p>
          <a:p>
            <a:r>
              <a:rPr lang="zh-CN" altLang="en-US" sz="2400" dirty="0"/>
              <a:t>还要记录区间最左和最右点的颜色 如果合并的两区间中间的颜色相同 则大区间的颜色端为他们的和</a:t>
            </a:r>
            <a:r>
              <a:rPr lang="en-US" altLang="zh-CN" sz="2400" dirty="0"/>
              <a:t>-1</a:t>
            </a:r>
            <a:r>
              <a:rPr lang="zh-CN" altLang="en-US" sz="2400" dirty="0"/>
              <a:t>，否则就是他们的和；线段树合并，重链合并，</a:t>
            </a:r>
            <a:r>
              <a:rPr lang="en-US" altLang="zh-CN" sz="2400" dirty="0"/>
              <a:t>LCA</a:t>
            </a:r>
            <a:r>
              <a:rPr lang="zh-CN" altLang="en-US" sz="2400" dirty="0"/>
              <a:t>两端链合并都是这个原理</a:t>
            </a:r>
            <a:endParaRPr lang="en-US" altLang="zh-CN" sz="2400" dirty="0"/>
          </a:p>
          <a:p>
            <a:r>
              <a:rPr lang="en-US" altLang="zh-CN" sz="2400" dirty="0"/>
              <a:t>tips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zh-CN" altLang="en-US" sz="2400" dirty="0"/>
              <a:t>一些看起来很玄学的值，只要你想好叶子节点的情况，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合并所需的额外的信息，都是可以拿线段树维护的，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线段树最高！</a:t>
            </a:r>
            <a:endParaRPr lang="en-US" altLang="zh-CN" sz="2400" dirty="0"/>
          </a:p>
          <a:p>
            <a:r>
              <a:rPr lang="zh-CN" altLang="en-US" sz="2400" dirty="0"/>
              <a:t>树剖要特别注意</a:t>
            </a:r>
            <a:r>
              <a:rPr lang="en-US" altLang="zh-CN" sz="2400" dirty="0"/>
              <a:t>LCA</a:t>
            </a:r>
            <a:r>
              <a:rPr lang="zh-CN" altLang="en-US" sz="2400" dirty="0"/>
              <a:t>处的合并 也有可能两端的情况不同</a:t>
            </a:r>
            <a:endParaRPr lang="en-US" altLang="zh-CN" sz="2400" dirty="0"/>
          </a:p>
          <a:p>
            <a:r>
              <a:rPr lang="zh-CN" altLang="en-US" sz="2400" dirty="0"/>
              <a:t>下面看一个维护变量更玄学的</a:t>
            </a:r>
            <a:r>
              <a:rPr lang="en-US" altLang="zh-CN" sz="2400" dirty="0"/>
              <a:t>T</a:t>
            </a:r>
          </a:p>
        </p:txBody>
      </p:sp>
      <p:sp>
        <p:nvSpPr>
          <p:cNvPr id="4" name="矩形"/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2804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43D53C-F9F4-4E41-A32E-9902DA7B9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197" y="3405823"/>
            <a:ext cx="3692145" cy="33649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09CD-B6E6-2341-B248-4F9AE8E72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3766"/>
            <a:ext cx="10515600" cy="3981734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bg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洛谷</a:t>
            </a:r>
            <a:r>
              <a:rPr lang="en-US" altLang="zh-CN" sz="2400" dirty="0">
                <a:solidFill>
                  <a:schemeClr val="bg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P3976</a:t>
            </a:r>
            <a:endParaRPr lang="en-US" altLang="zh-CN" sz="2400" dirty="0">
              <a:solidFill>
                <a:schemeClr val="bg2"/>
              </a:solidFill>
            </a:endParaRPr>
          </a:p>
          <a:p>
            <a:r>
              <a:rPr lang="zh-CN" altLang="en-US" sz="2400" dirty="0"/>
              <a:t>给定一树 每个点上的数是商品在该点的交易价格 求从</a:t>
            </a:r>
            <a:r>
              <a:rPr lang="en-US" altLang="zh-CN" sz="2400" dirty="0"/>
              <a:t>start</a:t>
            </a:r>
            <a:r>
              <a:rPr lang="zh-CN" altLang="en-US" sz="2400" dirty="0"/>
              <a:t>走到</a:t>
            </a:r>
            <a:r>
              <a:rPr lang="en-US" altLang="zh-CN" sz="2400" dirty="0" err="1"/>
              <a:t>endd</a:t>
            </a:r>
            <a:r>
              <a:rPr lang="zh-CN" altLang="en-US" sz="2400" dirty="0"/>
              <a:t>的简单路径上 在只买入 卖出至多一次的情况下 求最大收益 且支持把</a:t>
            </a:r>
            <a:r>
              <a:rPr lang="en-US" altLang="zh-CN" sz="2400" dirty="0"/>
              <a:t>start-&gt;</a:t>
            </a:r>
            <a:r>
              <a:rPr lang="en-US" altLang="zh-CN" sz="2400" dirty="0" err="1"/>
              <a:t>endd</a:t>
            </a:r>
            <a:r>
              <a:rPr lang="zh-CN" altLang="en-US" sz="2400" dirty="0"/>
              <a:t>路径上的交易价格</a:t>
            </a:r>
            <a:r>
              <a:rPr lang="en-US" altLang="zh-CN" sz="2400" dirty="0"/>
              <a:t>+</a:t>
            </a:r>
            <a:r>
              <a:rPr lang="en-US" sz="2400" dirty="0"/>
              <a:t>c​</a:t>
            </a:r>
          </a:p>
          <a:p>
            <a:r>
              <a:rPr lang="zh-CN" altLang="en-US" sz="2400" dirty="0"/>
              <a:t> </a:t>
            </a:r>
            <a:endParaRPr lang="en-US" sz="2400" dirty="0"/>
          </a:p>
          <a:p>
            <a:r>
              <a:rPr lang="zh-CN" altLang="en-US" sz="2400" dirty="0"/>
              <a:t>发生在链上该怎么做？</a:t>
            </a:r>
            <a:endParaRPr lang="en-US" altLang="zh-CN" sz="2400" dirty="0"/>
          </a:p>
          <a:p>
            <a:r>
              <a:rPr lang="zh-CN" altLang="en-US" sz="2400" dirty="0"/>
              <a:t>跨重链怎么结合？</a:t>
            </a:r>
            <a:endParaRPr lang="en-US" altLang="zh-CN" sz="2400" dirty="0"/>
          </a:p>
          <a:p>
            <a:r>
              <a:rPr lang="zh-CN" altLang="en-US" sz="2400" dirty="0"/>
              <a:t>跨</a:t>
            </a:r>
            <a:r>
              <a:rPr lang="en-US" altLang="zh-CN" sz="2400" dirty="0"/>
              <a:t>LCA</a:t>
            </a:r>
            <a:r>
              <a:rPr lang="zh-CN" altLang="en-US" sz="2400" dirty="0"/>
              <a:t>怎么结合？</a:t>
            </a:r>
            <a:endParaRPr lang="en-US" altLang="zh-CN" sz="2400" dirty="0"/>
          </a:p>
        </p:txBody>
      </p:sp>
      <p:sp>
        <p:nvSpPr>
          <p:cNvPr id="4" name="矩形"/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C193C1-8692-F249-B381-A234C5D5A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804" y="2200132"/>
            <a:ext cx="10477045" cy="46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21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BA3B9DE-844C-C245-9F89-D34B2EB48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337" y="137985"/>
            <a:ext cx="4652956" cy="974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0A9457-FDDB-9944-BC75-B1F740520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093" y="137985"/>
            <a:ext cx="4394200" cy="9749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43D53C-F9F4-4E41-A32E-9902DA7B97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2197" y="3405823"/>
            <a:ext cx="3692145" cy="33649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09CD-B6E6-2341-B248-4F9AE8E72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3766"/>
            <a:ext cx="10871200" cy="5797834"/>
          </a:xfrm>
        </p:spPr>
        <p:txBody>
          <a:bodyPr>
            <a:normAutofit/>
          </a:bodyPr>
          <a:lstStyle/>
          <a:p>
            <a:pPr marL="285750" indent="-285750"/>
            <a:r>
              <a:rPr lang="en-US" altLang="zh-CN" sz="2400" dirty="0"/>
              <a:t>sol:</a:t>
            </a:r>
          </a:p>
          <a:p>
            <a:pPr marL="285750" indent="-285750"/>
            <a:r>
              <a:rPr lang="zh-CN" altLang="en-US" sz="2400" dirty="0"/>
              <a:t>树链剖分简化成链上的问题 问题是跳</a:t>
            </a:r>
            <a:r>
              <a:rPr lang="en-US" altLang="zh-CN" sz="2400" dirty="0"/>
              <a:t>LCA</a:t>
            </a:r>
            <a:r>
              <a:rPr lang="zh-CN" altLang="en-US" sz="2400" dirty="0"/>
              <a:t>的时候是从两端点向上跳的 所以</a:t>
            </a:r>
            <a:r>
              <a:rPr lang="en-US" altLang="zh-CN" sz="2400" dirty="0"/>
              <a:t>start</a:t>
            </a:r>
            <a:r>
              <a:rPr lang="zh-CN" altLang="en-US" sz="2400" dirty="0"/>
              <a:t>端和</a:t>
            </a:r>
            <a:r>
              <a:rPr lang="en-US" altLang="zh-CN" sz="2400" dirty="0" err="1"/>
              <a:t>endd</a:t>
            </a:r>
            <a:r>
              <a:rPr lang="zh-CN" altLang="en-US" sz="2400" dirty="0"/>
              <a:t>端的买卖情况并不同：</a:t>
            </a:r>
            <a:endParaRPr lang="en-US" altLang="zh-CN" sz="2400" dirty="0"/>
          </a:p>
          <a:p>
            <a:pPr marL="285750" indent="-285750"/>
            <a:r>
              <a:rPr lang="zh-CN" altLang="en-US" sz="2400" dirty="0"/>
              <a:t>线段树维护：最大值，最小值，编号小买大卖的最大收益，编号大买小卖的最大收益</a:t>
            </a:r>
            <a:endParaRPr lang="en-US" altLang="zh-CN" sz="2400" dirty="0"/>
          </a:p>
          <a:p>
            <a:pPr marL="285750" indent="-285750"/>
            <a:r>
              <a:rPr lang="zh-CN" altLang="en-US" sz="2400" dirty="0"/>
              <a:t>后两项可以直接继承左右儿子的；或由左儿子最大</a:t>
            </a:r>
            <a:r>
              <a:rPr lang="en-US" altLang="zh-CN" sz="2400" dirty="0"/>
              <a:t>-</a:t>
            </a:r>
            <a:r>
              <a:rPr lang="zh-CN" altLang="en-US" sz="2400" dirty="0"/>
              <a:t>右儿子最小；右儿子最大</a:t>
            </a:r>
            <a:r>
              <a:rPr lang="en-US" altLang="zh-CN" sz="2400" dirty="0"/>
              <a:t>-</a:t>
            </a:r>
            <a:r>
              <a:rPr lang="zh-CN" altLang="en-US" sz="2400" dirty="0"/>
              <a:t>左儿子最小 得到</a:t>
            </a:r>
            <a:endParaRPr lang="en-US" altLang="zh-CN" sz="2400" dirty="0"/>
          </a:p>
          <a:p>
            <a:pPr marL="285750" indent="-285750"/>
            <a:r>
              <a:rPr lang="zh-CN" altLang="en-US" sz="2400" dirty="0"/>
              <a:t>不跨</a:t>
            </a:r>
            <a:r>
              <a:rPr lang="en-US" altLang="zh-CN" sz="2400" dirty="0"/>
              <a:t>LCA</a:t>
            </a:r>
            <a:r>
              <a:rPr lang="zh-CN" altLang="en-US" sz="2400" dirty="0"/>
              <a:t>的交易：</a:t>
            </a:r>
            <a:endParaRPr lang="en-US" altLang="zh-CN" sz="2400" dirty="0"/>
          </a:p>
          <a:p>
            <a:pPr marL="285750" indent="-285750"/>
            <a:r>
              <a:rPr lang="zh-CN" altLang="en-US" sz="2400" dirty="0"/>
              <a:t>重链内部可以直接查线段树解决</a:t>
            </a:r>
            <a:endParaRPr lang="en-US" altLang="zh-CN" sz="2400" dirty="0"/>
          </a:p>
          <a:p>
            <a:pPr marL="285750" indent="-285750"/>
            <a:r>
              <a:rPr lang="zh-CN" altLang="en-US" sz="2400" dirty="0"/>
              <a:t>跨重链的：</a:t>
            </a:r>
            <a:r>
              <a:rPr lang="en-US" altLang="zh-CN" sz="2400" dirty="0"/>
              <a:t>start</a:t>
            </a:r>
            <a:r>
              <a:rPr lang="zh-CN" altLang="en-US" sz="2400" dirty="0"/>
              <a:t>端由下方最大</a:t>
            </a:r>
            <a:r>
              <a:rPr lang="en-US" altLang="zh-CN" sz="2400" dirty="0"/>
              <a:t>-</a:t>
            </a:r>
            <a:r>
              <a:rPr lang="zh-CN" altLang="en-US" sz="2400" dirty="0"/>
              <a:t>当前最小得到；</a:t>
            </a:r>
            <a:r>
              <a:rPr lang="en-US" altLang="zh-CN" sz="2400" dirty="0" err="1"/>
              <a:t>endd</a:t>
            </a:r>
            <a:r>
              <a:rPr lang="zh-CN" altLang="en-US" sz="2400" dirty="0"/>
              <a:t>端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由当前最大</a:t>
            </a:r>
            <a:r>
              <a:rPr lang="en-US" altLang="zh-CN" sz="2400" dirty="0"/>
              <a:t>-</a:t>
            </a:r>
            <a:r>
              <a:rPr lang="zh-CN" altLang="en-US" sz="2400" dirty="0"/>
              <a:t>下方最小得到</a:t>
            </a:r>
            <a:endParaRPr lang="en-US" altLang="zh-CN" sz="2400" dirty="0"/>
          </a:p>
          <a:p>
            <a:pPr marL="285750" indent="-285750"/>
            <a:r>
              <a:rPr lang="zh-CN" altLang="en-US" sz="2400" dirty="0"/>
              <a:t>跨</a:t>
            </a:r>
            <a:r>
              <a:rPr lang="en-US" altLang="zh-CN" sz="2400" dirty="0"/>
              <a:t>LCA</a:t>
            </a:r>
            <a:r>
              <a:rPr lang="zh-CN" altLang="en-US" sz="2400" dirty="0"/>
              <a:t>的交易：</a:t>
            </a:r>
            <a:r>
              <a:rPr lang="en-US" altLang="zh-CN" sz="2400" dirty="0"/>
              <a:t>start</a:t>
            </a:r>
            <a:r>
              <a:rPr lang="zh-CN" altLang="en-US" sz="2400" dirty="0"/>
              <a:t>端最大值</a:t>
            </a:r>
            <a:r>
              <a:rPr lang="en-US" altLang="zh-CN" sz="2400" dirty="0"/>
              <a:t>-</a:t>
            </a:r>
            <a:r>
              <a:rPr lang="en-US" altLang="zh-CN" sz="2400" dirty="0" err="1"/>
              <a:t>endd</a:t>
            </a:r>
            <a:r>
              <a:rPr lang="zh-CN" altLang="en-US" sz="2400" dirty="0"/>
              <a:t>端最小值</a:t>
            </a:r>
            <a:endParaRPr lang="en-US" altLang="zh-CN" sz="2400" dirty="0"/>
          </a:p>
        </p:txBody>
      </p:sp>
      <p:sp>
        <p:nvSpPr>
          <p:cNvPr id="4" name="矩形"/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296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43D53C-F9F4-4E41-A32E-9902DA7B9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197" y="3405823"/>
            <a:ext cx="3692145" cy="33649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53766"/>
                <a:ext cx="10515600" cy="541156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>
                    <a:solidFill>
                      <a:schemeClr val="bg2"/>
                    </a:solidFill>
                    <a:hlinkClick r:id="rId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洛谷</a:t>
                </a:r>
                <a:r>
                  <a:rPr lang="en-US" altLang="zh-CN" sz="2400" dirty="0">
                    <a:solidFill>
                      <a:schemeClr val="bg2"/>
                    </a:solidFill>
                    <a:hlinkClick r:id="rId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P3313</a:t>
                </a:r>
                <a:endParaRPr lang="en-US" altLang="zh-CN" sz="2400" dirty="0">
                  <a:solidFill>
                    <a:schemeClr val="bg2"/>
                  </a:solidFill>
                </a:endParaRPr>
              </a:p>
              <a:p>
                <a:r>
                  <a:rPr lang="zh-CN" altLang="en-US" sz="2400" dirty="0"/>
                  <a:t>给定一树和每个点的种类 价值 要求支持单点修改种类 单点修改价值 查询   </a:t>
                </a:r>
                <a:r>
                  <a:rPr lang="en-US" altLang="zh-CN" sz="2400" dirty="0"/>
                  <a:t>x-&gt;y</a:t>
                </a:r>
                <a:r>
                  <a:rPr lang="zh-CN" altLang="en-US" sz="2400" dirty="0"/>
                  <a:t>简单路径上和</a:t>
                </a:r>
                <a:r>
                  <a:rPr lang="en-US" altLang="zh-CN" sz="2400" dirty="0" err="1"/>
                  <a:t>x,y</a:t>
                </a:r>
                <a:r>
                  <a:rPr lang="zh-CN" altLang="en-US" sz="2400" dirty="0"/>
                  <a:t>同一种类的点的 最大价值和价值和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价值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sz="2400" dirty="0"/>
                  <a:t> 种类编号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</a:t>
                </a:r>
                <a:endParaRPr lang="en-US" altLang="zh-CN" sz="2400" dirty="0"/>
              </a:p>
              <a:p>
                <a:r>
                  <a:rPr lang="zh-CN" altLang="en-US" sz="2400" dirty="0"/>
                  <a:t>这道题的问题是即使在数列上也绝杀不了？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sol:</a:t>
                </a:r>
              </a:p>
              <a:p>
                <a:r>
                  <a:rPr lang="zh-CN" altLang="en-US" sz="2400" dirty="0"/>
                  <a:t>如果能对每个种类开线段树的话非常好维护 可惜开不得</a:t>
                </a:r>
                <a:endParaRPr lang="en-US" altLang="zh-CN" sz="2400" dirty="0"/>
              </a:p>
              <a:p>
                <a:r>
                  <a:rPr lang="zh-CN" altLang="en-US" sz="2400" dirty="0"/>
                  <a:t>动态开点即可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53766"/>
                <a:ext cx="10515600" cy="5411567"/>
              </a:xfrm>
              <a:blipFill>
                <a:blip r:embed="rId5"/>
                <a:stretch>
                  <a:fillRect l="-844" t="-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"/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524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43D53C-F9F4-4E41-A32E-9902DA7B9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197" y="3405823"/>
            <a:ext cx="3692145" cy="33649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53766"/>
                <a:ext cx="11544300" cy="620423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>
                    <a:solidFill>
                      <a:schemeClr val="bg2"/>
                    </a:solidFill>
                    <a:hlinkClick r:id="rId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洛谷</a:t>
                </a:r>
                <a:r>
                  <a:rPr lang="en-US" altLang="zh-CN" sz="2400" dirty="0">
                    <a:solidFill>
                      <a:schemeClr val="bg2"/>
                    </a:solidFill>
                    <a:hlinkClick r:id="rId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P4719</a:t>
                </a:r>
                <a:endParaRPr lang="en-US" altLang="zh-CN" sz="2400" dirty="0">
                  <a:solidFill>
                    <a:schemeClr val="bg2"/>
                  </a:solidFill>
                </a:endParaRPr>
              </a:p>
              <a:p>
                <a:r>
                  <a:rPr lang="zh-CN" altLang="en-US" sz="2400" dirty="0"/>
                  <a:t>给定一棵有点权的树，多次询问，每次操作永久修改点权或询问最大的点独立集权值和</a:t>
                </a:r>
                <a:endParaRPr lang="en-US" altLang="zh-CN" sz="2400" dirty="0"/>
              </a:p>
              <a:p>
                <a:r>
                  <a:rPr lang="zh-CN" altLang="en-US" sz="2400" dirty="0"/>
                  <a:t>点独立集的意思选若干个点使他们没有相邻的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带修上司舞会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 </a:t>
                </a:r>
                <a:r>
                  <a:rPr lang="en-US" altLang="zh-CN" sz="2400" strike="sngStrike" dirty="0" err="1"/>
                  <a:t>noip</a:t>
                </a:r>
                <a:r>
                  <a:rPr lang="zh-CN" altLang="en-US" sz="2400" strike="sngStrike" dirty="0"/>
                  <a:t>考过哦</a:t>
                </a:r>
                <a:r>
                  <a:rPr lang="en-US" altLang="zh-CN" sz="2400" strike="sngStrike" dirty="0"/>
                  <a:t>~~</a:t>
                </a:r>
                <a:r>
                  <a:rPr lang="zh-CN" altLang="en-US" sz="2400" dirty="0"/>
                  <a:t> </a:t>
                </a:r>
                <a:endParaRPr lang="en-US" altLang="zh-CN" sz="2400" dirty="0"/>
              </a:p>
              <a:p>
                <a:r>
                  <a:rPr lang="zh-CN" altLang="en-US" sz="2400" dirty="0"/>
                  <a:t>要是没有修改这题肯定能绝杀：</a:t>
                </a:r>
                <a:endParaRPr lang="en-US" altLang="zh-CN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𝑠𝑜𝑛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  <m:sup/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𝑑𝑝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𝑑𝑝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𝑠𝑜𝑛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  <m:sup/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𝑑𝑝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nary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𝑣𝑎𝑙𝑢𝑒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zh-CN" altLang="en-US" sz="2400" dirty="0"/>
                  <a:t>这里先补个讲矩阵同学的锅：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,+</m:t>
                        </m:r>
                      </m:e>
                    </m:d>
                  </m:oMath>
                </a14:m>
                <a:r>
                  <a:rPr lang="zh-CN" altLang="en-US" sz="2400" dirty="0"/>
                  <a:t>矩乘</a:t>
                </a:r>
                <a:endParaRPr lang="en-US" altLang="zh-CN" sz="2400" dirty="0"/>
              </a:p>
              <a:p>
                <a:r>
                  <a:rPr lang="zh-CN" altLang="en-US" sz="2400" dirty="0"/>
                  <a:t>一般矩乘：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  <m:r>
                      <a:rPr lang="en-US" sz="240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,+</m:t>
                        </m:r>
                      </m:e>
                    </m:d>
                  </m:oMath>
                </a14:m>
                <a:r>
                  <a:rPr lang="zh-CN" altLang="en-US" sz="2400" dirty="0"/>
                  <a:t>矩乘：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𝑚𝑎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40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zh-CN" altLang="en-US" sz="2400" dirty="0"/>
                  <a:t>都具有结合律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53766"/>
                <a:ext cx="11544300" cy="6204234"/>
              </a:xfrm>
              <a:blipFill>
                <a:blip r:embed="rId5"/>
                <a:stretch>
                  <a:fillRect l="-770" t="-1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"/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95F0FC-1C0F-284B-B480-77B4B5B444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1250" y="2343150"/>
            <a:ext cx="5304602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91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43D53C-F9F4-4E41-A32E-9902DA7B9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5035" y="4711699"/>
            <a:ext cx="2259307" cy="20591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53766"/>
                <a:ext cx="11176000" cy="607723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/>
                  <a:t>sol:</a:t>
                </a:r>
              </a:p>
              <a:p>
                <a:r>
                  <a:rPr lang="zh-CN" altLang="en-US" sz="2400" dirty="0"/>
                  <a:t>考虑点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的点权改变之后 </a:t>
                </a:r>
                <a:r>
                  <a:rPr lang="en-US" altLang="zh-CN" sz="2400" dirty="0" err="1"/>
                  <a:t>dp</a:t>
                </a:r>
                <a:r>
                  <a:rPr lang="zh-CN" altLang="en-US" sz="2400" dirty="0"/>
                  <a:t>值发生改变的只可能是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的若干祖先</a:t>
                </a:r>
                <a:endParaRPr lang="en-US" altLang="zh-CN" sz="2400" dirty="0"/>
              </a:p>
              <a:p>
                <a:r>
                  <a:rPr lang="zh-CN" altLang="en-US" sz="2400" dirty="0"/>
                  <a:t>考虑树链剖分 使得在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zh-CN" altLang="en-US" sz="2400" dirty="0"/>
                  <a:t>​的时间里求出重链头的</a:t>
                </a:r>
                <a:r>
                  <a:rPr lang="en-US" sz="2400" dirty="0" err="1"/>
                  <a:t>dp</a:t>
                </a:r>
                <a:r>
                  <a:rPr lang="zh-CN" altLang="en-US" sz="2400" dirty="0"/>
                  <a:t>值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带修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，在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zh-CN" altLang="en-US" sz="2400" dirty="0"/>
                  <a:t>​的时间通过轻边转移</a:t>
                </a:r>
                <a:endParaRPr lang="en-US" altLang="zh-CN" sz="2400" dirty="0"/>
              </a:p>
              <a:p>
                <a:r>
                  <a:rPr lang="zh-CN" altLang="en-US" sz="2400" dirty="0"/>
                  <a:t>如果单纯的一条链而没有其他多余的轻儿子 那么可以把方程写成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,+</m:t>
                        </m:r>
                      </m:e>
                    </m:d>
                  </m:oMath>
                </a14:m>
                <a:r>
                  <a:rPr lang="zh-CN" altLang="en-US" sz="2400" dirty="0"/>
                  <a:t>矩乘：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𝑠𝑜𝑛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𝑠𝑜𝑛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𝑣𝑎𝑙𝑢𝑒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𝑖𝑛𝑓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/>
                  <a:t>由于有结合律这样可以直接快速幂算出来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53766"/>
                <a:ext cx="11176000" cy="6077234"/>
              </a:xfrm>
              <a:blipFill>
                <a:blip r:embed="rId4"/>
                <a:stretch>
                  <a:fillRect l="-795" t="-1253" r="-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"/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609129-6DE3-B441-9D87-0D95D48A9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197" y="3405823"/>
            <a:ext cx="3692145" cy="336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5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2A12E2-E1C8-3549-A656-808A30D80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197" y="3405823"/>
            <a:ext cx="3692145" cy="33649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53766"/>
                <a:ext cx="11176000" cy="648363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/>
                  <a:t>sol:</a:t>
                </a:r>
              </a:p>
              <a:p>
                <a:r>
                  <a:rPr lang="zh-CN" altLang="en-US" sz="2400" dirty="0"/>
                  <a:t>考虑加入多余的轻儿子，换一种转移顺序：先将所有轻儿子都递归做完 用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𝑙𝑑𝑝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m:rPr>
                            <m:lit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2400" dirty="0"/>
                  <a:t>表示当前点不选</a:t>
                </a:r>
                <a:r>
                  <a:rPr lang="en-US" altLang="zh-CN" sz="2400" dirty="0"/>
                  <a:t>/</a:t>
                </a:r>
                <a:r>
                  <a:rPr lang="zh-CN" altLang="en-US" sz="2400" dirty="0"/>
                  <a:t>选时只考虑轻儿子时转移出来的答案，再转移单纯的一条重链：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𝑙𝑑𝑝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𝑚𝑎𝑥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𝑑𝑝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𝑠𝑜𝑛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𝑑𝑝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𝑠𝑜𝑛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𝑚𝑎𝑥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𝑙𝑑𝑝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𝑑𝑝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𝑠𝑜𝑛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𝑙𝑑𝑝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𝑙𝑑𝑝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𝑠𝑜𝑛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zh-CN" altLang="en-US" sz="2400" dirty="0"/>
                  <a:t>；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𝑙𝑑𝑝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𝑠𝑜𝑛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𝑠𝑜𝑛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𝑠𝑜𝑛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𝑙𝑑𝑝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𝑙𝑑𝑝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𝑙𝑑𝑝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𝑖𝑛𝑓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r>
                  <a:rPr lang="zh-CN" altLang="en-US" sz="2400" dirty="0"/>
                  <a:t>线段树维护重链上的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𝑙𝑑𝑝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𝑙𝑑𝑝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𝑙𝑑𝑝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𝑖𝑛𝑓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区间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,+)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 err="1"/>
                  <a:t>ldp</a:t>
                </a:r>
                <a:r>
                  <a:rPr lang="zh-CN" altLang="en-US" sz="2400" dirty="0"/>
                  <a:t>最开始可以</a:t>
                </a:r>
                <a:r>
                  <a:rPr lang="en-US" altLang="zh-CN" sz="2400" dirty="0" err="1"/>
                  <a:t>dfs</a:t>
                </a:r>
                <a:r>
                  <a:rPr lang="zh-CN" altLang="en-US" sz="2400" dirty="0"/>
                  <a:t>一边算出来，之后每次修改直接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向根跳 顺便删除原来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的值对重链尾</a:t>
                </a:r>
                <a:r>
                  <a:rPr lang="en-US" altLang="zh-CN" sz="2400" dirty="0" err="1"/>
                  <a:t>ldp</a:t>
                </a:r>
                <a:r>
                  <a:rPr lang="zh-CN" altLang="en-US" sz="2400" dirty="0"/>
                  <a:t>的影响 将新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的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影响加上去 维护线段树</a:t>
                </a:r>
                <a:endParaRPr lang="en-US" altLang="zh-CN" sz="2400" dirty="0"/>
              </a:p>
              <a:p>
                <a:r>
                  <a:rPr lang="zh-CN" altLang="en-US" sz="2400" dirty="0"/>
                  <a:t>查询直接查询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所在重链的区间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,+)</m:t>
                    </m:r>
                  </m:oMath>
                </a14:m>
                <a:r>
                  <a:rPr lang="zh-CN" altLang="en-US" sz="2400" dirty="0"/>
                  <a:t>算出</a:t>
                </a:r>
                <a:r>
                  <a:rPr lang="en-US" altLang="zh-CN" sz="2400" dirty="0" err="1"/>
                  <a:t>dp</a:t>
                </a:r>
                <a:r>
                  <a:rPr lang="en-US" altLang="zh-CN" sz="2400" dirty="0"/>
                  <a:t>[1]</a:t>
                </a:r>
              </a:p>
              <a:p>
                <a:r>
                  <a:rPr lang="zh-CN" altLang="en-US" sz="2400" dirty="0"/>
                  <a:t>加入亿点点细节即可</a:t>
                </a:r>
                <a:r>
                  <a:rPr lang="en-US" altLang="zh-CN" sz="2400" dirty="0"/>
                  <a:t>AC</a:t>
                </a:r>
                <a:r>
                  <a:rPr lang="zh-CN" altLang="en-US" sz="2400" dirty="0"/>
                  <a:t> 以上</a:t>
                </a:r>
                <a:r>
                  <a:rPr lang="en-US" altLang="zh-CN" sz="2400" dirty="0" err="1"/>
                  <a:t>ddp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53766"/>
                <a:ext cx="11176000" cy="6483634"/>
              </a:xfrm>
              <a:blipFill>
                <a:blip r:embed="rId4"/>
                <a:stretch>
                  <a:fillRect l="-908" t="-1172" r="-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"/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5798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43D53C-F9F4-4E41-A32E-9902DA7B9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055" y="1881823"/>
            <a:ext cx="3692145" cy="33649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53766"/>
                <a:ext cx="11023600" cy="611692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>
                    <a:solidFill>
                      <a:schemeClr val="bg2"/>
                    </a:solidFill>
                    <a:hlinkClick r:id="rId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洛谷</a:t>
                </a:r>
                <a:r>
                  <a:rPr lang="en-US" altLang="zh-CN" sz="2400" dirty="0">
                    <a:solidFill>
                      <a:schemeClr val="bg2"/>
                    </a:solidFill>
                    <a:hlinkClick r:id="rId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P5024</a:t>
                </a:r>
                <a:endParaRPr lang="en-US" altLang="zh-CN" sz="2400" dirty="0">
                  <a:solidFill>
                    <a:schemeClr val="bg2"/>
                  </a:solidFill>
                </a:endParaRPr>
              </a:p>
              <a:p>
                <a:r>
                  <a:rPr lang="zh-CN" altLang="en-US" sz="2400" dirty="0"/>
                  <a:t>给定一有点权的树，要求选择点使相邻两点中至少有一个被选择，且每次询问令点</a:t>
                </a:r>
                <a:r>
                  <a:rPr lang="en-US" altLang="zh-CN" sz="2400" dirty="0" err="1"/>
                  <a:t>a,b</a:t>
                </a:r>
                <a:r>
                  <a:rPr lang="zh-CN" altLang="en-US" sz="2400" dirty="0"/>
                  <a:t>必须选</a:t>
                </a:r>
                <a:r>
                  <a:rPr lang="en-US" altLang="zh-CN" sz="2400" dirty="0"/>
                  <a:t>/</a:t>
                </a:r>
                <a:r>
                  <a:rPr lang="zh-CN" altLang="en-US" sz="2400" dirty="0"/>
                  <a:t>不选，求满足每个询问要求时的最小代价</a:t>
                </a:r>
                <a:endParaRPr lang="en-US" altLang="zh-CN" sz="2400" dirty="0"/>
              </a:p>
              <a:p>
                <a:r>
                  <a:rPr lang="zh-CN" altLang="en-US" sz="2400" dirty="0"/>
                  <a:t>请仿照上例给出：</a:t>
                </a:r>
                <a:endParaRPr lang="en-US" altLang="zh-CN" sz="2400" dirty="0"/>
              </a:p>
              <a:p>
                <a:r>
                  <a:rPr lang="zh-CN" altLang="en-US" sz="2400" dirty="0"/>
                  <a:t>无修状态转移：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𝑠𝑜𝑛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  <m:sup/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𝑑𝑝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400" dirty="0"/>
                  <a:t> 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dp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value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𝑠𝑜𝑛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  <m:sup/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𝑚𝑖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𝑑𝑝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𝑑𝑝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按轻重链状态转移：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𝑠𝑜𝑛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𝑙𝑑𝑝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𝑙𝑑𝑝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𝑚𝑖𝑛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𝑑𝑝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𝑠𝑜𝑛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𝑑𝑝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𝑠𝑜𝑛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,+</m:t>
                        </m:r>
                      </m:e>
                    </m:d>
                  </m:oMath>
                </a14:m>
                <a:r>
                  <a:rPr lang="zh-CN" altLang="en-US" sz="2400" dirty="0"/>
                  <a:t>矩阵转移：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𝑠𝑜𝑛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𝑠𝑜𝑛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𝑖𝑛𝑓</m:t>
                              </m:r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𝑙𝑑𝑝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𝑙𝑑𝑝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𝑙𝑑𝑝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53766"/>
                <a:ext cx="11023600" cy="6116922"/>
              </a:xfrm>
              <a:blipFill>
                <a:blip r:embed="rId5"/>
                <a:stretch>
                  <a:fillRect l="-806" t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"/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289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2A12E2-E1C8-3549-A656-808A30D80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197" y="3405823"/>
            <a:ext cx="3692145" cy="33649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53766"/>
                <a:ext cx="11176000" cy="648363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/>
                  <a:t>sol:</a:t>
                </a:r>
              </a:p>
              <a:p>
                <a:r>
                  <a:rPr lang="zh-CN" altLang="en-US" sz="2400" dirty="0"/>
                  <a:t>回答询问的操作也是以上题为基础的</a:t>
                </a:r>
                <a:endParaRPr lang="en-US" altLang="zh-CN" sz="2400" dirty="0"/>
              </a:p>
              <a:p>
                <a:r>
                  <a:rPr lang="zh-CN" altLang="en-US" sz="2400" dirty="0"/>
                  <a:t>对于每个询问，必选点就把该点点权变成</a:t>
                </a:r>
                <a:r>
                  <a:rPr lang="en-US" altLang="zh-CN" sz="2400" dirty="0"/>
                  <a:t>-</a:t>
                </a:r>
                <a:r>
                  <a:rPr lang="en-US" sz="2400" dirty="0"/>
                  <a:t>inf</a:t>
                </a:r>
                <a:r>
                  <a:rPr lang="zh-CN" altLang="en-US" sz="2400" dirty="0"/>
                  <a:t>，必不选变成</a:t>
                </a:r>
                <a:r>
                  <a:rPr lang="en-US" sz="2400" dirty="0"/>
                  <a:t>inf</a:t>
                </a:r>
                <a:r>
                  <a:rPr lang="zh-CN" altLang="en-US" sz="2400" dirty="0"/>
                  <a:t>，用树剖向上跳的过程中改</a:t>
                </a:r>
                <a:r>
                  <a:rPr lang="en-US" sz="2400" dirty="0" err="1"/>
                  <a:t>ldp</a:t>
                </a:r>
                <a:r>
                  <a:rPr lang="zh-CN" altLang="en-US" sz="2400" dirty="0"/>
                  <a:t>和矩阵，最后对于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所在重链求矩阵区间乘法即可得到​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zh-CN" altLang="en-US" sz="2400" dirty="0"/>
                  <a:t>，注意答案是二者最小值再把</a:t>
                </a:r>
                <a:r>
                  <a:rPr lang="en-US" altLang="zh-CN" sz="2400" dirty="0"/>
                  <a:t>-inf</a:t>
                </a:r>
                <a:r>
                  <a:rPr lang="zh-CN" altLang="en-US" sz="2400" dirty="0"/>
                  <a:t>的点权加回去，回答完询问再把点权改回去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53766"/>
                <a:ext cx="11176000" cy="6483634"/>
              </a:xfrm>
              <a:blipFill>
                <a:blip r:embed="rId4"/>
                <a:stretch>
                  <a:fillRect l="-795" t="-1172" r="-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"/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806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1DC24E-BA8C-3B4E-B183-FE4029A82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197" y="3405824"/>
            <a:ext cx="3692003" cy="33648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53766"/>
                <a:ext cx="10972800" cy="592483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关于长链剖分的回忆和讨论</a:t>
                </a:r>
                <a:endParaRPr lang="en-US" altLang="zh-CN" sz="2400" dirty="0"/>
              </a:p>
              <a:p>
                <a:r>
                  <a:rPr lang="zh-CN" altLang="en-US" sz="2400" dirty="0"/>
                  <a:t>重链剖分是选取连向子树大小最大的儿子的边作为实边，长链剖分是选取连向子树深度最深的儿子的边作为实边</a:t>
                </a:r>
                <a:endParaRPr lang="en-US" altLang="zh-CN" sz="2400" dirty="0"/>
              </a:p>
              <a:p>
                <a:r>
                  <a:rPr lang="zh-CN" altLang="en-US" sz="2400" dirty="0"/>
                  <a:t>性质：</a:t>
                </a:r>
                <a:endParaRPr lang="en-US" altLang="zh-CN" sz="2400" dirty="0"/>
              </a:p>
              <a:p>
                <a:r>
                  <a:rPr lang="zh-CN" altLang="en-US" sz="2400" dirty="0"/>
                  <a:t>每个点到根最多会经过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sz="2400" dirty="0"/>
                  <a:t>级别轻边对应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sz="2400" dirty="0"/>
                  <a:t>级别重链</a:t>
                </a:r>
                <a:endParaRPr lang="en-US" altLang="zh-CN" sz="2400" dirty="0"/>
              </a:p>
              <a:p>
                <a:r>
                  <a:rPr lang="zh-CN" altLang="en-US" sz="2400" dirty="0"/>
                  <a:t>每个点属于且仅属于一条</a:t>
                </a:r>
                <a:r>
                  <a:rPr lang="en-US" altLang="zh-CN" sz="2400" dirty="0"/>
                  <a:t>”</a:t>
                </a:r>
                <a:r>
                  <a:rPr lang="zh-CN" altLang="en-US" sz="2400" dirty="0"/>
                  <a:t>实链</a:t>
                </a:r>
                <a:r>
                  <a:rPr lang="en-US" altLang="zh-CN" sz="2400" dirty="0"/>
                  <a:t>”</a:t>
                </a:r>
                <a:r>
                  <a:rPr lang="zh-CN" altLang="en-US" sz="2400" dirty="0"/>
                  <a:t> 链长为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也算链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53766"/>
                <a:ext cx="10972800" cy="5924834"/>
              </a:xfrm>
              <a:blipFill>
                <a:blip r:embed="rId4"/>
                <a:stretch>
                  <a:fillRect l="-809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"/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793179-F3FC-7043-A5DE-104C96582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4048590"/>
            <a:ext cx="3937000" cy="268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6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BA0512B-F4E3-DC49-A853-11C13E8C0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197" y="3405824"/>
            <a:ext cx="3692003" cy="33648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53766"/>
                <a:ext cx="10985500" cy="589943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关于树的链剖分的回忆和讨论</a:t>
                </a:r>
                <a:endParaRPr lang="en-US" altLang="zh-CN" sz="2400" dirty="0"/>
              </a:p>
              <a:p>
                <a:r>
                  <a:rPr lang="zh-CN" altLang="en-US" sz="2400" dirty="0"/>
                  <a:t>比如：给定一树 多次将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−&gt;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/>
                  <a:t>简单路径上的点权都</a:t>
                </a:r>
                <a:r>
                  <a:rPr lang="en-US" altLang="zh-CN" sz="2400" dirty="0"/>
                  <a:t>+z</a:t>
                </a:r>
                <a:r>
                  <a:rPr lang="zh-CN" altLang="en-US" sz="2400" dirty="0"/>
                  <a:t>；多次询问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−&gt;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/>
                  <a:t>简单路径上的点权和</a:t>
                </a:r>
                <a:endParaRPr lang="en-US" altLang="zh-CN" sz="2400" dirty="0"/>
              </a:p>
              <a:p>
                <a:r>
                  <a:rPr lang="zh-CN" altLang="en-US" sz="2400" dirty="0"/>
                  <a:t>要是在链上直接用线段树做这道题叫绝杀 可惜换不得？</a:t>
                </a:r>
                <a:endParaRPr lang="en-US" altLang="zh-CN" sz="2400" dirty="0"/>
              </a:p>
              <a:p>
                <a:r>
                  <a:rPr lang="zh-CN" altLang="en-US" sz="2400" dirty="0"/>
                  <a:t>这时候你就需要树链剖分把树的结构拆成若干链的结构 这样将链上问题的答案结合起来就是原问题的答案了</a:t>
                </a:r>
                <a:endParaRPr lang="en-US" altLang="zh-CN" sz="2400" dirty="0"/>
              </a:p>
              <a:p>
                <a:r>
                  <a:rPr lang="zh-CN" altLang="en-US" sz="2400" dirty="0"/>
                  <a:t>定义：对于每个非叶节点 选取一条连向孩子的边称为</a:t>
                </a:r>
                <a:r>
                  <a:rPr lang="en-US" altLang="zh-CN" sz="2400" dirty="0"/>
                  <a:t>”</a:t>
                </a:r>
                <a:r>
                  <a:rPr lang="zh-CN" altLang="en-US" sz="2400" dirty="0"/>
                  <a:t>实边</a:t>
                </a:r>
                <a:r>
                  <a:rPr lang="en-US" altLang="zh-CN" sz="2400" dirty="0"/>
                  <a:t>”</a:t>
                </a:r>
                <a:r>
                  <a:rPr lang="zh-CN" altLang="en-US" sz="2400" dirty="0"/>
                  <a:t>；就此构成了若干条由实边相连而成的</a:t>
                </a:r>
                <a:r>
                  <a:rPr lang="en-US" altLang="zh-CN" sz="2400" dirty="0"/>
                  <a:t>”</a:t>
                </a:r>
                <a:r>
                  <a:rPr lang="zh-CN" altLang="en-US" sz="2400" dirty="0"/>
                  <a:t>实链</a:t>
                </a:r>
                <a:r>
                  <a:rPr lang="en-US" altLang="zh-CN" sz="2400" dirty="0"/>
                  <a:t>”</a:t>
                </a:r>
                <a:r>
                  <a:rPr lang="zh-CN" altLang="en-US" sz="2400" dirty="0"/>
                  <a:t>；没有被选取的边称为</a:t>
                </a:r>
                <a:r>
                  <a:rPr lang="en-US" altLang="zh-CN" sz="2400" dirty="0"/>
                  <a:t>”</a:t>
                </a:r>
                <a:r>
                  <a:rPr lang="zh-CN" altLang="en-US" sz="2400" dirty="0"/>
                  <a:t>虚边</a:t>
                </a:r>
                <a:r>
                  <a:rPr lang="en-US" altLang="zh-CN" sz="2400" dirty="0"/>
                  <a:t>”</a:t>
                </a:r>
              </a:p>
              <a:p>
                <a:r>
                  <a:rPr lang="zh-CN" altLang="en-US" sz="2400" dirty="0"/>
                  <a:t>性质：</a:t>
                </a:r>
                <a:endParaRPr lang="en-US" altLang="zh-CN" sz="2400" dirty="0"/>
              </a:p>
              <a:p>
                <a:r>
                  <a:rPr lang="zh-CN" altLang="en-US" sz="2400" dirty="0"/>
                  <a:t>链剖分不唯一 关键在于按何种原则选取</a:t>
                </a:r>
                <a:r>
                  <a:rPr lang="en-US" altLang="zh-CN" sz="2400" dirty="0"/>
                  <a:t>”</a:t>
                </a:r>
                <a:r>
                  <a:rPr lang="zh-CN" altLang="en-US" sz="2400" dirty="0"/>
                  <a:t>实边</a:t>
                </a:r>
                <a:r>
                  <a:rPr lang="en-US" altLang="zh-CN" sz="2400" dirty="0"/>
                  <a:t>”</a:t>
                </a:r>
              </a:p>
              <a:p>
                <a:r>
                  <a:rPr lang="zh-CN" altLang="en-US" sz="2400" dirty="0"/>
                  <a:t>每个点属于且仅属于一条</a:t>
                </a:r>
                <a:r>
                  <a:rPr lang="en-US" altLang="zh-CN" sz="2400" dirty="0"/>
                  <a:t>”</a:t>
                </a:r>
                <a:r>
                  <a:rPr lang="zh-CN" altLang="en-US" sz="2400" dirty="0"/>
                  <a:t>实链</a:t>
                </a:r>
                <a:r>
                  <a:rPr lang="en-US" altLang="zh-CN" sz="2400" dirty="0"/>
                  <a:t>”</a:t>
                </a:r>
                <a:r>
                  <a:rPr lang="zh-CN" altLang="en-US" sz="2400" dirty="0"/>
                  <a:t> 链长为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也算链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53766"/>
                <a:ext cx="10985500" cy="5899434"/>
              </a:xfrm>
              <a:blipFill>
                <a:blip r:embed="rId4"/>
                <a:stretch>
                  <a:fillRect l="-808" t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"/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405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1DC24E-BA8C-3B4E-B183-FE4029A82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197" y="3405824"/>
            <a:ext cx="3692003" cy="336486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09CD-B6E6-2341-B248-4F9AE8E72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3766"/>
            <a:ext cx="10972800" cy="5924834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bg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洛谷</a:t>
            </a:r>
            <a:r>
              <a:rPr lang="en-US" altLang="zh-CN" sz="2400" dirty="0">
                <a:solidFill>
                  <a:schemeClr val="bg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P5903</a:t>
            </a:r>
            <a:endParaRPr lang="en-US" altLang="zh-CN" sz="2400" dirty="0">
              <a:solidFill>
                <a:schemeClr val="bg2"/>
              </a:solidFill>
            </a:endParaRPr>
          </a:p>
          <a:p>
            <a:r>
              <a:rPr lang="zh-CN" altLang="en-US" sz="2400" dirty="0"/>
              <a:t>求树上</a:t>
            </a:r>
            <a:r>
              <a:rPr lang="en-US" altLang="zh-CN" sz="2400" dirty="0"/>
              <a:t>k</a:t>
            </a:r>
            <a:r>
              <a:rPr lang="zh-CN" altLang="en-US" sz="2400" dirty="0"/>
              <a:t>级祖先</a:t>
            </a:r>
            <a:endParaRPr lang="en-US" altLang="zh-CN" sz="2400" dirty="0"/>
          </a:p>
          <a:p>
            <a:r>
              <a:rPr lang="zh-CN" altLang="en-US" sz="2400" dirty="0"/>
              <a:t> </a:t>
            </a:r>
            <a:endParaRPr lang="en-US" altLang="zh-CN" sz="2400" dirty="0"/>
          </a:p>
          <a:p>
            <a:r>
              <a:rPr lang="zh-CN" altLang="en-US" sz="2400" dirty="0"/>
              <a:t>即</a:t>
            </a:r>
            <a:r>
              <a:rPr lang="en-US" altLang="zh-CN" sz="2400" dirty="0"/>
              <a:t>O(1)</a:t>
            </a:r>
            <a:r>
              <a:rPr lang="zh-CN" altLang="en-US" sz="2400" dirty="0"/>
              <a:t>查询</a:t>
            </a:r>
            <a:endParaRPr lang="en-US" altLang="zh-CN" sz="2400" dirty="0"/>
          </a:p>
          <a:p>
            <a:r>
              <a:rPr lang="zh-CN" altLang="en-US" sz="2400" dirty="0"/>
              <a:t>一个简单而有用的</a:t>
            </a:r>
            <a:r>
              <a:rPr lang="en-US" altLang="zh-CN" sz="2400" dirty="0"/>
              <a:t>tips</a:t>
            </a:r>
            <a:r>
              <a:rPr lang="zh-CN" altLang="en-US" sz="2400" dirty="0"/>
              <a:t>：</a:t>
            </a:r>
            <a:r>
              <a:rPr lang="en-US" altLang="zh-CN" sz="2400" dirty="0"/>
              <a:t>x</a:t>
            </a:r>
            <a:r>
              <a:rPr lang="zh-CN" altLang="en-US" sz="2400" dirty="0"/>
              <a:t>的</a:t>
            </a:r>
            <a:r>
              <a:rPr lang="en-US" altLang="zh-CN" sz="2400" dirty="0"/>
              <a:t>y</a:t>
            </a:r>
            <a:r>
              <a:rPr lang="zh-CN" altLang="en-US" sz="2400" dirty="0"/>
              <a:t>级祖先所在的长链长度</a:t>
            </a:r>
            <a:r>
              <a:rPr lang="en-US" altLang="zh-CN" sz="2400" dirty="0"/>
              <a:t>&gt;=y</a:t>
            </a:r>
          </a:p>
        </p:txBody>
      </p:sp>
      <p:sp>
        <p:nvSpPr>
          <p:cNvPr id="4" name="矩形"/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05DF5E-39FF-C64A-953A-BF811A0C1F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350" y="1454150"/>
            <a:ext cx="4857750" cy="53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13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1DC24E-BA8C-3B4E-B183-FE4029A82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197" y="3405824"/>
            <a:ext cx="3692003" cy="33648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53766"/>
                <a:ext cx="10972800" cy="592483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/>
                  <a:t>sol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r>
                  <a:rPr lang="zh-CN" altLang="en-US" sz="2400" dirty="0"/>
                  <a:t>对于每个点倍增预处理其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2400" dirty="0"/>
                  <a:t>级祖先</a:t>
                </a:r>
                <a:endParaRPr lang="en-US" altLang="zh-CN" sz="2400" dirty="0"/>
              </a:p>
              <a:p>
                <a:r>
                  <a:rPr lang="zh-CN" altLang="en-US" sz="2400" dirty="0"/>
                  <a:t>每次询问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先跳一大步到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2400" dirty="0"/>
                  <a:t>级祖先</a:t>
                </a:r>
                <a:r>
                  <a:rPr lang="en-US" altLang="zh-CN" sz="2400" dirty="0"/>
                  <a:t>y</a:t>
                </a:r>
                <a:r>
                  <a:rPr lang="zh-CN" altLang="en-US" sz="2400" dirty="0"/>
                  <a:t>，则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𝑙𝑜𝑔𝑘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𝑙𝑜𝑔𝑘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≤2×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𝑙𝑒𝑛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𝑡𝑜𝑝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400" dirty="0"/>
                  <a:t>，意味着</a:t>
                </a:r>
                <a:r>
                  <a:rPr lang="en-US" altLang="zh-CN" sz="2400" dirty="0"/>
                  <a:t>y</a:t>
                </a:r>
                <a:r>
                  <a:rPr lang="zh-CN" altLang="en-US" sz="2400" dirty="0"/>
                  <a:t>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2400" dirty="0"/>
                  <a:t>级祖先的距离不会超过</a:t>
                </a:r>
                <a:r>
                  <a:rPr lang="en-US" altLang="zh-CN" sz="2400" dirty="0"/>
                  <a:t>y</a:t>
                </a:r>
                <a:r>
                  <a:rPr lang="zh-CN" altLang="en-US" sz="2400" dirty="0"/>
                  <a:t>所在长链的链长</a:t>
                </a:r>
                <a:endParaRPr lang="en-US" altLang="zh-CN" sz="2400" dirty="0"/>
              </a:p>
              <a:p>
                <a:r>
                  <a:rPr lang="zh-CN" altLang="en-US" sz="2400" dirty="0"/>
                  <a:t>所以我们在每个长链的链头，记录其向上</a:t>
                </a:r>
                <a:r>
                  <a:rPr lang="en-US" altLang="zh-CN" sz="2400" dirty="0"/>
                  <a:t>&amp;</a:t>
                </a:r>
                <a:r>
                  <a:rPr lang="zh-CN" altLang="en-US" sz="2400" dirty="0"/>
                  <a:t>向下链长的节点编号，这样就可以</a:t>
                </a:r>
                <a:r>
                  <a:rPr lang="en-US" altLang="zh-CN" sz="2400" dirty="0"/>
                  <a:t>O(1)</a:t>
                </a:r>
                <a:r>
                  <a:rPr lang="zh-CN" altLang="en-US" sz="2400" dirty="0"/>
                  <a:t>在</a:t>
                </a:r>
                <a:r>
                  <a:rPr lang="en-US" altLang="zh-CN" sz="2400" dirty="0"/>
                  <a:t>top[y]</a:t>
                </a:r>
                <a:r>
                  <a:rPr lang="zh-CN" altLang="en-US" sz="2400" dirty="0"/>
                  <a:t>处找到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2400" dirty="0"/>
                  <a:t>级祖先</a:t>
                </a:r>
                <a:endParaRPr lang="en-US" altLang="zh-CN" sz="2400" dirty="0"/>
              </a:p>
              <a:p>
                <a:r>
                  <a:rPr lang="zh-CN" altLang="en-US" sz="2400" dirty="0"/>
                  <a:t>由于所有链长的和</a:t>
                </a:r>
                <a:r>
                  <a:rPr lang="en-US" altLang="zh-CN" sz="2400" dirty="0"/>
                  <a:t>=n</a:t>
                </a:r>
                <a:r>
                  <a:rPr lang="zh-CN" altLang="en-US" sz="2400" dirty="0"/>
                  <a:t>，故所有链头存的节点标号总数</a:t>
                </a:r>
                <a:r>
                  <a:rPr lang="en-US" altLang="zh-CN" sz="2400" dirty="0"/>
                  <a:t>=2n</a:t>
                </a:r>
                <a:r>
                  <a:rPr lang="zh-CN" altLang="en-US" sz="2400" dirty="0"/>
                  <a:t>，用</a:t>
                </a:r>
                <a:r>
                  <a:rPr lang="en-US" altLang="zh-CN" sz="2400" dirty="0"/>
                  <a:t>vector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53766"/>
                <a:ext cx="10972800" cy="5924834"/>
              </a:xfrm>
              <a:blipFill>
                <a:blip r:embed="rId4"/>
                <a:stretch>
                  <a:fillRect l="-809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"/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726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1DC24E-BA8C-3B4E-B183-FE4029A82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197" y="3405824"/>
            <a:ext cx="3692003" cy="33648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53766"/>
                <a:ext cx="10972800" cy="592483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>
                    <a:solidFill>
                      <a:schemeClr val="bg2"/>
                    </a:solidFill>
                    <a:hlinkClick r:id="rId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Codeforces</a:t>
                </a:r>
                <a:r>
                  <a:rPr lang="zh-CN" altLang="en-US" sz="2400" dirty="0">
                    <a:solidFill>
                      <a:schemeClr val="bg2"/>
                    </a:solidFill>
                    <a:hlinkClick r:id="rId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 </a:t>
                </a:r>
                <a:r>
                  <a:rPr lang="en-US" altLang="zh-CN" sz="2400" dirty="0">
                    <a:solidFill>
                      <a:schemeClr val="bg2"/>
                    </a:solidFill>
                    <a:hlinkClick r:id="rId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1009F</a:t>
                </a:r>
                <a:endParaRPr lang="en-US" altLang="zh-CN" sz="2400" dirty="0">
                  <a:solidFill>
                    <a:schemeClr val="bg2"/>
                  </a:solidFill>
                </a:endParaRPr>
              </a:p>
              <a:p>
                <a:r>
                  <a:rPr lang="zh-CN" altLang="en-US" sz="2400" dirty="0"/>
                  <a:t>给定一有根无边权的树 设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sz="2400" dirty="0"/>
                  <a:t>表示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的子树中距离为</a:t>
                </a:r>
                <a:r>
                  <a:rPr lang="en-US" altLang="zh-CN" sz="2400" dirty="0"/>
                  <a:t>y</a:t>
                </a:r>
                <a:r>
                  <a:rPr lang="zh-CN" altLang="en-US" sz="2400" dirty="0"/>
                  <a:t>的点的个数 对每个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求一最小的</a:t>
                </a:r>
                <a:r>
                  <a:rPr lang="en-US" altLang="zh-CN" sz="2400" dirty="0"/>
                  <a:t>y</a:t>
                </a:r>
                <a:r>
                  <a:rPr lang="zh-CN" altLang="en-US" sz="2400" dirty="0"/>
                  <a:t>使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sz="2400" dirty="0"/>
                  <a:t>最大</a:t>
                </a:r>
                <a:endParaRPr lang="en-US" altLang="zh-CN" sz="2400" dirty="0"/>
              </a:p>
              <a:p>
                <a:r>
                  <a:rPr lang="zh-CN" altLang="en-US" sz="2400" dirty="0"/>
                  <a:t> </a:t>
                </a:r>
                <a:endParaRPr lang="en-US" altLang="zh-CN" sz="2400" dirty="0"/>
              </a:p>
              <a:p>
                <a:r>
                  <a:rPr lang="en-US" altLang="zh-CN" sz="2400" dirty="0"/>
                  <a:t>tips:</a:t>
                </a:r>
              </a:p>
              <a:p>
                <a:r>
                  <a:rPr lang="zh-CN" altLang="en-US" sz="2400" dirty="0"/>
                  <a:t>直接做的复杂度？</a:t>
                </a:r>
                <a:endParaRPr lang="en-US" altLang="zh-CN" sz="2400" dirty="0"/>
              </a:p>
              <a:p>
                <a:r>
                  <a:rPr lang="zh-CN" altLang="en-US" sz="2400" dirty="0"/>
                  <a:t>树上启发式合并怎么做？复杂度？能不能更优？</a:t>
                </a:r>
                <a:endParaRPr lang="en-US" altLang="zh-CN" sz="2400" dirty="0"/>
              </a:p>
              <a:p>
                <a:r>
                  <a:rPr lang="zh-CN" altLang="en-US" sz="2400" dirty="0"/>
                  <a:t>考虑转化为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sz="2400" dirty="0"/>
                  <a:t>表示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的子树中深度为</a:t>
                </a:r>
                <a:r>
                  <a:rPr lang="en-US" altLang="zh-CN" sz="2400" dirty="0"/>
                  <a:t>y</a:t>
                </a:r>
                <a:r>
                  <a:rPr lang="zh-CN" altLang="en-US" sz="2400" dirty="0"/>
                  <a:t>的点的个数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53766"/>
                <a:ext cx="10972800" cy="5924834"/>
              </a:xfrm>
              <a:blipFill>
                <a:blip r:embed="rId5"/>
                <a:stretch>
                  <a:fillRect l="-809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"/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87257-ECAB-674E-84B8-4AEBD0AC29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700" y="1854200"/>
            <a:ext cx="1881414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77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1DC24E-BA8C-3B4E-B183-FE4029A82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197" y="3405824"/>
            <a:ext cx="3692003" cy="33648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53766"/>
                <a:ext cx="10972800" cy="607723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/>
                  <a:t>sol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r>
                  <a:rPr lang="zh-CN" altLang="en-US" sz="2400" dirty="0"/>
                  <a:t>树上启发式合并就很套路了，先递归轻儿子，再递归重儿子，再统计轻儿子复杂度是</a:t>
                </a:r>
                <a14:m>
                  <m:oMath xmlns:m="http://schemas.openxmlformats.org/officeDocument/2006/math">
                    <m:r>
                      <a:rPr lang="en-US" sz="2400"/>
                      <m:t>𝑂</m:t>
                    </m:r>
                    <m:d>
                      <m:dPr>
                        <m:ctrlPr>
                          <a:rPr lang="en-US" sz="2400"/>
                        </m:ctrlPr>
                      </m:dPr>
                      <m:e>
                        <m:r>
                          <a:rPr lang="en-US" sz="2400"/>
                          <m:t>𝑛𝑙𝑜𝑔𝑛</m:t>
                        </m:r>
                      </m:e>
                    </m:d>
                  </m:oMath>
                </a14:m>
                <a:r>
                  <a:rPr lang="zh-CN" altLang="en-US" sz="2400" dirty="0"/>
                  <a:t>的，实际上可以通过</a:t>
                </a:r>
                <a:r>
                  <a:rPr lang="en-US" altLang="zh-CN" sz="2400" dirty="0"/>
                  <a:t>CF</a:t>
                </a:r>
                <a:r>
                  <a:rPr lang="zh-CN" altLang="en-US" sz="2400" dirty="0"/>
                  <a:t>的数据，但就止步于此？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用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sz="2400" dirty="0"/>
                  <a:t>表示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的子树中深度为</a:t>
                </a:r>
                <a:r>
                  <a:rPr lang="en-US" altLang="zh-CN" sz="2400" dirty="0"/>
                  <a:t>y</a:t>
                </a:r>
                <a:r>
                  <a:rPr lang="zh-CN" altLang="en-US" sz="2400" dirty="0"/>
                  <a:t>的点的个数，这样在长链剖分下，父亲与长儿子的差别仅仅是那些短儿子的子树，而这些短儿子也是另外一些长链链顶</a:t>
                </a:r>
                <a:endParaRPr lang="en-US" altLang="zh-CN" sz="2400" dirty="0"/>
              </a:p>
              <a:p>
                <a:r>
                  <a:rPr lang="zh-CN" altLang="en-US" sz="2400" dirty="0"/>
                  <a:t>这样我们考虑一整条链转移，从链底到链顶，只需要不断合并短儿子子树的情况同时统计答案；转移之后将结果放在链顶，等待向父亲长链贡献答案</a:t>
                </a:r>
                <a:endParaRPr lang="en-US" altLang="zh-CN" sz="2400" dirty="0"/>
              </a:p>
              <a:p>
                <a:r>
                  <a:rPr lang="zh-CN" altLang="en-US" sz="2400" dirty="0"/>
                  <a:t>具体的有，</a:t>
                </a:r>
                <a:r>
                  <a:rPr lang="en-US" altLang="zh-CN" sz="2400" dirty="0" err="1"/>
                  <a:t>dfs</a:t>
                </a:r>
                <a:r>
                  <a:rPr lang="zh-CN" altLang="en-US" sz="2400" dirty="0"/>
                  <a:t>的时候先递归做短儿子，最后向长儿子递归，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收集长儿子子树的情况，最后再暴力将所有短儿子答案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合并上来，统计答案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53766"/>
                <a:ext cx="10972800" cy="6077234"/>
              </a:xfrm>
              <a:blipFill>
                <a:blip r:embed="rId4"/>
                <a:stretch>
                  <a:fillRect l="-925" t="-1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"/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738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1DC24E-BA8C-3B4E-B183-FE4029A82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197" y="3405824"/>
            <a:ext cx="3692003" cy="33648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53766"/>
                <a:ext cx="10972800" cy="607723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/>
                  <a:t>sol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r>
                  <a:rPr lang="zh-CN" altLang="en-US" sz="2400" dirty="0"/>
                  <a:t>由于每条连只向链顶父亲所在链合并一次，且这一次合并的复杂度是链长，所有链长的和</a:t>
                </a:r>
                <a14:m>
                  <m:oMath xmlns:m="http://schemas.openxmlformats.org/officeDocument/2006/math">
                    <m:r>
                      <a:rPr lang="en-US" sz="2400"/>
                      <m:t>=</m:t>
                    </m:r>
                    <m:r>
                      <a:rPr lang="en-US" sz="2400"/>
                      <m:t>𝑛</m:t>
                    </m:r>
                  </m:oMath>
                </a14:m>
                <a:r>
                  <a:rPr lang="zh-CN" altLang="en-US" sz="2400" dirty="0"/>
                  <a:t>，所以总时间复杂度为</a:t>
                </a:r>
                <a14:m>
                  <m:oMath xmlns:m="http://schemas.openxmlformats.org/officeDocument/2006/math">
                    <m:r>
                      <a:rPr lang="en-US" sz="2400"/>
                      <m:t>𝑂</m:t>
                    </m:r>
                    <m:d>
                      <m:dPr>
                        <m:ctrlPr>
                          <a:rPr lang="en-US" sz="2400"/>
                        </m:ctrlPr>
                      </m:dPr>
                      <m:e>
                        <m:r>
                          <a:rPr lang="en-US" sz="2400"/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/>
                  <a:t>；同样链顶记录的信息数也只有链长个，所以空间复杂度也是</a:t>
                </a:r>
                <a14:m>
                  <m:oMath xmlns:m="http://schemas.openxmlformats.org/officeDocument/2006/math">
                    <m:r>
                      <a:rPr lang="en-US" sz="2400"/>
                      <m:t>𝑂</m:t>
                    </m:r>
                    <m:d>
                      <m:dPr>
                        <m:ctrlPr>
                          <a:rPr lang="en-US" sz="2400"/>
                        </m:ctrlPr>
                      </m:dPr>
                      <m:e>
                        <m:r>
                          <a:rPr lang="en-US" sz="2400"/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/>
                  <a:t>的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仔细想想和树上启发式合并是有点像的，只不过每次合并的复杂度不是子树大小而是子树深度，这样的代价是必须把答案记在链顶</a:t>
                </a:r>
                <a:endParaRPr lang="en-US" altLang="zh-CN" sz="2400" dirty="0"/>
              </a:p>
              <a:p>
                <a:r>
                  <a:rPr lang="zh-CN" altLang="en-US" sz="2400" dirty="0"/>
                  <a:t>长链剖分可以用来优化一些与深度有关的</a:t>
                </a:r>
                <a:r>
                  <a:rPr lang="en-US" altLang="zh-CN" sz="2400" dirty="0" err="1"/>
                  <a:t>dp</a:t>
                </a:r>
                <a:r>
                  <a:rPr lang="zh-CN" altLang="en-US" sz="2400" dirty="0"/>
                  <a:t>，如果你对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一道题有重链剖分的做法，可以尝试套一下长链剖分看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是不是更优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53766"/>
                <a:ext cx="10972800" cy="6077234"/>
              </a:xfrm>
              <a:blipFill>
                <a:blip r:embed="rId4"/>
                <a:stretch>
                  <a:fillRect l="-925" t="-1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"/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154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6037D-3418-9949-A380-8FB593122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0228"/>
            <a:ext cx="10515600" cy="5960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谢谢大家</a:t>
            </a:r>
            <a:endParaRPr lang="en-US" sz="2400" dirty="0"/>
          </a:p>
          <a:p>
            <a:pPr marL="0" indent="0">
              <a:buNone/>
            </a:pPr>
            <a:r>
              <a:rPr lang="en-US" altLang="zh-CN" sz="2400" dirty="0"/>
              <a:t>Good</a:t>
            </a:r>
            <a:r>
              <a:rPr lang="zh-CN" altLang="en-US" sz="2400" dirty="0"/>
              <a:t> </a:t>
            </a:r>
            <a:r>
              <a:rPr lang="en-US" altLang="zh-CN" sz="2400" dirty="0"/>
              <a:t>Luck</a:t>
            </a:r>
            <a:r>
              <a:rPr lang="zh-CN" altLang="en-US" sz="2400" dirty="0"/>
              <a:t> </a:t>
            </a:r>
            <a:r>
              <a:rPr lang="en-US" altLang="zh-CN" sz="2400" dirty="0"/>
              <a:t>&amp;</a:t>
            </a:r>
            <a:r>
              <a:rPr lang="zh-CN" altLang="en-US" sz="2400" dirty="0"/>
              <a:t> </a:t>
            </a:r>
            <a:r>
              <a:rPr lang="en-US" altLang="zh-CN" sz="2400" dirty="0"/>
              <a:t>Have</a:t>
            </a:r>
            <a:r>
              <a:rPr lang="zh-CN" altLang="en-US" sz="2400" dirty="0"/>
              <a:t> </a:t>
            </a:r>
            <a:r>
              <a:rPr lang="en-US" altLang="zh-CN" sz="2400" dirty="0"/>
              <a:t>Fun</a:t>
            </a:r>
          </a:p>
          <a:p>
            <a:pPr marL="0" indent="0">
              <a:buNone/>
            </a:pPr>
            <a:r>
              <a:rPr lang="zh-CN" altLang="en-US" sz="2400" dirty="0">
                <a:hlinkClick r:id="rId2"/>
              </a:rPr>
              <a:t>洛谷</a:t>
            </a:r>
            <a:r>
              <a:rPr lang="en-US" altLang="zh-CN" sz="2400" dirty="0">
                <a:hlinkClick r:id="rId2"/>
              </a:rPr>
              <a:t>P3384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hlinkClick r:id="rId3"/>
              </a:rPr>
              <a:t>Codeforces</a:t>
            </a:r>
            <a:r>
              <a:rPr lang="zh-CN" altLang="en-US" sz="2400" dirty="0">
                <a:hlinkClick r:id="rId3"/>
              </a:rPr>
              <a:t> </a:t>
            </a:r>
            <a:r>
              <a:rPr lang="en-US" altLang="zh-CN" sz="2400" dirty="0">
                <a:hlinkClick r:id="rId3"/>
              </a:rPr>
              <a:t>600E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hlinkClick r:id="rId4"/>
              </a:rPr>
              <a:t>洛谷</a:t>
            </a:r>
            <a:r>
              <a:rPr lang="en-US" altLang="zh-CN" sz="2400" dirty="0">
                <a:hlinkClick r:id="rId4"/>
              </a:rPr>
              <a:t>P2486</a:t>
            </a:r>
            <a:r>
              <a:rPr lang="zh-CN" altLang="en-US" sz="2400" dirty="0"/>
              <a:t>  </a:t>
            </a:r>
            <a:r>
              <a:rPr lang="zh-CN" altLang="en-US" sz="2400" dirty="0">
                <a:hlinkClick r:id="rId5"/>
              </a:rPr>
              <a:t>洛谷</a:t>
            </a:r>
            <a:r>
              <a:rPr lang="en-US" altLang="zh-CN" sz="2400" dirty="0">
                <a:hlinkClick r:id="rId5"/>
              </a:rPr>
              <a:t>P3976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solidFill>
                  <a:schemeClr val="bg2"/>
                </a:solidFill>
                <a:hlinkClick r:id="rId6"/>
              </a:rPr>
              <a:t>洛谷</a:t>
            </a:r>
            <a:r>
              <a:rPr lang="en-US" altLang="zh-CN" sz="2400" dirty="0">
                <a:solidFill>
                  <a:schemeClr val="bg2"/>
                </a:solidFill>
                <a:hlinkClick r:id="rId6"/>
              </a:rPr>
              <a:t>P3313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hlinkClick r:id="rId7"/>
              </a:rPr>
              <a:t>洛谷</a:t>
            </a:r>
            <a:r>
              <a:rPr lang="en-US" altLang="zh-CN" sz="2400" dirty="0">
                <a:hlinkClick r:id="rId7"/>
              </a:rPr>
              <a:t>P4719</a:t>
            </a:r>
            <a:r>
              <a:rPr lang="zh-CN" altLang="en-US" sz="2400" dirty="0"/>
              <a:t>  </a:t>
            </a:r>
            <a:r>
              <a:rPr lang="zh-CN" altLang="en-US" sz="2400" dirty="0">
                <a:hlinkClick r:id="rId8"/>
              </a:rPr>
              <a:t>洛谷</a:t>
            </a:r>
            <a:r>
              <a:rPr lang="en-US" altLang="zh-CN" sz="2400" dirty="0">
                <a:hlinkClick r:id="rId8"/>
              </a:rPr>
              <a:t>P5024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hlinkClick r:id="rId9"/>
              </a:rPr>
              <a:t>洛谷</a:t>
            </a:r>
            <a:r>
              <a:rPr lang="en-US" altLang="zh-CN" sz="2400" dirty="0">
                <a:hlinkClick r:id="rId9"/>
              </a:rPr>
              <a:t>P5903</a:t>
            </a:r>
            <a:r>
              <a:rPr lang="zh-CN" altLang="en-US" sz="2400" dirty="0"/>
              <a:t>  </a:t>
            </a:r>
            <a:r>
              <a:rPr lang="en-US" altLang="zh-CN" sz="2400" dirty="0" err="1">
                <a:hlinkClick r:id="rId10"/>
              </a:rPr>
              <a:t>Codeforces</a:t>
            </a:r>
            <a:r>
              <a:rPr lang="zh-CN" altLang="en-US" sz="2400" dirty="0">
                <a:hlinkClick r:id="rId10"/>
              </a:rPr>
              <a:t> </a:t>
            </a:r>
            <a:r>
              <a:rPr lang="en-US" altLang="zh-CN" sz="2400" dirty="0">
                <a:hlinkClick r:id="rId10"/>
              </a:rPr>
              <a:t>1009F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strike="sngStrike" dirty="0"/>
              <a:t>我有一些很好的参考资料可是这里放不下</a:t>
            </a:r>
            <a:r>
              <a:rPr lang="zh-CN" altLang="en-US" sz="2400" dirty="0"/>
              <a:t>  回头发群里</a:t>
            </a:r>
          </a:p>
          <a:p>
            <a:pPr marL="0" indent="0">
              <a:buNone/>
            </a:pPr>
            <a:r>
              <a:rPr lang="en-US" altLang="zh-CN" sz="2400" dirty="0"/>
              <a:t>@</a:t>
            </a:r>
            <a:r>
              <a:rPr lang="zh-CN" altLang="en-US" sz="2400" dirty="0"/>
              <a:t>董雨润</a:t>
            </a:r>
            <a:r>
              <a:rPr lang="en-US" altLang="zh-CN" sz="2400" dirty="0"/>
              <a:t>@</a:t>
            </a:r>
            <a:r>
              <a:rPr lang="zh-CN" altLang="en-US" sz="2400" dirty="0"/>
              <a:t>刘泳霖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hlinkClick r:id="rId11"/>
              </a:rPr>
              <a:t>DSU</a:t>
            </a:r>
            <a:r>
              <a:rPr lang="zh-CN" altLang="en-US" sz="2400" dirty="0">
                <a:hlinkClick r:id="rId11"/>
              </a:rPr>
              <a:t> </a:t>
            </a:r>
            <a:r>
              <a:rPr lang="en-US" altLang="zh-CN" sz="2400" dirty="0">
                <a:hlinkClick r:id="rId11"/>
              </a:rPr>
              <a:t>on</a:t>
            </a:r>
            <a:r>
              <a:rPr lang="zh-CN" altLang="en-US" sz="2400" dirty="0">
                <a:hlinkClick r:id="rId11"/>
              </a:rPr>
              <a:t> </a:t>
            </a:r>
            <a:r>
              <a:rPr lang="en-US" altLang="zh-CN" sz="2400" dirty="0">
                <a:hlinkClick r:id="rId11"/>
              </a:rPr>
              <a:t>Tree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矩形"/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879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1DC24E-BA8C-3B4E-B183-FE4029A82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197" y="3405824"/>
            <a:ext cx="3692003" cy="336486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09CD-B6E6-2341-B248-4F9AE8E72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3766"/>
            <a:ext cx="11023600" cy="586133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关于重链剖分的回忆和讨论</a:t>
            </a:r>
            <a:endParaRPr lang="en-US" altLang="zh-CN" sz="2400" dirty="0"/>
          </a:p>
          <a:p>
            <a:r>
              <a:rPr lang="zh-CN" altLang="en-US" sz="2400" dirty="0"/>
              <a:t>重链的条数不能太多 于是有了重链剖分</a:t>
            </a:r>
            <a:endParaRPr lang="en-US" altLang="zh-CN" sz="2400" dirty="0"/>
          </a:p>
          <a:p>
            <a:r>
              <a:rPr lang="zh-CN" altLang="en-US" sz="2400" dirty="0"/>
              <a:t>定义：将选取</a:t>
            </a:r>
            <a:r>
              <a:rPr lang="en-US" altLang="zh-CN" sz="2400" dirty="0"/>
              <a:t>”</a:t>
            </a:r>
            <a:r>
              <a:rPr lang="zh-CN" altLang="en-US" sz="2400" dirty="0"/>
              <a:t>实边</a:t>
            </a:r>
            <a:r>
              <a:rPr lang="en-US" altLang="zh-CN" sz="2400" dirty="0"/>
              <a:t>”</a:t>
            </a:r>
            <a:r>
              <a:rPr lang="zh-CN" altLang="en-US" sz="2400" dirty="0"/>
              <a:t>的规则设置为 儿子中子树最大的为</a:t>
            </a:r>
            <a:r>
              <a:rPr lang="en-US" altLang="zh-CN" sz="2400" dirty="0"/>
              <a:t>”</a:t>
            </a:r>
            <a:r>
              <a:rPr lang="zh-CN" altLang="en-US" sz="2400" dirty="0"/>
              <a:t>重儿子</a:t>
            </a:r>
            <a:r>
              <a:rPr lang="en-US" altLang="zh-CN" sz="2400" dirty="0"/>
              <a:t>”</a:t>
            </a:r>
            <a:r>
              <a:rPr lang="zh-CN" altLang="en-US" sz="2400" dirty="0"/>
              <a:t> 连向重儿子的边就是</a:t>
            </a:r>
            <a:r>
              <a:rPr lang="en-US" altLang="zh-CN" sz="2400" dirty="0"/>
              <a:t>”</a:t>
            </a:r>
            <a:r>
              <a:rPr lang="zh-CN" altLang="en-US" sz="2400" dirty="0"/>
              <a:t>重边</a:t>
            </a:r>
            <a:r>
              <a:rPr lang="en-US" altLang="zh-CN" sz="2400" dirty="0"/>
              <a:t>”(</a:t>
            </a:r>
            <a:r>
              <a:rPr lang="zh-CN" altLang="en-US" sz="2400" dirty="0"/>
              <a:t>实边</a:t>
            </a:r>
            <a:r>
              <a:rPr lang="en-US" altLang="zh-CN" sz="2400" dirty="0"/>
              <a:t>)</a:t>
            </a:r>
          </a:p>
          <a:p>
            <a:r>
              <a:rPr lang="zh-CN" altLang="en-US" sz="2400" dirty="0"/>
              <a:t>转化成若干重链上的问题就需要重链上的编号连续，可以采用 </a:t>
            </a:r>
            <a:r>
              <a:rPr lang="en-US" altLang="zh-CN" sz="2400" dirty="0" err="1"/>
              <a:t>dfs</a:t>
            </a:r>
            <a:r>
              <a:rPr lang="en-US" altLang="zh-CN" sz="2400" dirty="0"/>
              <a:t> </a:t>
            </a:r>
            <a:r>
              <a:rPr lang="zh-CN" altLang="en-US" sz="2400" dirty="0"/>
              <a:t>序实现。在 </a:t>
            </a:r>
            <a:r>
              <a:rPr lang="en-US" altLang="zh-CN" sz="2400" dirty="0" err="1"/>
              <a:t>dfs</a:t>
            </a:r>
            <a:r>
              <a:rPr lang="en-US" altLang="zh-CN" sz="2400" dirty="0"/>
              <a:t> </a:t>
            </a:r>
            <a:r>
              <a:rPr lang="zh-CN" altLang="en-US" sz="2400" dirty="0"/>
              <a:t>时优先走重儿子即可保证重链上 </a:t>
            </a:r>
            <a:r>
              <a:rPr lang="en-US" altLang="zh-CN" sz="2400" dirty="0" err="1"/>
              <a:t>dfs</a:t>
            </a:r>
            <a:r>
              <a:rPr lang="en-US" altLang="zh-CN" sz="2400" dirty="0"/>
              <a:t> </a:t>
            </a:r>
            <a:r>
              <a:rPr lang="zh-CN" altLang="en-US" sz="2400" dirty="0"/>
              <a:t>序连续。以 </a:t>
            </a:r>
            <a:r>
              <a:rPr lang="en-US" altLang="zh-CN" sz="2400" dirty="0" err="1"/>
              <a:t>dfs</a:t>
            </a:r>
            <a:r>
              <a:rPr lang="en-US" altLang="zh-CN" sz="2400" dirty="0"/>
              <a:t> </a:t>
            </a:r>
            <a:r>
              <a:rPr lang="zh-CN" altLang="en-US" sz="2400" dirty="0"/>
              <a:t>序作编号即可。</a:t>
            </a:r>
            <a:endParaRPr lang="en-US" altLang="zh-CN" sz="2400" dirty="0"/>
          </a:p>
          <a:p>
            <a:r>
              <a:rPr lang="zh-CN" altLang="en-US" sz="2400" dirty="0"/>
              <a:t>性质： 每个点到根最多会经过</a:t>
            </a:r>
            <a:r>
              <a:rPr lang="en-US" altLang="zh-CN" sz="2400" dirty="0"/>
              <a:t>log</a:t>
            </a:r>
            <a:r>
              <a:rPr lang="zh-CN" altLang="en-US" sz="2400" dirty="0"/>
              <a:t> </a:t>
            </a:r>
            <a:r>
              <a:rPr lang="en-US" altLang="zh-CN" sz="2400" dirty="0"/>
              <a:t>n</a:t>
            </a:r>
            <a:r>
              <a:rPr lang="zh-CN" altLang="en-US" sz="2400" dirty="0"/>
              <a:t> 级别轻边对应</a:t>
            </a:r>
            <a:r>
              <a:rPr lang="en-US" altLang="zh-CN" sz="2400" dirty="0"/>
              <a:t>log</a:t>
            </a:r>
            <a:r>
              <a:rPr lang="zh-CN" altLang="en-US" sz="2400" dirty="0"/>
              <a:t> </a:t>
            </a:r>
            <a:r>
              <a:rPr lang="en-US" altLang="zh-CN" sz="2400" dirty="0"/>
              <a:t>n</a:t>
            </a:r>
            <a:r>
              <a:rPr lang="zh-CN" altLang="en-US" sz="2400" dirty="0"/>
              <a:t>级别重链</a:t>
            </a:r>
            <a:endParaRPr lang="en-US" altLang="zh-CN" sz="2400" dirty="0"/>
          </a:p>
        </p:txBody>
      </p:sp>
      <p:sp>
        <p:nvSpPr>
          <p:cNvPr id="4" name="矩形"/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297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8776F8-BA75-D34D-9CA0-F911518DD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89" y="2333997"/>
            <a:ext cx="8456271" cy="46979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09CD-B6E6-2341-B248-4F9AE8E72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3766"/>
            <a:ext cx="10515600" cy="541156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关于重链剖分的回忆和讨论</a:t>
            </a:r>
            <a:endParaRPr lang="en-US" altLang="zh-CN" sz="2400" dirty="0"/>
          </a:p>
          <a:p>
            <a:r>
              <a:rPr lang="zh-CN" altLang="en-US" sz="2400" dirty="0"/>
              <a:t>具体的有：</a:t>
            </a:r>
            <a:endParaRPr lang="en-US" altLang="zh-CN" sz="2400" dirty="0"/>
          </a:p>
          <a:p>
            <a:r>
              <a:rPr lang="zh-CN" altLang="en-US" sz="2400" dirty="0"/>
              <a:t>第一遍</a:t>
            </a:r>
            <a:r>
              <a:rPr lang="en-US" altLang="zh-CN" sz="2400" dirty="0"/>
              <a:t>dfs1</a:t>
            </a:r>
            <a:r>
              <a:rPr lang="zh-CN" altLang="en-US" sz="2400" dirty="0"/>
              <a:t>预处理：子树大小 最大</a:t>
            </a:r>
            <a:r>
              <a:rPr lang="zh-CN" altLang="en-US" sz="2400"/>
              <a:t>子树 父亲 深度</a:t>
            </a:r>
            <a:endParaRPr lang="en-US" altLang="zh-CN" sz="2400" dirty="0"/>
          </a:p>
          <a:p>
            <a:r>
              <a:rPr lang="zh-CN" altLang="en-US" sz="2400" dirty="0"/>
              <a:t>第二遍</a:t>
            </a:r>
            <a:r>
              <a:rPr lang="en-US" altLang="zh-CN" sz="2400" dirty="0"/>
              <a:t>dfs2</a:t>
            </a:r>
            <a:r>
              <a:rPr lang="zh-CN" altLang="en-US" sz="2400" dirty="0"/>
              <a:t>预处理：链顶 每个点的</a:t>
            </a:r>
            <a:r>
              <a:rPr lang="en-US" altLang="zh-CN" sz="2400" dirty="0" err="1"/>
              <a:t>dfs</a:t>
            </a:r>
            <a:r>
              <a:rPr lang="zh-CN" altLang="en-US" sz="2400" dirty="0"/>
              <a:t>序 每个</a:t>
            </a:r>
            <a:r>
              <a:rPr lang="en-US" altLang="zh-CN" sz="2400" dirty="0" err="1"/>
              <a:t>dfs</a:t>
            </a:r>
            <a:r>
              <a:rPr lang="zh-CN" altLang="en-US" sz="2400" dirty="0"/>
              <a:t>序对应的点</a:t>
            </a:r>
            <a:endParaRPr lang="en-US" altLang="zh-CN" sz="2400" dirty="0"/>
          </a:p>
        </p:txBody>
      </p:sp>
      <p:sp>
        <p:nvSpPr>
          <p:cNvPr id="4" name="矩形"/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10F6E6-D8BB-7B4D-9601-8F5082369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197" y="3405824"/>
            <a:ext cx="3692003" cy="33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3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0B14B1-2200-5E49-8EB5-E54DA14E4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197" y="3405824"/>
            <a:ext cx="3692003" cy="336486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09CD-B6E6-2341-B248-4F9AE8E72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3216"/>
            <a:ext cx="11023600" cy="600778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树链剖分求</a:t>
            </a:r>
            <a:r>
              <a:rPr lang="en-US" altLang="zh-CN" sz="2400" dirty="0"/>
              <a:t>LCA</a:t>
            </a:r>
          </a:p>
          <a:p>
            <a:r>
              <a:rPr lang="zh-CN" altLang="en-US" sz="2400" dirty="0"/>
              <a:t>重复：</a:t>
            </a:r>
            <a:endParaRPr lang="en-US" altLang="zh-CN" sz="2400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、首先判断当前两个节点是不是拥有同样的链顶，如果有同样的链顶，那么深度小的节点一定</a:t>
            </a:r>
            <a:r>
              <a:rPr lang="en-US" sz="2400" dirty="0"/>
              <a:t>LCA</a:t>
            </a:r>
            <a:endParaRPr lang="zh-CN" altLang="en-US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、如果不是同链顶，我们就对链顶深度大的点进行操作，让其跳到链顶的父亲节点</a:t>
            </a:r>
          </a:p>
          <a:p>
            <a:r>
              <a:rPr lang="zh-CN" altLang="en-US" sz="2400" dirty="0"/>
              <a:t> 一定要对深度大的点操作 否则深度小的可能会一路找到根</a:t>
            </a:r>
            <a:endParaRPr lang="en-US" altLang="zh-CN" sz="2400" dirty="0"/>
          </a:p>
          <a:p>
            <a:r>
              <a:rPr lang="zh-CN" altLang="en-US" sz="2400" dirty="0"/>
              <a:t>血の教训 树链剖分的常数一般比倍增小</a:t>
            </a:r>
            <a:endParaRPr lang="en-US" altLang="zh-CN" sz="2400" dirty="0"/>
          </a:p>
        </p:txBody>
      </p:sp>
      <p:sp>
        <p:nvSpPr>
          <p:cNvPr id="4" name="矩形"/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ED21EF-F158-494D-9AED-516601E41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23298"/>
            <a:ext cx="69342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34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0B14B1-2200-5E49-8EB5-E54DA14E4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197" y="3405824"/>
            <a:ext cx="3692003" cy="33648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23216"/>
                <a:ext cx="10515600" cy="541156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树链剖分求</a:t>
                </a:r>
                <a:r>
                  <a:rPr lang="en-US" altLang="zh-CN" sz="2400" dirty="0"/>
                  <a:t>LCA</a:t>
                </a:r>
              </a:p>
              <a:p>
                <a:r>
                  <a:rPr lang="zh-CN" altLang="en-US" sz="2400" dirty="0"/>
                  <a:t>有了求</a:t>
                </a:r>
                <a:r>
                  <a:rPr lang="en-US" altLang="zh-CN" sz="2400" dirty="0"/>
                  <a:t>LCA</a:t>
                </a:r>
                <a:r>
                  <a:rPr lang="zh-CN" altLang="en-US" sz="2400" dirty="0"/>
                  <a:t>的方法之后 我们不难统计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−&gt;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/>
                  <a:t>简单路径上的某些值</a:t>
                </a:r>
                <a:endParaRPr lang="en-US" altLang="zh-CN" sz="2400" dirty="0"/>
              </a:p>
              <a:p>
                <a:r>
                  <a:rPr lang="zh-CN" altLang="en-US" sz="2400" dirty="0"/>
                  <a:t>以路径点权求和为例 由于我们从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−&gt;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𝑡𝑜𝑝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跳的是重链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部分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 所以可以保证这一段的</a:t>
                </a:r>
                <a:r>
                  <a:rPr lang="en-US" altLang="zh-CN" sz="2400" dirty="0" err="1"/>
                  <a:t>dfs</a:t>
                </a:r>
                <a:r>
                  <a:rPr lang="zh-CN" altLang="en-US" sz="2400" dirty="0"/>
                  <a:t>序是连续的 所以统计每条重链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部分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的答案是链上区间求和 最后将每条重链的答案加起来就是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−&gt;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/>
                  <a:t>简单路径上的答案</a:t>
                </a:r>
                <a:endParaRPr lang="en-US" altLang="zh-CN" sz="2400" dirty="0"/>
              </a:p>
              <a:p>
                <a:r>
                  <a:rPr lang="zh-CN" altLang="en-US" sz="2400" dirty="0"/>
                  <a:t>区间求和是的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zh-CN" altLang="en-US" sz="2400" dirty="0"/>
                  <a:t> 一共有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/>
                  <a:t> 条重链 所以每次查询是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𝑙𝑜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/>
                  <a:t>的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23216"/>
                <a:ext cx="10515600" cy="5411567"/>
              </a:xfrm>
              <a:blipFill>
                <a:blip r:embed="rId4"/>
                <a:stretch>
                  <a:fillRect l="-844" t="-1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"/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8CEDAF-A52C-A54F-B808-09433E465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752850"/>
            <a:ext cx="64262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42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8AE1925-DF00-1242-BDBB-89D474DB2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197" y="3405824"/>
            <a:ext cx="3692003" cy="33648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F57663-1F50-444B-A9F3-5F322B2BF4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764"/>
          <a:stretch/>
        </p:blipFill>
        <p:spPr>
          <a:xfrm>
            <a:off x="838200" y="3933028"/>
            <a:ext cx="7483997" cy="20053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53767"/>
                <a:ext cx="10515600" cy="611692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关于小</a:t>
                </a:r>
                <a:r>
                  <a:rPr lang="en-US" altLang="zh-CN" sz="2400" dirty="0"/>
                  <a:t>Trick</a:t>
                </a:r>
                <a:r>
                  <a:rPr lang="zh-CN" altLang="en-US" sz="2400" dirty="0"/>
                  <a:t>的讨论</a:t>
                </a:r>
                <a:endParaRPr lang="en-US" altLang="zh-CN" sz="2400" dirty="0"/>
              </a:p>
              <a:p>
                <a:r>
                  <a:rPr lang="zh-CN" altLang="en-US" sz="2400" dirty="0"/>
                  <a:t>树上单点修改 路径查询点权？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zh-CN" altLang="en-US" sz="2400" dirty="0"/>
                  <a:t>单点修改 点到根的路径查询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−&gt;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−&gt;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𝑟𝑜𝑜𝑡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−&gt;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𝑟𝑜𝑜𝑡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−2×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𝑙𝑐𝑎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−&gt;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𝑟𝑜𝑜𝑡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zh-CN" altLang="en-US" sz="2400" dirty="0"/>
                  <a:t>子树修改 点到根的路径查询 维护点</a:t>
                </a:r>
                <a:r>
                  <a:rPr lang="en-US" altLang="zh-CN" sz="2400" dirty="0" err="1"/>
                  <a:t>i</a:t>
                </a:r>
                <a:r>
                  <a:rPr lang="zh-CN" altLang="en-US" sz="2400" dirty="0"/>
                  <a:t>带根的路径长度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zh-CN" altLang="en-US" sz="2400" dirty="0"/>
                  <a:t>区间修改 单点查询 维护</a:t>
                </a:r>
                <a:r>
                  <a:rPr lang="en-US" altLang="zh-CN" sz="2400" dirty="0" err="1"/>
                  <a:t>dfs</a:t>
                </a:r>
                <a:r>
                  <a:rPr lang="zh-CN" altLang="en-US" sz="2400" dirty="0"/>
                  <a:t>序为</a:t>
                </a:r>
                <a:r>
                  <a:rPr lang="en-US" altLang="zh-CN" sz="2400" dirty="0" err="1"/>
                  <a:t>i</a:t>
                </a:r>
                <a:r>
                  <a:rPr lang="zh-CN" altLang="en-US" sz="2400" dirty="0"/>
                  <a:t>的点到根的路径长度</a:t>
                </a:r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chemeClr val="bg2"/>
                    </a:solidFill>
                    <a:hlinkClick r:id="rId5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洛谷</a:t>
                </a:r>
                <a:r>
                  <a:rPr lang="en-US" altLang="zh-CN" sz="2400" dirty="0">
                    <a:solidFill>
                      <a:schemeClr val="bg2"/>
                    </a:solidFill>
                    <a:hlinkClick r:id="rId5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P3384</a:t>
                </a:r>
                <a:endParaRPr lang="en-US" altLang="zh-CN" sz="2400" dirty="0">
                  <a:solidFill>
                    <a:schemeClr val="bg2"/>
                  </a:solidFill>
                </a:endParaRPr>
              </a:p>
              <a:p>
                <a:endParaRPr lang="en-US" altLang="zh-CN" sz="2400" dirty="0">
                  <a:solidFill>
                    <a:schemeClr val="bg2"/>
                  </a:solidFill>
                </a:endParaRPr>
              </a:p>
              <a:p>
                <a:endParaRPr lang="en-US" altLang="zh-CN" sz="2400" dirty="0">
                  <a:solidFill>
                    <a:schemeClr val="bg2"/>
                  </a:solidFill>
                </a:endParaRPr>
              </a:p>
              <a:p>
                <a:endParaRPr lang="en-US" altLang="zh-CN" sz="2400" dirty="0">
                  <a:solidFill>
                    <a:schemeClr val="bg2"/>
                  </a:solidFill>
                </a:endParaRPr>
              </a:p>
              <a:p>
                <a:endParaRPr lang="en-US" altLang="zh-CN" sz="2400" dirty="0">
                  <a:solidFill>
                    <a:schemeClr val="bg2"/>
                  </a:solidFill>
                </a:endParaRPr>
              </a:p>
              <a:p>
                <a:endParaRPr lang="en-US" altLang="zh-CN" sz="2400" dirty="0">
                  <a:solidFill>
                    <a:schemeClr val="bg2"/>
                  </a:solidFill>
                </a:endParaRPr>
              </a:p>
              <a:p>
                <a:r>
                  <a:rPr lang="zh-CN" altLang="en-US" sz="2400" dirty="0"/>
                  <a:t>操作</a:t>
                </a:r>
                <a:r>
                  <a:rPr lang="en-US" altLang="zh-CN" sz="2400" dirty="0"/>
                  <a:t>12</a:t>
                </a:r>
                <a:r>
                  <a:rPr lang="zh-CN" altLang="en-US" sz="2400" dirty="0"/>
                  <a:t>用上一页的方法 跳</a:t>
                </a:r>
                <a:r>
                  <a:rPr lang="en-US" altLang="zh-CN" sz="2400" dirty="0"/>
                  <a:t>LCA</a:t>
                </a:r>
                <a:r>
                  <a:rPr lang="zh-CN" altLang="en-US" sz="2400" dirty="0"/>
                  <a:t>的同时区间查询</a:t>
                </a:r>
                <a:r>
                  <a:rPr lang="en-US" altLang="zh-CN" sz="2400" dirty="0"/>
                  <a:t>/</a:t>
                </a:r>
                <a:r>
                  <a:rPr lang="zh-CN" altLang="en-US" sz="2400" dirty="0"/>
                  <a:t>修改 操作</a:t>
                </a:r>
                <a:r>
                  <a:rPr lang="en-US" altLang="zh-CN" sz="2400" dirty="0"/>
                  <a:t>34</a:t>
                </a:r>
                <a:r>
                  <a:rPr lang="zh-CN" altLang="en-US" sz="2400" dirty="0"/>
                  <a:t>直接做</a:t>
                </a:r>
                <a:endParaRPr lang="en-US" altLang="zh-CN" sz="2400" dirty="0"/>
              </a:p>
              <a:p>
                <a:endParaRPr lang="en-US" altLang="zh-CN" sz="24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53767"/>
                <a:ext cx="10515600" cy="6116920"/>
              </a:xfrm>
              <a:blipFill>
                <a:blip r:embed="rId6"/>
                <a:stretch>
                  <a:fillRect l="-844" t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"/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140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A16239-41EE-0942-B4A6-3E334633D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423654"/>
            <a:ext cx="5271876" cy="4559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43D53C-F9F4-4E41-A32E-9902DA7B9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197" y="3405823"/>
            <a:ext cx="3692145" cy="33649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09CD-B6E6-2341-B248-4F9AE8E72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3766"/>
            <a:ext cx="10972800" cy="574703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关于小</a:t>
            </a:r>
            <a:r>
              <a:rPr lang="en-US" altLang="zh-CN" sz="2400" dirty="0"/>
              <a:t>Trick</a:t>
            </a:r>
            <a:r>
              <a:rPr lang="zh-CN" altLang="en-US" sz="2400" dirty="0"/>
              <a:t>的讨论 </a:t>
            </a:r>
            <a:r>
              <a:rPr lang="en-US" altLang="zh-CN" sz="2400" dirty="0" err="1">
                <a:solidFill>
                  <a:schemeClr val="bg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Codeforces</a:t>
            </a:r>
            <a:r>
              <a:rPr lang="zh-CN" altLang="en-US" sz="2400" dirty="0">
                <a:solidFill>
                  <a:schemeClr val="bg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chemeClr val="bg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600E</a:t>
            </a:r>
            <a:endParaRPr lang="en-US" altLang="zh-CN" sz="2400" dirty="0">
              <a:solidFill>
                <a:schemeClr val="bg2"/>
              </a:solidFill>
            </a:endParaRPr>
          </a:p>
          <a:p>
            <a:r>
              <a:rPr lang="zh-CN" altLang="en-US" sz="2400" dirty="0"/>
              <a:t>每个点有颜色 查询每个点子树</a:t>
            </a:r>
            <a:r>
              <a:rPr lang="en-US" altLang="zh-CN" sz="2400" dirty="0"/>
              <a:t>(</a:t>
            </a:r>
            <a:r>
              <a:rPr lang="zh-CN" altLang="en-US" sz="2400" dirty="0"/>
              <a:t>包含</a:t>
            </a:r>
            <a:r>
              <a:rPr lang="en-US" altLang="zh-CN" sz="2400" dirty="0"/>
              <a:t>)</a:t>
            </a:r>
            <a:r>
              <a:rPr lang="zh-CN" altLang="en-US" sz="2400" dirty="0"/>
              <a:t>内出现次数最多的颜色的颜色编号和 没有修改</a:t>
            </a:r>
            <a:endParaRPr lang="en-US" altLang="zh-CN" sz="2400" dirty="0"/>
          </a:p>
          <a:p>
            <a:r>
              <a:rPr lang="zh-CN" altLang="en-US" sz="2400" dirty="0"/>
              <a:t>暴力方法：递归处理每个儿子子树，统计完该儿子子树后得到该儿子的答案，之后要将情况清空，因为可能下一个点是兄弟而不是父亲，只有父亲最后一个儿子不用清空，可以直接继承到父亲来用；对于父亲需要再统计一遍除了最后一个儿子外的子树得到答案</a:t>
            </a:r>
            <a:endParaRPr lang="en-US" altLang="zh-CN" sz="2400" dirty="0"/>
          </a:p>
          <a:p>
            <a:r>
              <a:rPr lang="en-US" altLang="zh-CN" sz="2400" dirty="0"/>
              <a:t>Trick</a:t>
            </a:r>
            <a:r>
              <a:rPr lang="zh-CN" altLang="en-US" sz="2400" dirty="0"/>
              <a:t>：考虑让重儿子成为这最后一个儿子 这样重儿子子树内的情况不用在父亲处重复统计</a:t>
            </a:r>
            <a:endParaRPr lang="en-US" altLang="zh-CN" sz="2400" dirty="0"/>
          </a:p>
        </p:txBody>
      </p:sp>
      <p:sp>
        <p:nvSpPr>
          <p:cNvPr id="4" name="矩形"/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CEF5D4D-33ED-F44C-85FC-BF9D52511636}"/>
                  </a:ext>
                </a:extLst>
              </p:cNvPr>
              <p:cNvSpPr/>
              <p:nvPr/>
            </p:nvSpPr>
            <p:spPr>
              <a:xfrm>
                <a:off x="844337" y="4092476"/>
                <a:ext cx="7378842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这样复杂度可以达到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𝑛𝑙𝑜𝑔𝑛</m:t>
                        </m:r>
                      </m:e>
                    </m:d>
                  </m:oMath>
                </a14:m>
                <a:endParaRPr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考虑每个点要么是被祖先作为轻儿子遍历 要么被作为重儿子遍历 最多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effectLst/>
                  </a:rPr>
                  <a:t> </a:t>
                </a:r>
                <a:r>
                  <a:rPr lang="zh-CN" altLang="en-US" sz="2400" dirty="0"/>
                  <a:t>个祖先是轻儿子 后者只发生一次 故复杂度成立</a:t>
                </a:r>
                <a:endParaRPr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以上树上启发式合并 用于解决无修 只询问子树内的问题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CEF5D4D-33ED-F44C-85FC-BF9D52511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37" y="4092476"/>
                <a:ext cx="7378842" cy="2308324"/>
              </a:xfrm>
              <a:prstGeom prst="rect">
                <a:avLst/>
              </a:prstGeom>
              <a:blipFill>
                <a:blip r:embed="rId6"/>
                <a:stretch>
                  <a:fillRect l="-1031" t="-2186" r="-515" b="-4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97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43D53C-F9F4-4E41-A32E-9902DA7B9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197" y="3405823"/>
            <a:ext cx="3692145" cy="33649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09CD-B6E6-2341-B248-4F9AE8E72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3766"/>
            <a:ext cx="10515600" cy="3981734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bg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洛谷</a:t>
            </a:r>
            <a:r>
              <a:rPr lang="en-US" altLang="zh-CN" sz="2400" dirty="0">
                <a:solidFill>
                  <a:schemeClr val="bg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P2486</a:t>
            </a:r>
            <a:endParaRPr lang="en-US" altLang="zh-CN" sz="2400" dirty="0">
              <a:solidFill>
                <a:schemeClr val="bg2"/>
              </a:solidFill>
            </a:endParaRPr>
          </a:p>
          <a:p>
            <a:r>
              <a:rPr lang="zh-CN" altLang="en-US" sz="2400" dirty="0"/>
              <a:t> 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 </a:t>
            </a:r>
            <a:endParaRPr lang="en-US" altLang="zh-CN" sz="2400" dirty="0"/>
          </a:p>
          <a:p>
            <a:r>
              <a:rPr lang="zh-CN" altLang="en-US" sz="2400" dirty="0"/>
              <a:t>到底要维护些啥？ </a:t>
            </a:r>
            <a:endParaRPr lang="en-US" altLang="zh-CN" sz="2400" dirty="0"/>
          </a:p>
        </p:txBody>
      </p:sp>
      <p:sp>
        <p:nvSpPr>
          <p:cNvPr id="4" name="矩形"/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CC852A-E6FD-024F-AF8D-FA75F1823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058" y="1045544"/>
            <a:ext cx="10707354" cy="21548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A64C24-4343-4143-95DD-DBA00698AC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7458" y="3355022"/>
            <a:ext cx="18542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82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14474</TotalTime>
  <Words>2680</Words>
  <Application>Microsoft Macintosh PowerPoint</Application>
  <PresentationFormat>Widescreen</PresentationFormat>
  <Paragraphs>199</Paragraphs>
  <Slides>25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树链剖分瞎讲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基础算法瞎讲</dc:title>
  <dc:creator>QI QI</dc:creator>
  <cp:lastModifiedBy>QI QI</cp:lastModifiedBy>
  <cp:revision>1472</cp:revision>
  <dcterms:created xsi:type="dcterms:W3CDTF">2020-07-24T02:52:23Z</dcterms:created>
  <dcterms:modified xsi:type="dcterms:W3CDTF">2020-10-15T13:44:34Z</dcterms:modified>
</cp:coreProperties>
</file>