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3" r:id="rId5"/>
    <p:sldId id="260" r:id="rId6"/>
    <p:sldId id="258" r:id="rId7"/>
    <p:sldId id="268" r:id="rId8"/>
    <p:sldId id="271" r:id="rId9"/>
    <p:sldId id="264" r:id="rId10"/>
    <p:sldId id="261" r:id="rId11"/>
    <p:sldId id="272" r:id="rId12"/>
    <p:sldId id="266" r:id="rId13"/>
    <p:sldId id="273" r:id="rId14"/>
    <p:sldId id="259" r:id="rId15"/>
    <p:sldId id="27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CC5C-CC23-8C40-8AA8-27D86EC8BA1D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72DE7-5839-9B41-BBB1-B41E7E02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72DE7-5839-9B41-BBB1-B41E7E02A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72DE7-5839-9B41-BBB1-B41E7E02A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4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72DE7-5839-9B41-BBB1-B41E7E02A0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E2D9-E830-3042-9CDD-3D685F15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D39F-986B-FD4F-9515-10A68CF6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4FC0-9BBB-A14C-B014-6D075EE4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864F-1150-FF49-BD8F-DE3D50D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100B-6388-CF4D-B18F-249DC151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101E-8E3A-7E4E-A8CA-EF5865A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895B3-AFC7-D543-BE91-CF373ED9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84FE-89EC-FC48-95C8-54896827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5EB-76E5-7F48-BD76-3744DD1D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0F5F-F441-4248-B700-D024AF6B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A45AF-26F1-ED4A-A568-EE07E63D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776E5-425D-A648-85CC-173ECE5F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C0EB-9E9A-7A42-B8DA-4978FF92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E64C-2160-3E4B-9C9C-E587F1CE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E3DD-1DE1-174D-A5C5-4D0CF659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EAB2-5D40-9848-88EC-689D875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DAF3-01DF-1241-99EE-1FDCE5A8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E7A2-479C-FF4A-86AA-575F0FA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8E92-9F27-E149-8F30-B1A074FB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7B55-B4F6-4E4A-B496-9C947B6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5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CA97-DB9E-9944-BE98-10067B2D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460D1-3503-C541-909B-2DC1ECCF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CC8B-6C5A-0145-8F2F-E503A4DE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791D-E09A-8C4E-A6A4-77776AF3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813B-EACD-0C42-942A-E45A744E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7C75-6613-254C-9E51-93475C19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BDA9-74AF-DB4C-869D-34C1E7094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E30EB-D066-BA49-8A03-F0FD9E921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0ADEE-02A1-F24A-A288-99C2DEBA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2452-028D-AD4B-AC56-CDE0F3E0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6A30-FD2C-0D4E-9DC6-5244F5A9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851B-CAD0-6745-BC9B-4623CC50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0344-DAE6-D44F-B1C6-91D66BE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A0AE7-F396-5247-B9B3-3A9C924E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27972-DC0B-F445-9034-8F485B135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84315-AD53-C147-945C-7E3B8E52D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50021-94EB-7A41-9B95-254C776E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0955A-6202-9F44-9B21-21A99294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8ADD6-C29E-394C-98D3-66619271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2CC9-C810-C549-8F8B-98D98543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13088-8F23-3E49-80ED-AA06ACF5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197D1-E4D9-124B-B821-D82D522D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DF70-7619-C84D-8D4F-6B9A1E5D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1902-65D0-274B-95F2-5929B55C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7586E-77D1-5C47-93C1-31A16B81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4A3B2-71C7-5E49-A779-CD985997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D79A-66FA-5F4B-BA38-907B03BF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1915-5937-7340-AA23-D8997FEA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FA374-1C1E-A648-A525-28A125E7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1CEC-4674-C148-987E-2B55CA37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7C8E3-0380-D648-A153-BE2E2AD1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C2E03-73AA-5646-A67D-18B1F5CD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D97-BA3E-7F4B-800E-554886B3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A8FD-BBD1-E345-BBF0-D5B427551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8A4F-D725-D948-8A66-10ABB856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6F67-1A33-E549-A019-A269F9C5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A829-287B-244B-BA3D-7785A15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51A0-B247-9249-AB02-AD6AAA29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91508-EACD-BE4C-8741-962764C0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33B4-3D68-A345-8666-BBBEA675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ABEF-B1D3-DD4F-B6A0-D76D7A056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3582-C367-F24F-8EA2-BE6DD8ACA9A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DA69-4207-414F-BA1C-BB44BA709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E7B2-A11E-AC48-A2D8-2F28B9A7A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001C-067E-B745-8A1D-CD8F6D2D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3" Type="http://schemas.openxmlformats.org/officeDocument/2006/relationships/image" Target="../media/image24.svg"/><Relationship Id="rId7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jp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13" Type="http://schemas.openxmlformats.org/officeDocument/2006/relationships/image" Target="../media/image65.svg"/><Relationship Id="rId3" Type="http://schemas.openxmlformats.org/officeDocument/2006/relationships/image" Target="../media/image51.jpg"/><Relationship Id="rId7" Type="http://schemas.openxmlformats.org/officeDocument/2006/relationships/image" Target="../media/image59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" Type="http://schemas.openxmlformats.org/officeDocument/2006/relationships/image" Target="../media/image50.jp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jpg"/><Relationship Id="rId5" Type="http://schemas.openxmlformats.org/officeDocument/2006/relationships/image" Target="../media/image57.svg"/><Relationship Id="rId15" Type="http://schemas.openxmlformats.org/officeDocument/2006/relationships/image" Target="../media/image67.svg"/><Relationship Id="rId10" Type="http://schemas.openxmlformats.org/officeDocument/2006/relationships/image" Target="../media/image62.jpg"/><Relationship Id="rId4" Type="http://schemas.openxmlformats.org/officeDocument/2006/relationships/image" Target="../media/image56.png"/><Relationship Id="rId9" Type="http://schemas.openxmlformats.org/officeDocument/2006/relationships/image" Target="../media/image61.jp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61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j.org/problem?id=2019" TargetMode="External"/><Relationship Id="rId5" Type="http://schemas.openxmlformats.org/officeDocument/2006/relationships/hyperlink" Target="https://www.luogu.com.cn/problem/P1081" TargetMode="External"/><Relationship Id="rId4" Type="http://schemas.openxmlformats.org/officeDocument/2006/relationships/hyperlink" Target="https://www.luogu.com.cn/problem/P415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2.png"/><Relationship Id="rId3" Type="http://schemas.openxmlformats.org/officeDocument/2006/relationships/image" Target="../media/image26.svg"/><Relationship Id="rId7" Type="http://schemas.openxmlformats.org/officeDocument/2006/relationships/image" Target="../media/image8.svg"/><Relationship Id="rId12" Type="http://schemas.openxmlformats.org/officeDocument/2006/relationships/image" Target="../media/image31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28.svg"/><Relationship Id="rId10" Type="http://schemas.openxmlformats.org/officeDocument/2006/relationships/image" Target="../media/image29.jpg"/><Relationship Id="rId4" Type="http://schemas.openxmlformats.org/officeDocument/2006/relationships/image" Target="../media/image27.png"/><Relationship Id="rId9" Type="http://schemas.openxmlformats.org/officeDocument/2006/relationships/image" Target="../media/image10.svg"/><Relationship Id="rId1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D506-B2ED-ED43-AF23-E3FCC4F97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浅浅地说倍增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F834C-9540-5448-BD4B-4C916C7F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100" dirty="0"/>
              <a:t>钟煜奇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337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4C810-9BCD-284B-90D8-95AF1CF2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64" y="2708016"/>
            <a:ext cx="5295014" cy="3953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E93D3-BBF6-E84E-9560-46CB3B35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2</a:t>
            </a:r>
            <a:r>
              <a:rPr lang="zh-CN" altLang="en-US" sz="4000" dirty="0"/>
              <a:t>：洛谷</a:t>
            </a:r>
            <a:r>
              <a:rPr lang="en-US" altLang="zh-CN" sz="4000" dirty="0"/>
              <a:t>P4155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6880-7AF6-1F46-AACB-235D81D9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682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m</a:t>
            </a:r>
            <a:r>
              <a:rPr lang="zh-CN" altLang="en-US" sz="2100" dirty="0"/>
              <a:t>个点围成一环，上有</a:t>
            </a:r>
            <a:r>
              <a:rPr lang="en-US" altLang="zh-CN" sz="2100" dirty="0"/>
              <a:t>n</a:t>
            </a:r>
            <a:r>
              <a:rPr lang="zh-CN" altLang="en-US" sz="2100" dirty="0"/>
              <a:t>个区间，区间不互相包含，求必选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区间时最少需要几个区间能覆盖所有</a:t>
            </a:r>
            <a:r>
              <a:rPr lang="en-US" altLang="zh-CN" sz="2100" dirty="0"/>
              <a:t>m</a:t>
            </a:r>
            <a:r>
              <a:rPr lang="zh-CN" altLang="en-US" sz="2100" dirty="0"/>
              <a:t>条线（保证每条线都被至少一个区间覆盖）</a:t>
            </a:r>
            <a:endParaRPr lang="en-US" altLang="zh-CN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zh-CN" altLang="en-US" sz="2100" dirty="0"/>
              <a:t>  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ED05D-D5D0-5743-8D69-542493FE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016"/>
            <a:ext cx="7549118" cy="3094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AD12C-21FD-B149-AE25-72ED2AFD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5809351"/>
            <a:ext cx="3700130" cy="3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8885-D6C3-854E-A9D0-33F01E24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2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150B-7842-4D4E-B635-CEBDBEA3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47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拆环成链</a:t>
            </a:r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0569D0-1A2E-3840-8E02-048B7DD7AE28}"/>
              </a:ext>
            </a:extLst>
          </p:cNvPr>
          <p:cNvSpPr txBox="1">
            <a:spLocks/>
          </p:cNvSpPr>
          <p:nvPr/>
        </p:nvSpPr>
        <p:spPr>
          <a:xfrm>
            <a:off x="838200" y="2346509"/>
            <a:ext cx="10515600" cy="38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不互相包含 </a:t>
            </a:r>
            <a:r>
              <a:rPr lang="en-US" altLang="zh-CN" sz="2100" dirty="0"/>
              <a:t>-&gt;</a:t>
            </a:r>
            <a:r>
              <a:rPr lang="zh-CN" altLang="en-US" sz="2100" dirty="0"/>
              <a:t> 起点靠后的终点也靠后 </a:t>
            </a:r>
            <a:r>
              <a:rPr lang="en-US" altLang="zh-CN" sz="2100" dirty="0"/>
              <a:t>-&gt;</a:t>
            </a:r>
            <a:r>
              <a:rPr lang="zh-CN" altLang="en-US" sz="2100" dirty="0"/>
              <a:t> 选起点落在当前区间且最靠后的一个区间扩展</a:t>
            </a:r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133F3-C3EC-0E4D-BDE7-29BC8FC9BC7C}"/>
              </a:ext>
            </a:extLst>
          </p:cNvPr>
          <p:cNvSpPr txBox="1"/>
          <p:nvPr/>
        </p:nvSpPr>
        <p:spPr>
          <a:xfrm>
            <a:off x="838200" y="2863995"/>
            <a:ext cx="106662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所以先排个序，这里我们需要逼近的条件就是 </a:t>
            </a:r>
            <a:r>
              <a:rPr lang="en-US" altLang="zh-CN" sz="2100" dirty="0"/>
              <a:t>start</a:t>
            </a:r>
            <a:r>
              <a:rPr lang="zh-CN" altLang="en-US" sz="2100" dirty="0"/>
              <a:t> </a:t>
            </a:r>
            <a:r>
              <a:rPr lang="en-US" altLang="zh-CN" sz="2100" dirty="0"/>
              <a:t>+</a:t>
            </a:r>
            <a:r>
              <a:rPr lang="zh-CN" altLang="en-US" sz="2100" dirty="0"/>
              <a:t> </a:t>
            </a:r>
            <a:r>
              <a:rPr lang="en-US" altLang="zh-CN" sz="2100" dirty="0"/>
              <a:t>m</a:t>
            </a:r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D3C6F-CC87-A549-99D2-4D2A82FF66D6}"/>
              </a:ext>
            </a:extLst>
          </p:cNvPr>
          <p:cNvSpPr txBox="1"/>
          <p:nvPr/>
        </p:nvSpPr>
        <p:spPr>
          <a:xfrm>
            <a:off x="838200" y="3384879"/>
            <a:ext cx="10418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朴素用      数组，需要记录起点落在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区间内的最靠后区间的标号，那么倍增数组就记录以第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个区间为起点，向后      个区间的标号     </a:t>
            </a:r>
            <a:endParaRPr lang="en-US" sz="21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42D8C9-491F-BD4A-82A2-4C5A5EE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224" y="3429000"/>
            <a:ext cx="274674" cy="25178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D2A0F5D-3DC3-7B46-9A06-3BB5E9259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285" y="3782367"/>
            <a:ext cx="246791" cy="246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1A4C0-D0A0-954A-87CB-9513C8624E34}"/>
              </a:ext>
            </a:extLst>
          </p:cNvPr>
          <p:cNvSpPr txBox="1"/>
          <p:nvPr/>
        </p:nvSpPr>
        <p:spPr>
          <a:xfrm>
            <a:off x="838200" y="4167664"/>
            <a:ext cx="10069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转移和第一种求</a:t>
            </a:r>
            <a:r>
              <a:rPr lang="en-US" altLang="zh-CN" sz="2100" dirty="0"/>
              <a:t>LCA</a:t>
            </a:r>
            <a:r>
              <a:rPr lang="zh-CN" altLang="en-US" sz="2100" dirty="0"/>
              <a:t>一样</a:t>
            </a:r>
            <a:endParaRPr lang="en-US" sz="21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E854F8C-FEB2-9C43-8B43-C1D570C05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0010" y="4251736"/>
            <a:ext cx="2968248" cy="247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249B9A-713B-B840-AD52-4B93213B0475}"/>
              </a:ext>
            </a:extLst>
          </p:cNvPr>
          <p:cNvSpPr txBox="1"/>
          <p:nvPr/>
        </p:nvSpPr>
        <p:spPr>
          <a:xfrm>
            <a:off x="838201" y="4688499"/>
            <a:ext cx="1041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跳跃的操作也和</a:t>
            </a:r>
            <a:r>
              <a:rPr lang="en-US" altLang="zh-CN" sz="2100" dirty="0"/>
              <a:t>LCA</a:t>
            </a:r>
            <a:r>
              <a:rPr lang="zh-CN" altLang="en-US" sz="2100" dirty="0"/>
              <a:t>相似，由大到小，若跳过去的区间终点 </a:t>
            </a:r>
            <a:r>
              <a:rPr lang="en-US" altLang="zh-CN" sz="2100" dirty="0"/>
              <a:t>&lt;</a:t>
            </a:r>
            <a:r>
              <a:rPr lang="zh-CN" altLang="en-US" sz="2100" dirty="0"/>
              <a:t> </a:t>
            </a:r>
            <a:r>
              <a:rPr lang="en-US" altLang="zh-CN" sz="2100" dirty="0"/>
              <a:t>start</a:t>
            </a:r>
            <a:r>
              <a:rPr lang="zh-CN" altLang="en-US" sz="2100" dirty="0"/>
              <a:t> </a:t>
            </a:r>
            <a:r>
              <a:rPr lang="en-US" altLang="zh-CN" sz="2100" dirty="0"/>
              <a:t>+</a:t>
            </a:r>
            <a:r>
              <a:rPr lang="zh-CN" altLang="en-US" sz="2100" dirty="0"/>
              <a:t> </a:t>
            </a:r>
            <a:r>
              <a:rPr lang="en-US" altLang="zh-CN" sz="2100" dirty="0"/>
              <a:t>m</a:t>
            </a:r>
            <a:r>
              <a:rPr lang="zh-CN" altLang="en-US" sz="2100" dirty="0"/>
              <a:t>就跳，然后尝试更小步子，最后 </a:t>
            </a:r>
            <a:r>
              <a:rPr lang="en-US" altLang="zh-CN" sz="2100" dirty="0"/>
              <a:t>+</a:t>
            </a:r>
            <a:r>
              <a:rPr lang="zh-CN" altLang="en-US" sz="2100" dirty="0"/>
              <a:t> </a:t>
            </a:r>
            <a:r>
              <a:rPr lang="en-US" altLang="zh-CN" sz="2100" dirty="0"/>
              <a:t>1</a:t>
            </a:r>
            <a:r>
              <a:rPr lang="zh-CN" altLang="en-US" sz="2100" dirty="0"/>
              <a:t> 步跳过去</a:t>
            </a:r>
            <a:endParaRPr lang="en-US" sz="2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2EC0ED-0971-B34B-8808-BC272CB809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0060" y="812422"/>
            <a:ext cx="8411722" cy="11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FA36-A023-7545-A407-04DCCA2C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3</a:t>
            </a:r>
            <a:r>
              <a:rPr lang="zh-CN" altLang="en-US" sz="4000" dirty="0"/>
              <a:t>：洛谷</a:t>
            </a:r>
            <a:r>
              <a:rPr lang="en-US" altLang="zh-CN" sz="4000"/>
              <a:t>P1081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4EFD-E011-6A4E-AC52-4019C085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192"/>
            <a:ext cx="10515600" cy="415499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对于一给定数列，定义两点间距离是这两点数的差的绝对值</a:t>
            </a:r>
            <a:endParaRPr lang="en-US" altLang="zh-CN" sz="2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40A5B-4166-B649-A810-0120FBF89366}"/>
              </a:ext>
            </a:extLst>
          </p:cNvPr>
          <p:cNvSpPr/>
          <p:nvPr/>
        </p:nvSpPr>
        <p:spPr>
          <a:xfrm>
            <a:off x="838200" y="2249914"/>
            <a:ext cx="107512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100" dirty="0"/>
              <a:t>A</a:t>
            </a:r>
            <a:r>
              <a:rPr lang="zh-CN" altLang="en-US" sz="2100" dirty="0"/>
              <a:t>和</a:t>
            </a:r>
            <a:r>
              <a:rPr lang="en-US" altLang="zh-CN" sz="2100" dirty="0"/>
              <a:t>B</a:t>
            </a:r>
            <a:r>
              <a:rPr lang="zh-CN" altLang="en-US" sz="2100" dirty="0"/>
              <a:t>轮流在上一回合对方结束的点开始跳，</a:t>
            </a:r>
            <a:r>
              <a:rPr lang="en-US" altLang="zh-CN" sz="2100" dirty="0"/>
              <a:t>A</a:t>
            </a:r>
            <a:r>
              <a:rPr lang="zh-CN" altLang="en-US" sz="2100" dirty="0"/>
              <a:t>先跳，且他们都只会向右跳</a:t>
            </a:r>
            <a:endParaRPr lang="en-US" altLang="zh-CN" sz="2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3EDA2-D99F-3B46-B74E-750751824D87}"/>
              </a:ext>
            </a:extLst>
          </p:cNvPr>
          <p:cNvSpPr/>
          <p:nvPr/>
        </p:nvSpPr>
        <p:spPr>
          <a:xfrm>
            <a:off x="838200" y="2762371"/>
            <a:ext cx="93796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100" dirty="0"/>
              <a:t>A</a:t>
            </a:r>
            <a:r>
              <a:rPr lang="zh-CN" altLang="en-US" sz="2100" dirty="0"/>
              <a:t>向最近点跳，</a:t>
            </a:r>
            <a:r>
              <a:rPr lang="en-US" altLang="zh-CN" sz="2100" dirty="0"/>
              <a:t>B</a:t>
            </a:r>
            <a:r>
              <a:rPr lang="zh-CN" altLang="en-US" sz="2100" dirty="0"/>
              <a:t>向次近点；若到两点距离相同，则认为数更小的点更近</a:t>
            </a:r>
            <a:endParaRPr lang="en-US" sz="2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4890B-FE39-894E-8365-6265248F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3370"/>
            <a:ext cx="8750300" cy="83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10419-E24B-664A-BCA3-E1EF38AA3445}"/>
              </a:ext>
            </a:extLst>
          </p:cNvPr>
          <p:cNvSpPr txBox="1"/>
          <p:nvPr/>
        </p:nvSpPr>
        <p:spPr>
          <a:xfrm>
            <a:off x="838200" y="3274828"/>
            <a:ext cx="9760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要求二人跳的总距离不超过 </a:t>
            </a:r>
            <a:r>
              <a:rPr lang="en-US" altLang="zh-CN" sz="2100" dirty="0"/>
              <a:t>x</a:t>
            </a:r>
            <a:r>
              <a:rPr lang="zh-CN" altLang="en-US" sz="2100" dirty="0"/>
              <a:t> ，没法跳就结束</a:t>
            </a:r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10C40-3B99-714D-9F2A-C51B6EEC19C2}"/>
              </a:ext>
            </a:extLst>
          </p:cNvPr>
          <p:cNvSpPr txBox="1"/>
          <p:nvPr/>
        </p:nvSpPr>
        <p:spPr>
          <a:xfrm>
            <a:off x="838200" y="3787285"/>
            <a:ext cx="9620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只有一次的询问：给定 </a:t>
            </a:r>
            <a:r>
              <a:rPr lang="en-US" altLang="zh-CN" sz="2100" dirty="0"/>
              <a:t>x</a:t>
            </a:r>
            <a:r>
              <a:rPr lang="zh-CN" altLang="en-US" sz="2100" dirty="0"/>
              <a:t> ，求一出发点使</a:t>
            </a:r>
            <a:r>
              <a:rPr lang="en-US" altLang="zh-CN" sz="2100" dirty="0"/>
              <a:t>A</a:t>
            </a:r>
            <a:r>
              <a:rPr lang="zh-CN" altLang="en-US" sz="2100" dirty="0"/>
              <a:t>跳的距离</a:t>
            </a:r>
            <a:r>
              <a:rPr lang="en-US" altLang="zh-CN" sz="2100" dirty="0"/>
              <a:t>/B</a:t>
            </a:r>
            <a:r>
              <a:rPr lang="zh-CN" altLang="en-US" sz="2100" dirty="0"/>
              <a:t>跳的距离最小</a:t>
            </a:r>
            <a:endParaRPr lang="en-US" sz="2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C8CBC-5321-664B-98A4-83BE95C7C057}"/>
              </a:ext>
            </a:extLst>
          </p:cNvPr>
          <p:cNvSpPr txBox="1"/>
          <p:nvPr/>
        </p:nvSpPr>
        <p:spPr>
          <a:xfrm>
            <a:off x="838199" y="4276441"/>
            <a:ext cx="9620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100" dirty="0"/>
              <a:t>m</a:t>
            </a:r>
            <a:r>
              <a:rPr lang="zh-CN" altLang="en-US" sz="2100" dirty="0"/>
              <a:t>次询问：给定 </a:t>
            </a:r>
            <a:r>
              <a:rPr lang="en-US" altLang="zh-CN" sz="2100" dirty="0"/>
              <a:t>x</a:t>
            </a:r>
            <a:r>
              <a:rPr lang="zh-CN" altLang="en-US" sz="2100" dirty="0"/>
              <a:t> 和出发点 </a:t>
            </a:r>
            <a:r>
              <a:rPr lang="en-US" altLang="zh-CN" sz="2100" dirty="0"/>
              <a:t>s</a:t>
            </a:r>
            <a:r>
              <a:rPr lang="zh-CN" altLang="en-US" sz="2100" dirty="0"/>
              <a:t> ，求 </a:t>
            </a:r>
            <a:r>
              <a:rPr lang="en-US" altLang="zh-CN" sz="2100" dirty="0"/>
              <a:t>A</a:t>
            </a:r>
            <a:r>
              <a:rPr lang="zh-CN" altLang="en-US" sz="2100" dirty="0"/>
              <a:t> 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B</a:t>
            </a:r>
            <a:r>
              <a:rPr lang="zh-CN" altLang="en-US" sz="2100" dirty="0"/>
              <a:t> 分别跳的距离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3908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FA36-A023-7545-A407-04DCCA2C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3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4EFD-E011-6A4E-AC52-4019C085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5556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既然数列是给定的，那么从某一点开始跳的方案也是确定的，考虑用倍增优化这个过程，而且显然我们需要不断逼近的条件是距离和 </a:t>
            </a:r>
            <a:r>
              <a:rPr lang="en-US" altLang="zh-CN" sz="2100" dirty="0"/>
              <a:t>=</a:t>
            </a:r>
            <a:r>
              <a:rPr lang="zh-CN" altLang="en-US" sz="2100" dirty="0"/>
              <a:t> </a:t>
            </a:r>
            <a:r>
              <a:rPr lang="en-US" altLang="zh-CN" sz="2100" dirty="0"/>
              <a:t>x</a:t>
            </a:r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031718-C13A-C347-AD71-A35F39933BC9}"/>
              </a:ext>
            </a:extLst>
          </p:cNvPr>
          <p:cNvSpPr txBox="1">
            <a:spLocks/>
          </p:cNvSpPr>
          <p:nvPr/>
        </p:nvSpPr>
        <p:spPr>
          <a:xfrm>
            <a:off x="838200" y="2541181"/>
            <a:ext cx="10515600" cy="715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由于</a:t>
            </a:r>
            <a:r>
              <a:rPr lang="en-US" altLang="zh-CN" sz="2100" dirty="0"/>
              <a:t>A</a:t>
            </a:r>
            <a:r>
              <a:rPr lang="zh-CN" altLang="en-US" sz="2100" dirty="0"/>
              <a:t>和</a:t>
            </a:r>
            <a:r>
              <a:rPr lang="en-US" altLang="zh-CN" sz="2100" dirty="0"/>
              <a:t>B</a:t>
            </a:r>
            <a:r>
              <a:rPr lang="zh-CN" altLang="en-US" sz="2100" dirty="0"/>
              <a:t>是轮流跳的，所以我们需要记录以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为起点，</a:t>
            </a:r>
            <a:r>
              <a:rPr lang="en-US" altLang="zh-CN" sz="2100" dirty="0"/>
              <a:t>A</a:t>
            </a:r>
            <a:r>
              <a:rPr lang="zh-CN" altLang="en-US" sz="2100" dirty="0"/>
              <a:t>和</a:t>
            </a:r>
            <a:r>
              <a:rPr lang="en-US" altLang="zh-CN" sz="2100" dirty="0"/>
              <a:t>B</a:t>
            </a:r>
            <a:r>
              <a:rPr lang="zh-CN" altLang="en-US" sz="2100" dirty="0"/>
              <a:t>分别跳了      步后的总距离，转移需要还要顺便求出此时的位置</a:t>
            </a:r>
            <a:endParaRPr lang="en-US" sz="21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A9AF83-FED1-764D-B558-527EAA08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122" y="2552722"/>
            <a:ext cx="246791" cy="246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879B3-2119-C54E-913C-B63E8987B2C2}"/>
              </a:ext>
            </a:extLst>
          </p:cNvPr>
          <p:cNvSpPr txBox="1"/>
          <p:nvPr/>
        </p:nvSpPr>
        <p:spPr>
          <a:xfrm>
            <a:off x="838200" y="3393515"/>
            <a:ext cx="101966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同时题目还要统计</a:t>
            </a:r>
            <a:r>
              <a:rPr lang="en-US" altLang="zh-CN" sz="2100" dirty="0"/>
              <a:t>A</a:t>
            </a:r>
            <a:r>
              <a:rPr lang="zh-CN" altLang="en-US" sz="2100" dirty="0"/>
              <a:t>和</a:t>
            </a:r>
            <a:r>
              <a:rPr lang="en-US" altLang="zh-CN" sz="2100" dirty="0"/>
              <a:t>B</a:t>
            </a:r>
            <a:r>
              <a:rPr lang="zh-CN" altLang="en-US" sz="2100" dirty="0"/>
              <a:t>分别的距离和，所以还需要再开两个倍增数组</a:t>
            </a:r>
            <a:endParaRPr 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D3B10-4D9B-4B45-B787-0998CB1152FA}"/>
              </a:ext>
            </a:extLst>
          </p:cNvPr>
          <p:cNvSpPr txBox="1"/>
          <p:nvPr/>
        </p:nvSpPr>
        <p:spPr>
          <a:xfrm>
            <a:off x="870097" y="3972293"/>
            <a:ext cx="10483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所以我们先预处理出每个点的最近点</a:t>
            </a:r>
            <a:r>
              <a:rPr lang="en-US" altLang="zh-CN" sz="2100" dirty="0"/>
              <a:t>/</a:t>
            </a:r>
            <a:r>
              <a:rPr lang="zh-CN" altLang="en-US" sz="2100" dirty="0"/>
              <a:t>次近点的位置和距离，然后再转移以上五个倍增数组，然后询问的时候跳，最后再尝试一下单跳一次</a:t>
            </a:r>
            <a:r>
              <a:rPr lang="en-US" altLang="zh-CN" sz="2100" dirty="0"/>
              <a:t>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991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BF75-6494-EC4B-8439-C8C6711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板子三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FD022-E4B1-8841-8983-A909F12D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86" y="3512362"/>
            <a:ext cx="3868412" cy="25979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74263-34C8-1D48-A478-7CA52328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01" y="3512362"/>
            <a:ext cx="3868412" cy="2076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C6610-F80F-0248-B10E-923DF2E8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001" y="4025436"/>
            <a:ext cx="3868412" cy="20848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3A00D0-8476-1F4F-AC02-4790F7FCA70F}"/>
              </a:ext>
            </a:extLst>
          </p:cNvPr>
          <p:cNvCxnSpPr>
            <a:cxnSpLocks/>
          </p:cNvCxnSpPr>
          <p:nvPr/>
        </p:nvCxnSpPr>
        <p:spPr>
          <a:xfrm>
            <a:off x="4898000" y="4848447"/>
            <a:ext cx="1630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24FFB5-08F4-AD43-A958-A6504627A2F7}"/>
              </a:ext>
            </a:extLst>
          </p:cNvPr>
          <p:cNvSpPr txBox="1"/>
          <p:nvPr/>
        </p:nvSpPr>
        <p:spPr>
          <a:xfrm>
            <a:off x="967563" y="1690688"/>
            <a:ext cx="10194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给定                的矩阵，无修改，多次询问某矩形范围内的最大值</a:t>
            </a:r>
            <a:endParaRPr lang="en-US" altLang="zh-CN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sz="21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24B7C08-713C-6E4D-898F-CD04771D4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5590" y="1774053"/>
            <a:ext cx="884505" cy="24876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B0DD25-45DC-3D44-8854-D3AE0919D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9283" y="2119626"/>
            <a:ext cx="1092614" cy="2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BF75-6494-EC4B-8439-C8C6711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板子三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74263-34C8-1D48-A478-7CA52328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0056"/>
            <a:ext cx="3868412" cy="2076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C6610-F80F-0248-B10E-923DF2E8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3130"/>
            <a:ext cx="3868412" cy="2084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24FFB5-08F4-AD43-A958-A6504627A2F7}"/>
              </a:ext>
            </a:extLst>
          </p:cNvPr>
          <p:cNvSpPr txBox="1"/>
          <p:nvPr/>
        </p:nvSpPr>
        <p:spPr>
          <a:xfrm>
            <a:off x="967563" y="1690688"/>
            <a:ext cx="10194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这里把列看成一维</a:t>
            </a:r>
            <a:r>
              <a:rPr lang="en-US" altLang="zh-CN" sz="2100" dirty="0"/>
              <a:t>ST</a:t>
            </a:r>
            <a:r>
              <a:rPr lang="zh-CN" altLang="en-US" sz="2100" dirty="0"/>
              <a:t>的行那样倍增求解</a:t>
            </a:r>
            <a:endParaRPr lang="en-US" altLang="zh-CN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altLang="zh-CN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当然只有一行的时候没法这么拆行，所以就像一维</a:t>
            </a:r>
            <a:r>
              <a:rPr lang="en-US" altLang="zh-CN" sz="2100" dirty="0"/>
              <a:t>ST</a:t>
            </a:r>
            <a:r>
              <a:rPr lang="zh-CN" altLang="en-US" sz="2100" dirty="0"/>
              <a:t>一样拆列即可</a:t>
            </a:r>
            <a:endParaRPr lang="en-US" altLang="zh-CN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sz="21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68921F-DDCF-5546-B73C-F58A47BEE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3878" y="2098821"/>
            <a:ext cx="7253553" cy="24556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274F373-A1BA-6744-8C24-C1B598657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3878" y="2727898"/>
            <a:ext cx="7427640" cy="2501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F2AA0-BC03-7140-BC77-B12D5C0EE44D}"/>
              </a:ext>
            </a:extLst>
          </p:cNvPr>
          <p:cNvSpPr txBox="1"/>
          <p:nvPr/>
        </p:nvSpPr>
        <p:spPr>
          <a:xfrm>
            <a:off x="967563" y="3075683"/>
            <a:ext cx="838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查询的时候有四块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E6D50D-59D8-2B4E-B02D-164C4C211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4899" y="4217416"/>
            <a:ext cx="2366341" cy="22173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F83B45-E0C4-D343-8613-890412116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3443" y="4217044"/>
            <a:ext cx="2335756" cy="21968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C1E66-1F77-0A4F-8B7A-D3E0FDB9B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4899" y="4590622"/>
            <a:ext cx="2357023" cy="22173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D916F0-3774-2E46-8F78-E018EAAC84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7431" y="4600683"/>
            <a:ext cx="2347779" cy="221734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69E108B-46AD-4649-B844-C8727BC9E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9473" y="3455699"/>
            <a:ext cx="6953776" cy="47628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D0A7C58-72CC-CC40-BCAB-37B879F18D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691" y="3152750"/>
            <a:ext cx="2409740" cy="242842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5C7357-373C-4340-B274-1FC83B7A86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13633" y="3150748"/>
            <a:ext cx="2449213" cy="2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6E63-9CAE-C343-BBD8-719EBB82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谢谢观看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CE15-0513-5C4E-8022-BC1CD09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>
                <a:hlinkClick r:id="rId3"/>
              </a:rPr>
              <a:t>例题</a:t>
            </a:r>
            <a:r>
              <a:rPr lang="en-US" altLang="zh-CN" sz="2100" dirty="0">
                <a:hlinkClick r:id="rId3"/>
              </a:rPr>
              <a:t>1</a:t>
            </a:r>
            <a:r>
              <a:rPr lang="zh-CN" altLang="en-US" sz="2100" dirty="0"/>
              <a:t>：洛谷</a:t>
            </a:r>
            <a:r>
              <a:rPr lang="en-US" altLang="zh-CN" sz="2100" dirty="0"/>
              <a:t>P1613</a:t>
            </a:r>
          </a:p>
          <a:p>
            <a:r>
              <a:rPr lang="zh-CN" altLang="en-US" sz="2100" dirty="0">
                <a:hlinkClick r:id="rId4"/>
              </a:rPr>
              <a:t>例题</a:t>
            </a:r>
            <a:r>
              <a:rPr lang="en-US" altLang="zh-CN" sz="2100" dirty="0">
                <a:hlinkClick r:id="rId4"/>
              </a:rPr>
              <a:t>2</a:t>
            </a:r>
            <a:r>
              <a:rPr lang="zh-CN" altLang="en-US" sz="2100" dirty="0"/>
              <a:t>：洛谷</a:t>
            </a:r>
            <a:r>
              <a:rPr lang="en-US" altLang="zh-CN" sz="2100" dirty="0"/>
              <a:t>P4155</a:t>
            </a:r>
          </a:p>
          <a:p>
            <a:r>
              <a:rPr lang="zh-CN" altLang="en-US" sz="2100" dirty="0">
                <a:hlinkClick r:id="rId5"/>
              </a:rPr>
              <a:t>例题</a:t>
            </a:r>
            <a:r>
              <a:rPr lang="en-US" altLang="zh-CN" sz="2100" dirty="0">
                <a:hlinkClick r:id="rId5"/>
              </a:rPr>
              <a:t>3</a:t>
            </a:r>
            <a:r>
              <a:rPr lang="zh-CN" altLang="en-US" sz="2100" dirty="0"/>
              <a:t>：洛谷</a:t>
            </a:r>
            <a:r>
              <a:rPr lang="en-US" altLang="zh-CN" sz="2100" dirty="0"/>
              <a:t>P1081</a:t>
            </a:r>
          </a:p>
          <a:p>
            <a:r>
              <a:rPr lang="zh-CN" altLang="en-US" sz="2100" dirty="0">
                <a:hlinkClick r:id="rId6"/>
              </a:rPr>
              <a:t>板子</a:t>
            </a:r>
            <a:r>
              <a:rPr lang="en-US" altLang="zh-CN" sz="2100" dirty="0">
                <a:hlinkClick r:id="rId6"/>
              </a:rPr>
              <a:t>3</a:t>
            </a:r>
            <a:r>
              <a:rPr lang="zh-CN" altLang="en-US" sz="2100" dirty="0"/>
              <a:t>：</a:t>
            </a:r>
            <a:r>
              <a:rPr lang="en-US" altLang="zh-CN" sz="2100" dirty="0"/>
              <a:t>POJ2019</a:t>
            </a:r>
          </a:p>
          <a:p>
            <a:endParaRPr lang="en-US" altLang="zh-CN" sz="2100" dirty="0"/>
          </a:p>
          <a:p>
            <a:r>
              <a:rPr lang="en-US" altLang="zh-CN" sz="2100" dirty="0"/>
              <a:t>Good</a:t>
            </a:r>
            <a:r>
              <a:rPr lang="zh-CN" altLang="en-US" sz="2100" dirty="0"/>
              <a:t> </a:t>
            </a:r>
            <a:r>
              <a:rPr lang="en-US" altLang="zh-CN" sz="2100" dirty="0"/>
              <a:t>Luck</a:t>
            </a:r>
            <a:r>
              <a:rPr lang="zh-CN" altLang="en-US" sz="2100" dirty="0"/>
              <a:t> </a:t>
            </a:r>
            <a:r>
              <a:rPr lang="en-US" altLang="zh-CN" sz="2100" dirty="0"/>
              <a:t>and</a:t>
            </a:r>
            <a:r>
              <a:rPr lang="zh-CN" altLang="en-US" sz="2100" dirty="0"/>
              <a:t> </a:t>
            </a:r>
            <a:r>
              <a:rPr lang="en-US" altLang="zh-CN" sz="2100" dirty="0"/>
              <a:t>Have</a:t>
            </a:r>
            <a:r>
              <a:rPr lang="zh-CN" altLang="en-US" sz="2100" dirty="0"/>
              <a:t> </a:t>
            </a:r>
            <a:r>
              <a:rPr lang="en-US" altLang="zh-CN" sz="2100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29694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E52-A6CA-D549-A36A-90DE3E3E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引入</a:t>
            </a:r>
            <a:r>
              <a:rPr lang="en-US" altLang="zh-CN" sz="4000" dirty="0"/>
              <a:t>&amp;</a:t>
            </a:r>
            <a:r>
              <a:rPr lang="zh-CN" altLang="en-US" sz="4000" dirty="0"/>
              <a:t>板子一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AC16-AE83-3D4D-8247-32A5B9FF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8783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长度 </a:t>
            </a:r>
            <a:r>
              <a:rPr lang="en-US" altLang="zh-CN" sz="2100" dirty="0"/>
              <a:t>n</a:t>
            </a:r>
            <a:r>
              <a:rPr lang="zh-CN" altLang="en-US" sz="2100" dirty="0"/>
              <a:t> 的数列，无修改操作，                      次询问区间最大值</a:t>
            </a:r>
            <a:endParaRPr lang="en-US" altLang="zh-CN" sz="2100" dirty="0"/>
          </a:p>
          <a:p>
            <a:r>
              <a:rPr lang="zh-CN" altLang="en-US" sz="2100" dirty="0"/>
              <a:t> </a:t>
            </a:r>
            <a:endParaRPr lang="en-US" altLang="zh-CN" sz="2100" dirty="0"/>
          </a:p>
          <a:p>
            <a:r>
              <a:rPr lang="zh-CN" altLang="en-US" sz="2100" dirty="0"/>
              <a:t> </a:t>
            </a:r>
            <a:endParaRPr lang="en-US" altLang="zh-CN" sz="2100" dirty="0"/>
          </a:p>
          <a:p>
            <a:r>
              <a:rPr lang="zh-CN" altLang="en-US" sz="2100" dirty="0"/>
              <a:t>             表示          区间的最大值</a:t>
            </a:r>
            <a:endParaRPr lang="en-US" altLang="zh-CN" sz="21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97CB80-4C8B-334F-A4CD-3B89A027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604" y="2307171"/>
            <a:ext cx="1435745" cy="25068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750AE36-B320-1346-9515-A40DF249C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604" y="2710156"/>
            <a:ext cx="1270863" cy="2541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6DB9E17-D57D-134F-8553-0DE08382FC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8958" y="1863819"/>
            <a:ext cx="1185465" cy="24697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348705-419C-FF4C-A006-36A54F312D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70173" y="3137613"/>
            <a:ext cx="625657" cy="25417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2288795-0AE7-BE47-9A05-08CF636258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87349" y="3140332"/>
            <a:ext cx="448093" cy="242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A5AA96-BCDA-4A4C-A31D-BDE7022369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5850" y="2838877"/>
            <a:ext cx="4820538" cy="34809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C25819-A1AA-874F-A404-6079026C0FF5}"/>
              </a:ext>
            </a:extLst>
          </p:cNvPr>
          <p:cNvSpPr/>
          <p:nvPr/>
        </p:nvSpPr>
        <p:spPr>
          <a:xfrm>
            <a:off x="838200" y="395620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本质上是我们不知道要问什么，所以对于每个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要求出所有的 </a:t>
            </a:r>
            <a:r>
              <a:rPr lang="en-US" altLang="zh-CN" sz="2100" dirty="0"/>
              <a:t>j</a:t>
            </a:r>
            <a:r>
              <a:rPr lang="zh-CN" altLang="en-US" sz="2100" dirty="0"/>
              <a:t> ，所以能不能只记一些特定的 </a:t>
            </a:r>
            <a:r>
              <a:rPr lang="en-US" altLang="zh-CN" sz="2100" dirty="0"/>
              <a:t>j</a:t>
            </a:r>
            <a:r>
              <a:rPr lang="zh-CN" altLang="en-US" sz="2100" dirty="0"/>
              <a:t> ，还能满足所有询问呢？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所以初步想法是我们会预处理出来更少的区间，然后询问         的时候取</a:t>
            </a:r>
            <a:endParaRPr lang="en-US" altLang="zh-CN" sz="2100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67300AB-498D-0F4E-A815-B0A91ED469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3302" y="5311277"/>
            <a:ext cx="448093" cy="242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F3EB700-E0CB-B74C-838F-A3FA34A62E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3966" y="5311277"/>
            <a:ext cx="2177046" cy="2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2CEC-A0FE-9A4D-907B-B352DD42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引入</a:t>
            </a:r>
            <a:r>
              <a:rPr lang="en-US" altLang="zh-CN" sz="4000" dirty="0"/>
              <a:t>&amp;</a:t>
            </a:r>
            <a:r>
              <a:rPr lang="zh-CN" altLang="en-US" sz="4000" dirty="0"/>
              <a:t>板子一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480DD-FFE3-8B47-AFD1-FF2760C600B4}"/>
              </a:ext>
            </a:extLst>
          </p:cNvPr>
          <p:cNvSpPr txBox="1"/>
          <p:nvPr/>
        </p:nvSpPr>
        <p:spPr>
          <a:xfrm>
            <a:off x="838200" y="1690688"/>
            <a:ext cx="10838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              表示                  区间的最大值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倍增预处理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询问？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 </a:t>
            </a:r>
            <a:endParaRPr lang="en-US" sz="21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8A0429-5950-2647-A4CE-E3C7A7C4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0342" y="1773379"/>
            <a:ext cx="656682" cy="2501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0513BD-BB76-2747-AE6D-DADB4849A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6999" y="1775991"/>
            <a:ext cx="888093" cy="244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388B3-238E-5C48-87E7-2DEF29750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564" y="2843351"/>
            <a:ext cx="5313436" cy="39028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25CAD7F-363C-BC4F-A852-1BC6F80D3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0342" y="2437456"/>
            <a:ext cx="5764334" cy="2448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0FF2919-5492-654C-A008-EAD15BEAD9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0342" y="3058231"/>
            <a:ext cx="2019064" cy="24762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AFB2A84-98B9-514B-94D9-120AFEB3D1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10342" y="3358529"/>
            <a:ext cx="4446162" cy="2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D54B8-F79A-0345-9FF4-98218E25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17" y="461071"/>
            <a:ext cx="4549257" cy="328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95017-0FA5-4C47-BBA8-D8CB04A0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综上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5253-18F2-4046-B2E4-C862ABF0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100" dirty="0"/>
              <a:t>无修改</a:t>
            </a:r>
            <a:endParaRPr lang="en-US" altLang="zh-CN" sz="2100" dirty="0"/>
          </a:p>
          <a:p>
            <a:r>
              <a:rPr lang="zh-CN" altLang="en-US" sz="2100" dirty="0"/>
              <a:t>可重复贡献： </a:t>
            </a:r>
            <a:r>
              <a:rPr lang="en-US" altLang="zh-CN" sz="2100" dirty="0"/>
              <a:t>|</a:t>
            </a:r>
            <a:r>
              <a:rPr lang="zh-CN" altLang="en-US" sz="2100" dirty="0"/>
              <a:t> 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/>
              <a:t>max</a:t>
            </a:r>
            <a:r>
              <a:rPr lang="zh-CN" altLang="en-US" sz="2100" dirty="0"/>
              <a:t> </a:t>
            </a:r>
            <a:r>
              <a:rPr lang="en-US" altLang="zh-CN" sz="2100" dirty="0"/>
              <a:t>,</a:t>
            </a:r>
            <a:r>
              <a:rPr lang="zh-CN" altLang="en-US" sz="2100" dirty="0"/>
              <a:t> </a:t>
            </a:r>
            <a:r>
              <a:rPr lang="en-US" altLang="zh-CN" sz="2100" dirty="0" err="1"/>
              <a:t>gcd</a:t>
            </a:r>
            <a:r>
              <a:rPr lang="zh-CN" altLang="en-US" sz="2100" dirty="0"/>
              <a:t>都可以；求和不行</a:t>
            </a:r>
            <a:endParaRPr lang="en-US" altLang="zh-CN" sz="2100" dirty="0"/>
          </a:p>
          <a:p>
            <a:r>
              <a:rPr lang="zh-CN" altLang="en-US" sz="2100" dirty="0"/>
              <a:t>满足结合律</a:t>
            </a:r>
            <a:endParaRPr lang="en-US" altLang="zh-CN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zh-CN" altLang="en-US" sz="2100" dirty="0"/>
              <a:t>所以一般可以先想出一种需要      数组标记的方法，然后再考虑上</a:t>
            </a:r>
            <a:r>
              <a:rPr lang="en-US" altLang="zh-CN" sz="2100" dirty="0"/>
              <a:t>ST</a:t>
            </a:r>
            <a:r>
              <a:rPr lang="zh-CN" altLang="en-US" sz="2100" dirty="0"/>
              <a:t>表优化一下时间空间</a:t>
            </a:r>
            <a:endParaRPr lang="en-US" sz="21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92100DD-753D-1F47-A418-C5FD6ADF7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3304" y="3942518"/>
            <a:ext cx="267424" cy="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2B4-796A-C34B-99C4-61A16374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</a:t>
            </a:r>
            <a:r>
              <a:rPr lang="en-US" altLang="zh-CN" sz="4000" dirty="0"/>
              <a:t>1</a:t>
            </a:r>
            <a:r>
              <a:rPr lang="zh-CN" altLang="en-US" sz="4000" dirty="0"/>
              <a:t>：洛谷</a:t>
            </a:r>
            <a:r>
              <a:rPr lang="en-US" altLang="zh-CN" sz="4000" dirty="0"/>
              <a:t>P1613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9DFF-A8FE-CA48-8771-2E73211A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2635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有向图，每条边长度都是</a:t>
            </a:r>
            <a:r>
              <a:rPr lang="en-US" altLang="zh-CN" sz="2100" dirty="0"/>
              <a:t>1</a:t>
            </a:r>
            <a:r>
              <a:rPr lang="zh-CN" altLang="en-US" sz="2100" dirty="0"/>
              <a:t>，每次可以跳       ，最少跳几步从</a:t>
            </a:r>
            <a:r>
              <a:rPr lang="en-US" altLang="zh-CN" sz="2100" dirty="0"/>
              <a:t>1</a:t>
            </a:r>
            <a:r>
              <a:rPr lang="zh-CN" altLang="en-US" sz="2100" dirty="0"/>
              <a:t>到</a:t>
            </a:r>
            <a:r>
              <a:rPr lang="en-US" altLang="zh-CN" sz="2100" dirty="0"/>
              <a:t>n</a:t>
            </a:r>
          </a:p>
          <a:p>
            <a:r>
              <a:rPr lang="zh-CN" altLang="en-US" sz="2100" dirty="0"/>
              <a:t>        </a:t>
            </a:r>
            <a:endParaRPr lang="en-US" sz="21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53CC1B-BE14-2842-A1DB-64EACA05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766" y="1857854"/>
            <a:ext cx="247207" cy="24720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5719F1A-6287-4841-843F-7B69A9D75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442" y="2250004"/>
            <a:ext cx="1305057" cy="334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1B852-8B84-984E-A7EE-B21E5C17B9DC}"/>
              </a:ext>
            </a:extLst>
          </p:cNvPr>
          <p:cNvSpPr txBox="1"/>
          <p:nvPr/>
        </p:nvSpPr>
        <p:spPr>
          <a:xfrm>
            <a:off x="838200" y="2843315"/>
            <a:ext cx="8304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最终答案肯定是一步一步走过去的（废话</a:t>
            </a:r>
            <a:endParaRPr lang="en-US" altLang="zh-CN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100" dirty="0"/>
              <a:t>           表示          能否一步走过去？好像不行</a:t>
            </a:r>
            <a:endParaRPr lang="en-US" sz="21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C1D620-C2A0-7E47-96F4-70DE55C84F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5642" y="3257515"/>
            <a:ext cx="597194" cy="2426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F8C4A46-3858-364E-B3E2-89EDCDE152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8608" y="3255039"/>
            <a:ext cx="457041" cy="247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67F719-5797-1B4D-A762-9362399DE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8296" y="2577247"/>
            <a:ext cx="4546600" cy="3365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59B010-2082-E64E-94EF-2FB5F77F4E3D}"/>
              </a:ext>
            </a:extLst>
          </p:cNvPr>
          <p:cNvSpPr txBox="1"/>
          <p:nvPr/>
        </p:nvSpPr>
        <p:spPr>
          <a:xfrm>
            <a:off x="838200" y="4695906"/>
            <a:ext cx="61881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                  表示从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到 </a:t>
            </a:r>
            <a:r>
              <a:rPr lang="en-US" sz="2100" dirty="0"/>
              <a:t>j</a:t>
            </a:r>
            <a:r>
              <a:rPr lang="zh-CN" altLang="en-US" sz="2100" dirty="0"/>
              <a:t> 是否存在一条长度为      的路径，转移也就是一个合二为一的操作，借助某个中转点</a:t>
            </a:r>
            <a:r>
              <a:rPr lang="en-US" altLang="zh-CN" sz="2100" dirty="0"/>
              <a:t>u</a:t>
            </a:r>
            <a:r>
              <a:rPr lang="zh-CN" altLang="en-US" sz="2100" dirty="0"/>
              <a:t>： </a:t>
            </a:r>
            <a:endParaRPr lang="en-US" sz="21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88D6AE8-7174-E841-ADF6-EAD2E9163D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5642" y="4786066"/>
            <a:ext cx="891707" cy="24664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7D9309B-9571-D847-946F-8B98BF4C6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4724" y="4054852"/>
            <a:ext cx="248208" cy="24820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EBA434B-CF72-1A4C-B9AD-D9A4BB56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1061" y="4789045"/>
            <a:ext cx="243663" cy="2436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8807C1-9B69-B648-8922-5500F0622550}"/>
              </a:ext>
            </a:extLst>
          </p:cNvPr>
          <p:cNvSpPr/>
          <p:nvPr/>
        </p:nvSpPr>
        <p:spPr>
          <a:xfrm>
            <a:off x="838200" y="399635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联想</a:t>
            </a:r>
            <a:r>
              <a:rPr lang="en-US" altLang="zh-CN" sz="2100" dirty="0"/>
              <a:t>ST</a:t>
            </a:r>
            <a:r>
              <a:rPr lang="zh-CN" altLang="en-US" sz="2100" dirty="0"/>
              <a:t>表的时候我们需要记录一下参数</a:t>
            </a:r>
            <a:r>
              <a:rPr lang="en-US" altLang="zh-CN" sz="2100" dirty="0"/>
              <a:t>k</a:t>
            </a:r>
            <a:r>
              <a:rPr lang="zh-CN" altLang="en-US" sz="2100" dirty="0"/>
              <a:t>表示      才能进行倍增，这里也一样</a:t>
            </a:r>
            <a:endParaRPr lang="en-US" altLang="zh-CN" sz="2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B9805-F486-A446-A343-43A598628A82}"/>
              </a:ext>
            </a:extLst>
          </p:cNvPr>
          <p:cNvSpPr txBox="1"/>
          <p:nvPr/>
        </p:nvSpPr>
        <p:spPr>
          <a:xfrm>
            <a:off x="838200" y="5808785"/>
            <a:ext cx="6124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没错，借助</a:t>
            </a:r>
            <a:r>
              <a:rPr lang="en-US" altLang="zh-CN" sz="2100" dirty="0"/>
              <a:t>Floyd</a:t>
            </a:r>
            <a:r>
              <a:rPr lang="zh-CN" altLang="en-US" sz="2100" dirty="0"/>
              <a:t>即可</a:t>
            </a:r>
            <a:endParaRPr lang="en-US" sz="2100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CB4F5B1-8C71-8040-B51E-8F190C6BB1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47242" y="5434570"/>
            <a:ext cx="4180665" cy="2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74EE-4943-664B-AAF7-A0EF579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板子二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EF7-1617-4745-9E29-A2ED44D2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435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求</a:t>
            </a:r>
            <a:r>
              <a:rPr lang="en-US" altLang="zh-CN" sz="2100" dirty="0"/>
              <a:t>LCA</a:t>
            </a:r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F7FEB-F7B6-E746-AB92-5C622A65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3635" y="365125"/>
            <a:ext cx="4051920" cy="40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1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74EE-4943-664B-AAF7-A0EF579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板子二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EF7-1617-4745-9E29-A2ED44D2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845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最最朴素的就是一步一步向上跳，看在某一步重叠</a:t>
            </a:r>
            <a:endParaRPr lang="en-US" altLang="zh-CN" sz="2100" dirty="0"/>
          </a:p>
          <a:p>
            <a:endParaRPr lang="en-US" sz="2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F7FEB-F7B6-E746-AB92-5C622A65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3635" y="365125"/>
            <a:ext cx="4051920" cy="40612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F6B05A-B2EE-B147-BAA0-D943DEE3DD3A}"/>
              </a:ext>
            </a:extLst>
          </p:cNvPr>
          <p:cNvSpPr txBox="1">
            <a:spLocks/>
          </p:cNvSpPr>
          <p:nvPr/>
        </p:nvSpPr>
        <p:spPr>
          <a:xfrm>
            <a:off x="838200" y="2243470"/>
            <a:ext cx="10515600" cy="41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当然要先跳到同一高度</a:t>
            </a:r>
            <a:endParaRPr lang="en-US" sz="2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96F05-2362-C84D-A19C-3A4B97DFE801}"/>
              </a:ext>
            </a:extLst>
          </p:cNvPr>
          <p:cNvSpPr txBox="1">
            <a:spLocks/>
          </p:cNvSpPr>
          <p:nvPr/>
        </p:nvSpPr>
        <p:spPr>
          <a:xfrm>
            <a:off x="838200" y="2661315"/>
            <a:ext cx="6189479" cy="767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所以朴素算法跟 </a:t>
            </a:r>
            <a:r>
              <a:rPr lang="en-US" altLang="zh-CN" sz="2100" dirty="0"/>
              <a:t>i</a:t>
            </a:r>
            <a:r>
              <a:rPr lang="zh-CN" altLang="en-US" sz="2100" dirty="0"/>
              <a:t> 的 </a:t>
            </a:r>
            <a:r>
              <a:rPr lang="en-US" altLang="zh-CN" sz="2100" dirty="0"/>
              <a:t>j</a:t>
            </a:r>
            <a:r>
              <a:rPr lang="zh-CN" altLang="en-US" sz="2100" dirty="0"/>
              <a:t> 层爸爸</a:t>
            </a:r>
            <a:r>
              <a:rPr lang="zh-CN" altLang="en-US" sz="2100" b="1" i="1" dirty="0"/>
              <a:t>有关系</a:t>
            </a:r>
            <a:r>
              <a:rPr lang="zh-CN" altLang="en-US" sz="2100" dirty="0"/>
              <a:t>，所以这里应该要用 </a:t>
            </a:r>
            <a:r>
              <a:rPr lang="en-US" altLang="zh-CN" sz="2100" dirty="0" err="1"/>
              <a:t>i</a:t>
            </a:r>
            <a:r>
              <a:rPr lang="zh-CN" altLang="en-US" sz="2100" dirty="0"/>
              <a:t> 的       祖先 </a:t>
            </a:r>
            <a:endParaRPr lang="en-US" sz="2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F78938-EC8D-DC43-AC0B-A89DD0DAC904}"/>
              </a:ext>
            </a:extLst>
          </p:cNvPr>
          <p:cNvSpPr txBox="1">
            <a:spLocks/>
          </p:cNvSpPr>
          <p:nvPr/>
        </p:nvSpPr>
        <p:spPr>
          <a:xfrm>
            <a:off x="826445" y="4777237"/>
            <a:ext cx="6381307" cy="106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为了防止跳过头了误判，我们只能不断去逼近最浅的不一样的祖先，他们的爸爸就是最深的公共祖先了</a:t>
            </a:r>
            <a:endParaRPr lang="en-US" sz="21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41F7168-327D-314A-8291-4F296B6B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2810" y="2999644"/>
            <a:ext cx="246967" cy="2469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156845-CB66-A544-80E6-6CB6F2A46232}"/>
              </a:ext>
            </a:extLst>
          </p:cNvPr>
          <p:cNvSpPr txBox="1">
            <a:spLocks/>
          </p:cNvSpPr>
          <p:nvPr/>
        </p:nvSpPr>
        <p:spPr>
          <a:xfrm>
            <a:off x="826445" y="4185174"/>
            <a:ext cx="6084718" cy="41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dirty="0"/>
              <a:t>从大往小跳，能跳就跳，然后尝试更小的步子</a:t>
            </a:r>
            <a:endParaRPr lang="en-US" sz="2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A6BEF-5D44-7446-9ADE-2C763E97F3EA}"/>
              </a:ext>
            </a:extLst>
          </p:cNvPr>
          <p:cNvSpPr txBox="1"/>
          <p:nvPr/>
        </p:nvSpPr>
        <p:spPr>
          <a:xfrm>
            <a:off x="838200" y="3372868"/>
            <a:ext cx="6189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初始化                                                     爸爸的爸爸是爷爷</a:t>
            </a:r>
            <a:endParaRPr lang="en-US" sz="210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8C8D865-A4E9-B248-9061-F6539CB62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0325" y="3466520"/>
            <a:ext cx="2950771" cy="24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DA45-7410-5345-B445-3F468671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综上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0342-F1F5-274E-95B2-BCB8A536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845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可以看出，倍增不仅可以优化空间，上例中还借助“上跳”这一操作优化了时间</a:t>
            </a:r>
            <a:endParaRPr lang="en-US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C4AC0-9A7C-F145-938C-6F072C9A7830}"/>
              </a:ext>
            </a:extLst>
          </p:cNvPr>
          <p:cNvSpPr txBox="1"/>
          <p:nvPr/>
        </p:nvSpPr>
        <p:spPr>
          <a:xfrm>
            <a:off x="838200" y="2378407"/>
            <a:ext cx="9760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100" dirty="0"/>
              <a:t>可以看出，类似“上跳”的这种操作会应用于求最后一个满足条件的，可以每次尝试更小的步子逐渐逼近答案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23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F8103-8060-5F41-81EF-4FE19DCC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39" y="365124"/>
            <a:ext cx="4326121" cy="4061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65B6C2-ACBF-DF4D-AAC3-2F8A5B5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还是求</a:t>
            </a:r>
            <a:r>
              <a:rPr lang="en-US" altLang="zh-CN" sz="4000" dirty="0"/>
              <a:t>LCA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647C-6E2F-7449-B015-917A7AB5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r>
              <a:rPr lang="zh-CN" altLang="en-US" sz="2100" dirty="0"/>
              <a:t>这回从“欧拉序”的角度考虑一下</a:t>
            </a:r>
            <a:endParaRPr lang="en-US" altLang="zh-CN" sz="2100" dirty="0"/>
          </a:p>
          <a:p>
            <a:r>
              <a:rPr lang="zh-CN" altLang="en-US" sz="2100" dirty="0"/>
              <a:t>记</a:t>
            </a:r>
            <a:r>
              <a:rPr lang="en-US" altLang="zh-CN" sz="2100" dirty="0"/>
              <a:t>pos[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</a:t>
            </a:r>
            <a:r>
              <a:rPr lang="zh-CN" altLang="en-US" sz="2100" dirty="0"/>
              <a:t>表示</a:t>
            </a:r>
            <a:r>
              <a:rPr lang="en-US" altLang="zh-CN" sz="2100" dirty="0" err="1"/>
              <a:t>i</a:t>
            </a:r>
            <a:r>
              <a:rPr lang="zh-CN" altLang="en-US" sz="2100" dirty="0"/>
              <a:t>点第一次出现在序列中的位置</a:t>
            </a:r>
            <a:endParaRPr lang="en-US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CD41F-37EA-6A46-B1B0-EDCEB6E7A1FC}"/>
              </a:ext>
            </a:extLst>
          </p:cNvPr>
          <p:cNvSpPr txBox="1"/>
          <p:nvPr/>
        </p:nvSpPr>
        <p:spPr>
          <a:xfrm>
            <a:off x="7103878" y="4657061"/>
            <a:ext cx="441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上图欧拉序 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97318F-61DC-B74A-9C49-EF56992F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9431" y="3777503"/>
            <a:ext cx="4636682" cy="30442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44D556-F5FB-424E-BC46-11DA4791E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9431" y="4434401"/>
            <a:ext cx="6889508" cy="3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1031</Words>
  <Application>Microsoft Macintosh PowerPoint</Application>
  <PresentationFormat>Widescreen</PresentationFormat>
  <Paragraphs>101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浅浅地说倍增</vt:lpstr>
      <vt:lpstr>引入&amp;板子一</vt:lpstr>
      <vt:lpstr>引入&amp;板子一</vt:lpstr>
      <vt:lpstr>综上</vt:lpstr>
      <vt:lpstr>例题1：洛谷P1613</vt:lpstr>
      <vt:lpstr>板子二</vt:lpstr>
      <vt:lpstr>板子二</vt:lpstr>
      <vt:lpstr>综上</vt:lpstr>
      <vt:lpstr>还是求LCA</vt:lpstr>
      <vt:lpstr>例题2：洛谷P4155</vt:lpstr>
      <vt:lpstr>例题2</vt:lpstr>
      <vt:lpstr>例题3：洛谷P1081</vt:lpstr>
      <vt:lpstr>例题3</vt:lpstr>
      <vt:lpstr>板子三</vt:lpstr>
      <vt:lpstr>板子三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浅浅地谈倍增</dc:title>
  <dc:creator>QI QI</dc:creator>
  <cp:lastModifiedBy>QI QI</cp:lastModifiedBy>
  <cp:revision>412</cp:revision>
  <dcterms:created xsi:type="dcterms:W3CDTF">2020-04-03T14:00:59Z</dcterms:created>
  <dcterms:modified xsi:type="dcterms:W3CDTF">2020-04-06T17:52:27Z</dcterms:modified>
</cp:coreProperties>
</file>