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282" r:id="rId3"/>
    <p:sldId id="279" r:id="rId4"/>
    <p:sldId id="283" r:id="rId5"/>
    <p:sldId id="284" r:id="rId6"/>
    <p:sldId id="280" r:id="rId7"/>
    <p:sldId id="281" r:id="rId8"/>
    <p:sldId id="295" r:id="rId9"/>
    <p:sldId id="296" r:id="rId10"/>
    <p:sldId id="266" r:id="rId11"/>
    <p:sldId id="258" r:id="rId12"/>
    <p:sldId id="287" r:id="rId13"/>
    <p:sldId id="288" r:id="rId14"/>
    <p:sldId id="289" r:id="rId15"/>
    <p:sldId id="290" r:id="rId16"/>
    <p:sldId id="285" r:id="rId17"/>
    <p:sldId id="286" r:id="rId18"/>
    <p:sldId id="291" r:id="rId19"/>
    <p:sldId id="292" r:id="rId20"/>
    <p:sldId id="293" r:id="rId21"/>
    <p:sldId id="29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2AA1B-17AC-BA44-9681-947937CADD85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A7CBB-5DB4-F04F-8907-199E34CA3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6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0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39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5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03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1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38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3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0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8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161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44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98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2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这是道数论题</a:t>
            </a:r>
            <a:r>
              <a:rPr lang="en-US" altLang="zh-CN" dirty="0"/>
              <a:t>……</a:t>
            </a:r>
            <a:r>
              <a:rPr lang="zh-CN" altLang="en-US" dirty="0"/>
              <a:t>有时间就用来复习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6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1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3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0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3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3AD2-0BF7-EE40-941D-F69E7682D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BC891-EFBD-3140-8B83-0B545AC77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8238-1466-C946-9B97-A8576226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59B8-00F4-264C-B953-516D212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78314-84B2-BF43-947C-F99F7149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523D6-1D2B-EF4A-98E1-37250702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F6DE-CC51-BF4D-BB24-F094BFAC8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3BA5-9A51-8B44-A6F1-1B15BDD4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CE22-CF2F-EB40-843E-9683BEF0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F13C-B8D6-E94E-B29C-04371C9B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56710-0263-B147-8121-67A831288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3564A-671D-484B-B9DD-8408F618F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40612-260C-3D41-9702-88ABF008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F643-1753-8849-9FD2-DB6257C1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7C444-1D7B-F24E-9A71-115CD554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B34C-F7E5-8345-80EE-977038FB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03B1-275F-FA41-9806-EF8FBC257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B68BE-3ED4-A34D-B955-C460A25F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73E3B-69F6-0443-81AC-0B15C63E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516ED-82A4-F741-B4D2-A0F1E2C1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1437-6CFA-1244-AE57-883E34D4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F8B94-7169-FD44-BE6D-805B57263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374EA-E504-174F-93FF-3234D744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F37D-C20C-4645-AB4F-D28F9973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CF27-FE88-714E-9DF2-BE07F04F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91CA-FD7A-0244-A290-5E9BD0C7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6956-6108-CD43-A828-30FC495DF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4C915-9930-2A4B-B2A1-B45E0C304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775BA-4F87-334F-A045-1F027BD1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10144-F2EA-6B4F-B34E-D0CC7853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FCC0A-8096-E544-BCC9-07926FEE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5221-1123-EA45-A483-5C6B6030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7DB48-CCB7-F741-AF21-375954823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91D79-806F-3344-A461-BC64BBC62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76773-06B8-DA48-8815-58EC46997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1BA55-C0AE-7A41-8D8A-5028345BE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AFB5F-790D-BD44-A7C7-CDDB8C8C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E665B-1D53-FF47-994E-39CFF1E8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8C13C-ADD6-5648-AC83-0CCC8D0D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7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BAC0-6536-5C44-AB65-06DEA227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6B62FF-6794-5A42-945F-CA1AB7EE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22DEF-4156-8648-8B6C-D1A2B1D2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78278-D3AD-0C42-B353-3A291FD2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D5991-99F8-FF47-8764-86C8883B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D1A1B-F28B-8741-95D3-B43C6A73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B572-6FD2-1245-A995-844FAD6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7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0A4A-B3E7-E94D-A4DB-FB960026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E624-21FA-0444-85C4-118881AD2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880D7-D796-624B-A196-5ADE01D1A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1F4B6-70CC-C242-BA1C-A26AD34F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49532-BD05-E64E-8D92-700E61C4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F2D65-4070-DC42-919C-593D8E97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D455-6AA8-DD45-B2AC-68F2FD5F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36AF5-FFE3-7644-B896-E417F2DFA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34048-7821-0B4B-854F-22266EF9E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855AA-F959-094F-9495-04B7C99B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63A7E-3FE6-D84F-A012-CCF5E9D5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2F199-CF24-7344-9993-6F5E2C5A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9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A2B1BD-CD08-EA4C-8CC7-8AC0EC4E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0B62-FC00-E349-A3A8-A3D115FD0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563F-1A6E-7845-8968-DCBE3CC95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5583-A97C-BC42-90A8-1DFCA2164582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F6D0-696B-554D-9132-EC03F34C6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76407-2896-A04D-A4D5-A692782C2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F15F-C7AA-4248-813C-DC180A787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arkbzoj.tk/problem/3028" TargetMode="External"/><Relationship Id="rId3" Type="http://schemas.openxmlformats.org/officeDocument/2006/relationships/hyperlink" Target="https://www.luogu.com.cn/problem/P1066" TargetMode="External"/><Relationship Id="rId7" Type="http://schemas.openxmlformats.org/officeDocument/2006/relationships/hyperlink" Target="http://acm.hdu.edu.cn/showproblem.php?pid=2079" TargetMode="External"/><Relationship Id="rId2" Type="http://schemas.openxmlformats.org/officeDocument/2006/relationships/hyperlink" Target="https://www.luogu.com.cn/problem/P248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com.cn/problem/P4931" TargetMode="External"/><Relationship Id="rId5" Type="http://schemas.openxmlformats.org/officeDocument/2006/relationships/hyperlink" Target="http://124.205.120.153/problem/1535" TargetMode="External"/><Relationship Id="rId4" Type="http://schemas.openxmlformats.org/officeDocument/2006/relationships/hyperlink" Target="https://www.luogu.com.cn/problem/P6218" TargetMode="External"/><Relationship Id="rId9" Type="http://schemas.openxmlformats.org/officeDocument/2006/relationships/hyperlink" Target="https://blog.csdn.net/yu121380/article/details/7991452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7A8D-89F3-A740-8C97-25EDFAD59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noProof="0" dirty="0"/>
              <a:t>组合数学瞎讲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E0540-CC46-BD48-84B7-9559FB80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noProof="0" dirty="0"/>
              <a:t>钟煜奇</a:t>
            </a:r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5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effectLst/>
                  </a:rPr>
                  <a:t>求有</a:t>
                </a:r>
                <a:r>
                  <a:rPr lang="zh-CN" altLang="en-US" sz="2400" dirty="0"/>
                  <a:t>多少种字符串，其中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分别出现了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</m:d>
                  </m:oMath>
                </a14:m>
                <a:r>
                  <a:rPr lang="zh-CN" altLang="en-US" sz="2400" dirty="0"/>
                  <a:t>​次，并且任意两个相邻字符不同</a:t>
                </a:r>
                <a:endParaRPr lang="en-US" altLang="zh-CN" sz="2400" dirty="0"/>
              </a:p>
              <a:p>
                <a:r>
                  <a:rPr lang="zh-CN" altLang="en-US" sz="2400" dirty="0"/>
                  <a:t>大概提高？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  <a:blipFill>
                <a:blip r:embed="rId3"/>
                <a:stretch>
                  <a:fillRect l="-724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43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783186" cy="58139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>
                    <a:effectLst/>
                  </a:rPr>
                  <a:t>首先这道题让我们求的</a:t>
                </a:r>
                <a:r>
                  <a:rPr lang="zh-CN" altLang="en-US" sz="2400" dirty="0"/>
                  <a:t>是答案串的数量，与放入顺序没有任何关系，所以我们先找一些位置把所有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放进去，再找一些位置把所有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放进去</a:t>
                </a:r>
                <a:r>
                  <a:rPr lang="en-US" altLang="zh-CN" sz="2400" dirty="0"/>
                  <a:t>……</a:t>
                </a:r>
              </a:p>
              <a:p>
                <a:r>
                  <a:rPr lang="zh-CN" altLang="en-US" sz="2400" dirty="0"/>
                  <a:t>再放完</a:t>
                </a:r>
                <a:r>
                  <a:rPr lang="en-US" altLang="zh-CN" sz="2400" dirty="0"/>
                  <a:t>ab</a:t>
                </a:r>
                <a:r>
                  <a:rPr lang="zh-CN" altLang="en-US" sz="2400" dirty="0"/>
                  <a:t>的情况下有哪些位置能放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呢？看似与放进去的字母位置有关，实际上由于题面只要求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相邻位置不同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，所以只与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不合法间隔数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有关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就是相同字母相邻的间隔数量，比如</a:t>
                </a:r>
                <a:r>
                  <a:rPr lang="en-US" altLang="zh-CN" sz="2400" dirty="0" err="1"/>
                  <a:t>aababbb</a:t>
                </a:r>
                <a:r>
                  <a:rPr lang="zh-CN" altLang="en-US" sz="2400" dirty="0"/>
                  <a:t>为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；同理合法间隔数就是不相同字母相邻的间隔数量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包含首尾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</a:t>
                </a:r>
                <a:r>
                  <a:rPr lang="en-US" altLang="zh-CN" sz="2400" dirty="0" err="1"/>
                  <a:t>aababbb</a:t>
                </a:r>
                <a:r>
                  <a:rPr lang="zh-CN" altLang="en-US" sz="2400" dirty="0"/>
                  <a:t>为</a:t>
                </a:r>
                <a:r>
                  <a:rPr lang="en-US" altLang="zh-CN" sz="2400" dirty="0"/>
                  <a:t>5)</a:t>
                </a:r>
              </a:p>
              <a:p>
                <a:r>
                  <a:rPr lang="zh-CN" altLang="en-US" sz="2400" dirty="0"/>
                  <a:t>知道不合法间数之后怎么算呢？先设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/>
                  <a:t>表示放入前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种的所有字母后，存在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个不合法间隔 的方案数</a:t>
                </a:r>
                <a:endParaRPr lang="en-US" altLang="zh-CN" sz="2400" dirty="0"/>
              </a:p>
              <a:p>
                <a:r>
                  <a:rPr lang="zh-CN" altLang="en-US" sz="2400" dirty="0">
                    <a:effectLst/>
                  </a:rPr>
                  <a:t>对于字母</a:t>
                </a:r>
                <a:r>
                  <a:rPr lang="en-US" altLang="zh-CN" sz="2400" dirty="0">
                    <a:effectLst/>
                  </a:rPr>
                  <a:t>c</a:t>
                </a:r>
                <a:r>
                  <a:rPr lang="zh-CN" altLang="en-US" sz="2400" dirty="0">
                    <a:effectLst/>
                  </a:rPr>
                  <a:t>，如果一个一个放进去，不好说它</a:t>
                </a:r>
                <a:r>
                  <a:rPr lang="zh-CN" altLang="en-US" sz="2400" dirty="0"/>
                  <a:t>是否打破</a:t>
                </a:r>
                <a:r>
                  <a:rPr lang="en-US" sz="2400" dirty="0"/>
                  <a:t>or</a:t>
                </a:r>
                <a:r>
                  <a:rPr lang="zh-CN" altLang="en-US" sz="2400" dirty="0"/>
                  <a:t>增加了不合法间隔，所以我们把所有的分成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𝑏𝑎𝑑</m:t>
                    </m:r>
                  </m:oMath>
                </a14:m>
                <a:r>
                  <a:rPr lang="zh-CN" altLang="en-US" sz="2400" dirty="0"/>
                  <a:t>组，其中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𝑔𝑜𝑜𝑑</m:t>
                    </m:r>
                  </m:oMath>
                </a14:m>
                <a:r>
                  <a:rPr lang="zh-CN" altLang="en-US" sz="2400" dirty="0"/>
                  <a:t>段插到合法间隔，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𝑏𝑎𝑑</m:t>
                    </m:r>
                  </m:oMath>
                </a14:m>
                <a:r>
                  <a:rPr lang="zh-CN" altLang="en-US" sz="2400" dirty="0"/>
                  <a:t>段插到不合法间隔，最后再用插板法计算一下把个元素分成组的方案数，可得方程：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dp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good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bad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dp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bad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sum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+1−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good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good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bad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783186" cy="5813932"/>
              </a:xfrm>
              <a:blipFill>
                <a:blip r:embed="rId3"/>
                <a:stretch>
                  <a:fillRect l="-1412" t="-1310" r="-3647" b="-7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76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错排列：</a:t>
                </a:r>
                <a:endParaRPr lang="en-US" altLang="zh-CN" sz="2400" dirty="0"/>
              </a:p>
              <a:p>
                <a:r>
                  <a:rPr lang="zh-CN" altLang="en-US" sz="2400" dirty="0"/>
                  <a:t>求有多少个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的排列，满足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可以从递推的角度考虑一下</a:t>
                </a:r>
                <a:endParaRPr lang="en-US" altLang="zh-CN" sz="2400" dirty="0"/>
              </a:p>
              <a:p>
                <a:r>
                  <a:rPr lang="zh-CN" altLang="en-US" sz="2400" dirty="0"/>
                  <a:t>大概普及？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  <a:blipFill>
                <a:blip r:embed="rId3"/>
                <a:stretch>
                  <a:fillRect l="-724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70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783186" cy="58139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假设我们已经知道了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的答案，考虑新加入的这个数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r>
                  <a:rPr lang="en-US" altLang="zh-CN" sz="2400" dirty="0"/>
                  <a:t>a[n]=1…n-1</a:t>
                </a:r>
                <a:r>
                  <a:rPr lang="zh-CN" altLang="en-US" sz="2400" dirty="0"/>
                  <a:t>共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种可能</a:t>
                </a:r>
                <a:endParaRPr lang="en-US" altLang="zh-CN" sz="2400" dirty="0"/>
              </a:p>
              <a:p>
                <a:r>
                  <a:rPr lang="zh-CN" altLang="en-US" sz="2400" dirty="0"/>
                  <a:t>假设</a:t>
                </a:r>
                <a:r>
                  <a:rPr lang="en-US" altLang="zh-CN" sz="2400" dirty="0"/>
                  <a:t>a[n]=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，则</a:t>
                </a:r>
                <a:r>
                  <a:rPr lang="en-US" altLang="zh-CN" sz="2400" dirty="0"/>
                  <a:t>a[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</a:t>
                </a:r>
                <a:r>
                  <a:rPr lang="zh-CN" altLang="en-US" sz="2400" dirty="0"/>
                  <a:t>有两种可能：</a:t>
                </a:r>
                <a:r>
                  <a:rPr lang="en-US" altLang="zh-CN" sz="2400" dirty="0"/>
                  <a:t>a[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]=n</a:t>
                </a:r>
                <a:r>
                  <a:rPr lang="zh-CN" altLang="en-US" sz="2400" dirty="0"/>
                  <a:t>或</a:t>
                </a:r>
                <a:r>
                  <a:rPr lang="en-US" altLang="zh-CN" sz="2400" dirty="0"/>
                  <a:t>a[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]!=n</a:t>
                </a:r>
              </a:p>
              <a:p>
                <a:r>
                  <a:rPr lang="zh-CN" altLang="en-US" sz="2400" dirty="0"/>
                  <a:t>对于前一种情况，剩下</a:t>
                </a:r>
                <a:r>
                  <a:rPr lang="en-US" altLang="zh-CN" sz="2400" dirty="0"/>
                  <a:t>n-2</a:t>
                </a:r>
                <a:r>
                  <a:rPr lang="zh-CN" altLang="en-US" sz="2400" dirty="0"/>
                  <a:t>个数的错排列与</a:t>
                </a:r>
                <a:r>
                  <a:rPr lang="en-US" altLang="zh-CN" sz="2400" dirty="0" err="1"/>
                  <a:t>i,n</a:t>
                </a:r>
                <a:r>
                  <a:rPr lang="zh-CN" altLang="en-US" sz="2400" dirty="0"/>
                  <a:t>没有任何关系，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个数的错排方案数就是</a:t>
                </a:r>
                <a:r>
                  <a:rPr lang="en-US" altLang="zh-CN" sz="2400" dirty="0"/>
                  <a:t>n-2</a:t>
                </a:r>
                <a:r>
                  <a:rPr lang="zh-CN" altLang="en-US" sz="2400" dirty="0"/>
                  <a:t>个数的错排方案数</a:t>
                </a:r>
                <a:endParaRPr lang="en-US" altLang="zh-CN" sz="2400" dirty="0"/>
              </a:p>
              <a:p>
                <a:r>
                  <a:rPr lang="zh-CN" altLang="en-US" sz="2400" dirty="0"/>
                  <a:t>对于后一种情况，</a:t>
                </a:r>
                <a:r>
                  <a:rPr lang="en-US" altLang="zh-CN" sz="2400" dirty="0"/>
                  <a:t>a[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]!=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的条件变成了</a:t>
                </a:r>
                <a:r>
                  <a:rPr lang="en-US" altLang="zh-CN" sz="2400" dirty="0"/>
                  <a:t>a[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]!=n</a:t>
                </a:r>
                <a:r>
                  <a:rPr lang="zh-CN" altLang="en-US" sz="2400" dirty="0"/>
                  <a:t>，二者是等价的因为并不会影响到方案数，所以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个数的错排方案数就是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个数的错排方案数</a:t>
                </a:r>
                <a:endParaRPr lang="en-US" altLang="zh-CN" sz="2400" dirty="0"/>
              </a:p>
              <a:p>
                <a:r>
                  <a:rPr lang="zh-CN" altLang="en-US" sz="2400" dirty="0"/>
                  <a:t>综上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如图：错排列就是不能发生同一列连线的情况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783186" cy="5813932"/>
              </a:xfrm>
              <a:blipFill>
                <a:blip r:embed="rId3"/>
                <a:stretch>
                  <a:fillRect l="-706" t="-1310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6BB82-12A6-B84F-AA0F-6766EF412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81" y="4674831"/>
            <a:ext cx="4615606" cy="1620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557CE-B054-DF41-A852-ECECE35C3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31" y="5256678"/>
            <a:ext cx="4757849" cy="14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一共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en-US" sz="2400" dirty="0"/>
                  <a:t>对情侣，坐进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行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列的座位中，求出共有多少种就坐方案使得恰好有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对情侣坐在一行</a:t>
                </a:r>
                <a:endParaRPr lang="en-US" altLang="zh-CN" sz="2400" dirty="0"/>
              </a:p>
              <a:p>
                <a:r>
                  <a:rPr lang="zh-CN" altLang="en-US" sz="2400" dirty="0"/>
                  <a:t>大概提高？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  <a:blipFill>
                <a:blip r:embed="rId3"/>
                <a:stretch>
                  <a:fillRect l="-724" t="-2091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7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A865-6ED7-144A-8A51-3E9EC2C2F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578" y="5490476"/>
            <a:ext cx="2953408" cy="1248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1D4885-EAE6-FC46-9F3A-9F2ADF9A9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972" y="5529794"/>
            <a:ext cx="3374698" cy="12093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783186" cy="58139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从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对情侣中选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对是他们作为满足条件的，再从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行座椅中选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行让他们坐进去并考虑顺序，这样是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如果不允许同性坐一排的话剩下的人是错排列方案数*排列</a:t>
                </a: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还要考虑一排的两个人交换位置的情况再乘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:r>
                  <a:rPr lang="zh-CN" altLang="en-US" sz="2400" dirty="0"/>
                  <a:t>允许同性坐一排只是错排列方案数不同，仿照上题递推有：</a:t>
                </a:r>
                <a:endParaRPr lang="en-US" altLang="zh-CN" sz="2400" dirty="0"/>
              </a:p>
              <a:p>
                <a:r>
                  <a:rPr lang="zh-CN" altLang="en-US" sz="2400" dirty="0"/>
                  <a:t>考虑新加入的这个数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，如果他和异性坐一排，那么贡献和上题一样是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如果和同性坐一排，也是两种情况：对应同性也坐一排；对应同性不坐一排；贡献也是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把上述两种加起来就是递推式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=2×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783186" cy="5813932"/>
              </a:xfrm>
              <a:blipFill>
                <a:blip r:embed="rId5"/>
                <a:stretch>
                  <a:fillRect l="-706" t="-131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96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600798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关于母函数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生成函数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的讨论</a:t>
                </a:r>
                <a:endParaRPr lang="en-US" altLang="zh-CN" sz="2400" dirty="0"/>
              </a:p>
              <a:p>
                <a:r>
                  <a:rPr lang="zh-CN" altLang="en-US" sz="2400" dirty="0"/>
                  <a:t>有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克、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克、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克、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克的砝码各一枚，能称出哪几种重量？每种重量各有几种可能方案？ </a:t>
                </a:r>
                <a:endParaRPr lang="en-US" altLang="zh-CN" sz="2400" dirty="0"/>
              </a:p>
              <a:p>
                <a:r>
                  <a:rPr lang="zh-CN" altLang="en-US" sz="2400" dirty="0"/>
                  <a:t>此题枚举选不选是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/>
                  <a:t>的</a:t>
                </a:r>
                <a:endParaRPr lang="en-US" altLang="zh-CN" sz="2400" dirty="0"/>
              </a:p>
              <a:p>
                <a:r>
                  <a:rPr lang="zh-CN" altLang="en-US" sz="2400" dirty="0"/>
                  <a:t>先考察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克的砝码选择情况是：</a:t>
                </a:r>
                <a:endParaRPr lang="en-US" altLang="zh-CN" sz="2400" dirty="0"/>
              </a:p>
              <a:p>
                <a:r>
                  <a:rPr lang="en-US" altLang="zh-CN" sz="2400" dirty="0">
                    <a:sym typeface="Wingdings" pitchFamily="2" charset="2"/>
                  </a:rPr>
                  <a:t>(</a:t>
                </a:r>
                <a:r>
                  <a:rPr lang="zh-CN" altLang="en-US" sz="2400" dirty="0"/>
                  <a:t>使用</a:t>
                </a:r>
                <a:r>
                  <a:rPr lang="en-US" altLang="zh-CN" sz="2400" dirty="0"/>
                  <a:t>1</a:t>
                </a:r>
                <a:r>
                  <a:rPr lang="en-US" sz="2400" dirty="0"/>
                  <a:t>g || </a:t>
                </a:r>
                <a:r>
                  <a:rPr lang="zh-CN" altLang="en-US" sz="2400" dirty="0"/>
                  <a:t>不使用</a:t>
                </a:r>
                <a:r>
                  <a:rPr lang="en-US" altLang="zh-CN" sz="2400" dirty="0"/>
                  <a:t>1</a:t>
                </a:r>
                <a:r>
                  <a:rPr lang="en-US" sz="2400" dirty="0"/>
                  <a:t>g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r>
                  <a:rPr lang="en-US" sz="2400" dirty="0"/>
                  <a:t>&amp;&amp;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使用</a:t>
                </a:r>
                <a:r>
                  <a:rPr lang="en-US" altLang="zh-CN" sz="2400" dirty="0"/>
                  <a:t>2</a:t>
                </a:r>
                <a:r>
                  <a:rPr lang="en-US" sz="2400" dirty="0"/>
                  <a:t>g || </a:t>
                </a:r>
                <a:r>
                  <a:rPr lang="zh-CN" altLang="en-US" sz="2400" dirty="0"/>
                  <a:t>不使用</a:t>
                </a:r>
                <a:r>
                  <a:rPr lang="en-US" altLang="zh-CN" sz="2400" dirty="0"/>
                  <a:t>2</a:t>
                </a:r>
                <a:r>
                  <a:rPr lang="en-US" sz="2400" dirty="0"/>
                  <a:t>g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en-US" sz="2400" dirty="0"/>
                  <a:t>=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使用</a:t>
                </a:r>
                <a:r>
                  <a:rPr lang="en-US" altLang="zh-CN" sz="2400" dirty="0"/>
                  <a:t>1</a:t>
                </a:r>
                <a:r>
                  <a:rPr lang="en-US" sz="2400" dirty="0"/>
                  <a:t>g&amp;&amp;</a:t>
                </a:r>
                <a:r>
                  <a:rPr lang="zh-CN" altLang="en-US" sz="2400" dirty="0"/>
                  <a:t>使用</a:t>
                </a:r>
                <a:r>
                  <a:rPr lang="en-US" altLang="zh-CN" sz="2400" dirty="0"/>
                  <a:t>2</a:t>
                </a:r>
                <a:r>
                  <a:rPr lang="en-US" sz="2400" dirty="0"/>
                  <a:t>g</a:t>
                </a:r>
                <a:r>
                  <a:rPr lang="en-US" altLang="zh-CN" sz="2400" dirty="0"/>
                  <a:t>)</a:t>
                </a:r>
                <a:r>
                  <a:rPr lang="en-US" sz="2400" dirty="0"/>
                  <a:t> || 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不使用</a:t>
                </a:r>
                <a:r>
                  <a:rPr lang="en-US" altLang="zh-CN" sz="2400" dirty="0"/>
                  <a:t>1</a:t>
                </a:r>
                <a:r>
                  <a:rPr lang="en-US" sz="2400" dirty="0"/>
                  <a:t>g&amp;&amp;</a:t>
                </a:r>
                <a:r>
                  <a:rPr lang="zh-CN" altLang="en-US" sz="2400" dirty="0"/>
                  <a:t>使用</a:t>
                </a:r>
                <a:r>
                  <a:rPr lang="en-US" altLang="zh-CN" sz="2400" dirty="0"/>
                  <a:t>2</a:t>
                </a:r>
                <a:r>
                  <a:rPr lang="en-US" sz="2400" dirty="0"/>
                  <a:t>g</a:t>
                </a:r>
                <a:r>
                  <a:rPr lang="en-US" altLang="zh-CN" sz="2400" dirty="0"/>
                  <a:t>)</a:t>
                </a:r>
                <a:r>
                  <a:rPr lang="en-US" sz="2400" dirty="0"/>
                  <a:t> || 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使用</a:t>
                </a:r>
                <a:r>
                  <a:rPr lang="en-US" altLang="zh-CN" sz="2400" dirty="0"/>
                  <a:t>1</a:t>
                </a:r>
                <a:r>
                  <a:rPr lang="en-US" sz="2400" dirty="0"/>
                  <a:t>g&amp;&amp;</a:t>
                </a:r>
                <a:r>
                  <a:rPr lang="zh-CN" altLang="en-US" sz="2400" dirty="0"/>
                  <a:t>不使用</a:t>
                </a:r>
                <a:r>
                  <a:rPr lang="en-US" altLang="zh-CN" sz="2400" dirty="0"/>
                  <a:t>2</a:t>
                </a:r>
                <a:r>
                  <a:rPr lang="en-US" sz="2400" dirty="0"/>
                  <a:t>g</a:t>
                </a:r>
                <a:r>
                  <a:rPr lang="en-US" altLang="zh-CN" sz="2400" dirty="0"/>
                  <a:t>)</a:t>
                </a:r>
                <a:r>
                  <a:rPr lang="en-US" sz="2400" dirty="0"/>
                  <a:t> || 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不使用</a:t>
                </a:r>
                <a:r>
                  <a:rPr lang="en-US" altLang="zh-CN" sz="2400" dirty="0"/>
                  <a:t>1</a:t>
                </a:r>
                <a:r>
                  <a:rPr lang="en-US" sz="2400" dirty="0"/>
                  <a:t>g&amp;&amp;</a:t>
                </a:r>
                <a:r>
                  <a:rPr lang="zh-CN" altLang="en-US" sz="2400" dirty="0"/>
                  <a:t>不使用</a:t>
                </a:r>
                <a:r>
                  <a:rPr lang="en-US" altLang="zh-CN" sz="2400" dirty="0"/>
                  <a:t>2</a:t>
                </a:r>
                <a:r>
                  <a:rPr lang="en-US" sz="2400" dirty="0"/>
                  <a:t>g</a:t>
                </a:r>
                <a:r>
                  <a:rPr lang="en-US" altLang="zh-CN" sz="2400" dirty="0"/>
                  <a:t>)</a:t>
                </a:r>
                <a:endParaRPr lang="en-US" sz="2400" dirty="0"/>
              </a:p>
              <a:p>
                <a:r>
                  <a:rPr lang="zh-CN" altLang="en-US" sz="2400" dirty="0"/>
                  <a:t>其中</a:t>
                </a:r>
                <a:r>
                  <a:rPr lang="en-US" altLang="zh-CN" sz="2400" dirty="0"/>
                  <a:t>||</a:t>
                </a:r>
                <a:r>
                  <a:rPr lang="zh-CN" altLang="en-US" sz="2400" dirty="0"/>
                  <a:t>表示二者取一，</a:t>
                </a:r>
                <a:r>
                  <a:rPr lang="en-US" altLang="zh-CN" sz="2400" dirty="0"/>
                  <a:t>&amp;&amp;</a:t>
                </a:r>
                <a:r>
                  <a:rPr lang="zh-CN" altLang="en-US" sz="2400" dirty="0"/>
                  <a:t>表示都选，如果把</a:t>
                </a:r>
                <a:r>
                  <a:rPr lang="en-US" altLang="zh-CN" sz="2400" dirty="0"/>
                  <a:t>||</a:t>
                </a:r>
                <a:r>
                  <a:rPr lang="zh-CN" altLang="en-US" sz="2400" dirty="0"/>
                  <a:t>换成</a:t>
                </a:r>
                <a:r>
                  <a:rPr lang="en-US" altLang="zh-CN" sz="2400" dirty="0"/>
                  <a:t>+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&amp;&amp;</a:t>
                </a:r>
                <a:r>
                  <a:rPr lang="zh-CN" altLang="en-US" sz="2400" dirty="0"/>
                  <a:t>换成*，就是一个乘法分配律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可惜换不得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，因为咱们最后要求的是</a:t>
                </a:r>
                <a:r>
                  <a:rPr lang="en-US" altLang="zh-CN" sz="2400" dirty="0"/>
                  <a:t>1g+2g=3g</a:t>
                </a:r>
                <a:r>
                  <a:rPr lang="zh-CN" altLang="en-US" sz="2400" dirty="0"/>
                  <a:t> 而不是</a:t>
                </a:r>
                <a:r>
                  <a:rPr lang="en-US" altLang="zh-CN" sz="2400" dirty="0"/>
                  <a:t>1g</a:t>
                </a:r>
                <a:r>
                  <a:rPr lang="zh-CN" altLang="en-US" sz="2400" dirty="0"/>
                  <a:t>*</a:t>
                </a:r>
                <a:r>
                  <a:rPr lang="en-US" altLang="zh-CN" sz="2400" dirty="0"/>
                  <a:t>2g</a:t>
                </a:r>
              </a:p>
              <a:p>
                <a:r>
                  <a:rPr lang="zh-CN" altLang="en-US" sz="2400" dirty="0"/>
                  <a:t>那是否存在一种运算关系，以乘法的形式运算，但是结果表现出类似于加法的关系呢？我们找到了幂运算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至此，我们可以把原题化成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，那么拆开后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前面的系数就是凑出</a:t>
                </a:r>
                <a:r>
                  <a:rPr lang="en-US" altLang="zh-CN" sz="2400" dirty="0" err="1"/>
                  <a:t>ig</a:t>
                </a:r>
                <a:r>
                  <a:rPr lang="zh-CN" altLang="en-US" sz="2400" dirty="0"/>
                  <a:t>的方案数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6007986"/>
              </a:xfrm>
              <a:blipFill>
                <a:blip r:embed="rId3"/>
                <a:stretch>
                  <a:fillRect l="-724" t="-1266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778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223E2A-9578-F34B-9ABE-2D377F1E0C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3"/>
          <a:stretch/>
        </p:blipFill>
        <p:spPr>
          <a:xfrm>
            <a:off x="1135117" y="2708424"/>
            <a:ext cx="3478923" cy="7205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600798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关于母函数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生成函数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的讨论</a:t>
                </a:r>
                <a:endParaRPr lang="en-US" altLang="zh-CN" sz="2400" dirty="0"/>
              </a:p>
              <a:p>
                <a:r>
                  <a:rPr lang="zh-CN" altLang="en-US" sz="2400" dirty="0"/>
                  <a:t>构造函数的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是随便选的，因为我们把贡献放在指数上了，但一般默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sz="2400" dirty="0"/>
                  <a:t>，因为当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砝码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有无数个时，我们希望式子是收敛的，可以方便的求出等比数列的和：常见的有：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zh-CN" altLang="en-US" sz="2400" dirty="0"/>
                  <a:t>上述例子中四个式子乘起来不还是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400" dirty="0"/>
                  <a:t>的吗？一方面你可以使用</a:t>
                </a:r>
                <a:r>
                  <a:rPr lang="en-US" altLang="zh-CN" sz="2400" dirty="0"/>
                  <a:t>FFT(</a:t>
                </a:r>
                <a:r>
                  <a:rPr lang="zh-CN" altLang="en-US" sz="2400" dirty="0"/>
                  <a:t>但本人暂时不会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；在下一个例子中可以看到即使不用</a:t>
                </a:r>
                <a:r>
                  <a:rPr lang="en-US" altLang="zh-CN" sz="2400" dirty="0"/>
                  <a:t>FFT</a:t>
                </a:r>
                <a:r>
                  <a:rPr lang="zh-CN" altLang="en-US" sz="2400" dirty="0"/>
                  <a:t>也可以比暴力优秀的情况</a:t>
                </a:r>
                <a:endParaRPr lang="en-US" altLang="zh-CN" sz="2400" dirty="0"/>
              </a:p>
              <a:p>
                <a:r>
                  <a:rPr lang="zh-CN" altLang="en-US" sz="2400" dirty="0"/>
                  <a:t>上述例子只是一种母函数的特例，其更广义定义是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比如：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/>
                  <a:t>的母函数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6007986"/>
              </a:xfrm>
              <a:blipFill>
                <a:blip r:embed="rId4"/>
                <a:stretch>
                  <a:fillRect l="-724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28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共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类课，每类课包含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门学分为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的可认为是相同的课，求获得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个学分有多少种选课组合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一类课中也可以选多门</a:t>
                </a:r>
                <a:r>
                  <a:rPr lang="en-US" altLang="zh-CN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大概提高</a:t>
                </a:r>
                <a:r>
                  <a:rPr lang="en-US" altLang="zh-CN" sz="2400" dirty="0"/>
                  <a:t>+</a:t>
                </a:r>
                <a:r>
                  <a:rPr lang="zh-CN" altLang="en-US" sz="2400" dirty="0"/>
                  <a:t>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  <a:blipFill>
                <a:blip r:embed="rId3"/>
                <a:stretch>
                  <a:fillRect l="-724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8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783186" cy="58139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跟之前砝码的例子还是很像的，不同的是对于每一类课不是考虑选不选，而是考虑选几个，所以每一类课的母函数是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课，将这些母函数乘起来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+…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，最终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的系数就是答案</a:t>
                </a:r>
                <a:endParaRPr lang="en-US" altLang="zh-CN" sz="2400" dirty="0"/>
              </a:p>
              <a:p>
                <a:r>
                  <a:rPr lang="zh-CN" altLang="en-US" sz="2400" dirty="0"/>
                  <a:t>由于我们次数最高只用算到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，所以多项式相乘的复杂度是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r>
                  <a:rPr lang="zh-CN" altLang="en-US" sz="2400" dirty="0"/>
                  <a:t>然而暴力是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783186" cy="5813932"/>
              </a:xfrm>
              <a:blipFill>
                <a:blip r:embed="rId3"/>
                <a:stretch>
                  <a:fillRect l="-706" t="-1310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79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569880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关于组合数的回忆和讨论</a:t>
                </a:r>
                <a:endParaRPr lang="en-US" altLang="zh-CN" sz="2400" dirty="0"/>
              </a:p>
              <a:p>
                <a:r>
                  <a:rPr lang="zh-CN" altLang="en-US" sz="2400" dirty="0"/>
                  <a:t>一共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个数，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/>
                  <a:t>个位置进行如下的方案数：</a:t>
                </a:r>
                <a:endParaRPr lang="en-US" altLang="zh-CN" sz="2400" dirty="0"/>
              </a:p>
              <a:p>
                <a:r>
                  <a:rPr lang="zh-CN" altLang="en-US" sz="2400" dirty="0"/>
                  <a:t>可重排列 </a:t>
                </a: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不可重复排列 </a:t>
                </a: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不可重复组合 </a:t>
                </a: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求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2+…+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的正整数解个数</a:t>
                </a:r>
                <a:endParaRPr lang="en-US" altLang="zh-CN" sz="2400" dirty="0"/>
              </a:p>
              <a:p>
                <a:r>
                  <a:rPr lang="zh-CN" altLang="en-US" sz="2400" dirty="0"/>
                  <a:t>考虑一行有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个相同的球，将其分为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个非空组，相当于在</a:t>
                </a:r>
                <a:r>
                  <a:rPr lang="en-US" altLang="zh-CN" sz="2400" dirty="0"/>
                  <a:t>n-1</a:t>
                </a:r>
                <a:r>
                  <a:rPr lang="zh-CN" altLang="en-US" sz="2400" dirty="0"/>
                  <a:t>个空格中插</a:t>
                </a:r>
                <a:r>
                  <a:rPr lang="en-US" altLang="zh-CN" sz="2400" dirty="0"/>
                  <a:t>m-1</a:t>
                </a:r>
                <a:r>
                  <a:rPr lang="zh-CN" altLang="en-US" sz="2400" dirty="0"/>
                  <a:t>个板，所以答案是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可重组合 </a:t>
                </a:r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5698807"/>
              </a:xfrm>
              <a:blipFill>
                <a:blip r:embed="rId3"/>
                <a:stretch>
                  <a:fillRect l="-724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09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5"/>
                <a:ext cx="10515600" cy="528890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承德汉堡：偶数个</a:t>
                </a:r>
              </a:p>
              <a:p>
                <a:r>
                  <a:rPr lang="zh-CN" altLang="en-US" sz="2400" dirty="0"/>
                  <a:t>可乐：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个或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个</a:t>
                </a:r>
              </a:p>
              <a:p>
                <a:r>
                  <a:rPr lang="zh-CN" altLang="en-US" sz="2400" dirty="0"/>
                  <a:t>鸡腿：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个，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个或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个</a:t>
                </a:r>
              </a:p>
              <a:p>
                <a:r>
                  <a:rPr lang="zh-CN" altLang="en-US" sz="2400" dirty="0"/>
                  <a:t>蜜桃多：奇数个</a:t>
                </a:r>
              </a:p>
              <a:p>
                <a:r>
                  <a:rPr lang="zh-CN" altLang="en-US" sz="2400" dirty="0"/>
                  <a:t>鸡块：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的倍数个</a:t>
                </a:r>
              </a:p>
              <a:p>
                <a:r>
                  <a:rPr lang="zh-CN" altLang="en-US" sz="2400" dirty="0"/>
                  <a:t>包子：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个，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个，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个或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个</a:t>
                </a:r>
              </a:p>
              <a:p>
                <a:r>
                  <a:rPr lang="zh-CN" altLang="en-US" sz="2400" dirty="0"/>
                  <a:t>土豆片炒肉：不超过一个。</a:t>
                </a:r>
              </a:p>
              <a:p>
                <a:r>
                  <a:rPr lang="zh-CN" altLang="en-US" sz="2400" dirty="0"/>
                  <a:t>面包：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的倍数个</a:t>
                </a:r>
              </a:p>
              <a:p>
                <a:r>
                  <a:rPr lang="zh-CN" altLang="en-US" sz="2400" dirty="0"/>
                  <a:t>求带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个物品的方案数是多少 </a:t>
                </a:r>
                <a:r>
                  <a:rPr lang="en-US" altLang="zh-CN" sz="2400" dirty="0"/>
                  <a:t>mod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10007</a:t>
                </a: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:r>
                  <a:rPr lang="zh-CN" altLang="en-US" sz="2400" dirty="0"/>
                  <a:t>大概提高</a:t>
                </a:r>
                <a:r>
                  <a:rPr lang="en-US" altLang="zh-CN" sz="2400" dirty="0"/>
                  <a:t>+</a:t>
                </a:r>
                <a:r>
                  <a:rPr lang="zh-CN" altLang="en-US" sz="2400" dirty="0"/>
                  <a:t>？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5"/>
                <a:ext cx="10515600" cy="5288902"/>
              </a:xfrm>
              <a:blipFill>
                <a:blip r:embed="rId3"/>
                <a:stretch>
                  <a:fillRect l="-724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29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FABFB3-6353-CD44-828A-FE214288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69" y="2810356"/>
            <a:ext cx="5693322" cy="39338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783186" cy="58139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和前面的题一样 我们可以写出母函数 将他们相乘 最终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的系数就是答案</a:t>
                </a:r>
                <a:endParaRPr lang="en-US" altLang="zh-CN" sz="2400" dirty="0"/>
              </a:p>
              <a:p>
                <a:r>
                  <a:rPr lang="zh-CN" altLang="en-US" sz="2400" dirty="0"/>
                  <a:t>不同的是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非常大而且有些物品有无穷个 所以我们需要先化简 再求系数 一顿操作后 答案就是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CN" altLang="en-US" sz="2400" dirty="0"/>
                  <a:t> 惊不惊喜 意不意外？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783186" cy="5813932"/>
              </a:xfrm>
              <a:blipFill>
                <a:blip r:embed="rId4"/>
                <a:stretch>
                  <a:fillRect l="-706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2410F-419A-8246-A18B-C1A3F4BA7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55" y="2507223"/>
            <a:ext cx="11611090" cy="382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8EC4EF-5DF1-8E43-822B-776DA08A9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633" y="3408297"/>
            <a:ext cx="5673680" cy="19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79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37D-3418-9949-A380-8FB593122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228"/>
            <a:ext cx="10515600" cy="5822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谢谢大家</a:t>
            </a:r>
            <a:endParaRPr lang="en-US" sz="2400" dirty="0"/>
          </a:p>
          <a:p>
            <a:pPr marL="0" indent="0">
              <a:buNone/>
            </a:pPr>
            <a:r>
              <a:rPr lang="en-US" altLang="zh-CN" sz="2400" dirty="0"/>
              <a:t>Good</a:t>
            </a:r>
            <a:r>
              <a:rPr lang="zh-CN" altLang="en-US" sz="2400" dirty="0"/>
              <a:t> </a:t>
            </a:r>
            <a:r>
              <a:rPr lang="en-US" altLang="zh-CN" sz="2400" dirty="0"/>
              <a:t>Luck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Fun</a:t>
            </a:r>
          </a:p>
          <a:p>
            <a:pPr marL="0" indent="0">
              <a:buNone/>
            </a:pPr>
            <a:r>
              <a:rPr lang="zh-CN" altLang="en-US" sz="2400" dirty="0">
                <a:hlinkClick r:id="rId2"/>
              </a:rPr>
              <a:t>洛谷</a:t>
            </a:r>
            <a:r>
              <a:rPr lang="en-US" altLang="zh-CN" sz="2400" dirty="0">
                <a:hlinkClick r:id="rId2"/>
              </a:rPr>
              <a:t>P2480</a:t>
            </a:r>
            <a:r>
              <a:rPr lang="zh-CN" altLang="en-US" sz="2400" dirty="0"/>
              <a:t> 求组合数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hlinkClick r:id="rId3"/>
              </a:rPr>
              <a:t>洛谷</a:t>
            </a:r>
            <a:r>
              <a:rPr lang="en-US" altLang="zh-CN" sz="2400" dirty="0">
                <a:hlinkClick r:id="rId3"/>
              </a:rPr>
              <a:t>P1066</a:t>
            </a:r>
            <a:r>
              <a:rPr lang="zh-CN" altLang="en-US" sz="2400" dirty="0"/>
              <a:t> 高精度求组合数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hlinkClick r:id="rId4"/>
              </a:rPr>
              <a:t>洛谷</a:t>
            </a:r>
            <a:r>
              <a:rPr lang="en-US" altLang="zh-CN" sz="2400" dirty="0">
                <a:hlinkClick r:id="rId4"/>
              </a:rPr>
              <a:t>P6218</a:t>
            </a:r>
            <a:r>
              <a:rPr lang="zh-CN" altLang="en-US" sz="2400" dirty="0"/>
              <a:t> 类似数位</a:t>
            </a:r>
            <a:r>
              <a:rPr lang="en-US" altLang="zh-CN" sz="2400" dirty="0" err="1"/>
              <a:t>dp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5"/>
              </a:rPr>
              <a:t>AT693</a:t>
            </a:r>
            <a:r>
              <a:rPr lang="zh-CN" altLang="en-US" sz="2400" dirty="0"/>
              <a:t> </a:t>
            </a:r>
            <a:r>
              <a:rPr lang="en-US" altLang="zh-CN" sz="2400" dirty="0" err="1"/>
              <a:t>dp</a:t>
            </a:r>
            <a:r>
              <a:rPr lang="zh-CN" altLang="en-US" sz="2400" dirty="0"/>
              <a:t> 可以交到</a:t>
            </a:r>
            <a:r>
              <a:rPr lang="en-US" altLang="zh-CN" sz="2400" dirty="0"/>
              <a:t>BNDSOJ</a:t>
            </a:r>
            <a:r>
              <a:rPr lang="zh-CN" altLang="en-US" sz="2400" dirty="0"/>
              <a:t>上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hlinkClick r:id="rId6"/>
              </a:rPr>
              <a:t>洛谷</a:t>
            </a:r>
            <a:r>
              <a:rPr lang="en-US" altLang="zh-CN" sz="2400" dirty="0">
                <a:hlinkClick r:id="rId6"/>
              </a:rPr>
              <a:t>P4931</a:t>
            </a:r>
            <a:r>
              <a:rPr lang="zh-CN" altLang="en-US" sz="2400" dirty="0"/>
              <a:t> 错排列变形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7"/>
              </a:rPr>
              <a:t>HDU 2079</a:t>
            </a:r>
            <a:r>
              <a:rPr lang="en-US" altLang="zh-CN" sz="2400" dirty="0"/>
              <a:t> </a:t>
            </a:r>
            <a:r>
              <a:rPr lang="zh-CN" altLang="en-US" sz="2400" dirty="0"/>
              <a:t>生成函数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8"/>
              </a:rPr>
              <a:t>BZOJ</a:t>
            </a:r>
            <a:r>
              <a:rPr lang="en-US" sz="2400" dirty="0">
                <a:hlinkClick r:id="rId8"/>
              </a:rPr>
              <a:t>3028</a:t>
            </a:r>
            <a:r>
              <a:rPr lang="zh-CN" altLang="en-US" sz="2400" dirty="0"/>
              <a:t> 生成函数 可以交到黑暗爆炸</a:t>
            </a:r>
            <a:r>
              <a:rPr lang="en-US" altLang="zh-CN" sz="2400" dirty="0"/>
              <a:t>OJ</a:t>
            </a:r>
            <a:r>
              <a:rPr lang="zh-CN" altLang="en-US" sz="2400" dirty="0"/>
              <a:t>上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strike="sngStrike" dirty="0"/>
              <a:t>我有一些很好的参考资料可是这里放不下</a:t>
            </a:r>
            <a:r>
              <a:rPr lang="zh-CN" altLang="en-US" sz="2400" dirty="0"/>
              <a:t>  回头发群里</a:t>
            </a:r>
            <a:endParaRPr lang="en-US" altLang="zh-CN" sz="2400" dirty="0"/>
          </a:p>
          <a:p>
            <a:pPr marL="0" indent="0">
              <a:buNone/>
            </a:pPr>
            <a:r>
              <a:rPr lang="en-US" sz="2400" dirty="0">
                <a:hlinkClick r:id="rId9"/>
              </a:rPr>
              <a:t>https://blog.csdn.net/yu121380/article/details/79914529</a:t>
            </a:r>
            <a:endParaRPr 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08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588799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关于组合数的回忆和讨论</a:t>
                </a:r>
                <a:endParaRPr lang="en-US" altLang="zh-CN" sz="2400" dirty="0"/>
              </a:p>
              <a:p>
                <a:r>
                  <a:rPr lang="zh-CN" altLang="en-US" sz="2400" dirty="0"/>
                  <a:t>求组合数的方法：</a:t>
                </a:r>
                <a:endParaRPr lang="en-US" altLang="zh-CN" sz="2400" dirty="0"/>
              </a:p>
              <a:p>
                <a:r>
                  <a:rPr lang="zh-CN" altLang="en-US" sz="2400" dirty="0"/>
                  <a:t>根据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400" dirty="0"/>
                  <a:t>进行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/>
                  <a:t>的递推，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/>
                  <a:t>查询</a:t>
                </a:r>
                <a:r>
                  <a:rPr lang="en-US" altLang="zh-CN" sz="2400" dirty="0"/>
                  <a:t>——</a:t>
                </a:r>
                <a:r>
                  <a:rPr lang="zh-CN" altLang="en-US" sz="2400" dirty="0"/>
                  <a:t>基本不用 时间和空间复杂度都太低劣了 不过可以偷懒</a:t>
                </a:r>
                <a:endParaRPr lang="en-US" altLang="zh-CN" sz="2400" dirty="0"/>
              </a:p>
              <a:p>
                <a:r>
                  <a:rPr lang="zh-CN" altLang="en-US" sz="2400" dirty="0"/>
                  <a:t>根据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400" dirty="0"/>
                  <a:t>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/>
                  <a:t>预处理出逆元、阶乘、阶乘逆元，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/>
                  <a:t>查询</a:t>
                </a:r>
                <a:r>
                  <a:rPr lang="en-US" altLang="zh-CN" sz="2400" dirty="0"/>
                  <a:t>——</a:t>
                </a:r>
                <a:r>
                  <a:rPr lang="zh-CN" altLang="en-US" sz="2400" dirty="0"/>
                  <a:t>适合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altLang="zh-CN" sz="2400" dirty="0"/>
                  <a:t>Lucas</a:t>
                </a:r>
                <a:r>
                  <a:rPr lang="zh-CN" altLang="en-US" sz="2400" dirty="0"/>
                  <a:t>定理：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𝑚𝑜𝑑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𝑚𝑜𝑑</m:t>
                        </m:r>
                      </m:sup>
                    </m:sSubSup>
                  </m:oMath>
                </a14:m>
                <a:r>
                  <a:rPr lang="en-US" altLang="zh-CN" sz="2400" dirty="0"/>
                  <a:t> ——</a:t>
                </a:r>
                <a:r>
                  <a:rPr lang="zh-CN" altLang="en-US" sz="2400" dirty="0"/>
                  <a:t>适合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2400" dirty="0"/>
                  <a:t> 且</a:t>
                </a:r>
                <a:r>
                  <a:rPr lang="en-US" altLang="zh-CN" sz="2400" dirty="0"/>
                  <a:t>mod</a:t>
                </a:r>
                <a:r>
                  <a:rPr lang="zh-CN" altLang="en-US" sz="2400" dirty="0"/>
                  <a:t>是质数</a:t>
                </a:r>
                <a:endParaRPr lang="en-US" sz="2400" dirty="0"/>
              </a:p>
              <a:p>
                <a:r>
                  <a:rPr lang="zh-CN" altLang="en-US" sz="2400" dirty="0"/>
                  <a:t>扩展</a:t>
                </a:r>
                <a:r>
                  <a:rPr lang="en-US" altLang="zh-CN" sz="2400" dirty="0"/>
                  <a:t>Lucas</a:t>
                </a:r>
                <a:r>
                  <a:rPr lang="zh-CN" altLang="en-US" sz="2400" dirty="0"/>
                  <a:t>：昨天讲过</a:t>
                </a:r>
                <a:r>
                  <a:rPr lang="en-US" altLang="zh-CN" sz="2400" dirty="0"/>
                  <a:t>——</a:t>
                </a:r>
                <a:r>
                  <a:rPr lang="zh-CN" altLang="en-US" sz="2400" dirty="0"/>
                  <a:t>适合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&lt;5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r>
                  <a:rPr lang="zh-CN" altLang="en-US" sz="2400" dirty="0"/>
                  <a:t>高精度，将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i-j+1</a:t>
                </a:r>
                <a:r>
                  <a:rPr lang="zh-CN" altLang="en-US" sz="2400" dirty="0"/>
                  <a:t>放到一个数组中，枚举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j</a:t>
                </a:r>
                <a:r>
                  <a:rPr lang="zh-CN" altLang="en-US" sz="2400" dirty="0"/>
                  <a:t>尝试用数组中的数除掉，将数组中剩余的数高精度乘起来，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d>
                  </m:oMath>
                </a14:m>
                <a:r>
                  <a:rPr lang="zh-CN" altLang="en-US" sz="2400" dirty="0"/>
                  <a:t>查询</a:t>
                </a:r>
                <a:r>
                  <a:rPr lang="en-US" altLang="zh-CN" sz="2400" dirty="0"/>
                  <a:t>——</a:t>
                </a:r>
                <a:r>
                  <a:rPr lang="zh-CN" altLang="en-US" sz="2400" dirty="0"/>
                  <a:t>适合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𝑖𝑗𝑞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5887993"/>
              </a:xfrm>
              <a:blipFill>
                <a:blip r:embed="rId3"/>
                <a:stretch>
                  <a:fillRect l="-724" t="-1290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6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999911659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400" dirty="0"/>
              </a:p>
              <a:p>
                <a:r>
                  <a:rPr lang="en-US" altLang="zh-CN" sz="2400" dirty="0"/>
                  <a:t>999911659</a:t>
                </a:r>
                <a:r>
                  <a:rPr lang="zh-CN" altLang="en-US" sz="2400" dirty="0"/>
                  <a:t>是质数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  <a:blipFill>
                <a:blip r:embed="rId3"/>
                <a:stretch>
                  <a:fillRect l="-724" t="-1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4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618076" cy="54114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ϕ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999911658</m:t>
                        </m:r>
                      </m:sup>
                    </m:sSup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999911659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p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m:rPr>
                                <m:lit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  <m:r>
                          <a:rPr lang="en-US" sz="2400">
                            <a:latin typeface="Cambria Math" panose="02040503050406030204" pitchFamily="18" charset="0"/>
                          </a:rPr>
                          <m:t>%999911658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 999911659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999911658=2×3×467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×35617</m:t>
                    </m:r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则可以通过</a:t>
                </a:r>
                <a:r>
                  <a:rPr lang="en-US" altLang="zh-CN" sz="2400" dirty="0"/>
                  <a:t>Lucas</a:t>
                </a:r>
                <a:r>
                  <a:rPr lang="zh-CN" altLang="en-US" sz="2400" dirty="0"/>
                  <a:t>算出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zh-CN" altLang="en-US" sz="2400" b="0" i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4679</m:t>
                        </m:r>
                      </m:e>
                    </m:d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35617</m:t>
                        </m:r>
                      </m:e>
                    </m:d>
                  </m:oMath>
                </a14:m>
                <a:r>
                  <a:rPr lang="zh-CN" altLang="en-US" sz="2400" dirty="0"/>
                  <a:t>，再用中国剩余定理将这些合起来可得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模</a:t>
                </a:r>
                <a:r>
                  <a:rPr lang="en-US" altLang="zh-CN" sz="2400" dirty="0"/>
                  <a:t>999911658</a:t>
                </a:r>
                <a:r>
                  <a:rPr lang="zh-CN" altLang="en-US" sz="2400" dirty="0"/>
                  <a:t>的值，最后快速幂一下就是答案</a:t>
                </a:r>
                <a:endParaRPr lang="en-US" altLang="zh-CN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618076" cy="5411419"/>
              </a:xfrm>
              <a:blipFill>
                <a:blip r:embed="rId3"/>
                <a:stretch>
                  <a:fillRect l="-717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99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439552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是一个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进制数满足：</a:t>
                </a:r>
                <a:endParaRPr lang="en-US" altLang="zh-CN" sz="2400" dirty="0"/>
              </a:p>
              <a:p>
                <a:r>
                  <a:rPr lang="zh-CN" altLang="en-US" sz="2400" dirty="0"/>
                  <a:t>至少是一个两位进制数</a:t>
                </a:r>
                <a:endParaRPr lang="en-US" altLang="zh-CN" sz="2400" dirty="0"/>
              </a:p>
              <a:p>
                <a:r>
                  <a:rPr lang="zh-CN" altLang="en-US" sz="2400" dirty="0"/>
                  <a:t>作为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进制数，除最低位，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的每一位严格小于比它第一位的数，比如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123</m:t>
                            </m:r>
                          </m:e>
                        </m:d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转换为二进制数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后，则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/>
                  <a:t>的总位数不超过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给定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，求不同的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的个数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大概普及</a:t>
                </a:r>
                <a:r>
                  <a:rPr lang="en-US" altLang="zh-CN" sz="2400" dirty="0"/>
                  <a:t>+/</a:t>
                </a:r>
                <a:r>
                  <a:rPr lang="zh-CN" altLang="en-US" sz="2400" dirty="0"/>
                  <a:t>提高</a:t>
                </a:r>
                <a:r>
                  <a:rPr lang="en-US" altLang="zh-CN" sz="2400" dirty="0"/>
                  <a:t>-</a:t>
                </a:r>
                <a:r>
                  <a:rPr lang="zh-CN" altLang="en-US" sz="2400" dirty="0"/>
                  <a:t>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4395523"/>
              </a:xfrm>
              <a:blipFill>
                <a:blip r:embed="rId3"/>
                <a:stretch>
                  <a:fillRect l="-724" t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87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783186" cy="54114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进制下的一位对应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进制下的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位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第一位除外</a:t>
                </a:r>
                <a:r>
                  <a:rPr lang="en-US" altLang="zh-CN" sz="2400" dirty="0"/>
                  <a:t>)</a:t>
                </a:r>
              </a:p>
              <a:p>
                <a:r>
                  <a:rPr lang="zh-CN" altLang="en-US" sz="2400" dirty="0"/>
                  <a:t>不考虑最高位的情况下，每一位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1,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1≪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sz="2400" dirty="0"/>
                  <a:t>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1≪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种选择；枚举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400" dirty="0"/>
                  <a:t>位，那么从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1≪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个数中不重复地选择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个，只能构成唯一的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400" dirty="0"/>
                  <a:t>(</a:t>
                </a:r>
                <a:r>
                  <a:rPr lang="zh-CN" altLang="en-US" sz="2400" dirty="0"/>
                  <a:t>因为单调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，所以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位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1≪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zh-CN" altLang="en-US" sz="2400" dirty="0"/>
                  <a:t>种</a:t>
                </a:r>
                <a:endParaRPr lang="en-US" sz="2400" dirty="0"/>
              </a:p>
              <a:p>
                <a:r>
                  <a:rPr lang="zh-CN" altLang="en-US" sz="2400" dirty="0"/>
                  <a:t>枚举最高位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j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[1,(1≪(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)−1]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，则剩下的</a:t>
                </a:r>
                <a:r>
                  <a:rPr lang="en-US" altLang="zh-CN" sz="2400" dirty="0"/>
                  <a:t>w/k</a:t>
                </a:r>
                <a:r>
                  <a:rPr lang="zh-CN" altLang="en-US" sz="2400" dirty="0"/>
                  <a:t>位有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1≪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zh-CN" altLang="en-US" sz="2400" dirty="0"/>
                  <a:t>种选择，最高位为</a:t>
                </a:r>
                <a:r>
                  <a:rPr lang="en-US" altLang="zh-CN" sz="2400" dirty="0"/>
                  <a:t>j</a:t>
                </a:r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1≪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zh-CN" altLang="en-US" sz="2400" dirty="0"/>
                  <a:t>种</a:t>
                </a:r>
                <a:endParaRPr lang="en-US" altLang="zh-CN" sz="2400" dirty="0"/>
              </a:p>
              <a:p>
                <a:r>
                  <a:rPr lang="zh-CN" altLang="en-US" sz="2400" dirty="0"/>
                  <a:t>本题要用之前说的高精度算组合数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783186" cy="5411419"/>
              </a:xfrm>
              <a:blipFill>
                <a:blip r:embed="rId3"/>
                <a:stretch>
                  <a:fillRect l="-706" t="-1408" r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A5293-4F9B-7741-85EC-5C89E970E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543960"/>
            <a:ext cx="5352584" cy="10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6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求</a:t>
                </a:r>
                <a:r>
                  <a:rPr lang="en-US" altLang="zh-CN" sz="2400" dirty="0"/>
                  <a:t>[</a:t>
                </a:r>
                <a:r>
                  <a:rPr lang="en-US" sz="2400" dirty="0" err="1"/>
                  <a:t>start,endd</a:t>
                </a:r>
                <a:r>
                  <a:rPr lang="en-US" sz="2400" dirty="0"/>
                  <a:t>]</a:t>
                </a:r>
                <a:r>
                  <a:rPr lang="zh-CN" altLang="en-US" sz="2400" dirty="0"/>
                  <a:t>区间内二进制下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多于或等于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的数的个数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𝑒𝑛𝑑</m:t>
                    </m:r>
                    <m:r>
                      <a:rPr lang="zh-CN" altLang="en-US" sz="240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9&lt;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有数位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那味了？</a:t>
                </a:r>
                <a:endParaRPr lang="en-US" altLang="zh-CN" sz="2400" dirty="0"/>
              </a:p>
              <a:p>
                <a:r>
                  <a:rPr lang="zh-CN" altLang="en-US" sz="2400" dirty="0"/>
                  <a:t>大概普及</a:t>
                </a:r>
                <a:r>
                  <a:rPr lang="en-US" altLang="zh-CN" sz="2400" dirty="0"/>
                  <a:t>+/</a:t>
                </a:r>
                <a:r>
                  <a:rPr lang="zh-CN" altLang="en-US" sz="2400" dirty="0"/>
                  <a:t>提高</a:t>
                </a:r>
                <a:r>
                  <a:rPr lang="en-US" altLang="zh-CN" sz="2400" dirty="0"/>
                  <a:t>-</a:t>
                </a:r>
                <a:r>
                  <a:rPr lang="zh-CN" altLang="en-US" sz="2400" dirty="0"/>
                  <a:t>？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5"/>
                <a:ext cx="10515600" cy="3629066"/>
              </a:xfrm>
              <a:blipFill>
                <a:blip r:embed="rId3"/>
                <a:stretch>
                  <a:fillRect l="-724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6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783186" cy="54114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总体思路：分别算出</a:t>
                </a:r>
                <a:r>
                  <a:rPr lang="en-US" altLang="zh-CN" sz="2400" dirty="0"/>
                  <a:t>[1,endd+1)</a:t>
                </a:r>
                <a:r>
                  <a:rPr lang="zh-CN" altLang="en-US" sz="2400" dirty="0"/>
                  <a:t>和</a:t>
                </a:r>
                <a:r>
                  <a:rPr lang="en-US" altLang="zh-CN" sz="2400" dirty="0"/>
                  <a:t>[1,start)</a:t>
                </a:r>
                <a:r>
                  <a:rPr lang="zh-CN" altLang="en-US" sz="2400" dirty="0"/>
                  <a:t>中满足条件的数的个数，二者的差就是答案</a:t>
                </a:r>
                <a:endParaRPr lang="en-US" altLang="zh-CN" sz="2400" dirty="0"/>
              </a:p>
              <a:p>
                <a:r>
                  <a:rPr lang="zh-CN" altLang="en-US" sz="2400" dirty="0"/>
                  <a:t>我要求</a:t>
                </a:r>
                <a:r>
                  <a:rPr lang="en-US" altLang="zh-CN" sz="2400"/>
                  <a:t>[1,</a:t>
                </a:r>
                <a:r>
                  <a:rPr lang="en-US" altLang="zh-CN" sz="2400" dirty="0"/>
                  <a:t>x)</a:t>
                </a:r>
                <a:r>
                  <a:rPr lang="zh-CN" altLang="en-US" sz="2400" dirty="0"/>
                  <a:t>中满足条件的数的个数，假设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在二进制下有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位，则对于</a:t>
                </a:r>
                <a:r>
                  <a:rPr lang="en-US" altLang="zh-CN" sz="2400" dirty="0"/>
                  <a:t>[2,b-1]</a:t>
                </a:r>
                <a:r>
                  <a:rPr lang="zh-CN" altLang="en-US" sz="2400" dirty="0"/>
                  <a:t>位二进制数是没有任何限制的，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位无限制二进制数中满足条件的个数是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，代表最少有</a:t>
                </a:r>
                <a:r>
                  <a:rPr lang="en-US" altLang="zh-CN" sz="2400" dirty="0"/>
                  <a:t>(i+1)/2</a:t>
                </a:r>
                <a:r>
                  <a:rPr lang="zh-CN" altLang="en-US" sz="2400" dirty="0"/>
                  <a:t>个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，因为首位已经确定是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，所以在剩下</a:t>
                </a:r>
                <a:r>
                  <a:rPr lang="en-US" altLang="zh-CN" sz="2400" dirty="0"/>
                  <a:t>i-1</a:t>
                </a:r>
                <a:r>
                  <a:rPr lang="zh-CN" altLang="en-US" sz="2400" dirty="0"/>
                  <a:t>位中选</a:t>
                </a:r>
                <a:r>
                  <a:rPr lang="en-US" altLang="zh-CN" sz="2400" dirty="0"/>
                  <a:t>j</a:t>
                </a:r>
                <a:r>
                  <a:rPr lang="zh-CN" altLang="en-US" sz="2400" dirty="0"/>
                  <a:t>为填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，剩下填</a:t>
                </a:r>
                <a:r>
                  <a:rPr lang="en-US" altLang="zh-CN" sz="2400" dirty="0"/>
                  <a:t>1</a:t>
                </a:r>
              </a:p>
              <a:p>
                <a:r>
                  <a:rPr lang="en-US" altLang="zh-CN" sz="2400" dirty="0"/>
                  <a:t>b</a:t>
                </a:r>
                <a:r>
                  <a:rPr lang="zh-CN" altLang="en-US" sz="2400" dirty="0"/>
                  <a:t>位二进制数一定有一些限制：考察第</a:t>
                </a:r>
                <a:r>
                  <a:rPr lang="en-US" altLang="zh-CN" sz="2400" dirty="0" err="1"/>
                  <a:t>i</a:t>
                </a:r>
                <a:r>
                  <a:rPr lang="zh-CN" altLang="en-US" sz="2400" dirty="0"/>
                  <a:t>位时，如果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这一位是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，则这一位可以选择是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；如果这一位填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，那么后面的位就没有限制，可以直接算出来满足条件的个数是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𝑧𝑒𝑟𝑜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</a:t>
                </a:r>
                <a:r>
                  <a:rPr lang="en-US" altLang="zh-CN" sz="2400" dirty="0"/>
                  <a:t>zero</a:t>
                </a:r>
                <a:r>
                  <a:rPr lang="zh-CN" altLang="en-US" sz="2400" dirty="0"/>
                  <a:t>是已经填入的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的个数；如果这一位填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，就继续看下一位；如果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这一位是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，由刚才的分析可以看出来，能到这一位一定是有限制的，所以这一位只能是</a:t>
                </a:r>
                <a:r>
                  <a:rPr lang="en-US" altLang="zh-CN" sz="2400" dirty="0"/>
                  <a:t>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783186" cy="5411419"/>
              </a:xfrm>
              <a:blipFill>
                <a:blip r:embed="rId3"/>
                <a:stretch>
                  <a:fillRect l="-2118" t="-1408" r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075B0-4135-A246-9A9A-CE494EC59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315" y="3109172"/>
            <a:ext cx="2907370" cy="461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7053CD-2894-F045-88B8-76AE818D4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343" y="5234153"/>
            <a:ext cx="3412247" cy="14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5380</TotalTime>
  <Words>2395</Words>
  <Application>Microsoft Macintosh PowerPoint</Application>
  <PresentationFormat>Widescreen</PresentationFormat>
  <Paragraphs>151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组合数学瞎讲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组合数学瞎讲</dc:title>
  <dc:creator>QI QI</dc:creator>
  <cp:lastModifiedBy>QI QI</cp:lastModifiedBy>
  <cp:revision>501</cp:revision>
  <dcterms:created xsi:type="dcterms:W3CDTF">2020-08-07T07:19:07Z</dcterms:created>
  <dcterms:modified xsi:type="dcterms:W3CDTF">2020-08-11T07:37:31Z</dcterms:modified>
</cp:coreProperties>
</file>