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0"/>
  </p:notesMasterIdLst>
  <p:sldIdLst>
    <p:sldId id="256" r:id="rId2"/>
    <p:sldId id="257" r:id="rId3"/>
    <p:sldId id="276" r:id="rId4"/>
    <p:sldId id="258" r:id="rId5"/>
    <p:sldId id="265" r:id="rId6"/>
    <p:sldId id="266" r:id="rId7"/>
    <p:sldId id="261" r:id="rId8"/>
    <p:sldId id="277" r:id="rId9"/>
    <p:sldId id="259" r:id="rId10"/>
    <p:sldId id="279" r:id="rId11"/>
    <p:sldId id="267" r:id="rId12"/>
    <p:sldId id="268" r:id="rId13"/>
    <p:sldId id="269" r:id="rId14"/>
    <p:sldId id="270" r:id="rId15"/>
    <p:sldId id="272" r:id="rId16"/>
    <p:sldId id="271" r:id="rId17"/>
    <p:sldId id="273" r:id="rId18"/>
    <p:sldId id="27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59" autoAdjust="0"/>
    <p:restoredTop sz="94660"/>
  </p:normalViewPr>
  <p:slideViewPr>
    <p:cSldViewPr snapToGrid="0">
      <p:cViewPr varScale="1">
        <p:scale>
          <a:sx n="124" d="100"/>
          <a:sy n="124" d="100"/>
        </p:scale>
        <p:origin x="184"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3C7196-8C3C-48B9-BFE4-59B7DC1924B4}" type="datetimeFigureOut">
              <a:rPr lang="tr-TR" smtClean="0"/>
              <a:t>19.12.2021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74157A-DA69-4FE4-8505-9DABFDAB7541}" type="slidenum">
              <a:rPr lang="tr-TR" smtClean="0"/>
              <a:t>‹#›</a:t>
            </a:fld>
            <a:endParaRPr lang="tr-TR"/>
          </a:p>
        </p:txBody>
      </p:sp>
    </p:spTree>
    <p:extLst>
      <p:ext uri="{BB962C8B-B14F-4D97-AF65-F5344CB8AC3E}">
        <p14:creationId xmlns:p14="http://schemas.microsoft.com/office/powerpoint/2010/main" val="2445671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6149636-2F85-430E-835A-DD0A7D4FDDFD}" type="datetime1">
              <a:rPr lang="en-US" smtClean="0"/>
              <a:t>12/19/21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8E18BB1-3D2E-4A28-A109-A06369B0607E}" type="datetime1">
              <a:rPr lang="en-US" smtClean="0"/>
              <a:t>12/19/21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BAEC334-75B3-4B38-9C0F-290C7214AFA3}" type="datetime1">
              <a:rPr lang="en-US" smtClean="0"/>
              <a:t>12/19/21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A4E65AA-6F7A-428C-BDD3-B1F056753C61}" type="datetime1">
              <a:rPr lang="en-US" smtClean="0"/>
              <a:t>12/19/21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8593667" y="6272784"/>
            <a:ext cx="2644309" cy="365125"/>
          </a:xfrm>
        </p:spPr>
        <p:txBody>
          <a:bodyPr/>
          <a:lstStyle/>
          <a:p>
            <a:fld id="{AED1B2C2-C6A2-45AE-8F04-D9037275C5F5}" type="datetime1">
              <a:rPr lang="en-US" smtClean="0"/>
              <a:t>12/19/21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81C82F1-FE20-4EF5-9DC0-FC8CFA2580FD}" type="datetime1">
              <a:rPr lang="en-US" smtClean="0"/>
              <a:t>12/19/21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D7FA966-7010-44A2-9287-AD7C5FDCAEFA}" type="datetime1">
              <a:rPr lang="en-US" smtClean="0"/>
              <a:t>12/19/21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F7DDCA58-C3DA-4164-B6DE-E5D8D81C27E8}" type="datetime1">
              <a:rPr lang="en-US" smtClean="0"/>
              <a:t>12/19/21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53FB47-E8AB-47BB-B412-7B5C9BEE7954}" type="datetime1">
              <a:rPr lang="en-US" smtClean="0"/>
              <a:t>12/19/21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A674855-5B5A-4824-9EEE-09470B1AA4A8}" type="datetime1">
              <a:rPr lang="en-US" smtClean="0"/>
              <a:t>12/19/21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38CF0F28-397A-4DC3-AE57-E6E51B228D18}" type="datetime1">
              <a:rPr lang="en-US" smtClean="0"/>
              <a:t>12/19/21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3FC0687-0B81-42D7-99DE-50588FF83A3B}" type="datetime1">
              <a:rPr lang="en-US" smtClean="0"/>
              <a:t>12/19/21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aa.com.tr/tr/bilim-teknoloji/2020nin-yukselen-10-teknolojisi-belli-oldu/2059496" TargetMode="External"/><Relationship Id="rId3" Type="http://schemas.microsoft.com/office/2007/relationships/hdphoto" Target="../media/hdphoto1.wdp"/><Relationship Id="rId7"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 Id="rId9" Type="http://schemas.openxmlformats.org/officeDocument/2006/relationships/hyperlink" Target="https://youtu.be/oa-4KXE_LIs" TargetMode="Externa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facebook.com/pg/BeSmileCenter/videos/"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rgipark.org.tr/tr/download/article-file/4034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ndustrie40-readiness.de/?lang=en"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www.tarnet.com.tr/medya-merkezi/blog/endustri-4-0-nedir/" TargetMode="External"/><Relationship Id="rId5" Type="http://schemas.openxmlformats.org/officeDocument/2006/relationships/image" Target="../media/image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DkjfIyVzLFU" TargetMode="External"/><Relationship Id="rId2" Type="http://schemas.openxmlformats.org/officeDocument/2006/relationships/hyperlink" Target="https://www.youtube.com/watch?v=atQDXzpldmg" TargetMode="External"/><Relationship Id="rId1" Type="http://schemas.openxmlformats.org/officeDocument/2006/relationships/slideLayout" Target="../slideLayouts/slideLayout2.xml"/><Relationship Id="rId4" Type="http://schemas.openxmlformats.org/officeDocument/2006/relationships/hyperlink" Target="https://www.youtube.com/watch?v=pO20JoKa48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icrosoft.com/tr-tr/microsoft-365/p/access/CFQ7TTC0HHMX?&amp;ef_id=Cj0KCQiAzfuNBhCGARIsAD1nu-9MMB_fyjjzsUUupa19KpZyd43xGlVKu9Gd1k2j0dTdqDeNoBnu7f8aAqDNEALw_wcB:G:s&amp;OCID=AID2200006_SEM_Cj0KCQiAzfuNBhCGARIsAD1nu-9MMB_fyjjzsUUupa19KpZyd43xGlVKu9Gd1k2j0dTdqDeNoBnu7f8aAqDNEALw_wcB:G:s&amp;lnkd=Google_O365SMB_Brand&amp;gclid=Cj0KCQiAzfuNBhCGARIsAD1nu-9MMB_fyjjzsUUupa19KpZyd43xGlVKu9Gd1k2j0dTdqDeNoBnu7f8aAqDNEALw_wcB" TargetMode="External"/><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0" name="Group 88">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90" name="Oval 89">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1" name="Oval 90">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102" name="Rectangle 9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9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Rectangle 9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Rectangle 9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3470C946-CBF8-4F90-A06C-0DC51DB8ECB3}"/>
              </a:ext>
            </a:extLst>
          </p:cNvPr>
          <p:cNvSpPr>
            <a:spLocks noGrp="1"/>
          </p:cNvSpPr>
          <p:nvPr>
            <p:ph type="ctrTitle"/>
          </p:nvPr>
        </p:nvSpPr>
        <p:spPr>
          <a:xfrm>
            <a:off x="1069848" y="484632"/>
            <a:ext cx="10058400" cy="1609344"/>
          </a:xfrm>
        </p:spPr>
        <p:txBody>
          <a:bodyPr vert="horz" lIns="91440" tIns="45720" rIns="91440" bIns="45720" rtlCol="0" anchor="ctr">
            <a:normAutofit/>
          </a:bodyPr>
          <a:lstStyle/>
          <a:p>
            <a:pPr>
              <a:lnSpc>
                <a:spcPct val="90000"/>
              </a:lnSpc>
            </a:pPr>
            <a:r>
              <a:rPr lang="en-US" sz="5400">
                <a:blipFill>
                  <a:blip r:embed="rId6">
                    <a:extLst>
                      <a:ext uri="{28A0092B-C50C-407E-A947-70E740481C1C}">
                        <a14:useLocalDpi xmlns:a14="http://schemas.microsoft.com/office/drawing/2010/main" val="0"/>
                      </a:ext>
                    </a:extLst>
                  </a:blip>
                  <a:tile tx="6350" ty="-127000" sx="65000" sy="64000" flip="none" algn="tl"/>
                </a:blipFill>
              </a:rPr>
              <a:t>TECHNOLOGICAL TRANSFORMATION</a:t>
            </a:r>
          </a:p>
        </p:txBody>
      </p:sp>
      <p:pic>
        <p:nvPicPr>
          <p:cNvPr id="6" name="Picture 5" descr="A picture containing engine&#10;&#10;Description automatically generated">
            <a:extLst>
              <a:ext uri="{FF2B5EF4-FFF2-40B4-BE49-F238E27FC236}">
                <a16:creationId xmlns:a16="http://schemas.microsoft.com/office/drawing/2014/main" id="{2DD48DF2-32D5-6D40-9ED5-37FA52F2A977}"/>
              </a:ext>
            </a:extLst>
          </p:cNvPr>
          <p:cNvPicPr>
            <a:picLocks noChangeAspect="1"/>
          </p:cNvPicPr>
          <p:nvPr/>
        </p:nvPicPr>
        <p:blipFill rotWithShape="1">
          <a:blip r:embed="rId7"/>
          <a:srcRect l="20165" r="6899"/>
          <a:stretch/>
        </p:blipFill>
        <p:spPr>
          <a:xfrm>
            <a:off x="1007200" y="2119338"/>
            <a:ext cx="5088800" cy="3907158"/>
          </a:xfrm>
          <a:prstGeom prst="rect">
            <a:avLst/>
          </a:prstGeom>
        </p:spPr>
      </p:pic>
      <p:sp>
        <p:nvSpPr>
          <p:cNvPr id="3" name="Alt Başlık 2">
            <a:extLst>
              <a:ext uri="{FF2B5EF4-FFF2-40B4-BE49-F238E27FC236}">
                <a16:creationId xmlns:a16="http://schemas.microsoft.com/office/drawing/2014/main" id="{61DB3CCC-EF29-46F7-98CB-F0A1C11EAE8F}"/>
              </a:ext>
            </a:extLst>
          </p:cNvPr>
          <p:cNvSpPr>
            <a:spLocks noGrp="1"/>
          </p:cNvSpPr>
          <p:nvPr>
            <p:ph type="subTitle" idx="1"/>
          </p:nvPr>
        </p:nvSpPr>
        <p:spPr>
          <a:xfrm>
            <a:off x="6496216" y="2320412"/>
            <a:ext cx="4632031" cy="3851787"/>
          </a:xfrm>
        </p:spPr>
        <p:txBody>
          <a:bodyPr vert="horz" lIns="91440" tIns="45720" rIns="91440" bIns="45720" rtlCol="0" anchor="ctr">
            <a:normAutofit/>
          </a:bodyPr>
          <a:lstStyle/>
          <a:p>
            <a:pPr indent="-182880">
              <a:buFont typeface="Wingdings" pitchFamily="2" charset="2"/>
              <a:buChar char="§"/>
            </a:pPr>
            <a:r>
              <a:rPr lang="en-US" dirty="0"/>
              <a:t>YAREN ÇANĞA 201735009</a:t>
            </a:r>
          </a:p>
          <a:p>
            <a:pPr indent="-182880">
              <a:buFont typeface="Wingdings" pitchFamily="2" charset="2"/>
              <a:buChar char="§"/>
            </a:pPr>
            <a:r>
              <a:rPr lang="en-US" dirty="0"/>
              <a:t>ZEYNEP BÜŞRA SÜRGÜ 20200305305</a:t>
            </a:r>
          </a:p>
          <a:p>
            <a:pPr indent="-182880">
              <a:buFont typeface="Wingdings" pitchFamily="2" charset="2"/>
              <a:buChar char="§"/>
            </a:pPr>
            <a:r>
              <a:rPr lang="en-US" dirty="0"/>
              <a:t>ALEYNA KARACENGEL 201735023</a:t>
            </a:r>
          </a:p>
          <a:p>
            <a:pPr indent="-182880">
              <a:buFont typeface="Wingdings" pitchFamily="2" charset="2"/>
              <a:buChar char="§"/>
            </a:pPr>
            <a:r>
              <a:rPr lang="en-US" dirty="0"/>
              <a:t>MEHMET MERT ÖREN 201735011</a:t>
            </a:r>
          </a:p>
          <a:p>
            <a:pPr indent="-182880">
              <a:buFont typeface="Wingdings" pitchFamily="2" charset="2"/>
              <a:buChar char="§"/>
            </a:pPr>
            <a:endParaRPr lang="en-US" dirty="0"/>
          </a:p>
        </p:txBody>
      </p:sp>
      <p:sp>
        <p:nvSpPr>
          <p:cNvPr id="101" name="Oval 10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3" name="Oval 10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ayt Numarası Yer Tutucusu 3">
            <a:extLst>
              <a:ext uri="{FF2B5EF4-FFF2-40B4-BE49-F238E27FC236}">
                <a16:creationId xmlns:a16="http://schemas.microsoft.com/office/drawing/2014/main" id="{2DFDA960-BFC9-47B5-83B3-C6F408D9171D}"/>
              </a:ext>
            </a:extLst>
          </p:cNvPr>
          <p:cNvSpPr>
            <a:spLocks noGrp="1"/>
          </p:cNvSpPr>
          <p:nvPr>
            <p:ph type="sldNum" sz="quarter" idx="12"/>
          </p:nvPr>
        </p:nvSpPr>
        <p:spPr>
          <a:xfrm>
            <a:off x="11311128" y="6272784"/>
            <a:ext cx="640080" cy="365125"/>
          </a:xfrm>
        </p:spPr>
        <p:txBody>
          <a:bodyPr vert="horz" lIns="91440" tIns="45720" rIns="91440" bIns="45720" rtlCol="0" anchor="ctr">
            <a:normAutofit/>
          </a:bodyPr>
          <a:lstStyle/>
          <a:p>
            <a:pPr>
              <a:spcAft>
                <a:spcPts val="600"/>
              </a:spcAft>
            </a:pPr>
            <a:fld id="{4FAB73BC-B049-4115-A692-8D63A059BFB8}" type="slidenum">
              <a:rPr lang="en-US" sz="1400" smtClean="0"/>
              <a:pPr>
                <a:spcAft>
                  <a:spcPts val="600"/>
                </a:spcAft>
              </a:pPr>
              <a:t>1</a:t>
            </a:fld>
            <a:endParaRPr lang="en-US" sz="1400"/>
          </a:p>
        </p:txBody>
      </p:sp>
      <p:sp>
        <p:nvSpPr>
          <p:cNvPr id="7" name="TextBox 6">
            <a:extLst>
              <a:ext uri="{FF2B5EF4-FFF2-40B4-BE49-F238E27FC236}">
                <a16:creationId xmlns:a16="http://schemas.microsoft.com/office/drawing/2014/main" id="{F36990D5-44D4-BA40-AE73-3658BACA598D}"/>
              </a:ext>
            </a:extLst>
          </p:cNvPr>
          <p:cNvSpPr txBox="1"/>
          <p:nvPr/>
        </p:nvSpPr>
        <p:spPr>
          <a:xfrm>
            <a:off x="978006" y="5958831"/>
            <a:ext cx="4852675" cy="923330"/>
          </a:xfrm>
          <a:prstGeom prst="rect">
            <a:avLst/>
          </a:prstGeom>
          <a:noFill/>
        </p:spPr>
        <p:txBody>
          <a:bodyPr wrap="square" rtlCol="0">
            <a:spAutoFit/>
          </a:bodyPr>
          <a:lstStyle/>
          <a:p>
            <a:r>
              <a:rPr lang="en-US" dirty="0">
                <a:hlinkClick r:id="rId8"/>
              </a:rPr>
              <a:t>https://www.aa.com.tr/tr/bilim-teknoloji/2020nin-yukselen-10-teknolojisi-belli-oldu/2059496</a:t>
            </a:r>
            <a:endParaRPr dirty="0"/>
          </a:p>
        </p:txBody>
      </p:sp>
      <p:sp>
        <p:nvSpPr>
          <p:cNvPr id="5" name="TextBox 4">
            <a:extLst>
              <a:ext uri="{FF2B5EF4-FFF2-40B4-BE49-F238E27FC236}">
                <a16:creationId xmlns:a16="http://schemas.microsoft.com/office/drawing/2014/main" id="{8C922937-763A-7A48-BEDC-E242C592F6C8}"/>
              </a:ext>
            </a:extLst>
          </p:cNvPr>
          <p:cNvSpPr txBox="1"/>
          <p:nvPr/>
        </p:nvSpPr>
        <p:spPr>
          <a:xfrm>
            <a:off x="7293649" y="5774165"/>
            <a:ext cx="2138471" cy="646331"/>
          </a:xfrm>
          <a:prstGeom prst="rect">
            <a:avLst/>
          </a:prstGeom>
          <a:noFill/>
        </p:spPr>
        <p:txBody>
          <a:bodyPr wrap="none" rtlCol="0">
            <a:spAutoFit/>
          </a:bodyPr>
          <a:lstStyle/>
          <a:p>
            <a:r>
              <a:rPr lang="tr-TR" dirty="0"/>
              <a:t>Presentation Link:</a:t>
            </a:r>
          </a:p>
          <a:p>
            <a:endParaRPr dirty="0"/>
          </a:p>
        </p:txBody>
      </p:sp>
      <p:sp>
        <p:nvSpPr>
          <p:cNvPr id="8" name="TextBox 7">
            <a:extLst>
              <a:ext uri="{FF2B5EF4-FFF2-40B4-BE49-F238E27FC236}">
                <a16:creationId xmlns:a16="http://schemas.microsoft.com/office/drawing/2014/main" id="{8EF2E280-6962-724D-8277-984E06D3B723}"/>
              </a:ext>
            </a:extLst>
          </p:cNvPr>
          <p:cNvSpPr txBox="1"/>
          <p:nvPr/>
        </p:nvSpPr>
        <p:spPr>
          <a:xfrm>
            <a:off x="7277695" y="6162084"/>
            <a:ext cx="3319883" cy="369332"/>
          </a:xfrm>
          <a:prstGeom prst="rect">
            <a:avLst/>
          </a:prstGeom>
          <a:noFill/>
        </p:spPr>
        <p:txBody>
          <a:bodyPr wrap="none" rtlCol="0">
            <a:spAutoFit/>
          </a:bodyPr>
          <a:lstStyle/>
          <a:p>
            <a:r>
              <a:rPr lang="en-US" dirty="0">
                <a:hlinkClick r:id="rId9"/>
              </a:rPr>
              <a:t>https://youtu.be/oa-4KXE_LIs</a:t>
            </a:r>
            <a:endParaRPr dirty="0"/>
          </a:p>
        </p:txBody>
      </p:sp>
    </p:spTree>
    <p:extLst>
      <p:ext uri="{BB962C8B-B14F-4D97-AF65-F5344CB8AC3E}">
        <p14:creationId xmlns:p14="http://schemas.microsoft.com/office/powerpoint/2010/main" val="3222901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8" name="Oval 17">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21" name="Rectangle 20">
            <a:extLst>
              <a:ext uri="{FF2B5EF4-FFF2-40B4-BE49-F238E27FC236}">
                <a16:creationId xmlns:a16="http://schemas.microsoft.com/office/drawing/2014/main" id="{E8035907-EB9C-4E11-8A9B-D25B0AD8D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6E7C3B3-B4B4-CB47-B117-D718DE2919FB}"/>
              </a:ext>
            </a:extLst>
          </p:cNvPr>
          <p:cNvSpPr>
            <a:spLocks noGrp="1"/>
          </p:cNvSpPr>
          <p:nvPr>
            <p:ph type="title"/>
          </p:nvPr>
        </p:nvSpPr>
        <p:spPr>
          <a:xfrm>
            <a:off x="7212338" y="604830"/>
            <a:ext cx="4655506" cy="3492637"/>
          </a:xfrm>
        </p:spPr>
        <p:txBody>
          <a:bodyPr vert="horz" lIns="91440" tIns="45720" rIns="91440" bIns="45720" rtlCol="0" anchor="b">
            <a:normAutofit fontScale="90000"/>
          </a:bodyPr>
          <a:lstStyle/>
          <a:p>
            <a:br>
              <a:rPr lang="en-US" b="1" dirty="0"/>
            </a:br>
            <a:r>
              <a:rPr lang="en-US" dirty="0"/>
              <a:t>INSTALLATION PROCESS </a:t>
            </a:r>
            <a:br>
              <a:rPr lang="en-US" dirty="0"/>
            </a:br>
            <a:endParaRPr lang="en-US" sz="6000" dirty="0">
              <a:solidFill>
                <a:schemeClr val="tx1"/>
              </a:solidFill>
            </a:endParaRPr>
          </a:p>
        </p:txBody>
      </p:sp>
      <p:sp>
        <p:nvSpPr>
          <p:cNvPr id="23" name="Freeform: Shape 22">
            <a:extLst>
              <a:ext uri="{FF2B5EF4-FFF2-40B4-BE49-F238E27FC236}">
                <a16:creationId xmlns:a16="http://schemas.microsoft.com/office/drawing/2014/main" id="{1F4852F6-7518-4984-BD06-9DCC65609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720071"/>
            <a:ext cx="5503939" cy="5503939"/>
          </a:xfrm>
          <a:custGeom>
            <a:avLst/>
            <a:gdLst>
              <a:gd name="connsiteX0" fmla="*/ 1751076 w 3502152"/>
              <a:gd name="connsiteY0" fmla="*/ 228600 h 3502152"/>
              <a:gd name="connsiteX1" fmla="*/ 228600 w 3502152"/>
              <a:gd name="connsiteY1" fmla="*/ 1751076 h 3502152"/>
              <a:gd name="connsiteX2" fmla="*/ 1751076 w 3502152"/>
              <a:gd name="connsiteY2" fmla="*/ 3273552 h 3502152"/>
              <a:gd name="connsiteX3" fmla="*/ 3273552 w 3502152"/>
              <a:gd name="connsiteY3" fmla="*/ 1751076 h 3502152"/>
              <a:gd name="connsiteX4" fmla="*/ 1751076 w 3502152"/>
              <a:gd name="connsiteY4" fmla="*/ 228600 h 3502152"/>
              <a:gd name="connsiteX5" fmla="*/ 1751076 w 3502152"/>
              <a:gd name="connsiteY5" fmla="*/ 0 h 3502152"/>
              <a:gd name="connsiteX6" fmla="*/ 3502152 w 3502152"/>
              <a:gd name="connsiteY6" fmla="*/ 1751076 h 3502152"/>
              <a:gd name="connsiteX7" fmla="*/ 1751076 w 3502152"/>
              <a:gd name="connsiteY7" fmla="*/ 3502152 h 3502152"/>
              <a:gd name="connsiteX8" fmla="*/ 0 w 3502152"/>
              <a:gd name="connsiteY8" fmla="*/ 1751076 h 3502152"/>
              <a:gd name="connsiteX9" fmla="*/ 1751076 w 3502152"/>
              <a:gd name="connsiteY9" fmla="*/ 0 h 350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02152" h="3502152">
                <a:moveTo>
                  <a:pt x="1751076" y="228600"/>
                </a:moveTo>
                <a:cubicBezTo>
                  <a:pt x="910236" y="228600"/>
                  <a:pt x="228600" y="910236"/>
                  <a:pt x="228600" y="1751076"/>
                </a:cubicBezTo>
                <a:cubicBezTo>
                  <a:pt x="228600" y="2591916"/>
                  <a:pt x="910236" y="3273552"/>
                  <a:pt x="1751076" y="3273552"/>
                </a:cubicBezTo>
                <a:cubicBezTo>
                  <a:pt x="2591916" y="3273552"/>
                  <a:pt x="3273552" y="2591916"/>
                  <a:pt x="3273552" y="1751076"/>
                </a:cubicBezTo>
                <a:cubicBezTo>
                  <a:pt x="3273552" y="910236"/>
                  <a:pt x="2591916" y="228600"/>
                  <a:pt x="1751076" y="228600"/>
                </a:cubicBezTo>
                <a:close/>
                <a:moveTo>
                  <a:pt x="1751076" y="0"/>
                </a:moveTo>
                <a:cubicBezTo>
                  <a:pt x="2718169" y="0"/>
                  <a:pt x="3502152" y="783983"/>
                  <a:pt x="3502152" y="1751076"/>
                </a:cubicBezTo>
                <a:cubicBezTo>
                  <a:pt x="3502152" y="2718169"/>
                  <a:pt x="2718169" y="3502152"/>
                  <a:pt x="1751076" y="3502152"/>
                </a:cubicBezTo>
                <a:cubicBezTo>
                  <a:pt x="783983" y="3502152"/>
                  <a:pt x="0" y="2718169"/>
                  <a:pt x="0" y="1751076"/>
                </a:cubicBezTo>
                <a:cubicBezTo>
                  <a:pt x="0" y="783983"/>
                  <a:pt x="783983" y="0"/>
                  <a:pt x="175107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Resim 1" descr="metin, işaret, yol içeren bir resim&#10;&#10;Açıklama otomatik olarak oluşturuldu">
            <a:extLst>
              <a:ext uri="{FF2B5EF4-FFF2-40B4-BE49-F238E27FC236}">
                <a16:creationId xmlns:a16="http://schemas.microsoft.com/office/drawing/2014/main" id="{4E3ECFA1-605E-FC4B-BFF3-9D1D9487CA02}"/>
              </a:ext>
            </a:extLst>
          </p:cNvPr>
          <p:cNvPicPr>
            <a:picLocks noChangeAspect="1"/>
          </p:cNvPicPr>
          <p:nvPr/>
        </p:nvPicPr>
        <p:blipFill>
          <a:blip r:embed="rId6"/>
          <a:stretch>
            <a:fillRect/>
          </a:stretch>
        </p:blipFill>
        <p:spPr>
          <a:xfrm>
            <a:off x="1958377" y="2308707"/>
            <a:ext cx="2874120" cy="2326668"/>
          </a:xfrm>
          <a:prstGeom prst="rect">
            <a:avLst/>
          </a:prstGeom>
        </p:spPr>
      </p:pic>
      <p:sp>
        <p:nvSpPr>
          <p:cNvPr id="25" name="Rectangle 24">
            <a:extLst>
              <a:ext uri="{FF2B5EF4-FFF2-40B4-BE49-F238E27FC236}">
                <a16:creationId xmlns:a16="http://schemas.microsoft.com/office/drawing/2014/main" id="{D9C69FA7-0958-4ED9-A0DF-E87A0C1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02414" y="3431699"/>
            <a:ext cx="36576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2886D6A5-7AF5-1E49-82C1-C79AC87C2102}"/>
              </a:ext>
            </a:extLst>
          </p:cNvPr>
          <p:cNvSpPr>
            <a:spLocks noGrp="1"/>
          </p:cNvSpPr>
          <p:nvPr>
            <p:ph type="sldNum" sz="quarter" idx="12"/>
          </p:nvPr>
        </p:nvSpPr>
        <p:spPr>
          <a:xfrm>
            <a:off x="11311003" y="6215530"/>
            <a:ext cx="713983" cy="479632"/>
          </a:xfrm>
        </p:spPr>
        <p:txBody>
          <a:bodyPr vert="horz" lIns="91440" tIns="45720" rIns="91440" bIns="45720" rtlCol="0" anchor="ctr">
            <a:normAutofit/>
          </a:bodyPr>
          <a:lstStyle/>
          <a:p>
            <a:pPr algn="l" defTabSz="914400">
              <a:lnSpc>
                <a:spcPct val="90000"/>
              </a:lnSpc>
              <a:spcAft>
                <a:spcPts val="600"/>
              </a:spcAft>
            </a:pPr>
            <a:fld id="{4FAB73BC-B049-4115-A692-8D63A059BFB8}" type="slidenum">
              <a:rPr lang="en-US">
                <a:solidFill>
                  <a:schemeClr val="accent1"/>
                </a:solidFill>
              </a:rPr>
              <a:pPr algn="l" defTabSz="914400">
                <a:lnSpc>
                  <a:spcPct val="90000"/>
                </a:lnSpc>
                <a:spcAft>
                  <a:spcPts val="600"/>
                </a:spcAft>
              </a:pPr>
              <a:t>10</a:t>
            </a:fld>
            <a:endParaRPr lang="en-US">
              <a:solidFill>
                <a:schemeClr val="accent1"/>
              </a:solidFill>
            </a:endParaRPr>
          </a:p>
        </p:txBody>
      </p:sp>
      <p:sp>
        <p:nvSpPr>
          <p:cNvPr id="8" name="TextBox 7">
            <a:extLst>
              <a:ext uri="{FF2B5EF4-FFF2-40B4-BE49-F238E27FC236}">
                <a16:creationId xmlns:a16="http://schemas.microsoft.com/office/drawing/2014/main" id="{659180F8-77C2-7B40-8F7A-B8386F597B71}"/>
              </a:ext>
            </a:extLst>
          </p:cNvPr>
          <p:cNvSpPr txBox="1"/>
          <p:nvPr/>
        </p:nvSpPr>
        <p:spPr>
          <a:xfrm>
            <a:off x="7565047" y="4323188"/>
            <a:ext cx="3285002" cy="369332"/>
          </a:xfrm>
          <a:prstGeom prst="rect">
            <a:avLst/>
          </a:prstGeom>
          <a:noFill/>
        </p:spPr>
        <p:txBody>
          <a:bodyPr wrap="none" rtlCol="0">
            <a:spAutoFit/>
          </a:bodyPr>
          <a:lstStyle/>
          <a:p>
            <a:r>
              <a:rPr lang="tr-TR" dirty="0" err="1"/>
              <a:t>İmport</a:t>
            </a:r>
            <a:r>
              <a:rPr lang="tr-TR" dirty="0"/>
              <a:t> </a:t>
            </a:r>
            <a:r>
              <a:rPr lang="tr-TR" dirty="0" err="1"/>
              <a:t>file,and</a:t>
            </a:r>
            <a:r>
              <a:rPr lang="tr-TR" dirty="0"/>
              <a:t> </a:t>
            </a:r>
            <a:r>
              <a:rPr lang="tr-TR" dirty="0" err="1"/>
              <a:t>click</a:t>
            </a:r>
            <a:r>
              <a:rPr lang="tr-TR" dirty="0"/>
              <a:t> </a:t>
            </a:r>
            <a:r>
              <a:rPr lang="tr-TR" dirty="0" err="1"/>
              <a:t>running</a:t>
            </a:r>
            <a:r>
              <a:rPr lang="tr-TR" dirty="0"/>
              <a:t>.</a:t>
            </a:r>
            <a:endParaRPr dirty="0"/>
          </a:p>
        </p:txBody>
      </p:sp>
    </p:spTree>
    <p:extLst>
      <p:ext uri="{BB962C8B-B14F-4D97-AF65-F5344CB8AC3E}">
        <p14:creationId xmlns:p14="http://schemas.microsoft.com/office/powerpoint/2010/main" val="1214279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F313DA-269C-450A-8A22-DEA88CEF5B24}"/>
              </a:ext>
            </a:extLst>
          </p:cNvPr>
          <p:cNvSpPr>
            <a:spLocks noGrp="1"/>
          </p:cNvSpPr>
          <p:nvPr>
            <p:ph type="title"/>
          </p:nvPr>
        </p:nvSpPr>
        <p:spPr/>
        <p:txBody>
          <a:bodyPr/>
          <a:lstStyle/>
          <a:p>
            <a:r>
              <a:rPr lang="tr-TR" dirty="0" err="1"/>
              <a:t>What</a:t>
            </a:r>
            <a:r>
              <a:rPr lang="tr-TR" dirty="0"/>
              <a:t> </a:t>
            </a:r>
            <a:r>
              <a:rPr lang="tr-TR" dirty="0" err="1"/>
              <a:t>have</a:t>
            </a:r>
            <a:r>
              <a:rPr lang="tr-TR" dirty="0"/>
              <a:t> </a:t>
            </a:r>
            <a:r>
              <a:rPr lang="tr-TR" dirty="0" err="1"/>
              <a:t>we</a:t>
            </a:r>
            <a:r>
              <a:rPr lang="tr-TR" dirty="0"/>
              <a:t> done?</a:t>
            </a:r>
          </a:p>
        </p:txBody>
      </p:sp>
      <p:sp>
        <p:nvSpPr>
          <p:cNvPr id="4" name="Slayt Numarası Yer Tutucusu 3">
            <a:extLst>
              <a:ext uri="{FF2B5EF4-FFF2-40B4-BE49-F238E27FC236}">
                <a16:creationId xmlns:a16="http://schemas.microsoft.com/office/drawing/2014/main" id="{3C6B2825-5F1E-41EB-91F7-D81910CEBB62}"/>
              </a:ext>
            </a:extLst>
          </p:cNvPr>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2387432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39B8E567-EC53-4E22-8D75-BF145E65C70A}"/>
              </a:ext>
            </a:extLst>
          </p:cNvPr>
          <p:cNvSpPr>
            <a:spLocks noGrp="1"/>
          </p:cNvSpPr>
          <p:nvPr>
            <p:ph type="title"/>
          </p:nvPr>
        </p:nvSpPr>
        <p:spPr>
          <a:xfrm>
            <a:off x="1066800" y="484632"/>
            <a:ext cx="10058400" cy="1609344"/>
          </a:xfrm>
        </p:spPr>
        <p:txBody>
          <a:bodyPr/>
          <a:lstStyle/>
          <a:p>
            <a:r>
              <a:rPr lang="tr-TR" dirty="0"/>
              <a:t>        LOGIN AND MAİN </a:t>
            </a:r>
            <a:r>
              <a:rPr lang="tr-TR" dirty="0" err="1"/>
              <a:t>PAGEs</a:t>
            </a:r>
            <a:r>
              <a:rPr lang="tr-TR" dirty="0"/>
              <a:t> </a:t>
            </a:r>
          </a:p>
        </p:txBody>
      </p:sp>
      <p:pic>
        <p:nvPicPr>
          <p:cNvPr id="1026" name="Picture 2">
            <a:extLst>
              <a:ext uri="{FF2B5EF4-FFF2-40B4-BE49-F238E27FC236}">
                <a16:creationId xmlns:a16="http://schemas.microsoft.com/office/drawing/2014/main" id="{ABDA4D7F-819A-4EB5-A915-495F51D7A8D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41437" y="2869495"/>
            <a:ext cx="4754563" cy="23620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2446FEE-D1B3-40BD-AAAB-EF80836CC1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7464" y="2395728"/>
            <a:ext cx="3505295" cy="3977640"/>
          </a:xfrm>
          <a:prstGeom prst="rect">
            <a:avLst/>
          </a:prstGeom>
          <a:noFill/>
          <a:extLst>
            <a:ext uri="{909E8E84-426E-40DD-AFC4-6F175D3DCCD1}">
              <a14:hiddenFill xmlns:a14="http://schemas.microsoft.com/office/drawing/2010/main">
                <a:solidFill>
                  <a:srgbClr val="FFFFFF"/>
                </a:solidFill>
              </a14:hiddenFill>
            </a:ext>
          </a:extLst>
        </p:spPr>
      </p:pic>
      <p:sp>
        <p:nvSpPr>
          <p:cNvPr id="7" name="Slayt Numarası Yer Tutucusu 6">
            <a:extLst>
              <a:ext uri="{FF2B5EF4-FFF2-40B4-BE49-F238E27FC236}">
                <a16:creationId xmlns:a16="http://schemas.microsoft.com/office/drawing/2014/main" id="{1917CF49-83F1-41E5-AAFD-BBE0FF9E0E2B}"/>
              </a:ext>
            </a:extLst>
          </p:cNvPr>
          <p:cNvSpPr>
            <a:spLocks noGrp="1"/>
          </p:cNvSpPr>
          <p:nvPr>
            <p:ph type="sldNum" sz="quarter" idx="12"/>
          </p:nvPr>
        </p:nvSpPr>
        <p:spPr/>
        <p:txBody>
          <a:bodyPr/>
          <a:lstStyle/>
          <a:p>
            <a:fld id="{4FAB73BC-B049-4115-A692-8D63A059BFB8}" type="slidenum">
              <a:rPr lang="en-US" smtClean="0"/>
              <a:t>12</a:t>
            </a:fld>
            <a:endParaRPr lang="en-US" dirty="0"/>
          </a:p>
        </p:txBody>
      </p:sp>
      <p:sp>
        <p:nvSpPr>
          <p:cNvPr id="3" name="TextBox 2">
            <a:extLst>
              <a:ext uri="{FF2B5EF4-FFF2-40B4-BE49-F238E27FC236}">
                <a16:creationId xmlns:a16="http://schemas.microsoft.com/office/drawing/2014/main" id="{F5CAA88D-0D07-EE4B-A5D4-54F4806AC7F4}"/>
              </a:ext>
            </a:extLst>
          </p:cNvPr>
          <p:cNvSpPr txBox="1"/>
          <p:nvPr/>
        </p:nvSpPr>
        <p:spPr>
          <a:xfrm>
            <a:off x="2647329" y="5665303"/>
            <a:ext cx="3992217" cy="11449288"/>
          </a:xfrm>
          <a:prstGeom prst="rect">
            <a:avLst/>
          </a:prstGeom>
          <a:noFill/>
        </p:spPr>
        <p:txBody>
          <a:bodyPr wrap="square" rtlCol="0">
            <a:spAutoFit/>
          </a:bodyPr>
          <a:lstStyle/>
          <a:p>
            <a:r>
              <a:rPr lang="tr-TR" dirty="0" err="1"/>
              <a:t>Source:Ms</a:t>
            </a:r>
            <a:r>
              <a:rPr lang="tr-TR" dirty="0"/>
              <a:t> Access																																																																																																																																																																																																																																																																																																																																</a:t>
            </a:r>
            <a:endParaRPr dirty="0"/>
          </a:p>
        </p:txBody>
      </p:sp>
    </p:spTree>
    <p:extLst>
      <p:ext uri="{BB962C8B-B14F-4D97-AF65-F5344CB8AC3E}">
        <p14:creationId xmlns:p14="http://schemas.microsoft.com/office/powerpoint/2010/main" val="1690537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527902-C24A-4648-A3FB-25F9D405BC90}"/>
              </a:ext>
            </a:extLst>
          </p:cNvPr>
          <p:cNvSpPr>
            <a:spLocks noGrp="1"/>
          </p:cNvSpPr>
          <p:nvPr>
            <p:ph type="title"/>
          </p:nvPr>
        </p:nvSpPr>
        <p:spPr/>
        <p:txBody>
          <a:bodyPr/>
          <a:lstStyle/>
          <a:p>
            <a:r>
              <a:rPr lang="tr-TR" dirty="0"/>
              <a:t>ADD USER AND ADD DEPARTMENT </a:t>
            </a:r>
            <a:r>
              <a:rPr lang="tr-TR" dirty="0" err="1"/>
              <a:t>PAGEs</a:t>
            </a:r>
            <a:endParaRPr lang="tr-TR" dirty="0"/>
          </a:p>
        </p:txBody>
      </p:sp>
      <p:pic>
        <p:nvPicPr>
          <p:cNvPr id="2050" name="Picture 2">
            <a:extLst>
              <a:ext uri="{FF2B5EF4-FFF2-40B4-BE49-F238E27FC236}">
                <a16:creationId xmlns:a16="http://schemas.microsoft.com/office/drawing/2014/main" id="{D8AA5BC7-AB68-4897-BA58-9CDB0A55969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69848" y="2401392"/>
            <a:ext cx="4754563" cy="35639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82E37B4-C549-4C9B-9052-337C07D9A706}"/>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94199" y="2401392"/>
            <a:ext cx="4754562" cy="3031384"/>
          </a:xfrm>
          <a:prstGeom prst="rect">
            <a:avLst/>
          </a:prstGeom>
          <a:noFill/>
          <a:extLst>
            <a:ext uri="{909E8E84-426E-40DD-AFC4-6F175D3DCCD1}">
              <a14:hiddenFill xmlns:a14="http://schemas.microsoft.com/office/drawing/2010/main">
                <a:solidFill>
                  <a:srgbClr val="FFFFFF"/>
                </a:solidFill>
              </a14:hiddenFill>
            </a:ext>
          </a:extLst>
        </p:spPr>
      </p:pic>
      <p:sp>
        <p:nvSpPr>
          <p:cNvPr id="6" name="Slayt Numarası Yer Tutucusu 5">
            <a:extLst>
              <a:ext uri="{FF2B5EF4-FFF2-40B4-BE49-F238E27FC236}">
                <a16:creationId xmlns:a16="http://schemas.microsoft.com/office/drawing/2014/main" id="{8D79CFE5-BA4B-4B2E-A72C-181B17D664BB}"/>
              </a:ext>
            </a:extLst>
          </p:cNvPr>
          <p:cNvSpPr>
            <a:spLocks noGrp="1"/>
          </p:cNvSpPr>
          <p:nvPr>
            <p:ph type="sldNum" sz="quarter" idx="12"/>
          </p:nvPr>
        </p:nvSpPr>
        <p:spPr/>
        <p:txBody>
          <a:bodyPr/>
          <a:lstStyle/>
          <a:p>
            <a:fld id="{4FAB73BC-B049-4115-A692-8D63A059BFB8}" type="slidenum">
              <a:rPr lang="en-US" smtClean="0"/>
              <a:t>13</a:t>
            </a:fld>
            <a:endParaRPr lang="en-US" dirty="0"/>
          </a:p>
        </p:txBody>
      </p:sp>
      <p:sp>
        <p:nvSpPr>
          <p:cNvPr id="3" name="TextBox 2">
            <a:extLst>
              <a:ext uri="{FF2B5EF4-FFF2-40B4-BE49-F238E27FC236}">
                <a16:creationId xmlns:a16="http://schemas.microsoft.com/office/drawing/2014/main" id="{4A8BE750-5F76-3B46-9695-937131871C3F}"/>
              </a:ext>
            </a:extLst>
          </p:cNvPr>
          <p:cNvSpPr txBox="1"/>
          <p:nvPr/>
        </p:nvSpPr>
        <p:spPr>
          <a:xfrm>
            <a:off x="4880113" y="6224281"/>
            <a:ext cx="2089418" cy="369332"/>
          </a:xfrm>
          <a:prstGeom prst="rect">
            <a:avLst/>
          </a:prstGeom>
          <a:noFill/>
        </p:spPr>
        <p:txBody>
          <a:bodyPr wrap="none" rtlCol="0">
            <a:spAutoFit/>
          </a:bodyPr>
          <a:lstStyle/>
          <a:p>
            <a:r>
              <a:rPr lang="tr-TR" dirty="0" err="1"/>
              <a:t>Source:Ms</a:t>
            </a:r>
            <a:r>
              <a:rPr lang="tr-TR" dirty="0"/>
              <a:t> Access</a:t>
            </a:r>
            <a:endParaRPr dirty="0"/>
          </a:p>
        </p:txBody>
      </p:sp>
    </p:spTree>
    <p:extLst>
      <p:ext uri="{BB962C8B-B14F-4D97-AF65-F5344CB8AC3E}">
        <p14:creationId xmlns:p14="http://schemas.microsoft.com/office/powerpoint/2010/main" val="831723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974D3A-B4CB-4213-96C7-FC131479A1B7}"/>
              </a:ext>
            </a:extLst>
          </p:cNvPr>
          <p:cNvSpPr>
            <a:spLocks noGrp="1"/>
          </p:cNvSpPr>
          <p:nvPr>
            <p:ph type="title"/>
          </p:nvPr>
        </p:nvSpPr>
        <p:spPr/>
        <p:txBody>
          <a:bodyPr/>
          <a:lstStyle/>
          <a:p>
            <a:pPr algn="ctr"/>
            <a:r>
              <a:rPr lang="tr-TR" dirty="0"/>
              <a:t>ADD FACULTY PROGRAM AND QUSTIONNAIRE PAGES </a:t>
            </a:r>
          </a:p>
        </p:txBody>
      </p:sp>
      <p:pic>
        <p:nvPicPr>
          <p:cNvPr id="3074" name="Picture 2">
            <a:extLst>
              <a:ext uri="{FF2B5EF4-FFF2-40B4-BE49-F238E27FC236}">
                <a16:creationId xmlns:a16="http://schemas.microsoft.com/office/drawing/2014/main" id="{5B469552-5B06-4E76-A313-CC0A293C1E3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69975" y="2684991"/>
            <a:ext cx="4754563" cy="299614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98363EC-5D9D-4C81-AAB7-311C0958834A}"/>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3431"/>
          <a:stretch/>
        </p:blipFill>
        <p:spPr bwMode="auto">
          <a:xfrm>
            <a:off x="6527409" y="2684990"/>
            <a:ext cx="4591441" cy="2996142"/>
          </a:xfrm>
          <a:prstGeom prst="rect">
            <a:avLst/>
          </a:prstGeom>
          <a:noFill/>
          <a:extLst>
            <a:ext uri="{909E8E84-426E-40DD-AFC4-6F175D3DCCD1}">
              <a14:hiddenFill xmlns:a14="http://schemas.microsoft.com/office/drawing/2010/main">
                <a:solidFill>
                  <a:srgbClr val="FFFFFF"/>
                </a:solidFill>
              </a14:hiddenFill>
            </a:ext>
          </a:extLst>
        </p:spPr>
      </p:pic>
      <p:sp>
        <p:nvSpPr>
          <p:cNvPr id="5" name="Slayt Numarası Yer Tutucusu 4">
            <a:extLst>
              <a:ext uri="{FF2B5EF4-FFF2-40B4-BE49-F238E27FC236}">
                <a16:creationId xmlns:a16="http://schemas.microsoft.com/office/drawing/2014/main" id="{933553DE-52F0-44E2-A075-F1C5403F27DA}"/>
              </a:ext>
            </a:extLst>
          </p:cNvPr>
          <p:cNvSpPr>
            <a:spLocks noGrp="1"/>
          </p:cNvSpPr>
          <p:nvPr>
            <p:ph type="sldNum" sz="quarter" idx="12"/>
          </p:nvPr>
        </p:nvSpPr>
        <p:spPr/>
        <p:txBody>
          <a:bodyPr/>
          <a:lstStyle/>
          <a:p>
            <a:fld id="{4FAB73BC-B049-4115-A692-8D63A059BFB8}" type="slidenum">
              <a:rPr lang="en-US" smtClean="0"/>
              <a:t>14</a:t>
            </a:fld>
            <a:endParaRPr lang="en-US" dirty="0"/>
          </a:p>
        </p:txBody>
      </p:sp>
      <p:sp>
        <p:nvSpPr>
          <p:cNvPr id="3" name="TextBox 2">
            <a:extLst>
              <a:ext uri="{FF2B5EF4-FFF2-40B4-BE49-F238E27FC236}">
                <a16:creationId xmlns:a16="http://schemas.microsoft.com/office/drawing/2014/main" id="{51B23202-31D3-A148-A980-2FA46760D668}"/>
              </a:ext>
            </a:extLst>
          </p:cNvPr>
          <p:cNvSpPr txBox="1"/>
          <p:nvPr/>
        </p:nvSpPr>
        <p:spPr>
          <a:xfrm>
            <a:off x="4779829" y="6272146"/>
            <a:ext cx="2089418" cy="369332"/>
          </a:xfrm>
          <a:prstGeom prst="rect">
            <a:avLst/>
          </a:prstGeom>
          <a:noFill/>
        </p:spPr>
        <p:txBody>
          <a:bodyPr wrap="none" rtlCol="0">
            <a:spAutoFit/>
          </a:bodyPr>
          <a:lstStyle/>
          <a:p>
            <a:r>
              <a:rPr lang="tr-TR" dirty="0" err="1"/>
              <a:t>Source:Ms</a:t>
            </a:r>
            <a:r>
              <a:rPr lang="tr-TR" dirty="0"/>
              <a:t> Access</a:t>
            </a:r>
            <a:endParaRPr dirty="0"/>
          </a:p>
        </p:txBody>
      </p:sp>
    </p:spTree>
    <p:extLst>
      <p:ext uri="{BB962C8B-B14F-4D97-AF65-F5344CB8AC3E}">
        <p14:creationId xmlns:p14="http://schemas.microsoft.com/office/powerpoint/2010/main" val="2539938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92D6E8-791F-4A2D-BD0F-73CAE5764D18}"/>
              </a:ext>
            </a:extLst>
          </p:cNvPr>
          <p:cNvSpPr>
            <a:spLocks noGrp="1"/>
          </p:cNvSpPr>
          <p:nvPr>
            <p:ph type="title"/>
          </p:nvPr>
        </p:nvSpPr>
        <p:spPr/>
        <p:txBody>
          <a:bodyPr/>
          <a:lstStyle/>
          <a:p>
            <a:pPr algn="ctr"/>
            <a:r>
              <a:rPr lang="tr-TR" dirty="0"/>
              <a:t>REPORT DETAILS – ANSWERED QUESTIONS PAGE </a:t>
            </a:r>
          </a:p>
        </p:txBody>
      </p:sp>
      <p:pic>
        <p:nvPicPr>
          <p:cNvPr id="5122" name="Picture 2">
            <a:extLst>
              <a:ext uri="{FF2B5EF4-FFF2-40B4-BE49-F238E27FC236}">
                <a16:creationId xmlns:a16="http://schemas.microsoft.com/office/drawing/2014/main" id="{FA6E45A7-0F62-4206-A612-5125FE49419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04912" y="2438986"/>
            <a:ext cx="5445286" cy="37332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09D92BF-86A4-4F76-BBFD-2BB1E9BC87D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050198" y="2278967"/>
            <a:ext cx="5238958" cy="3733214"/>
          </a:xfrm>
          <a:prstGeom prst="rect">
            <a:avLst/>
          </a:prstGeom>
          <a:noFill/>
          <a:extLst>
            <a:ext uri="{909E8E84-426E-40DD-AFC4-6F175D3DCCD1}">
              <a14:hiddenFill xmlns:a14="http://schemas.microsoft.com/office/drawing/2010/main">
                <a:solidFill>
                  <a:srgbClr val="FFFFFF"/>
                </a:solidFill>
              </a14:hiddenFill>
            </a:ext>
          </a:extLst>
        </p:spPr>
      </p:pic>
      <p:sp>
        <p:nvSpPr>
          <p:cNvPr id="5" name="Slayt Numarası Yer Tutucusu 4">
            <a:extLst>
              <a:ext uri="{FF2B5EF4-FFF2-40B4-BE49-F238E27FC236}">
                <a16:creationId xmlns:a16="http://schemas.microsoft.com/office/drawing/2014/main" id="{89E51392-E918-4461-A536-6557C3D97158}"/>
              </a:ext>
            </a:extLst>
          </p:cNvPr>
          <p:cNvSpPr>
            <a:spLocks noGrp="1"/>
          </p:cNvSpPr>
          <p:nvPr>
            <p:ph type="sldNum" sz="quarter" idx="12"/>
          </p:nvPr>
        </p:nvSpPr>
        <p:spPr/>
        <p:txBody>
          <a:bodyPr/>
          <a:lstStyle/>
          <a:p>
            <a:fld id="{4FAB73BC-B049-4115-A692-8D63A059BFB8}" type="slidenum">
              <a:rPr lang="en-US" smtClean="0"/>
              <a:t>15</a:t>
            </a:fld>
            <a:endParaRPr lang="en-US" dirty="0"/>
          </a:p>
        </p:txBody>
      </p:sp>
      <p:sp>
        <p:nvSpPr>
          <p:cNvPr id="3" name="TextBox 2">
            <a:extLst>
              <a:ext uri="{FF2B5EF4-FFF2-40B4-BE49-F238E27FC236}">
                <a16:creationId xmlns:a16="http://schemas.microsoft.com/office/drawing/2014/main" id="{2A3E3FB9-08D9-2F47-994F-4726546D7A11}"/>
              </a:ext>
            </a:extLst>
          </p:cNvPr>
          <p:cNvSpPr txBox="1"/>
          <p:nvPr/>
        </p:nvSpPr>
        <p:spPr>
          <a:xfrm>
            <a:off x="5005489" y="6455346"/>
            <a:ext cx="2089418" cy="369332"/>
          </a:xfrm>
          <a:prstGeom prst="rect">
            <a:avLst/>
          </a:prstGeom>
          <a:noFill/>
        </p:spPr>
        <p:txBody>
          <a:bodyPr wrap="none" rtlCol="0">
            <a:spAutoFit/>
          </a:bodyPr>
          <a:lstStyle/>
          <a:p>
            <a:r>
              <a:rPr lang="tr-TR" dirty="0" err="1"/>
              <a:t>Source:Ms</a:t>
            </a:r>
            <a:r>
              <a:rPr lang="tr-TR" dirty="0"/>
              <a:t> Access</a:t>
            </a:r>
            <a:endParaRPr dirty="0"/>
          </a:p>
        </p:txBody>
      </p:sp>
    </p:spTree>
    <p:extLst>
      <p:ext uri="{BB962C8B-B14F-4D97-AF65-F5344CB8AC3E}">
        <p14:creationId xmlns:p14="http://schemas.microsoft.com/office/powerpoint/2010/main" val="3194371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4BB1B3-3DB4-452A-A2EC-90F9CB696C03}"/>
              </a:ext>
            </a:extLst>
          </p:cNvPr>
          <p:cNvSpPr>
            <a:spLocks noGrp="1"/>
          </p:cNvSpPr>
          <p:nvPr>
            <p:ph type="title"/>
          </p:nvPr>
        </p:nvSpPr>
        <p:spPr/>
        <p:txBody>
          <a:bodyPr/>
          <a:lstStyle/>
          <a:p>
            <a:pPr algn="ctr"/>
            <a:r>
              <a:rPr lang="tr-TR" dirty="0"/>
              <a:t>RESULTS REPORT PAGES </a:t>
            </a:r>
          </a:p>
        </p:txBody>
      </p:sp>
      <p:pic>
        <p:nvPicPr>
          <p:cNvPr id="4098" name="Picture 2">
            <a:extLst>
              <a:ext uri="{FF2B5EF4-FFF2-40B4-BE49-F238E27FC236}">
                <a16:creationId xmlns:a16="http://schemas.microsoft.com/office/drawing/2014/main" id="{CE11E2FA-E04D-46ED-81A5-DFF416E84A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67" y="3076283"/>
            <a:ext cx="11675165" cy="2393950"/>
          </a:xfrm>
          <a:prstGeom prst="rect">
            <a:avLst/>
          </a:prstGeom>
          <a:noFill/>
          <a:extLst>
            <a:ext uri="{909E8E84-426E-40DD-AFC4-6F175D3DCCD1}">
              <a14:hiddenFill xmlns:a14="http://schemas.microsoft.com/office/drawing/2010/main">
                <a:solidFill>
                  <a:srgbClr val="FFFFFF"/>
                </a:solidFill>
              </a14:hiddenFill>
            </a:ext>
          </a:extLst>
        </p:spPr>
      </p:pic>
      <p:sp>
        <p:nvSpPr>
          <p:cNvPr id="5" name="Slayt Numarası Yer Tutucusu 4">
            <a:extLst>
              <a:ext uri="{FF2B5EF4-FFF2-40B4-BE49-F238E27FC236}">
                <a16:creationId xmlns:a16="http://schemas.microsoft.com/office/drawing/2014/main" id="{648474DA-E403-4A5E-AA80-C76C51B55619}"/>
              </a:ext>
            </a:extLst>
          </p:cNvPr>
          <p:cNvSpPr>
            <a:spLocks noGrp="1"/>
          </p:cNvSpPr>
          <p:nvPr>
            <p:ph type="sldNum" sz="quarter" idx="12"/>
          </p:nvPr>
        </p:nvSpPr>
        <p:spPr/>
        <p:txBody>
          <a:bodyPr/>
          <a:lstStyle/>
          <a:p>
            <a:fld id="{4FAB73BC-B049-4115-A692-8D63A059BFB8}" type="slidenum">
              <a:rPr lang="en-US" smtClean="0"/>
              <a:t>16</a:t>
            </a:fld>
            <a:endParaRPr lang="en-US" dirty="0"/>
          </a:p>
        </p:txBody>
      </p:sp>
      <p:sp>
        <p:nvSpPr>
          <p:cNvPr id="3" name="TextBox 2">
            <a:extLst>
              <a:ext uri="{FF2B5EF4-FFF2-40B4-BE49-F238E27FC236}">
                <a16:creationId xmlns:a16="http://schemas.microsoft.com/office/drawing/2014/main" id="{4B2F953A-AE23-9240-9659-9021141EBB26}"/>
              </a:ext>
            </a:extLst>
          </p:cNvPr>
          <p:cNvSpPr txBox="1"/>
          <p:nvPr/>
        </p:nvSpPr>
        <p:spPr>
          <a:xfrm>
            <a:off x="4888992" y="6277721"/>
            <a:ext cx="2089418" cy="369332"/>
          </a:xfrm>
          <a:prstGeom prst="rect">
            <a:avLst/>
          </a:prstGeom>
          <a:noFill/>
        </p:spPr>
        <p:txBody>
          <a:bodyPr wrap="none" rtlCol="0">
            <a:spAutoFit/>
          </a:bodyPr>
          <a:lstStyle/>
          <a:p>
            <a:r>
              <a:rPr lang="tr-TR" dirty="0" err="1"/>
              <a:t>Source:Ms</a:t>
            </a:r>
            <a:r>
              <a:rPr lang="tr-TR" dirty="0"/>
              <a:t> Access</a:t>
            </a:r>
            <a:endParaRPr dirty="0"/>
          </a:p>
        </p:txBody>
      </p:sp>
    </p:spTree>
    <p:extLst>
      <p:ext uri="{BB962C8B-B14F-4D97-AF65-F5344CB8AC3E}">
        <p14:creationId xmlns:p14="http://schemas.microsoft.com/office/powerpoint/2010/main" val="570031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5BE37BDA-8903-4B44-B3A5-DC90E55FE7F8}"/>
              </a:ext>
            </a:extLst>
          </p:cNvPr>
          <p:cNvSpPr>
            <a:spLocks noGrp="1"/>
          </p:cNvSpPr>
          <p:nvPr>
            <p:ph type="title"/>
          </p:nvPr>
        </p:nvSpPr>
        <p:spPr/>
        <p:txBody>
          <a:bodyPr/>
          <a:lstStyle/>
          <a:p>
            <a:pPr algn="ctr"/>
            <a:r>
              <a:rPr lang="tr-TR" dirty="0"/>
              <a:t>ASSESMENT RESULTS PAGE </a:t>
            </a:r>
          </a:p>
        </p:txBody>
      </p:sp>
      <p:pic>
        <p:nvPicPr>
          <p:cNvPr id="6146" name="Picture 2">
            <a:extLst>
              <a:ext uri="{FF2B5EF4-FFF2-40B4-BE49-F238E27FC236}">
                <a16:creationId xmlns:a16="http://schemas.microsoft.com/office/drawing/2014/main" id="{F72C9339-E9BF-4EDE-B854-08AE2B2E0D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4463" y="2322068"/>
            <a:ext cx="6277216" cy="4051300"/>
          </a:xfrm>
          <a:prstGeom prst="rect">
            <a:avLst/>
          </a:prstGeom>
          <a:noFill/>
          <a:extLst>
            <a:ext uri="{909E8E84-426E-40DD-AFC4-6F175D3DCCD1}">
              <a14:hiddenFill xmlns:a14="http://schemas.microsoft.com/office/drawing/2010/main">
                <a:solidFill>
                  <a:srgbClr val="FFFFFF"/>
                </a:solidFill>
              </a14:hiddenFill>
            </a:ext>
          </a:extLst>
        </p:spPr>
      </p:pic>
      <p:sp>
        <p:nvSpPr>
          <p:cNvPr id="7" name="Slayt Numarası Yer Tutucusu 6">
            <a:extLst>
              <a:ext uri="{FF2B5EF4-FFF2-40B4-BE49-F238E27FC236}">
                <a16:creationId xmlns:a16="http://schemas.microsoft.com/office/drawing/2014/main" id="{708DD8F3-223A-485C-8455-CC02DE4C370D}"/>
              </a:ext>
            </a:extLst>
          </p:cNvPr>
          <p:cNvSpPr>
            <a:spLocks noGrp="1"/>
          </p:cNvSpPr>
          <p:nvPr>
            <p:ph type="sldNum" sz="quarter" idx="12"/>
          </p:nvPr>
        </p:nvSpPr>
        <p:spPr/>
        <p:txBody>
          <a:bodyPr/>
          <a:lstStyle/>
          <a:p>
            <a:fld id="{4FAB73BC-B049-4115-A692-8D63A059BFB8}" type="slidenum">
              <a:rPr lang="en-US" smtClean="0"/>
              <a:t>17</a:t>
            </a:fld>
            <a:endParaRPr lang="en-US" dirty="0"/>
          </a:p>
        </p:txBody>
      </p:sp>
      <p:sp>
        <p:nvSpPr>
          <p:cNvPr id="2" name="TextBox 1">
            <a:extLst>
              <a:ext uri="{FF2B5EF4-FFF2-40B4-BE49-F238E27FC236}">
                <a16:creationId xmlns:a16="http://schemas.microsoft.com/office/drawing/2014/main" id="{A7331B32-101D-1348-938E-176942B50734}"/>
              </a:ext>
            </a:extLst>
          </p:cNvPr>
          <p:cNvSpPr txBox="1"/>
          <p:nvPr/>
        </p:nvSpPr>
        <p:spPr>
          <a:xfrm>
            <a:off x="5051291" y="6373368"/>
            <a:ext cx="2089418" cy="369332"/>
          </a:xfrm>
          <a:prstGeom prst="rect">
            <a:avLst/>
          </a:prstGeom>
          <a:noFill/>
        </p:spPr>
        <p:txBody>
          <a:bodyPr wrap="none" rtlCol="0">
            <a:spAutoFit/>
          </a:bodyPr>
          <a:lstStyle/>
          <a:p>
            <a:r>
              <a:rPr lang="tr-TR" dirty="0" err="1"/>
              <a:t>Source:Ms</a:t>
            </a:r>
            <a:r>
              <a:rPr lang="tr-TR" dirty="0"/>
              <a:t> Access</a:t>
            </a:r>
            <a:endParaRPr dirty="0"/>
          </a:p>
        </p:txBody>
      </p:sp>
    </p:spTree>
    <p:extLst>
      <p:ext uri="{BB962C8B-B14F-4D97-AF65-F5344CB8AC3E}">
        <p14:creationId xmlns:p14="http://schemas.microsoft.com/office/powerpoint/2010/main" val="2725699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FDEE75-9F6D-9C4E-9D54-B78E8C019C2A}"/>
              </a:ext>
            </a:extLst>
          </p:cNvPr>
          <p:cNvSpPr>
            <a:spLocks noGrp="1"/>
          </p:cNvSpPr>
          <p:nvPr>
            <p:ph idx="1"/>
          </p:nvPr>
        </p:nvSpPr>
        <p:spPr>
          <a:xfrm>
            <a:off x="2337816" y="501396"/>
            <a:ext cx="10058400" cy="1168908"/>
          </a:xfrm>
        </p:spPr>
        <p:txBody>
          <a:bodyPr>
            <a:normAutofit/>
          </a:bodyPr>
          <a:lstStyle/>
          <a:p>
            <a:pPr marL="0" indent="0">
              <a:buNone/>
            </a:pPr>
            <a:r>
              <a:rPr lang="tr-TR" sz="3600" dirty="0"/>
              <a:t>THANKS FOR LISTENING TO US.</a:t>
            </a:r>
            <a:endParaRPr sz="3600" dirty="0"/>
          </a:p>
        </p:txBody>
      </p:sp>
      <p:sp>
        <p:nvSpPr>
          <p:cNvPr id="4" name="Slide Number Placeholder 3">
            <a:extLst>
              <a:ext uri="{FF2B5EF4-FFF2-40B4-BE49-F238E27FC236}">
                <a16:creationId xmlns:a16="http://schemas.microsoft.com/office/drawing/2014/main" id="{03711721-7532-F946-8C96-3CA7495EABEC}"/>
              </a:ext>
            </a:extLst>
          </p:cNvPr>
          <p:cNvSpPr>
            <a:spLocks noGrp="1"/>
          </p:cNvSpPr>
          <p:nvPr>
            <p:ph type="sldNum" sz="quarter" idx="12"/>
          </p:nvPr>
        </p:nvSpPr>
        <p:spPr/>
        <p:txBody>
          <a:bodyPr/>
          <a:lstStyle/>
          <a:p>
            <a:fld id="{4FAB73BC-B049-4115-A692-8D63A059BFB8}" type="slidenum">
              <a:rPr lang="en-US" smtClean="0"/>
              <a:t>18</a:t>
            </a:fld>
            <a:endParaRPr lang="en-US" dirty="0"/>
          </a:p>
        </p:txBody>
      </p:sp>
      <p:pic>
        <p:nvPicPr>
          <p:cNvPr id="6" name="Picture 5" descr="Logo&#10;&#10;Description automatically generated with medium confidence">
            <a:extLst>
              <a:ext uri="{FF2B5EF4-FFF2-40B4-BE49-F238E27FC236}">
                <a16:creationId xmlns:a16="http://schemas.microsoft.com/office/drawing/2014/main" id="{88F231D1-B484-B445-B545-7DA73590186A}"/>
              </a:ext>
            </a:extLst>
          </p:cNvPr>
          <p:cNvPicPr>
            <a:picLocks noChangeAspect="1"/>
          </p:cNvPicPr>
          <p:nvPr/>
        </p:nvPicPr>
        <p:blipFill>
          <a:blip r:embed="rId2"/>
          <a:stretch>
            <a:fillRect/>
          </a:stretch>
        </p:blipFill>
        <p:spPr>
          <a:xfrm>
            <a:off x="3255264" y="1191260"/>
            <a:ext cx="4730496" cy="4063491"/>
          </a:xfrm>
          <a:prstGeom prst="rect">
            <a:avLst/>
          </a:prstGeom>
        </p:spPr>
      </p:pic>
      <p:sp>
        <p:nvSpPr>
          <p:cNvPr id="7" name="TextBox 6">
            <a:extLst>
              <a:ext uri="{FF2B5EF4-FFF2-40B4-BE49-F238E27FC236}">
                <a16:creationId xmlns:a16="http://schemas.microsoft.com/office/drawing/2014/main" id="{38DFC459-EEFD-7B4A-9448-A65CAB01A38F}"/>
              </a:ext>
            </a:extLst>
          </p:cNvPr>
          <p:cNvSpPr txBox="1"/>
          <p:nvPr/>
        </p:nvSpPr>
        <p:spPr>
          <a:xfrm>
            <a:off x="2585931" y="5987272"/>
            <a:ext cx="6069162" cy="369332"/>
          </a:xfrm>
          <a:prstGeom prst="rect">
            <a:avLst/>
          </a:prstGeom>
          <a:noFill/>
        </p:spPr>
        <p:txBody>
          <a:bodyPr wrap="none" rtlCol="0">
            <a:spAutoFit/>
          </a:bodyPr>
          <a:lstStyle/>
          <a:p>
            <a:r>
              <a:rPr lang="en-US" dirty="0">
                <a:hlinkClick r:id="rId3"/>
              </a:rPr>
              <a:t>https://www.facebook.com/pg/BeSmileCenter/videos/</a:t>
            </a:r>
            <a:endParaRPr dirty="0"/>
          </a:p>
        </p:txBody>
      </p:sp>
    </p:spTree>
    <p:extLst>
      <p:ext uri="{BB962C8B-B14F-4D97-AF65-F5344CB8AC3E}">
        <p14:creationId xmlns:p14="http://schemas.microsoft.com/office/powerpoint/2010/main" val="2158319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FA57A3-BD84-419B-BBCB-A0FC3682AA75}"/>
              </a:ext>
            </a:extLst>
          </p:cNvPr>
          <p:cNvSpPr>
            <a:spLocks noGrp="1"/>
          </p:cNvSpPr>
          <p:nvPr>
            <p:ph type="title"/>
          </p:nvPr>
        </p:nvSpPr>
        <p:spPr/>
        <p:txBody>
          <a:bodyPr/>
          <a:lstStyle/>
          <a:p>
            <a:r>
              <a:rPr lang="tr-TR" dirty="0"/>
              <a:t>CONTENTS</a:t>
            </a:r>
          </a:p>
        </p:txBody>
      </p:sp>
      <p:sp>
        <p:nvSpPr>
          <p:cNvPr id="4" name="Slayt Numarası Yer Tutucusu 3">
            <a:extLst>
              <a:ext uri="{FF2B5EF4-FFF2-40B4-BE49-F238E27FC236}">
                <a16:creationId xmlns:a16="http://schemas.microsoft.com/office/drawing/2014/main" id="{B7FC31B7-B84E-43C5-8C51-9A124D20EFD8}"/>
              </a:ext>
            </a:extLst>
          </p:cNvPr>
          <p:cNvSpPr>
            <a:spLocks noGrp="1"/>
          </p:cNvSpPr>
          <p:nvPr>
            <p:ph type="sldNum" sz="quarter" idx="12"/>
          </p:nvPr>
        </p:nvSpPr>
        <p:spPr/>
        <p:txBody>
          <a:bodyPr/>
          <a:lstStyle/>
          <a:p>
            <a:fld id="{4FAB73BC-B049-4115-A692-8D63A059BFB8}" type="slidenum">
              <a:rPr lang="en-US" smtClean="0"/>
              <a:t>2</a:t>
            </a:fld>
            <a:endParaRPr lang="en-US" dirty="0"/>
          </a:p>
        </p:txBody>
      </p:sp>
      <p:sp>
        <p:nvSpPr>
          <p:cNvPr id="7" name="İçerik Yer Tutucusu 2">
            <a:extLst>
              <a:ext uri="{FF2B5EF4-FFF2-40B4-BE49-F238E27FC236}">
                <a16:creationId xmlns:a16="http://schemas.microsoft.com/office/drawing/2014/main" id="{548BA9C7-D175-2142-9D9D-8F8494508F1B}"/>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tr-TR" sz="3600" dirty="0">
                <a:latin typeface="+mj-lt"/>
              </a:rPr>
              <a:t>WHAT IS TECHNOLOGICAL TRANSFORMATION?</a:t>
            </a:r>
          </a:p>
          <a:p>
            <a:pPr marL="742950" indent="-742950">
              <a:buAutoNum type="arabicParenR"/>
            </a:pPr>
            <a:endParaRPr lang="tr-TR" sz="3600" dirty="0">
              <a:latin typeface="+mj-lt"/>
            </a:endParaRPr>
          </a:p>
          <a:p>
            <a:pPr>
              <a:buFont typeface="Arial" panose="020B0604020202020204" pitchFamily="34" charset="0"/>
              <a:buChar char="•"/>
            </a:pPr>
            <a:r>
              <a:rPr lang="tr-TR" sz="3600" dirty="0">
                <a:latin typeface="+mj-lt"/>
              </a:rPr>
              <a:t>INDUSRTY 4.0</a:t>
            </a:r>
          </a:p>
          <a:p>
            <a:pPr marL="742950" indent="-742950">
              <a:buFont typeface="Wingdings" pitchFamily="2" charset="2"/>
              <a:buAutoNum type="arabicParenR"/>
            </a:pPr>
            <a:endParaRPr lang="tr-TR" sz="3600" dirty="0">
              <a:latin typeface="+mj-lt"/>
            </a:endParaRPr>
          </a:p>
          <a:p>
            <a:pPr>
              <a:buFont typeface="Arial" panose="020B0604020202020204" pitchFamily="34" charset="0"/>
              <a:buChar char="•"/>
            </a:pPr>
            <a:r>
              <a:rPr lang="tr-TR" sz="3600" dirty="0">
                <a:latin typeface="+mj-lt"/>
              </a:rPr>
              <a:t>SIMILAR  PROJECTS</a:t>
            </a:r>
          </a:p>
          <a:p>
            <a:pPr marL="742950" indent="-742950">
              <a:buFont typeface="Wingdings" pitchFamily="2" charset="2"/>
              <a:buAutoNum type="arabicParenR"/>
            </a:pPr>
            <a:endParaRPr lang="tr-TR" sz="3600" dirty="0">
              <a:latin typeface="+mj-lt"/>
            </a:endParaRPr>
          </a:p>
          <a:p>
            <a:pPr>
              <a:buFont typeface="Arial" panose="020B0604020202020204" pitchFamily="34" charset="0"/>
              <a:buChar char="•"/>
            </a:pPr>
            <a:r>
              <a:rPr lang="tr-TR" sz="3600" dirty="0">
                <a:latin typeface="+mj-lt"/>
              </a:rPr>
              <a:t>DEVELOPMENT PROCESS</a:t>
            </a:r>
          </a:p>
          <a:p>
            <a:pPr marL="742950" indent="-742950">
              <a:buAutoNum type="arabicParenR"/>
            </a:pPr>
            <a:endParaRPr lang="tr-TR" sz="3600" dirty="0">
              <a:latin typeface="+mj-lt"/>
            </a:endParaRPr>
          </a:p>
        </p:txBody>
      </p:sp>
    </p:spTree>
    <p:extLst>
      <p:ext uri="{BB962C8B-B14F-4D97-AF65-F5344CB8AC3E}">
        <p14:creationId xmlns:p14="http://schemas.microsoft.com/office/powerpoint/2010/main" val="3751612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ayt Numarası Yer Tutucusu 3">
            <a:extLst>
              <a:ext uri="{FF2B5EF4-FFF2-40B4-BE49-F238E27FC236}">
                <a16:creationId xmlns:a16="http://schemas.microsoft.com/office/drawing/2014/main" id="{4FCDF164-C0B7-4B76-AAB7-20C64779C33A}"/>
              </a:ext>
            </a:extLst>
          </p:cNvPr>
          <p:cNvSpPr>
            <a:spLocks noGrp="1"/>
          </p:cNvSpPr>
          <p:nvPr>
            <p:ph type="sldNum" sz="quarter" idx="12"/>
          </p:nvPr>
        </p:nvSpPr>
        <p:spPr/>
        <p:txBody>
          <a:bodyPr/>
          <a:lstStyle/>
          <a:p>
            <a:fld id="{4FAB73BC-B049-4115-A692-8D63A059BFB8}" type="slidenum">
              <a:rPr lang="en-US" smtClean="0"/>
              <a:t>3</a:t>
            </a:fld>
            <a:endParaRPr lang="en-US" dirty="0"/>
          </a:p>
        </p:txBody>
      </p:sp>
      <p:sp>
        <p:nvSpPr>
          <p:cNvPr id="7" name="Content Placeholder 6">
            <a:extLst>
              <a:ext uri="{FF2B5EF4-FFF2-40B4-BE49-F238E27FC236}">
                <a16:creationId xmlns:a16="http://schemas.microsoft.com/office/drawing/2014/main" id="{74E12337-7645-CB42-9107-5C947BEBD57C}"/>
              </a:ext>
            </a:extLst>
          </p:cNvPr>
          <p:cNvSpPr>
            <a:spLocks noGrp="1"/>
          </p:cNvSpPr>
          <p:nvPr>
            <p:ph idx="1"/>
          </p:nvPr>
        </p:nvSpPr>
        <p:spPr>
          <a:xfrm>
            <a:off x="484632" y="548640"/>
            <a:ext cx="10058400" cy="4050792"/>
          </a:xfrm>
        </p:spPr>
        <p:txBody>
          <a:bodyPr/>
          <a:lstStyle/>
          <a:p>
            <a:pPr>
              <a:buFont typeface="Arial" panose="020B0604020202020204" pitchFamily="34" charset="0"/>
              <a:buChar char="•"/>
            </a:pPr>
            <a:r>
              <a:rPr lang="en-US" sz="3300" dirty="0">
                <a:latin typeface="+mj-lt"/>
              </a:rPr>
              <a:t>WHICH PROGRAM GOING TO USE ?</a:t>
            </a:r>
          </a:p>
          <a:p>
            <a:pPr>
              <a:buFont typeface="Arial" panose="020B0604020202020204" pitchFamily="34" charset="0"/>
              <a:buChar char="•"/>
            </a:pPr>
            <a:endParaRPr lang="en-US" sz="3300" dirty="0">
              <a:latin typeface="+mj-lt"/>
            </a:endParaRPr>
          </a:p>
          <a:p>
            <a:pPr>
              <a:buFont typeface="Arial" panose="020B0604020202020204" pitchFamily="34" charset="0"/>
              <a:buChar char="•"/>
            </a:pPr>
            <a:r>
              <a:rPr lang="tr-TR" sz="3300" dirty="0">
                <a:latin typeface="+mj-lt"/>
              </a:rPr>
              <a:t>INSTALLATION PROCESS </a:t>
            </a:r>
          </a:p>
          <a:p>
            <a:pPr>
              <a:buFont typeface="Arial" panose="020B0604020202020204" pitchFamily="34" charset="0"/>
              <a:buChar char="•"/>
            </a:pPr>
            <a:endParaRPr lang="tr-TR" sz="3300" dirty="0">
              <a:latin typeface="+mj-lt"/>
            </a:endParaRPr>
          </a:p>
          <a:p>
            <a:pPr>
              <a:buFont typeface="Arial" panose="020B0604020202020204" pitchFamily="34" charset="0"/>
              <a:buChar char="•"/>
            </a:pPr>
            <a:r>
              <a:rPr lang="en-US" sz="3300" dirty="0">
                <a:latin typeface="+mj-lt"/>
              </a:rPr>
              <a:t> WHAT HAVE WE DONE ? </a:t>
            </a:r>
            <a:br>
              <a:rPr lang="en-US" sz="3300" dirty="0">
                <a:latin typeface="+mj-lt"/>
              </a:rPr>
            </a:br>
            <a:endParaRPr lang="en-US" sz="3300" dirty="0">
              <a:latin typeface="+mj-lt"/>
            </a:endParaRPr>
          </a:p>
          <a:p>
            <a:pPr>
              <a:buFont typeface="Arial" panose="020B0604020202020204" pitchFamily="34" charset="0"/>
              <a:buChar char="•"/>
            </a:pPr>
            <a:endParaRPr lang="tr-TR" sz="3300" dirty="0"/>
          </a:p>
          <a:p>
            <a:pPr marL="0" indent="0">
              <a:buNone/>
            </a:pPr>
            <a:endParaRPr dirty="0"/>
          </a:p>
        </p:txBody>
      </p:sp>
    </p:spTree>
    <p:extLst>
      <p:ext uri="{BB962C8B-B14F-4D97-AF65-F5344CB8AC3E}">
        <p14:creationId xmlns:p14="http://schemas.microsoft.com/office/powerpoint/2010/main" val="4172725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CAEF52-0B1D-41A3-90AD-D56F435EB19C}"/>
              </a:ext>
            </a:extLst>
          </p:cNvPr>
          <p:cNvSpPr>
            <a:spLocks noGrp="1"/>
          </p:cNvSpPr>
          <p:nvPr>
            <p:ph type="title"/>
          </p:nvPr>
        </p:nvSpPr>
        <p:spPr>
          <a:xfrm>
            <a:off x="1066800" y="545461"/>
            <a:ext cx="10058400" cy="1051560"/>
          </a:xfrm>
        </p:spPr>
        <p:txBody>
          <a:bodyPr>
            <a:normAutofit fontScale="90000"/>
          </a:bodyPr>
          <a:lstStyle/>
          <a:p>
            <a:r>
              <a:rPr lang="tr-TR" dirty="0" err="1"/>
              <a:t>What</a:t>
            </a:r>
            <a:r>
              <a:rPr lang="tr-TR" dirty="0"/>
              <a:t> ıs TECHNOLOGICAL TRANSFORMATION?</a:t>
            </a:r>
          </a:p>
        </p:txBody>
      </p:sp>
      <p:sp>
        <p:nvSpPr>
          <p:cNvPr id="3" name="İçerik Yer Tutucusu 2">
            <a:extLst>
              <a:ext uri="{FF2B5EF4-FFF2-40B4-BE49-F238E27FC236}">
                <a16:creationId xmlns:a16="http://schemas.microsoft.com/office/drawing/2014/main" id="{31E6DF40-F34F-41B1-9439-277A17B6559D}"/>
              </a:ext>
            </a:extLst>
          </p:cNvPr>
          <p:cNvSpPr>
            <a:spLocks noGrp="1"/>
          </p:cNvSpPr>
          <p:nvPr>
            <p:ph idx="1"/>
          </p:nvPr>
        </p:nvSpPr>
        <p:spPr>
          <a:xfrm>
            <a:off x="745435" y="2291567"/>
            <a:ext cx="10058400" cy="1844304"/>
          </a:xfrm>
        </p:spPr>
        <p:txBody>
          <a:bodyPr>
            <a:normAutofit fontScale="92500" lnSpcReduction="10000"/>
          </a:bodyPr>
          <a:lstStyle/>
          <a:p>
            <a:r>
              <a:rPr lang="tr-TR" dirty="0" err="1"/>
              <a:t>Although</a:t>
            </a:r>
            <a:r>
              <a:rPr lang="tr-TR" dirty="0"/>
              <a:t> </a:t>
            </a:r>
            <a:r>
              <a:rPr lang="tr-TR" dirty="0" err="1"/>
              <a:t>technology</a:t>
            </a:r>
            <a:r>
              <a:rPr lang="tr-TR" dirty="0"/>
              <a:t> has a </a:t>
            </a:r>
            <a:r>
              <a:rPr lang="tr-TR" dirty="0" err="1"/>
              <a:t>generally</a:t>
            </a:r>
            <a:r>
              <a:rPr lang="tr-TR" dirty="0"/>
              <a:t> </a:t>
            </a:r>
            <a:r>
              <a:rPr lang="tr-TR" dirty="0" err="1"/>
              <a:t>accepted</a:t>
            </a:r>
            <a:r>
              <a:rPr lang="tr-TR" dirty="0"/>
              <a:t> </a:t>
            </a:r>
            <a:r>
              <a:rPr lang="tr-TR" dirty="0" err="1"/>
              <a:t>definition</a:t>
            </a:r>
            <a:r>
              <a:rPr lang="tr-TR" dirty="0"/>
              <a:t> </a:t>
            </a:r>
            <a:r>
              <a:rPr lang="tr-TR" dirty="0" err="1"/>
              <a:t>due</a:t>
            </a:r>
            <a:r>
              <a:rPr lang="tr-TR" dirty="0"/>
              <a:t> </a:t>
            </a:r>
            <a:r>
              <a:rPr lang="tr-TR" dirty="0" err="1"/>
              <a:t>to</a:t>
            </a:r>
            <a:r>
              <a:rPr lang="tr-TR" dirty="0"/>
              <a:t> </a:t>
            </a:r>
            <a:r>
              <a:rPr lang="tr-TR" dirty="0" err="1"/>
              <a:t>its</a:t>
            </a:r>
            <a:r>
              <a:rPr lang="tr-TR" dirty="0"/>
              <a:t> </a:t>
            </a:r>
            <a:r>
              <a:rPr lang="tr-TR" dirty="0" err="1"/>
              <a:t>different</a:t>
            </a:r>
            <a:r>
              <a:rPr lang="tr-TR" dirty="0"/>
              <a:t> </a:t>
            </a:r>
            <a:r>
              <a:rPr lang="tr-TR" dirty="0" err="1"/>
              <a:t>disciplines</a:t>
            </a:r>
            <a:r>
              <a:rPr lang="tr-TR" dirty="0"/>
              <a:t>, it can be </a:t>
            </a:r>
            <a:r>
              <a:rPr lang="tr-TR" dirty="0" err="1"/>
              <a:t>designed</a:t>
            </a:r>
            <a:r>
              <a:rPr lang="tr-TR" dirty="0"/>
              <a:t> </a:t>
            </a:r>
            <a:r>
              <a:rPr lang="tr-TR" dirty="0" err="1"/>
              <a:t>to</a:t>
            </a:r>
            <a:r>
              <a:rPr lang="tr-TR" dirty="0"/>
              <a:t> </a:t>
            </a:r>
            <a:r>
              <a:rPr lang="tr-TR" dirty="0" err="1"/>
              <a:t>benefit</a:t>
            </a:r>
            <a:r>
              <a:rPr lang="tr-TR" dirty="0"/>
              <a:t> </a:t>
            </a:r>
            <a:r>
              <a:rPr lang="tr-TR" dirty="0" err="1"/>
              <a:t>from</a:t>
            </a:r>
            <a:r>
              <a:rPr lang="tr-TR" dirty="0"/>
              <a:t> </a:t>
            </a:r>
            <a:r>
              <a:rPr lang="tr-TR" dirty="0" err="1"/>
              <a:t>their</a:t>
            </a:r>
            <a:r>
              <a:rPr lang="tr-TR" dirty="0"/>
              <a:t> </a:t>
            </a:r>
            <a:r>
              <a:rPr lang="tr-TR" dirty="0" err="1"/>
              <a:t>own</a:t>
            </a:r>
            <a:r>
              <a:rPr lang="tr-TR" dirty="0"/>
              <a:t> life </a:t>
            </a:r>
            <a:r>
              <a:rPr lang="tr-TR" dirty="0" err="1"/>
              <a:t>practices</a:t>
            </a:r>
            <a:r>
              <a:rPr lang="tr-TR" dirty="0"/>
              <a:t> in </a:t>
            </a:r>
            <a:r>
              <a:rPr lang="tr-TR" dirty="0" err="1"/>
              <a:t>order</a:t>
            </a:r>
            <a:r>
              <a:rPr lang="tr-TR" dirty="0"/>
              <a:t> </a:t>
            </a:r>
            <a:r>
              <a:rPr lang="tr-TR" dirty="0" err="1"/>
              <a:t>to</a:t>
            </a:r>
            <a:r>
              <a:rPr lang="tr-TR" dirty="0"/>
              <a:t> </a:t>
            </a:r>
            <a:r>
              <a:rPr lang="tr-TR" dirty="0" err="1"/>
              <a:t>use</a:t>
            </a:r>
            <a:r>
              <a:rPr lang="tr-TR" dirty="0"/>
              <a:t> </a:t>
            </a:r>
            <a:r>
              <a:rPr lang="tr-TR" dirty="0" err="1"/>
              <a:t>technology</a:t>
            </a:r>
            <a:r>
              <a:rPr lang="tr-TR" dirty="0"/>
              <a:t>.</a:t>
            </a:r>
          </a:p>
          <a:p>
            <a:endParaRPr lang="tr-TR" dirty="0"/>
          </a:p>
          <a:p>
            <a:r>
              <a:rPr lang="tr-TR" dirty="0" err="1"/>
              <a:t>The</a:t>
            </a:r>
            <a:r>
              <a:rPr lang="tr-TR" dirty="0"/>
              <a:t> </a:t>
            </a:r>
            <a:r>
              <a:rPr lang="tr-TR" dirty="0" err="1"/>
              <a:t>concept</a:t>
            </a:r>
            <a:r>
              <a:rPr lang="tr-TR" dirty="0"/>
              <a:t> of </a:t>
            </a:r>
            <a:r>
              <a:rPr lang="tr-TR" dirty="0" err="1"/>
              <a:t>technological</a:t>
            </a:r>
            <a:r>
              <a:rPr lang="tr-TR" dirty="0"/>
              <a:t> </a:t>
            </a:r>
            <a:r>
              <a:rPr lang="tr-TR" dirty="0" err="1"/>
              <a:t>change</a:t>
            </a:r>
            <a:r>
              <a:rPr lang="tr-TR" dirty="0"/>
              <a:t> is </a:t>
            </a:r>
            <a:r>
              <a:rPr lang="tr-TR" dirty="0" err="1"/>
              <a:t>generally</a:t>
            </a:r>
            <a:r>
              <a:rPr lang="tr-TR" dirty="0"/>
              <a:t> </a:t>
            </a:r>
            <a:r>
              <a:rPr lang="tr-TR" dirty="0" err="1"/>
              <a:t>expressed</a:t>
            </a:r>
            <a:r>
              <a:rPr lang="tr-TR" dirty="0"/>
              <a:t> as </a:t>
            </a:r>
            <a:r>
              <a:rPr lang="tr-TR" dirty="0" err="1"/>
              <a:t>changes</a:t>
            </a:r>
            <a:r>
              <a:rPr lang="tr-TR" dirty="0"/>
              <a:t> in </a:t>
            </a:r>
            <a:r>
              <a:rPr lang="tr-TR" dirty="0" err="1"/>
              <a:t>the</a:t>
            </a:r>
            <a:r>
              <a:rPr lang="tr-TR" dirty="0"/>
              <a:t> </a:t>
            </a:r>
            <a:r>
              <a:rPr lang="tr-TR" dirty="0" err="1"/>
              <a:t>production</a:t>
            </a:r>
            <a:r>
              <a:rPr lang="tr-TR" dirty="0"/>
              <a:t> </a:t>
            </a:r>
            <a:r>
              <a:rPr lang="tr-TR" dirty="0" err="1"/>
              <a:t>process</a:t>
            </a:r>
            <a:r>
              <a:rPr lang="tr-TR" dirty="0"/>
              <a:t> as a </a:t>
            </a:r>
            <a:r>
              <a:rPr lang="tr-TR" dirty="0" err="1"/>
              <a:t>result</a:t>
            </a:r>
            <a:r>
              <a:rPr lang="tr-TR" dirty="0"/>
              <a:t> of </a:t>
            </a:r>
            <a:r>
              <a:rPr lang="tr-TR" dirty="0" err="1"/>
              <a:t>the</a:t>
            </a:r>
            <a:r>
              <a:rPr lang="tr-TR" dirty="0"/>
              <a:t> </a:t>
            </a:r>
            <a:r>
              <a:rPr lang="tr-TR" dirty="0" err="1"/>
              <a:t>application</a:t>
            </a:r>
            <a:r>
              <a:rPr lang="tr-TR" dirty="0"/>
              <a:t> of </a:t>
            </a:r>
            <a:r>
              <a:rPr lang="tr-TR" dirty="0" err="1"/>
              <a:t>new</a:t>
            </a:r>
            <a:r>
              <a:rPr lang="tr-TR" dirty="0"/>
              <a:t> </a:t>
            </a:r>
            <a:r>
              <a:rPr lang="tr-TR" dirty="0" err="1"/>
              <a:t>knowledge</a:t>
            </a:r>
            <a:r>
              <a:rPr lang="tr-TR" dirty="0"/>
              <a:t> in </a:t>
            </a:r>
            <a:r>
              <a:rPr lang="tr-TR" dirty="0" err="1"/>
              <a:t>science</a:t>
            </a:r>
            <a:r>
              <a:rPr lang="tr-TR" dirty="0"/>
              <a:t> </a:t>
            </a:r>
            <a:r>
              <a:rPr lang="tr-TR" dirty="0" err="1"/>
              <a:t>and</a:t>
            </a:r>
            <a:r>
              <a:rPr lang="tr-TR" dirty="0"/>
              <a:t> </a:t>
            </a:r>
            <a:r>
              <a:rPr lang="tr-TR" dirty="0" err="1"/>
              <a:t>technology</a:t>
            </a:r>
            <a:r>
              <a:rPr lang="tr-TR" dirty="0"/>
              <a:t>.</a:t>
            </a:r>
          </a:p>
        </p:txBody>
      </p:sp>
      <p:sp>
        <p:nvSpPr>
          <p:cNvPr id="4" name="Slayt Numarası Yer Tutucusu 3">
            <a:extLst>
              <a:ext uri="{FF2B5EF4-FFF2-40B4-BE49-F238E27FC236}">
                <a16:creationId xmlns:a16="http://schemas.microsoft.com/office/drawing/2014/main" id="{529BA4F5-B77C-42ED-8763-9FA13EE57690}"/>
              </a:ext>
            </a:extLst>
          </p:cNvPr>
          <p:cNvSpPr>
            <a:spLocks noGrp="1"/>
          </p:cNvSpPr>
          <p:nvPr>
            <p:ph type="sldNum" sz="quarter" idx="12"/>
          </p:nvPr>
        </p:nvSpPr>
        <p:spPr/>
        <p:txBody>
          <a:bodyPr/>
          <a:lstStyle/>
          <a:p>
            <a:fld id="{4FAB73BC-B049-4115-A692-8D63A059BFB8}" type="slidenum">
              <a:rPr lang="en-US" smtClean="0"/>
              <a:t>4</a:t>
            </a:fld>
            <a:endParaRPr lang="en-US" dirty="0"/>
          </a:p>
        </p:txBody>
      </p:sp>
      <p:sp>
        <p:nvSpPr>
          <p:cNvPr id="5" name="TextBox 4">
            <a:extLst>
              <a:ext uri="{FF2B5EF4-FFF2-40B4-BE49-F238E27FC236}">
                <a16:creationId xmlns:a16="http://schemas.microsoft.com/office/drawing/2014/main" id="{6A63CEB7-168E-0A43-8444-A48ED4B8168D}"/>
              </a:ext>
            </a:extLst>
          </p:cNvPr>
          <p:cNvSpPr txBox="1"/>
          <p:nvPr/>
        </p:nvSpPr>
        <p:spPr>
          <a:xfrm flipH="1">
            <a:off x="2570258" y="4830417"/>
            <a:ext cx="5043116" cy="646331"/>
          </a:xfrm>
          <a:prstGeom prst="rect">
            <a:avLst/>
          </a:prstGeom>
          <a:noFill/>
        </p:spPr>
        <p:txBody>
          <a:bodyPr wrap="square" rtlCol="0">
            <a:spAutoFit/>
          </a:bodyPr>
          <a:lstStyle/>
          <a:p>
            <a:r>
              <a:rPr lang="en-US" dirty="0">
                <a:hlinkClick r:id="rId2"/>
              </a:rPr>
              <a:t>https://dergipark.org.tr/tr/download/article-file/40340</a:t>
            </a:r>
            <a:endParaRPr dirty="0"/>
          </a:p>
        </p:txBody>
      </p:sp>
    </p:spTree>
    <p:extLst>
      <p:ext uri="{BB962C8B-B14F-4D97-AF65-F5344CB8AC3E}">
        <p14:creationId xmlns:p14="http://schemas.microsoft.com/office/powerpoint/2010/main" val="4175101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BB0B53-559F-42CE-B152-48A8D1A3FDB0}"/>
              </a:ext>
            </a:extLst>
          </p:cNvPr>
          <p:cNvSpPr>
            <a:spLocks noGrp="1"/>
          </p:cNvSpPr>
          <p:nvPr>
            <p:ph type="title"/>
          </p:nvPr>
        </p:nvSpPr>
        <p:spPr>
          <a:xfrm>
            <a:off x="1066800" y="115300"/>
            <a:ext cx="10058400" cy="1609344"/>
          </a:xfrm>
        </p:spPr>
        <p:txBody>
          <a:bodyPr/>
          <a:lstStyle/>
          <a:p>
            <a:pPr algn="ctr"/>
            <a:r>
              <a:rPr lang="tr-TR" dirty="0"/>
              <a:t>INDUSRTY 4.0</a:t>
            </a:r>
          </a:p>
        </p:txBody>
      </p:sp>
      <p:sp>
        <p:nvSpPr>
          <p:cNvPr id="3" name="İçerik Yer Tutucusu 2">
            <a:extLst>
              <a:ext uri="{FF2B5EF4-FFF2-40B4-BE49-F238E27FC236}">
                <a16:creationId xmlns:a16="http://schemas.microsoft.com/office/drawing/2014/main" id="{9CFBC5A0-FF43-4891-80E0-85171136B8C1}"/>
              </a:ext>
            </a:extLst>
          </p:cNvPr>
          <p:cNvSpPr>
            <a:spLocks noGrp="1"/>
          </p:cNvSpPr>
          <p:nvPr>
            <p:ph idx="1"/>
          </p:nvPr>
        </p:nvSpPr>
        <p:spPr>
          <a:xfrm>
            <a:off x="1066800" y="1473646"/>
            <a:ext cx="10058400" cy="2491896"/>
          </a:xfrm>
        </p:spPr>
        <p:txBody>
          <a:bodyPr>
            <a:normAutofit/>
          </a:bodyPr>
          <a:lstStyle/>
          <a:p>
            <a:r>
              <a:rPr lang="en-US" sz="1800" dirty="0">
                <a:cs typeface="Calibri" panose="020F0502020204030204" pitchFamily="34" charset="0"/>
              </a:rPr>
              <a:t>It was the "Industry 4.0 Preparation Online Self-Check for Businesses" that allowed him to develop and learn our thoughts about the project. This project is related to Industry 4.0.</a:t>
            </a:r>
          </a:p>
          <a:p>
            <a:r>
              <a:rPr lang="en-US" sz="1800" dirty="0">
                <a:cs typeface="Calibri" panose="020F0502020204030204" pitchFamily="34" charset="0"/>
              </a:rPr>
              <a:t>To briefly mention Industry 4.0:</a:t>
            </a:r>
          </a:p>
          <a:p>
            <a:r>
              <a:rPr lang="en-US" sz="1800" dirty="0">
                <a:cs typeface="Calibri" panose="020F0502020204030204" pitchFamily="34" charset="0"/>
              </a:rPr>
              <a:t>Industry 4.0 is a goal the main purpose of which is to bring industry and information technologies together. With Industry 4.0, production and technology will be integrated, and the systems will work integrated with each other. Industry 4.0 is a huge transformation process</a:t>
            </a:r>
          </a:p>
          <a:p>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sz="1800" dirty="0">
              <a:latin typeface="Calibri" panose="020F0502020204030204" pitchFamily="34" charset="0"/>
              <a:cs typeface="Calibri" panose="020F0502020204030204" pitchFamily="34" charset="0"/>
            </a:endParaRPr>
          </a:p>
          <a:p>
            <a:endParaRPr lang="tr-TR" dirty="0"/>
          </a:p>
        </p:txBody>
      </p:sp>
      <p:pic>
        <p:nvPicPr>
          <p:cNvPr id="5" name="Resim 4" descr="metin, saat içeren bir resim&#10;&#10;Açıklama otomatik olarak oluşturuldu">
            <a:extLst>
              <a:ext uri="{FF2B5EF4-FFF2-40B4-BE49-F238E27FC236}">
                <a16:creationId xmlns:a16="http://schemas.microsoft.com/office/drawing/2014/main" id="{7BCB39DD-E960-49B6-89F9-311BBC27E3B2}"/>
              </a:ext>
            </a:extLst>
          </p:cNvPr>
          <p:cNvPicPr>
            <a:picLocks noChangeAspect="1"/>
          </p:cNvPicPr>
          <p:nvPr/>
        </p:nvPicPr>
        <p:blipFill>
          <a:blip r:embed="rId2"/>
          <a:stretch>
            <a:fillRect/>
          </a:stretch>
        </p:blipFill>
        <p:spPr>
          <a:xfrm>
            <a:off x="3707293" y="3516953"/>
            <a:ext cx="4585253" cy="2000457"/>
          </a:xfrm>
          <a:prstGeom prst="rect">
            <a:avLst/>
          </a:prstGeom>
        </p:spPr>
      </p:pic>
      <p:sp>
        <p:nvSpPr>
          <p:cNvPr id="6" name="Slayt Numarası Yer Tutucusu 5">
            <a:extLst>
              <a:ext uri="{FF2B5EF4-FFF2-40B4-BE49-F238E27FC236}">
                <a16:creationId xmlns:a16="http://schemas.microsoft.com/office/drawing/2014/main" id="{5349E4D7-2AF7-4A04-A0F0-6685A8E6F8B0}"/>
              </a:ext>
            </a:extLst>
          </p:cNvPr>
          <p:cNvSpPr>
            <a:spLocks noGrp="1"/>
          </p:cNvSpPr>
          <p:nvPr>
            <p:ph type="sldNum" sz="quarter" idx="12"/>
          </p:nvPr>
        </p:nvSpPr>
        <p:spPr/>
        <p:txBody>
          <a:bodyPr/>
          <a:lstStyle/>
          <a:p>
            <a:fld id="{4FAB73BC-B049-4115-A692-8D63A059BFB8}" type="slidenum">
              <a:rPr lang="en-US" smtClean="0"/>
              <a:t>5</a:t>
            </a:fld>
            <a:endParaRPr lang="en-US" dirty="0"/>
          </a:p>
        </p:txBody>
      </p:sp>
      <p:sp>
        <p:nvSpPr>
          <p:cNvPr id="7" name="TextBox 6">
            <a:extLst>
              <a:ext uri="{FF2B5EF4-FFF2-40B4-BE49-F238E27FC236}">
                <a16:creationId xmlns:a16="http://schemas.microsoft.com/office/drawing/2014/main" id="{6699B964-78D5-7A4D-B9E1-A98BD25E1445}"/>
              </a:ext>
            </a:extLst>
          </p:cNvPr>
          <p:cNvSpPr txBox="1"/>
          <p:nvPr/>
        </p:nvSpPr>
        <p:spPr>
          <a:xfrm>
            <a:off x="4449414" y="5532016"/>
            <a:ext cx="4147933" cy="646331"/>
          </a:xfrm>
          <a:prstGeom prst="rect">
            <a:avLst/>
          </a:prstGeom>
          <a:noFill/>
        </p:spPr>
        <p:txBody>
          <a:bodyPr wrap="square" rtlCol="0">
            <a:spAutoFit/>
          </a:bodyPr>
          <a:lstStyle/>
          <a:p>
            <a:r>
              <a:rPr lang="en-US" dirty="0">
                <a:hlinkClick r:id="rId3"/>
              </a:rPr>
              <a:t>https://www.industrie40-readiness.de/?lang=en</a:t>
            </a:r>
            <a:endParaRPr dirty="0"/>
          </a:p>
        </p:txBody>
      </p:sp>
    </p:spTree>
    <p:extLst>
      <p:ext uri="{BB962C8B-B14F-4D97-AF65-F5344CB8AC3E}">
        <p14:creationId xmlns:p14="http://schemas.microsoft.com/office/powerpoint/2010/main" val="3952040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a:extLst>
              <a:ext uri="{FF2B5EF4-FFF2-40B4-BE49-F238E27FC236}">
                <a16:creationId xmlns:a16="http://schemas.microsoft.com/office/drawing/2014/main" id="{8D18E344-2823-47AA-9878-11B38C5B720E}"/>
              </a:ext>
            </a:extLst>
          </p:cNvPr>
          <p:cNvSpPr>
            <a:spLocks noGrp="1"/>
          </p:cNvSpPr>
          <p:nvPr>
            <p:ph type="title"/>
          </p:nvPr>
        </p:nvSpPr>
        <p:spPr>
          <a:xfrm>
            <a:off x="1069848" y="484632"/>
            <a:ext cx="10058400" cy="1609344"/>
          </a:xfrm>
        </p:spPr>
        <p:txBody>
          <a:bodyPr>
            <a:normAutofit/>
          </a:bodyPr>
          <a:lstStyle/>
          <a:p>
            <a:r>
              <a:rPr lang="tr-TR" dirty="0" err="1"/>
              <a:t>Industry</a:t>
            </a:r>
            <a:r>
              <a:rPr lang="tr-TR" dirty="0"/>
              <a:t> 4.0</a:t>
            </a:r>
            <a:endParaRPr lang="tr-TR"/>
          </a:p>
        </p:txBody>
      </p:sp>
      <p:pic>
        <p:nvPicPr>
          <p:cNvPr id="5" name="İçerik Yer Tutucusu 4" descr="metin, açık hava, bilgisayar, ekran görüntüsü içeren bir resim&#10;&#10;Açıklama otomatik olarak oluşturuldu">
            <a:extLst>
              <a:ext uri="{FF2B5EF4-FFF2-40B4-BE49-F238E27FC236}">
                <a16:creationId xmlns:a16="http://schemas.microsoft.com/office/drawing/2014/main" id="{BF4FC4E1-0D6F-47B1-B198-AFA4798A9B24}"/>
              </a:ext>
            </a:extLst>
          </p:cNvPr>
          <p:cNvPicPr>
            <a:picLocks noChangeAspect="1"/>
          </p:cNvPicPr>
          <p:nvPr/>
        </p:nvPicPr>
        <p:blipFill rotWithShape="1">
          <a:blip r:embed="rId4"/>
          <a:srcRect l="3295" r="-3" b="-3"/>
          <a:stretch/>
        </p:blipFill>
        <p:spPr>
          <a:xfrm>
            <a:off x="1007196" y="2265037"/>
            <a:ext cx="5088800" cy="3907158"/>
          </a:xfrm>
          <a:prstGeom prst="rect">
            <a:avLst/>
          </a:prstGeom>
        </p:spPr>
      </p:pic>
      <p:sp>
        <p:nvSpPr>
          <p:cNvPr id="9" name="Content Placeholder 8">
            <a:extLst>
              <a:ext uri="{FF2B5EF4-FFF2-40B4-BE49-F238E27FC236}">
                <a16:creationId xmlns:a16="http://schemas.microsoft.com/office/drawing/2014/main" id="{BF0B173A-9270-4917-8E97-BE443469511E}"/>
              </a:ext>
            </a:extLst>
          </p:cNvPr>
          <p:cNvSpPr>
            <a:spLocks noGrp="1"/>
          </p:cNvSpPr>
          <p:nvPr>
            <p:ph idx="1"/>
          </p:nvPr>
        </p:nvSpPr>
        <p:spPr>
          <a:xfrm>
            <a:off x="6496216" y="2425149"/>
            <a:ext cx="4632031" cy="2643808"/>
          </a:xfrm>
        </p:spPr>
        <p:txBody>
          <a:bodyPr anchor="ctr">
            <a:normAutofit fontScale="92500" lnSpcReduction="20000"/>
          </a:bodyPr>
          <a:lstStyle/>
          <a:p>
            <a:r>
              <a:rPr lang="en-US" sz="2000" dirty="0">
                <a:cs typeface="Calibri" panose="020F0502020204030204" pitchFamily="34" charset="0"/>
              </a:rPr>
              <a:t>Industry. 4.0 examples:</a:t>
            </a:r>
          </a:p>
          <a:p>
            <a:r>
              <a:rPr lang="en-US" sz="2000" dirty="0">
                <a:cs typeface="Calibri" panose="020F0502020204030204" pitchFamily="34" charset="0"/>
              </a:rPr>
              <a:t>Smart Factories , Smart Robots, Cloud Computing System, IOT,Big Data.</a:t>
            </a:r>
          </a:p>
          <a:p>
            <a:r>
              <a:rPr lang="en-US" sz="2000" dirty="0">
                <a:cs typeface="Calibri" panose="020F0502020204030204" pitchFamily="34" charset="0"/>
              </a:rPr>
              <a:t>Preparation for Industry 4.0, although it is not very similar to our project Thanks to the impressions we received from the online Self-Check for Businesses page, we brought a different perspective to our project and developed it.</a:t>
            </a:r>
            <a:endParaRPr lang="tr-TR" sz="2000" dirty="0">
              <a:cs typeface="Calibri" panose="020F0502020204030204" pitchFamily="34" charset="0"/>
            </a:endParaRPr>
          </a:p>
          <a:p>
            <a:pPr marL="0" indent="0">
              <a:buNone/>
            </a:pP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0" name="Oval 19">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2" name="Oval 21">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6" name="Slayt Numarası Yer Tutucusu 5">
            <a:extLst>
              <a:ext uri="{FF2B5EF4-FFF2-40B4-BE49-F238E27FC236}">
                <a16:creationId xmlns:a16="http://schemas.microsoft.com/office/drawing/2014/main" id="{5FF5DCF8-7B27-4627-B591-33CCC7FFD27F}"/>
              </a:ext>
            </a:extLst>
          </p:cNvPr>
          <p:cNvSpPr>
            <a:spLocks noGrp="1"/>
          </p:cNvSpPr>
          <p:nvPr>
            <p:ph type="sldNum" sz="quarter" idx="12"/>
          </p:nvPr>
        </p:nvSpPr>
        <p:spPr/>
        <p:txBody>
          <a:bodyPr/>
          <a:lstStyle/>
          <a:p>
            <a:fld id="{4FAB73BC-B049-4115-A692-8D63A059BFB8}" type="slidenum">
              <a:rPr lang="en-US" smtClean="0"/>
              <a:t>6</a:t>
            </a:fld>
            <a:endParaRPr lang="en-US" dirty="0"/>
          </a:p>
        </p:txBody>
      </p:sp>
      <p:sp>
        <p:nvSpPr>
          <p:cNvPr id="4" name="TextBox 3">
            <a:extLst>
              <a:ext uri="{FF2B5EF4-FFF2-40B4-BE49-F238E27FC236}">
                <a16:creationId xmlns:a16="http://schemas.microsoft.com/office/drawing/2014/main" id="{A7D72A2F-0F28-1445-BB3C-E64FBF424C40}"/>
              </a:ext>
            </a:extLst>
          </p:cNvPr>
          <p:cNvSpPr txBox="1"/>
          <p:nvPr/>
        </p:nvSpPr>
        <p:spPr>
          <a:xfrm>
            <a:off x="6833098" y="5040148"/>
            <a:ext cx="3706008" cy="923330"/>
          </a:xfrm>
          <a:prstGeom prst="rect">
            <a:avLst/>
          </a:prstGeom>
          <a:noFill/>
        </p:spPr>
        <p:txBody>
          <a:bodyPr wrap="square" rtlCol="0">
            <a:spAutoFit/>
          </a:bodyPr>
          <a:lstStyle/>
          <a:p>
            <a:r>
              <a:rPr lang="en-US" dirty="0">
                <a:hlinkClick r:id="rId6"/>
              </a:rPr>
              <a:t>https://www.tarnet.com.tr/medya-merkezi/blog/endustri-4-0-nedir/</a:t>
            </a:r>
            <a:endParaRPr dirty="0"/>
          </a:p>
        </p:txBody>
      </p:sp>
    </p:spTree>
    <p:extLst>
      <p:ext uri="{BB962C8B-B14F-4D97-AF65-F5344CB8AC3E}">
        <p14:creationId xmlns:p14="http://schemas.microsoft.com/office/powerpoint/2010/main" val="1303267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2A82D76-8B86-4A56-AB99-EB45871A95CA}"/>
              </a:ext>
            </a:extLst>
          </p:cNvPr>
          <p:cNvSpPr>
            <a:spLocks noGrp="1"/>
          </p:cNvSpPr>
          <p:nvPr>
            <p:ph type="title"/>
          </p:nvPr>
        </p:nvSpPr>
        <p:spPr>
          <a:xfrm>
            <a:off x="920761" y="423514"/>
            <a:ext cx="10058400" cy="1609344"/>
          </a:xfrm>
        </p:spPr>
        <p:txBody>
          <a:bodyPr/>
          <a:lstStyle/>
          <a:p>
            <a:r>
              <a:rPr lang="tr-TR" dirty="0"/>
              <a:t>SIMILAR  PROJECTS</a:t>
            </a:r>
          </a:p>
        </p:txBody>
      </p:sp>
      <p:sp>
        <p:nvSpPr>
          <p:cNvPr id="4" name="Slayt Numarası Yer Tutucusu 3">
            <a:extLst>
              <a:ext uri="{FF2B5EF4-FFF2-40B4-BE49-F238E27FC236}">
                <a16:creationId xmlns:a16="http://schemas.microsoft.com/office/drawing/2014/main" id="{E8B5BE9D-ED21-4238-93E0-D5CB3FE680A6}"/>
              </a:ext>
            </a:extLst>
          </p:cNvPr>
          <p:cNvSpPr>
            <a:spLocks noGrp="1"/>
          </p:cNvSpPr>
          <p:nvPr>
            <p:ph type="sldNum" sz="quarter" idx="12"/>
          </p:nvPr>
        </p:nvSpPr>
        <p:spPr/>
        <p:txBody>
          <a:bodyPr/>
          <a:lstStyle/>
          <a:p>
            <a:fld id="{4FAB73BC-B049-4115-A692-8D63A059BFB8}" type="slidenum">
              <a:rPr lang="en-US" smtClean="0"/>
              <a:t>7</a:t>
            </a:fld>
            <a:endParaRPr lang="en-US" dirty="0"/>
          </a:p>
        </p:txBody>
      </p:sp>
      <p:sp>
        <p:nvSpPr>
          <p:cNvPr id="5" name="TextBox 4">
            <a:extLst>
              <a:ext uri="{FF2B5EF4-FFF2-40B4-BE49-F238E27FC236}">
                <a16:creationId xmlns:a16="http://schemas.microsoft.com/office/drawing/2014/main" id="{2F065146-4D3E-8E43-BEED-D3E178FB0762}"/>
              </a:ext>
            </a:extLst>
          </p:cNvPr>
          <p:cNvSpPr txBox="1"/>
          <p:nvPr/>
        </p:nvSpPr>
        <p:spPr>
          <a:xfrm>
            <a:off x="920761" y="2456318"/>
            <a:ext cx="5615610" cy="369332"/>
          </a:xfrm>
          <a:prstGeom prst="rect">
            <a:avLst/>
          </a:prstGeom>
          <a:noFill/>
        </p:spPr>
        <p:txBody>
          <a:bodyPr wrap="square" rtlCol="0">
            <a:spAutoFit/>
          </a:bodyPr>
          <a:lstStyle/>
          <a:p>
            <a:r>
              <a:rPr lang="en-US" dirty="0">
                <a:hlinkClick r:id="rId2"/>
              </a:rPr>
              <a:t>https://www.youtube.com/watch?v=atQDXzpldmg</a:t>
            </a:r>
            <a:endParaRPr dirty="0"/>
          </a:p>
        </p:txBody>
      </p:sp>
      <p:sp>
        <p:nvSpPr>
          <p:cNvPr id="6" name="TextBox 5">
            <a:hlinkClick r:id="rId3"/>
            <a:extLst>
              <a:ext uri="{FF2B5EF4-FFF2-40B4-BE49-F238E27FC236}">
                <a16:creationId xmlns:a16="http://schemas.microsoft.com/office/drawing/2014/main" id="{45110B16-430D-704B-B1EC-3BD461BB98E1}"/>
              </a:ext>
            </a:extLst>
          </p:cNvPr>
          <p:cNvSpPr txBox="1"/>
          <p:nvPr/>
        </p:nvSpPr>
        <p:spPr>
          <a:xfrm>
            <a:off x="1043607" y="3618608"/>
            <a:ext cx="5615610" cy="369332"/>
          </a:xfrm>
          <a:prstGeom prst="rect">
            <a:avLst/>
          </a:prstGeom>
          <a:noFill/>
        </p:spPr>
        <p:txBody>
          <a:bodyPr wrap="square" rtlCol="0">
            <a:spAutoFit/>
          </a:bodyPr>
          <a:lstStyle/>
          <a:p>
            <a:r>
              <a:rPr lang="en-US" dirty="0">
                <a:hlinkClick r:id="rId3"/>
              </a:rPr>
              <a:t>https://www.youtube.com/watch?v=DkjfIyVzLFU</a:t>
            </a:r>
            <a:endParaRPr dirty="0"/>
          </a:p>
        </p:txBody>
      </p:sp>
      <p:sp>
        <p:nvSpPr>
          <p:cNvPr id="7" name="TextBox 6">
            <a:extLst>
              <a:ext uri="{FF2B5EF4-FFF2-40B4-BE49-F238E27FC236}">
                <a16:creationId xmlns:a16="http://schemas.microsoft.com/office/drawing/2014/main" id="{C325EA77-7A90-364D-A0FE-B65AC6CB9977}"/>
              </a:ext>
            </a:extLst>
          </p:cNvPr>
          <p:cNvSpPr txBox="1"/>
          <p:nvPr/>
        </p:nvSpPr>
        <p:spPr>
          <a:xfrm>
            <a:off x="1076991" y="4931471"/>
            <a:ext cx="5459380" cy="369332"/>
          </a:xfrm>
          <a:prstGeom prst="rect">
            <a:avLst/>
          </a:prstGeom>
          <a:noFill/>
        </p:spPr>
        <p:txBody>
          <a:bodyPr wrap="none" rtlCol="0">
            <a:spAutoFit/>
          </a:bodyPr>
          <a:lstStyle/>
          <a:p>
            <a:r>
              <a:rPr lang="en-US" dirty="0">
                <a:hlinkClick r:id="rId4"/>
              </a:rPr>
              <a:t>https://www.youtube.com/watch?v=pO20JoKa480</a:t>
            </a:r>
            <a:endParaRPr dirty="0"/>
          </a:p>
        </p:txBody>
      </p:sp>
      <p:sp>
        <p:nvSpPr>
          <p:cNvPr id="9" name="TextBox 8">
            <a:extLst>
              <a:ext uri="{FF2B5EF4-FFF2-40B4-BE49-F238E27FC236}">
                <a16:creationId xmlns:a16="http://schemas.microsoft.com/office/drawing/2014/main" id="{64FA6E58-B2D5-F24F-B5C4-F4C81084A558}"/>
              </a:ext>
            </a:extLst>
          </p:cNvPr>
          <p:cNvSpPr txBox="1"/>
          <p:nvPr/>
        </p:nvSpPr>
        <p:spPr>
          <a:xfrm>
            <a:off x="775207" y="2028348"/>
            <a:ext cx="7007175" cy="369332"/>
          </a:xfrm>
          <a:prstGeom prst="rect">
            <a:avLst/>
          </a:prstGeom>
          <a:noFill/>
        </p:spPr>
        <p:txBody>
          <a:bodyPr wrap="none" rtlCol="0">
            <a:spAutoFit/>
          </a:bodyPr>
          <a:lstStyle/>
          <a:p>
            <a:r>
              <a:rPr lang="en-US" dirty="0"/>
              <a:t>1) How to score well on a Microsoft Access 2007 Assessment Test</a:t>
            </a:r>
            <a:endParaRPr dirty="0"/>
          </a:p>
        </p:txBody>
      </p:sp>
      <p:sp>
        <p:nvSpPr>
          <p:cNvPr id="10" name="TextBox 9">
            <a:extLst>
              <a:ext uri="{FF2B5EF4-FFF2-40B4-BE49-F238E27FC236}">
                <a16:creationId xmlns:a16="http://schemas.microsoft.com/office/drawing/2014/main" id="{21CF8C16-49AE-1949-A8DF-E5E87353E951}"/>
              </a:ext>
            </a:extLst>
          </p:cNvPr>
          <p:cNvSpPr txBox="1"/>
          <p:nvPr/>
        </p:nvSpPr>
        <p:spPr>
          <a:xfrm>
            <a:off x="775207" y="3021178"/>
            <a:ext cx="5341975" cy="646331"/>
          </a:xfrm>
          <a:prstGeom prst="rect">
            <a:avLst/>
          </a:prstGeom>
          <a:noFill/>
        </p:spPr>
        <p:txBody>
          <a:bodyPr wrap="none" rtlCol="0">
            <a:spAutoFit/>
          </a:bodyPr>
          <a:lstStyle/>
          <a:p>
            <a:r>
              <a:rPr lang="en-US" dirty="0"/>
              <a:t>2) Building an Access Database and Survey Form</a:t>
            </a:r>
          </a:p>
          <a:p>
            <a:endParaRPr dirty="0"/>
          </a:p>
        </p:txBody>
      </p:sp>
      <p:sp>
        <p:nvSpPr>
          <p:cNvPr id="11" name="TextBox 10">
            <a:extLst>
              <a:ext uri="{FF2B5EF4-FFF2-40B4-BE49-F238E27FC236}">
                <a16:creationId xmlns:a16="http://schemas.microsoft.com/office/drawing/2014/main" id="{EA98A5A6-3054-254B-A6B6-3DF6BC1F22E4}"/>
              </a:ext>
            </a:extLst>
          </p:cNvPr>
          <p:cNvSpPr txBox="1"/>
          <p:nvPr/>
        </p:nvSpPr>
        <p:spPr>
          <a:xfrm>
            <a:off x="775207" y="4291007"/>
            <a:ext cx="6363602" cy="646331"/>
          </a:xfrm>
          <a:prstGeom prst="rect">
            <a:avLst/>
          </a:prstGeom>
          <a:noFill/>
        </p:spPr>
        <p:txBody>
          <a:bodyPr wrap="none" rtlCol="0">
            <a:spAutoFit/>
          </a:bodyPr>
          <a:lstStyle/>
          <a:p>
            <a:r>
              <a:rPr lang="en-US" dirty="0"/>
              <a:t>3)Microsoft Access 2013/2016 </a:t>
            </a:r>
            <a:r>
              <a:rPr lang="en-US" dirty="0" err="1"/>
              <a:t>pt</a:t>
            </a:r>
            <a:r>
              <a:rPr lang="en-US" dirty="0"/>
              <a:t> 3 (Query, Forms, Reports)</a:t>
            </a:r>
          </a:p>
          <a:p>
            <a:endParaRPr dirty="0"/>
          </a:p>
        </p:txBody>
      </p:sp>
    </p:spTree>
    <p:extLst>
      <p:ext uri="{BB962C8B-B14F-4D97-AF65-F5344CB8AC3E}">
        <p14:creationId xmlns:p14="http://schemas.microsoft.com/office/powerpoint/2010/main" val="4158728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C6D0-383C-C244-83BD-0B1C52C6C708}"/>
              </a:ext>
            </a:extLst>
          </p:cNvPr>
          <p:cNvSpPr>
            <a:spLocks noGrp="1"/>
          </p:cNvSpPr>
          <p:nvPr>
            <p:ph type="title"/>
          </p:nvPr>
        </p:nvSpPr>
        <p:spPr/>
        <p:txBody>
          <a:bodyPr/>
          <a:lstStyle/>
          <a:p>
            <a:r>
              <a:rPr lang="en-US" dirty="0"/>
              <a:t>development process</a:t>
            </a:r>
            <a:endParaRPr dirty="0"/>
          </a:p>
        </p:txBody>
      </p:sp>
      <p:sp>
        <p:nvSpPr>
          <p:cNvPr id="3" name="Content Placeholder 2">
            <a:extLst>
              <a:ext uri="{FF2B5EF4-FFF2-40B4-BE49-F238E27FC236}">
                <a16:creationId xmlns:a16="http://schemas.microsoft.com/office/drawing/2014/main" id="{E9D6AEBB-237A-ED48-B7A1-A1DD2A0E2E78}"/>
              </a:ext>
            </a:extLst>
          </p:cNvPr>
          <p:cNvSpPr>
            <a:spLocks noGrp="1"/>
          </p:cNvSpPr>
          <p:nvPr>
            <p:ph idx="1"/>
          </p:nvPr>
        </p:nvSpPr>
        <p:spPr>
          <a:xfrm>
            <a:off x="1069848" y="2121408"/>
            <a:ext cx="10058400" cy="3596640"/>
          </a:xfrm>
        </p:spPr>
        <p:txBody>
          <a:bodyPr>
            <a:normAutofit fontScale="77500" lnSpcReduction="20000"/>
          </a:bodyPr>
          <a:lstStyle/>
          <a:p>
            <a:r>
              <a:rPr lang="en-US" dirty="0"/>
              <a:t>Creation of tables.</a:t>
            </a:r>
          </a:p>
          <a:p>
            <a:r>
              <a:rPr lang="en-US" dirty="0"/>
              <a:t>Making database relations between tables.</a:t>
            </a:r>
          </a:p>
          <a:p>
            <a:r>
              <a:rPr lang="en-US" dirty="0"/>
              <a:t>Creation of forms.</a:t>
            </a:r>
          </a:p>
          <a:p>
            <a:r>
              <a:rPr lang="en-US" dirty="0"/>
              <a:t>Designing interfaces.</a:t>
            </a:r>
          </a:p>
          <a:p>
            <a:r>
              <a:rPr lang="en-US" dirty="0"/>
              <a:t>Application of macros to interfaces.</a:t>
            </a:r>
          </a:p>
          <a:p>
            <a:r>
              <a:rPr lang="en-US" dirty="0"/>
              <a:t>Creation of queries.</a:t>
            </a:r>
          </a:p>
          <a:p>
            <a:r>
              <a:rPr lang="en-US" dirty="0"/>
              <a:t>Writing some connection code with visual basic.</a:t>
            </a:r>
          </a:p>
          <a:p>
            <a:r>
              <a:rPr lang="en-US" dirty="0"/>
              <a:t>Making the data connection of the report page with the queries.</a:t>
            </a:r>
          </a:p>
          <a:p>
            <a:r>
              <a:rPr lang="en-US" dirty="0"/>
              <a:t>Arrangement of interfaces.</a:t>
            </a:r>
          </a:p>
          <a:p>
            <a:r>
              <a:rPr lang="en-US" dirty="0"/>
              <a:t>Integration of questions into the form as an admin.</a:t>
            </a:r>
          </a:p>
          <a:p>
            <a:r>
              <a:rPr lang="en-US" dirty="0"/>
              <a:t>Testing the program as a user and entering data for 10 different users.</a:t>
            </a:r>
            <a:endParaRPr dirty="0"/>
          </a:p>
        </p:txBody>
      </p:sp>
      <p:sp>
        <p:nvSpPr>
          <p:cNvPr id="4" name="Slide Number Placeholder 3">
            <a:extLst>
              <a:ext uri="{FF2B5EF4-FFF2-40B4-BE49-F238E27FC236}">
                <a16:creationId xmlns:a16="http://schemas.microsoft.com/office/drawing/2014/main" id="{7D5A2838-D03D-B54E-AD22-B6BA1E9F0999}"/>
              </a:ext>
            </a:extLst>
          </p:cNvPr>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3955005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8EC3BA-E08E-4E6E-9B33-900DE54CAD42}"/>
              </a:ext>
            </a:extLst>
          </p:cNvPr>
          <p:cNvSpPr>
            <a:spLocks noGrp="1"/>
          </p:cNvSpPr>
          <p:nvPr>
            <p:ph type="title"/>
          </p:nvPr>
        </p:nvSpPr>
        <p:spPr>
          <a:xfrm>
            <a:off x="2568448" y="-174498"/>
            <a:ext cx="9281160" cy="3520440"/>
          </a:xfrm>
        </p:spPr>
        <p:txBody>
          <a:bodyPr>
            <a:normAutofit/>
          </a:bodyPr>
          <a:lstStyle/>
          <a:p>
            <a:r>
              <a:rPr lang="tr-TR" sz="6000" dirty="0" err="1"/>
              <a:t>Which</a:t>
            </a:r>
            <a:r>
              <a:rPr lang="tr-TR" sz="6000" dirty="0"/>
              <a:t> program </a:t>
            </a:r>
            <a:r>
              <a:rPr lang="tr-TR" sz="6000" dirty="0" err="1"/>
              <a:t>going</a:t>
            </a:r>
            <a:r>
              <a:rPr lang="tr-TR" sz="6000" dirty="0"/>
              <a:t> </a:t>
            </a:r>
            <a:r>
              <a:rPr lang="tr-TR" sz="6000" dirty="0" err="1"/>
              <a:t>to</a:t>
            </a:r>
            <a:r>
              <a:rPr lang="tr-TR" sz="6000" dirty="0"/>
              <a:t> be </a:t>
            </a:r>
            <a:r>
              <a:rPr lang="tr-TR" sz="6000" dirty="0" err="1"/>
              <a:t>use</a:t>
            </a:r>
            <a:r>
              <a:rPr lang="tr-TR" sz="6000" dirty="0"/>
              <a:t>?</a:t>
            </a:r>
          </a:p>
        </p:txBody>
      </p:sp>
      <p:sp>
        <p:nvSpPr>
          <p:cNvPr id="4" name="Slayt Numarası Yer Tutucusu 3">
            <a:extLst>
              <a:ext uri="{FF2B5EF4-FFF2-40B4-BE49-F238E27FC236}">
                <a16:creationId xmlns:a16="http://schemas.microsoft.com/office/drawing/2014/main" id="{285717F1-5E1D-4E22-B660-C91B2F3D0EF5}"/>
              </a:ext>
            </a:extLst>
          </p:cNvPr>
          <p:cNvSpPr>
            <a:spLocks noGrp="1"/>
          </p:cNvSpPr>
          <p:nvPr>
            <p:ph type="sldNum" sz="quarter" idx="12"/>
          </p:nvPr>
        </p:nvSpPr>
        <p:spPr>
          <a:xfrm>
            <a:off x="878840" y="2523744"/>
            <a:ext cx="1188298" cy="720332"/>
          </a:xfrm>
        </p:spPr>
        <p:txBody>
          <a:bodyPr/>
          <a:lstStyle/>
          <a:p>
            <a:fld id="{4FAB73BC-B049-4115-A692-8D63A059BFB8}" type="slidenum">
              <a:rPr lang="en-US" smtClean="0"/>
              <a:pPr/>
              <a:t>9</a:t>
            </a:fld>
            <a:endParaRPr lang="en-US" dirty="0"/>
          </a:p>
        </p:txBody>
      </p:sp>
      <p:pic>
        <p:nvPicPr>
          <p:cNvPr id="6" name="Picture 5" descr="A red background with white text&#10;&#10;Description automatically generated with low confidence">
            <a:extLst>
              <a:ext uri="{FF2B5EF4-FFF2-40B4-BE49-F238E27FC236}">
                <a16:creationId xmlns:a16="http://schemas.microsoft.com/office/drawing/2014/main" id="{6502C32E-7D23-2241-8148-F033E59547A6}"/>
              </a:ext>
            </a:extLst>
          </p:cNvPr>
          <p:cNvPicPr>
            <a:picLocks noChangeAspect="1"/>
          </p:cNvPicPr>
          <p:nvPr/>
        </p:nvPicPr>
        <p:blipFill>
          <a:blip r:embed="rId2"/>
          <a:stretch>
            <a:fillRect/>
          </a:stretch>
        </p:blipFill>
        <p:spPr>
          <a:xfrm>
            <a:off x="2773095" y="2488692"/>
            <a:ext cx="2578100" cy="1714500"/>
          </a:xfrm>
          <a:prstGeom prst="rect">
            <a:avLst/>
          </a:prstGeom>
        </p:spPr>
      </p:pic>
      <p:sp>
        <p:nvSpPr>
          <p:cNvPr id="8" name="TextBox 7">
            <a:extLst>
              <a:ext uri="{FF2B5EF4-FFF2-40B4-BE49-F238E27FC236}">
                <a16:creationId xmlns:a16="http://schemas.microsoft.com/office/drawing/2014/main" id="{7CB8E8A5-FE3D-A742-8BF4-65DEB362674F}"/>
              </a:ext>
            </a:extLst>
          </p:cNvPr>
          <p:cNvSpPr txBox="1"/>
          <p:nvPr/>
        </p:nvSpPr>
        <p:spPr>
          <a:xfrm>
            <a:off x="1216181" y="4601197"/>
            <a:ext cx="10130106" cy="2031325"/>
          </a:xfrm>
          <a:prstGeom prst="rect">
            <a:avLst/>
          </a:prstGeom>
          <a:noFill/>
        </p:spPr>
        <p:txBody>
          <a:bodyPr wrap="square" rtlCol="0">
            <a:spAutoFit/>
          </a:bodyPr>
          <a:lstStyle/>
          <a:p>
            <a:r>
              <a:rPr lang="en-US" dirty="0">
                <a:hlinkClick r:id="rId3"/>
              </a:rPr>
              <a:t>https://www.microsoft.com/tr-tr/microsoft-365/p/access/CFQ7TTC0HHMX?&amp;ef_id=Cj0KCQiAzfuNBhCGARIsAD1nu-9MMB_fyjjzsUUupa19KpZyd43xGlVKu9Gd1k2j0dTdqDeNoBnu7f8aAqDNEALw_wcB:G:s&amp;OCID=AID2200006_SEM_Cj0KCQiAzfuNBhCGARIsAD1nu-9MMB_fyjjzsUUupa19KpZyd43xGlVKu9Gd1k2j0dTdqDeNoBnu7f8aAqDNEALw_wcB:G:s&amp;lnkd=Google_O365SMB_Brand&amp;gclid=Cj0KCQiAzfuNBhCGARIsAD1nu-9MMB_fyjjzsUUupa19KpZyd43xGlVKu9Gd1k2j0dTdqDeNoBnu7f8aAqDNEALw_wcB</a:t>
            </a:r>
            <a:endParaRPr dirty="0"/>
          </a:p>
        </p:txBody>
      </p:sp>
      <p:sp>
        <p:nvSpPr>
          <p:cNvPr id="3" name="TextBox 2">
            <a:extLst>
              <a:ext uri="{FF2B5EF4-FFF2-40B4-BE49-F238E27FC236}">
                <a16:creationId xmlns:a16="http://schemas.microsoft.com/office/drawing/2014/main" id="{55537FAF-E19A-0B42-9F89-922BC1664615}"/>
              </a:ext>
            </a:extLst>
          </p:cNvPr>
          <p:cNvSpPr txBox="1"/>
          <p:nvPr/>
        </p:nvSpPr>
        <p:spPr>
          <a:xfrm>
            <a:off x="6685791" y="2743259"/>
            <a:ext cx="3829221" cy="461665"/>
          </a:xfrm>
          <a:prstGeom prst="rect">
            <a:avLst/>
          </a:prstGeom>
          <a:noFill/>
        </p:spPr>
        <p:txBody>
          <a:bodyPr wrap="square" rtlCol="0">
            <a:spAutoFit/>
          </a:bodyPr>
          <a:lstStyle/>
          <a:p>
            <a:r>
              <a:rPr lang="tr-TR" sz="2400" dirty="0"/>
              <a:t>Download Access</a:t>
            </a:r>
            <a:endParaRPr sz="2400" dirty="0"/>
          </a:p>
        </p:txBody>
      </p:sp>
    </p:spTree>
    <p:extLst>
      <p:ext uri="{BB962C8B-B14F-4D97-AF65-F5344CB8AC3E}">
        <p14:creationId xmlns:p14="http://schemas.microsoft.com/office/powerpoint/2010/main" val="3014874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hta Yazı">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TM03090434[[fn=Tahta Yazı]]</Template>
  <TotalTime>292</TotalTime>
  <Words>980</Words>
  <Application>Microsoft Macintosh PowerPoint</Application>
  <PresentationFormat>Widescreen</PresentationFormat>
  <Paragraphs>95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Rockwell</vt:lpstr>
      <vt:lpstr>Rockwell Condensed</vt:lpstr>
      <vt:lpstr>Rockwell Extra Bold</vt:lpstr>
      <vt:lpstr>Wingdings</vt:lpstr>
      <vt:lpstr>Tahta Yazı</vt:lpstr>
      <vt:lpstr>TECHNOLOGICAL TRANSFORMATION</vt:lpstr>
      <vt:lpstr>CONTENTS</vt:lpstr>
      <vt:lpstr>PowerPoint Presentation</vt:lpstr>
      <vt:lpstr>What ıs TECHNOLOGICAL TRANSFORMATION?</vt:lpstr>
      <vt:lpstr>INDUSRTY 4.0</vt:lpstr>
      <vt:lpstr>Industry 4.0</vt:lpstr>
      <vt:lpstr>SIMILAR  PROJECTS</vt:lpstr>
      <vt:lpstr>development process</vt:lpstr>
      <vt:lpstr>Which program going to be use?</vt:lpstr>
      <vt:lpstr> INSTALLATION PROCESS  </vt:lpstr>
      <vt:lpstr>What have we done?</vt:lpstr>
      <vt:lpstr>        LOGIN AND MAİN PAGEs </vt:lpstr>
      <vt:lpstr>ADD USER AND ADD DEPARTMENT PAGEs</vt:lpstr>
      <vt:lpstr>ADD FACULTY PROGRAM AND QUSTIONNAIRE PAGES </vt:lpstr>
      <vt:lpstr>REPORT DETAILS – ANSWERED QUESTIONS PAGE </vt:lpstr>
      <vt:lpstr>RESULTS REPORT PAGES </vt:lpstr>
      <vt:lpstr>ASSESMENT RESULTS PAGE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TECHNOLOGICAL TRANSFORMATION</dc:title>
  <dc:creator>yaren çanğa</dc:creator>
  <cp:lastModifiedBy>mehmet mert ören</cp:lastModifiedBy>
  <cp:revision>6</cp:revision>
  <dcterms:created xsi:type="dcterms:W3CDTF">2021-10-24T09:26:23Z</dcterms:created>
  <dcterms:modified xsi:type="dcterms:W3CDTF">2021-12-19T17:19:07Z</dcterms:modified>
</cp:coreProperties>
</file>