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80" r:id="rId14"/>
    <p:sldId id="281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808080"/>
    <a:srgbClr val="4D4D4D"/>
    <a:srgbClr val="E20000"/>
    <a:srgbClr val="333333"/>
    <a:srgbClr val="DBD600"/>
    <a:srgbClr val="00CC00"/>
    <a:srgbClr val="0000FF"/>
    <a:srgbClr val="F20000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4" autoAdjust="0"/>
    <p:restoredTop sz="96926" autoAdjust="0"/>
  </p:normalViewPr>
  <p:slideViewPr>
    <p:cSldViewPr>
      <p:cViewPr varScale="1">
        <p:scale>
          <a:sx n="70" d="100"/>
          <a:sy n="70" d="100"/>
        </p:scale>
        <p:origin x="12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D8D3-2931-44A9-B334-5BFA9548357C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162DF-8725-467C-89D1-7B089F530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2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2FC71-4605-44B8-B91E-E08CC08CE37E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E4A3C-90F1-4269-B571-96E475B950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E4A3C-90F1-4269-B571-96E475B950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8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E4A3C-90F1-4269-B571-96E475B950F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91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0500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>
                    <a:lumMod val="65000"/>
                    <a:lumOff val="35000"/>
                  </a:schemeClr>
                </a:solidFill>
                <a:latin typeface="Eras Bold ITC" pitchFamily="34" charset="0"/>
                <a:cs typeface="Estrangelo Edessa" pitchFamily="66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447800"/>
          </a:xfrm>
        </p:spPr>
        <p:txBody>
          <a:bodyPr/>
          <a:lstStyle>
            <a:lvl1pPr marL="0" indent="0" algn="ctr">
              <a:buNone/>
              <a:defRPr>
                <a:solidFill>
                  <a:srgbClr val="464646"/>
                </a:solidFill>
                <a:latin typeface="Eras Demi IT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F47A-24E7-43E7-9208-1DEC7B32FB92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74CF96-A2C2-42EA-8707-6EDB896690DD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q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D438F3-C605-4160-8B04-C6240AE9C337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q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CEB446-CAE2-4DDF-8603-C814EA3D1799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q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5E7B-D7D9-4B8B-837B-632B34D796E0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705600" y="6172200"/>
            <a:ext cx="2133600" cy="365125"/>
          </a:xfrm>
        </p:spPr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14587"/>
            <a:ext cx="7772400" cy="1362075"/>
          </a:xfrm>
        </p:spPr>
        <p:txBody>
          <a:bodyPr anchor="t">
            <a:noAutofit/>
          </a:bodyPr>
          <a:lstStyle>
            <a:lvl1pPr algn="l">
              <a:defRPr sz="4400" b="1" cap="all">
                <a:solidFill>
                  <a:srgbClr val="46464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810000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00" b="1">
                <a:solidFill>
                  <a:srgbClr val="E2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FED-CFA0-4C9E-B3D8-54D6C9F3677E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2743200" cy="16764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464646"/>
                </a:solidFill>
                <a:latin typeface="Eras Demi IT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304800" y="24384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304800" y="44196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73E0EB6-9529-4D7B-84B7-A5AA04321066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3886200" y="228600"/>
            <a:ext cx="4191000" cy="1371600"/>
          </a:xfrm>
        </p:spPr>
        <p:txBody>
          <a:bodyPr/>
          <a:lstStyle>
            <a:lvl1pPr>
              <a:buNone/>
              <a:defRPr>
                <a:solidFill>
                  <a:srgbClr val="E20000"/>
                </a:solidFill>
                <a:latin typeface="Eras Medium ITC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1752600"/>
            <a:ext cx="4953000" cy="4525963"/>
          </a:xfrm>
        </p:spPr>
        <p:txBody>
          <a:bodyPr/>
          <a:lstStyle>
            <a:lvl1pPr>
              <a:defRPr sz="2800">
                <a:latin typeface="Eras Medium ITC" pitchFamily="34" charset="0"/>
              </a:defRPr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q"/>
              <a:defRPr sz="2400">
                <a:latin typeface="Eras Medium ITC" pitchFamily="34" charset="0"/>
              </a:defRPr>
            </a:lvl2pPr>
            <a:lvl3pPr>
              <a:defRPr sz="2000">
                <a:latin typeface="Eras Medium ITC" pitchFamily="34" charset="0"/>
              </a:defRPr>
            </a:lvl3pPr>
            <a:lvl4pPr>
              <a:defRPr sz="1800">
                <a:latin typeface="Eras Medium ITC" pitchFamily="34" charset="0"/>
              </a:defRPr>
            </a:lvl4pPr>
            <a:lvl5pPr>
              <a:defRPr sz="1800">
                <a:latin typeface="Eras Medium IT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q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q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DEC9-2AA5-43A0-9E2B-77A66E3482E2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q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q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F5DB-043C-4249-8492-541621BB7C9B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C9A497-93CF-43C1-805C-73F5A8554AFC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B7A087-7565-48B4-A469-6A7119E3797E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q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AF293B-D803-49EC-8CFA-49272D77DC19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9FA766-B207-4F4C-9CE3-80B0488B4608}" type="datetime1">
              <a:rPr lang="en-US" smtClean="0"/>
              <a:pPr/>
              <a:t>4/15/2015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Eras Demi ITC" pitchFamily="34" charset="0"/>
          <a:ea typeface="+mj-ea"/>
          <a:cs typeface="Estrangelo Edessa" pitchFamily="66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¤"/>
        <a:defRPr sz="32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64646"/>
        </a:buClr>
        <a:buFont typeface="Wingdings" pitchFamily="2" charset="2"/>
        <a:buChar char=""/>
        <a:defRPr sz="24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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»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dami_000\Documents\GitHub\spring-semester-project\build\docs\javadoc\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799"/>
            <a:ext cx="7772400" cy="3517709"/>
          </a:xfrm>
        </p:spPr>
        <p:txBody>
          <a:bodyPr/>
          <a:lstStyle/>
          <a:p>
            <a:r>
              <a:rPr lang="en-US" sz="6600" dirty="0" smtClean="0">
                <a:solidFill>
                  <a:srgbClr val="E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 Team 2 </a:t>
            </a:r>
            <a:br>
              <a:rPr lang="en-US" sz="6600" dirty="0" smtClean="0">
                <a:solidFill>
                  <a:srgbClr val="E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dirty="0" smtClean="0">
                <a:solidFill>
                  <a:srgbClr val="E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Release</a:t>
            </a:r>
            <a:endParaRPr lang="en-US" sz="7200" dirty="0">
              <a:solidFill>
                <a:srgbClr val="E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54304"/>
            <a:ext cx="2743200" cy="332096"/>
          </a:xfrm>
        </p:spPr>
        <p:txBody>
          <a:bodyPr>
            <a:noAutofit/>
          </a:bodyPr>
          <a:lstStyle/>
          <a:p>
            <a:pPr lvl="0" algn="l"/>
            <a:r>
              <a:rPr lang="en-US" sz="2000" dirty="0" smtClean="0"/>
              <a:t>Scrum Master	          :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5611504"/>
            <a:ext cx="2743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  <a:defRPr sz="3200" kern="1200">
                <a:solidFill>
                  <a:srgbClr val="464646"/>
                </a:solidFill>
                <a:latin typeface="Eras Demi ITC" pitchFamily="34" charset="0"/>
                <a:ea typeface="+mn-ea"/>
                <a:cs typeface="Estrangelo Edessa" pitchFamily="66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64646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900" dirty="0" smtClean="0"/>
              <a:t>Development</a:t>
            </a:r>
            <a:r>
              <a:rPr lang="en-US" dirty="0" smtClean="0"/>
              <a:t> Team :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29000" y="5611504"/>
            <a:ext cx="5486400" cy="990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  <a:defRPr sz="3200" kern="1200">
                <a:solidFill>
                  <a:srgbClr val="464646"/>
                </a:solidFill>
                <a:latin typeface="Eras Demi ITC" pitchFamily="34" charset="0"/>
                <a:ea typeface="+mn-ea"/>
                <a:cs typeface="Estrangelo Edessa" pitchFamily="66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64646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Scott </a:t>
            </a:r>
            <a:r>
              <a:rPr lang="en-US" sz="2000" dirty="0" smtClean="0"/>
              <a:t>Troutman, </a:t>
            </a:r>
            <a:r>
              <a:rPr lang="en-US" sz="2000" dirty="0"/>
              <a:t>Adam </a:t>
            </a:r>
            <a:r>
              <a:rPr lang="en-US" sz="2000" dirty="0" smtClean="0"/>
              <a:t>Ingram, Johnny </a:t>
            </a:r>
            <a:r>
              <a:rPr lang="en-US" sz="2000" dirty="0" err="1" smtClean="0"/>
              <a:t>Hosler</a:t>
            </a:r>
            <a:r>
              <a:rPr lang="en-US" sz="2000" dirty="0" smtClean="0"/>
              <a:t>, Brandon Taylor, </a:t>
            </a:r>
            <a:r>
              <a:rPr lang="en-US" sz="2000" dirty="0" err="1"/>
              <a:t>Pengzheng</a:t>
            </a:r>
            <a:r>
              <a:rPr lang="en-US" sz="2000" dirty="0"/>
              <a:t> </a:t>
            </a:r>
            <a:r>
              <a:rPr lang="en-US" sz="2000" dirty="0" smtClean="0"/>
              <a:t>Yang, Zachary </a:t>
            </a:r>
            <a:r>
              <a:rPr lang="en-US" sz="2000" dirty="0" err="1" smtClean="0"/>
              <a:t>Alwine</a:t>
            </a:r>
            <a:endParaRPr lang="en-US" sz="2000" dirty="0" smtClean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429000" y="5248701"/>
            <a:ext cx="2133600" cy="362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  <a:defRPr sz="3200" kern="1200">
                <a:solidFill>
                  <a:srgbClr val="464646"/>
                </a:solidFill>
                <a:latin typeface="Eras Demi ITC" pitchFamily="34" charset="0"/>
                <a:ea typeface="+mn-ea"/>
                <a:cs typeface="Estrangelo Edessa" pitchFamily="66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64646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Elgin Bowman</a:t>
            </a:r>
          </a:p>
        </p:txBody>
      </p:sp>
    </p:spTree>
    <p:extLst>
      <p:ext uri="{BB962C8B-B14F-4D97-AF65-F5344CB8AC3E}">
        <p14:creationId xmlns:p14="http://schemas.microsoft.com/office/powerpoint/2010/main" val="8977436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(Part </a:t>
            </a:r>
            <a:r>
              <a:rPr lang="en-US" dirty="0" smtClean="0"/>
              <a:t>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2" t="-1" b="48519"/>
          <a:stretch/>
        </p:blipFill>
        <p:spPr>
          <a:xfrm>
            <a:off x="2272292" y="1836114"/>
            <a:ext cx="4433308" cy="4520236"/>
          </a:xfrm>
        </p:spPr>
      </p:pic>
    </p:spTree>
    <p:extLst>
      <p:ext uri="{BB962C8B-B14F-4D97-AF65-F5344CB8AC3E}">
        <p14:creationId xmlns:p14="http://schemas.microsoft.com/office/powerpoint/2010/main" val="41684849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(Part </a:t>
            </a:r>
            <a:r>
              <a:rPr lang="en-US" dirty="0" smtClean="0"/>
              <a:t>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93" t="43759" r="14814" b="-982"/>
          <a:stretch/>
        </p:blipFill>
        <p:spPr>
          <a:xfrm>
            <a:off x="3238500" y="1757975"/>
            <a:ext cx="2667000" cy="4772526"/>
          </a:xfrm>
        </p:spPr>
      </p:pic>
    </p:spTree>
    <p:extLst>
      <p:ext uri="{BB962C8B-B14F-4D97-AF65-F5344CB8AC3E}">
        <p14:creationId xmlns:p14="http://schemas.microsoft.com/office/powerpoint/2010/main" val="27498995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PizzaOrder</a:t>
            </a:r>
            <a:r>
              <a:rPr lang="en-US" dirty="0" smtClean="0"/>
              <a:t> Demo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09831"/>
            <a:ext cx="9477380" cy="51212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196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 Demo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how a user might use our </a:t>
            </a:r>
            <a:r>
              <a:rPr lang="en-US" dirty="0" err="1" smtClean="0"/>
              <a:t>PizzaOrder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09" y="2910812"/>
            <a:ext cx="7617426" cy="164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360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- -help or -h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2286000" cy="4038600"/>
          </a:xfrm>
        </p:spPr>
        <p:txBody>
          <a:bodyPr/>
          <a:lstStyle/>
          <a:p>
            <a:r>
              <a:rPr lang="en-US" dirty="0" smtClean="0"/>
              <a:t>Calling for help exits the parser and opens a help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752600"/>
            <a:ext cx="6081287" cy="48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07758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89154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1161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XML Write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  <a:br>
              <a:rPr lang="en-US" dirty="0" smtClean="0"/>
            </a:br>
            <a:r>
              <a:rPr lang="en-US" dirty="0" smtClean="0"/>
              <a:t>	XML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/>
          <a:srcRect l="-100" t="25397" r="33014" b="36508"/>
          <a:stretch/>
        </p:blipFill>
        <p:spPr bwMode="auto">
          <a:xfrm>
            <a:off x="914400" y="2590800"/>
            <a:ext cx="48463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295107"/>
            <a:ext cx="4724400" cy="382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120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761839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XML Load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Result: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t="35821" b="40298"/>
          <a:stretch>
            <a:fillRect/>
          </a:stretch>
        </p:blipFill>
        <p:spPr bwMode="auto">
          <a:xfrm>
            <a:off x="228600" y="2690884"/>
            <a:ext cx="868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300" y="4876800"/>
            <a:ext cx="688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03005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Mutually Exclusive Demo Using Shorthand Arguments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63286"/>
            <a:ext cx="6858000" cy="5194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646906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ArgumentParser</a:t>
            </a:r>
            <a:r>
              <a:rPr lang="en-US" dirty="0" smtClean="0"/>
              <a:t> allows for the creation of different types of arguments and store data parsed from the command line.</a:t>
            </a:r>
          </a:p>
          <a:p>
            <a:r>
              <a:rPr lang="en-US" dirty="0" smtClean="0"/>
              <a:t>Allows created arguments to be saved to and loaded from an XML file using the </a:t>
            </a:r>
            <a:r>
              <a:rPr lang="en-US" dirty="0" err="1" smtClean="0"/>
              <a:t>XMLManager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In-depth documentation </a:t>
            </a:r>
            <a:r>
              <a:rPr lang="en-US" dirty="0" smtClean="0">
                <a:hlinkClick r:id="rId2" action="ppaction://hlinkfile"/>
              </a:rPr>
              <a:t>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096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Addition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t="25806" b="35484"/>
          <a:stretch>
            <a:fillRect/>
          </a:stretch>
        </p:blipFill>
        <p:spPr bwMode="auto">
          <a:xfrm>
            <a:off x="658809" y="2560402"/>
            <a:ext cx="7826381" cy="33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4876800"/>
            <a:ext cx="22860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282344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the Subtraction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 t="26230" b="34426"/>
          <a:stretch>
            <a:fillRect/>
          </a:stretch>
        </p:blipFill>
        <p:spPr bwMode="auto">
          <a:xfrm>
            <a:off x="1219200" y="2639704"/>
            <a:ext cx="670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4457" y="5020486"/>
            <a:ext cx="1955086" cy="77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145179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to run previous demo with parameters:</a:t>
            </a:r>
          </a:p>
          <a:p>
            <a:endParaRPr lang="en-US" dirty="0" smtClean="0"/>
          </a:p>
          <a:p>
            <a:r>
              <a:rPr lang="en-US" dirty="0" smtClean="0"/>
              <a:t>Result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t="25806" b="35484"/>
          <a:stretch>
            <a:fillRect/>
          </a:stretch>
        </p:blipFill>
        <p:spPr bwMode="auto">
          <a:xfrm>
            <a:off x="889237" y="2731033"/>
            <a:ext cx="736552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208" y="4285125"/>
            <a:ext cx="775958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84901957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Agile Estimating and Planning Technique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Story Points</a:t>
            </a:r>
          </a:p>
          <a:p>
            <a:r>
              <a:rPr lang="en-US" dirty="0" smtClean="0"/>
              <a:t>Planning Poker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1 = easy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2 = fairly easy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3 = moderate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5 = fairly difficult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8 = difficult </a:t>
            </a:r>
          </a:p>
          <a:p>
            <a:r>
              <a:rPr lang="en-US" dirty="0" smtClean="0"/>
              <a:t>Total of 78 story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36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29" descr="BurndownChartFin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60" b="-5660"/>
          <a:stretch>
            <a:fillRect/>
          </a:stretch>
        </p:blipFill>
        <p:spPr>
          <a:xfrm>
            <a:off x="373464" y="1668313"/>
            <a:ext cx="8313336" cy="4571986"/>
          </a:xfrm>
        </p:spPr>
      </p:pic>
    </p:spTree>
    <p:extLst>
      <p:ext uri="{BB962C8B-B14F-4D97-AF65-F5344CB8AC3E}">
        <p14:creationId xmlns:p14="http://schemas.microsoft.com/office/powerpoint/2010/main" val="2478129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14587"/>
            <a:ext cx="8153400" cy="1362075"/>
          </a:xfrm>
        </p:spPr>
        <p:txBody>
          <a:bodyPr/>
          <a:lstStyle/>
          <a:p>
            <a:pPr algn="ctr"/>
            <a:r>
              <a:rPr lang="en-US" dirty="0" smtClean="0"/>
              <a:t>Thank You For Your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20817"/>
            <a:ext cx="9144000" cy="18371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773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Positional Arguments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Holds a name, description, and data type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Can be restricted to a certain set of values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Throws exception if value provided doesn’t match data type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Throws exception if too few/many positional arguments are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241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Named </a:t>
            </a:r>
            <a:r>
              <a:rPr lang="en-US" dirty="0" smtClean="0"/>
              <a:t>Arguments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Inherits functionality from positional arguments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Stores a default value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/>
              <a:t>Can be assigned and called by a pre-defined shorthand name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Can be set to be required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/>
              <a:t>Can store multiple </a:t>
            </a:r>
            <a:r>
              <a:rPr lang="en-US" dirty="0" smtClean="0"/>
              <a:t>values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Can be assigned to a mutually exclusive group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971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&amp; 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100% Pass rate on unit testing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100% Pass rate on acceptance testing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97% Code 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919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229600" cy="4527550"/>
          </a:xfrm>
        </p:spPr>
      </p:pic>
    </p:spTree>
    <p:extLst>
      <p:ext uri="{BB962C8B-B14F-4D97-AF65-F5344CB8AC3E}">
        <p14:creationId xmlns:p14="http://schemas.microsoft.com/office/powerpoint/2010/main" val="42316513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229600" cy="4527550"/>
          </a:xfrm>
        </p:spPr>
      </p:pic>
      <p:sp>
        <p:nvSpPr>
          <p:cNvPr id="3" name="Rectangle 2"/>
          <p:cNvSpPr/>
          <p:nvPr/>
        </p:nvSpPr>
        <p:spPr>
          <a:xfrm>
            <a:off x="457200" y="1816100"/>
            <a:ext cx="2895600" cy="317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1816100"/>
            <a:ext cx="2895600" cy="10795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88100" y="1816100"/>
            <a:ext cx="2374900" cy="22987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9800" y="4127499"/>
            <a:ext cx="1447800" cy="22637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2190313"/>
            <a:ext cx="2362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385D8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A.</a:t>
            </a:r>
            <a:endParaRPr lang="en-US" sz="5400" b="0" cap="none" spc="0" dirty="0">
              <a:ln w="0"/>
              <a:solidFill>
                <a:srgbClr val="385D8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95700" y="2859980"/>
            <a:ext cx="2362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B.</a:t>
            </a:r>
            <a:endParaRPr lang="en-US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66000" y="2240686"/>
            <a:ext cx="1397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C.</a:t>
            </a:r>
            <a:endParaRPr lang="en-US" sz="5400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05200" y="4610645"/>
            <a:ext cx="2362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D.</a:t>
            </a:r>
            <a:endParaRPr lang="en-US" sz="5400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51665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(Part </a:t>
            </a:r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15" b="94951"/>
          <a:stretch/>
        </p:blipFill>
        <p:spPr>
          <a:xfrm>
            <a:off x="457200" y="3200400"/>
            <a:ext cx="8077200" cy="838201"/>
          </a:xfrm>
        </p:spPr>
      </p:pic>
    </p:spTree>
    <p:extLst>
      <p:ext uri="{BB962C8B-B14F-4D97-AF65-F5344CB8AC3E}">
        <p14:creationId xmlns:p14="http://schemas.microsoft.com/office/powerpoint/2010/main" val="672113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(Part </a:t>
            </a:r>
            <a:r>
              <a:rPr lang="en-US" dirty="0" smtClean="0"/>
              <a:t>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1" r="28704" b="76437"/>
          <a:stretch/>
        </p:blipFill>
        <p:spPr>
          <a:xfrm>
            <a:off x="457200" y="2438400"/>
            <a:ext cx="8273143" cy="3048000"/>
          </a:xfrm>
        </p:spPr>
      </p:pic>
    </p:spTree>
    <p:extLst>
      <p:ext uri="{BB962C8B-B14F-4D97-AF65-F5344CB8AC3E}">
        <p14:creationId xmlns:p14="http://schemas.microsoft.com/office/powerpoint/2010/main" val="1607931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Honda</Template>
  <TotalTime>18881</TotalTime>
  <Words>368</Words>
  <Application>Microsoft Office PowerPoint</Application>
  <PresentationFormat>On-screen Show (4:3)</PresentationFormat>
  <Paragraphs>104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Eras Bold ITC</vt:lpstr>
      <vt:lpstr>Eras Demi ITC</vt:lpstr>
      <vt:lpstr>Eras Medium ITC</vt:lpstr>
      <vt:lpstr>Estrangelo Edessa</vt:lpstr>
      <vt:lpstr>Wingdings</vt:lpstr>
      <vt:lpstr>Honda</vt:lpstr>
      <vt:lpstr>Scrum Team 2  Product Release</vt:lpstr>
      <vt:lpstr>Overview </vt:lpstr>
      <vt:lpstr>Features</vt:lpstr>
      <vt:lpstr>Features</vt:lpstr>
      <vt:lpstr>Testing &amp; Code Coverage</vt:lpstr>
      <vt:lpstr>Class Diagram</vt:lpstr>
      <vt:lpstr>Class Diagram</vt:lpstr>
      <vt:lpstr>Class Diagram (Part A)</vt:lpstr>
      <vt:lpstr>Class Diagram (Part B)</vt:lpstr>
      <vt:lpstr>Class Diagram (Part C)</vt:lpstr>
      <vt:lpstr>Class Diagram (Part D)</vt:lpstr>
      <vt:lpstr>PizzaOrder Demo</vt:lpstr>
      <vt:lpstr> Demo Use Example</vt:lpstr>
      <vt:lpstr>Using - -help or -h</vt:lpstr>
      <vt:lpstr>Writing Arguments</vt:lpstr>
      <vt:lpstr>Running XML Write Demo</vt:lpstr>
      <vt:lpstr>Loading Arguments</vt:lpstr>
      <vt:lpstr>Running XML Load Demo</vt:lpstr>
      <vt:lpstr>Mutually Exclusive Demo Using Shorthand Arguments</vt:lpstr>
      <vt:lpstr>Running the Addition Demo</vt:lpstr>
      <vt:lpstr>Running the Subtraction Demo</vt:lpstr>
      <vt:lpstr>Failing Mutual Exclusion</vt:lpstr>
      <vt:lpstr>Agile Estimating and Planning Technique</vt:lpstr>
      <vt:lpstr>Burndown Chart</vt:lpstr>
      <vt:lpstr>Thank You For Your Time</vt:lpstr>
    </vt:vector>
  </TitlesOfParts>
  <Company>Honda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Brandon Taylor</dc:title>
  <dc:creator>vf03354</dc:creator>
  <cp:lastModifiedBy>Brandon Tylor</cp:lastModifiedBy>
  <cp:revision>105</cp:revision>
  <dcterms:created xsi:type="dcterms:W3CDTF">2013-10-02T14:18:53Z</dcterms:created>
  <dcterms:modified xsi:type="dcterms:W3CDTF">2015-04-15T15:37:33Z</dcterms:modified>
</cp:coreProperties>
</file>