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3"/>
  </p:notesMasterIdLst>
  <p:sldIdLst>
    <p:sldId id="311" r:id="rId2"/>
    <p:sldId id="354" r:id="rId3"/>
    <p:sldId id="355" r:id="rId4"/>
    <p:sldId id="385" r:id="rId5"/>
    <p:sldId id="282" r:id="rId6"/>
    <p:sldId id="358" r:id="rId7"/>
    <p:sldId id="359" r:id="rId8"/>
    <p:sldId id="374" r:id="rId9"/>
    <p:sldId id="377" r:id="rId10"/>
    <p:sldId id="375" r:id="rId11"/>
    <p:sldId id="376" r:id="rId12"/>
    <p:sldId id="360" r:id="rId13"/>
    <p:sldId id="364" r:id="rId14"/>
    <p:sldId id="363" r:id="rId15"/>
    <p:sldId id="256" r:id="rId16"/>
    <p:sldId id="380" r:id="rId17"/>
    <p:sldId id="381" r:id="rId18"/>
    <p:sldId id="290" r:id="rId19"/>
    <p:sldId id="287" r:id="rId20"/>
    <p:sldId id="271" r:id="rId21"/>
    <p:sldId id="269" r:id="rId22"/>
    <p:sldId id="389" r:id="rId23"/>
    <p:sldId id="387" r:id="rId24"/>
    <p:sldId id="383" r:id="rId25"/>
    <p:sldId id="384" r:id="rId26"/>
    <p:sldId id="257" r:id="rId27"/>
    <p:sldId id="362" r:id="rId28"/>
    <p:sldId id="365" r:id="rId29"/>
    <p:sldId id="366" r:id="rId30"/>
    <p:sldId id="367" r:id="rId31"/>
    <p:sldId id="369" r:id="rId32"/>
    <p:sldId id="378" r:id="rId33"/>
    <p:sldId id="263" r:id="rId34"/>
    <p:sldId id="266" r:id="rId35"/>
    <p:sldId id="267" r:id="rId36"/>
    <p:sldId id="368" r:id="rId37"/>
    <p:sldId id="390" r:id="rId38"/>
    <p:sldId id="379" r:id="rId39"/>
    <p:sldId id="373" r:id="rId40"/>
    <p:sldId id="388" r:id="rId41"/>
    <p:sldId id="32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789"/>
  </p:normalViewPr>
  <p:slideViewPr>
    <p:cSldViewPr snapToGrid="0" snapToObjects="1">
      <p:cViewPr varScale="1">
        <p:scale>
          <a:sx n="112" d="100"/>
          <a:sy n="112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freecodecamp.org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freecodecamp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EAFC6-236D-114E-A16E-8EC32D3E83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D5EBF7-D453-4F4D-9303-1A8A7E5146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Quiz  </a:t>
          </a:r>
          <a:r>
            <a:rPr lang="mr-IN" dirty="0"/>
            <a:t>–</a:t>
          </a:r>
          <a:r>
            <a:rPr lang="en-US" dirty="0"/>
            <a:t> will be scheduled at least once (max 2); you are expecting to be ready anytime (during session 4 to 12).</a:t>
          </a:r>
        </a:p>
        <a:p>
          <a:pPr>
            <a:lnSpc>
              <a:spcPct val="100000"/>
            </a:lnSpc>
          </a:pPr>
          <a:r>
            <a:rPr lang="en-US" b="1" dirty="0"/>
            <a:t>Assignments</a:t>
          </a:r>
          <a:r>
            <a:rPr lang="en-US" dirty="0"/>
            <a:t> – given at the class sessions, no late submission count, all graded and average</a:t>
          </a:r>
        </a:p>
      </dgm:t>
    </dgm:pt>
    <dgm:pt modelId="{6A696499-8DA3-194C-93B3-CAE13D50AD61}" type="parTrans" cxnId="{CF752137-79E9-E348-B000-70F40CB5D468}">
      <dgm:prSet/>
      <dgm:spPr/>
      <dgm:t>
        <a:bodyPr/>
        <a:lstStyle/>
        <a:p>
          <a:endParaRPr lang="en-US"/>
        </a:p>
      </dgm:t>
    </dgm:pt>
    <dgm:pt modelId="{97B75019-63A5-AC4F-B8C9-5660DEA439EB}" type="sibTrans" cxnId="{CF752137-79E9-E348-B000-70F40CB5D468}">
      <dgm:prSet/>
      <dgm:spPr/>
      <dgm:t>
        <a:bodyPr/>
        <a:lstStyle/>
        <a:p>
          <a:endParaRPr lang="en-US"/>
        </a:p>
      </dgm:t>
    </dgm:pt>
    <dgm:pt modelId="{369F859B-BC9C-6B44-83E9-96D6C05C6D39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dirty="0"/>
            <a:t>Lab Exercises </a:t>
          </a:r>
          <a:r>
            <a:rPr lang="en-AU" dirty="0"/>
            <a:t>– relate to code exercises (</a:t>
          </a:r>
          <a:r>
            <a:rPr lang="en-AU" i="1" dirty="0"/>
            <a:t>expecting to learn HTML, CSS and JavaScript</a:t>
          </a:r>
          <a:r>
            <a:rPr lang="en-AU" dirty="0"/>
            <a:t>)</a:t>
          </a:r>
          <a:endParaRPr lang="en-ID" dirty="0"/>
        </a:p>
      </dgm:t>
    </dgm:pt>
    <dgm:pt modelId="{A06BFC35-6908-224E-9E20-0D677D45876E}" type="parTrans" cxnId="{DB470033-EDB5-5145-9BA2-196D2E92E3FB}">
      <dgm:prSet/>
      <dgm:spPr/>
      <dgm:t>
        <a:bodyPr/>
        <a:lstStyle/>
        <a:p>
          <a:endParaRPr lang="en-US"/>
        </a:p>
      </dgm:t>
    </dgm:pt>
    <dgm:pt modelId="{12FB0FE6-74A6-3041-8A52-9668C861B3D7}" type="sibTrans" cxnId="{DB470033-EDB5-5145-9BA2-196D2E92E3FB}">
      <dgm:prSet/>
      <dgm:spPr/>
      <dgm:t>
        <a:bodyPr/>
        <a:lstStyle/>
        <a:p>
          <a:endParaRPr lang="en-US"/>
        </a:p>
      </dgm:t>
    </dgm:pt>
    <dgm:pt modelId="{3760D555-8D4F-A845-82C0-4BD7E881A65B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dirty="0"/>
            <a:t>Project - </a:t>
          </a:r>
          <a:r>
            <a:rPr lang="en-AU" dirty="0"/>
            <a:t>Design Project and Final Write Up Project</a:t>
          </a:r>
          <a:endParaRPr lang="en-ID" dirty="0"/>
        </a:p>
      </dgm:t>
    </dgm:pt>
    <dgm:pt modelId="{C218A0DE-1BDD-7E42-A57A-2F94401457B9}" type="sibTrans" cxnId="{5E52A086-035B-D54A-B5A1-CBF0A90664F9}">
      <dgm:prSet/>
      <dgm:spPr/>
      <dgm:t>
        <a:bodyPr/>
        <a:lstStyle/>
        <a:p>
          <a:endParaRPr lang="en-US"/>
        </a:p>
      </dgm:t>
    </dgm:pt>
    <dgm:pt modelId="{762801ED-C1D9-944A-84BA-6F3E2E00BB88}" type="parTrans" cxnId="{5E52A086-035B-D54A-B5A1-CBF0A90664F9}">
      <dgm:prSet/>
      <dgm:spPr/>
      <dgm:t>
        <a:bodyPr/>
        <a:lstStyle/>
        <a:p>
          <a:endParaRPr lang="en-US"/>
        </a:p>
      </dgm:t>
    </dgm:pt>
    <dgm:pt modelId="{8D1333B7-4F3F-4EA7-815B-7E3E6624B4E2}" type="pres">
      <dgm:prSet presAssocID="{402EAFC6-236D-114E-A16E-8EC32D3E83A3}" presName="root" presStyleCnt="0">
        <dgm:presLayoutVars>
          <dgm:dir/>
          <dgm:resizeHandles val="exact"/>
        </dgm:presLayoutVars>
      </dgm:prSet>
      <dgm:spPr/>
    </dgm:pt>
    <dgm:pt modelId="{9CD0504E-2146-4B9A-9033-9D104AF11831}" type="pres">
      <dgm:prSet presAssocID="{B8D5EBF7-D453-4F4D-9303-1A8A7E5146C3}" presName="compNode" presStyleCnt="0"/>
      <dgm:spPr/>
    </dgm:pt>
    <dgm:pt modelId="{74A2DCED-4C50-45C5-B90B-C50C60ACBC90}" type="pres">
      <dgm:prSet presAssocID="{B8D5EBF7-D453-4F4D-9303-1A8A7E5146C3}" presName="bgRect" presStyleLbl="bgShp" presStyleIdx="0" presStyleCnt="3"/>
      <dgm:spPr/>
    </dgm:pt>
    <dgm:pt modelId="{16B892E2-EE81-4345-A906-24A8F6EC2A5A}" type="pres">
      <dgm:prSet presAssocID="{B8D5EBF7-D453-4F4D-9303-1A8A7E5146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15435CE-4B68-444E-9A20-AE3EB2A1897D}" type="pres">
      <dgm:prSet presAssocID="{B8D5EBF7-D453-4F4D-9303-1A8A7E5146C3}" presName="spaceRect" presStyleCnt="0"/>
      <dgm:spPr/>
    </dgm:pt>
    <dgm:pt modelId="{52BFCEEB-68D6-480F-8E9C-798E3878B24E}" type="pres">
      <dgm:prSet presAssocID="{B8D5EBF7-D453-4F4D-9303-1A8A7E5146C3}" presName="parTx" presStyleLbl="revTx" presStyleIdx="0" presStyleCnt="3">
        <dgm:presLayoutVars>
          <dgm:chMax val="0"/>
          <dgm:chPref val="0"/>
        </dgm:presLayoutVars>
      </dgm:prSet>
      <dgm:spPr/>
    </dgm:pt>
    <dgm:pt modelId="{1DAB94F4-82A5-4F99-9730-B60E13967A5C}" type="pres">
      <dgm:prSet presAssocID="{97B75019-63A5-AC4F-B8C9-5660DEA439EB}" presName="sibTrans" presStyleCnt="0"/>
      <dgm:spPr/>
    </dgm:pt>
    <dgm:pt modelId="{C6F5E9BE-24E4-44EC-B795-92C68A564852}" type="pres">
      <dgm:prSet presAssocID="{3760D555-8D4F-A845-82C0-4BD7E881A65B}" presName="compNode" presStyleCnt="0"/>
      <dgm:spPr/>
    </dgm:pt>
    <dgm:pt modelId="{AB12E1AF-7930-4066-B2E2-8EE50D587447}" type="pres">
      <dgm:prSet presAssocID="{3760D555-8D4F-A845-82C0-4BD7E881A65B}" presName="bgRect" presStyleLbl="bgShp" presStyleIdx="1" presStyleCnt="3"/>
      <dgm:spPr/>
    </dgm:pt>
    <dgm:pt modelId="{5A36C593-DC74-4715-8525-86ECC25A2AD2}" type="pres">
      <dgm:prSet presAssocID="{3760D555-8D4F-A845-82C0-4BD7E881A6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C4DB8FEC-1715-4206-AAC6-C191650688F1}" type="pres">
      <dgm:prSet presAssocID="{3760D555-8D4F-A845-82C0-4BD7E881A65B}" presName="spaceRect" presStyleCnt="0"/>
      <dgm:spPr/>
    </dgm:pt>
    <dgm:pt modelId="{9AB932B0-2CE3-4AD9-B04A-5F5EDDE6BEDA}" type="pres">
      <dgm:prSet presAssocID="{3760D555-8D4F-A845-82C0-4BD7E881A65B}" presName="parTx" presStyleLbl="revTx" presStyleIdx="1" presStyleCnt="3">
        <dgm:presLayoutVars>
          <dgm:chMax val="0"/>
          <dgm:chPref val="0"/>
        </dgm:presLayoutVars>
      </dgm:prSet>
      <dgm:spPr/>
    </dgm:pt>
    <dgm:pt modelId="{70E272EE-AC15-4459-81F1-CEDBC59FF9B8}" type="pres">
      <dgm:prSet presAssocID="{C218A0DE-1BDD-7E42-A57A-2F94401457B9}" presName="sibTrans" presStyleCnt="0"/>
      <dgm:spPr/>
    </dgm:pt>
    <dgm:pt modelId="{E2132693-C095-4DD9-BCCC-6FF62F446C9A}" type="pres">
      <dgm:prSet presAssocID="{369F859B-BC9C-6B44-83E9-96D6C05C6D39}" presName="compNode" presStyleCnt="0"/>
      <dgm:spPr/>
    </dgm:pt>
    <dgm:pt modelId="{06ED3425-9492-4B29-8DCC-070CB5C5B8CD}" type="pres">
      <dgm:prSet presAssocID="{369F859B-BC9C-6B44-83E9-96D6C05C6D39}" presName="bgRect" presStyleLbl="bgShp" presStyleIdx="2" presStyleCnt="3"/>
      <dgm:spPr/>
    </dgm:pt>
    <dgm:pt modelId="{B6546CAD-ACBC-4D24-A945-EC64B8342ABA}" type="pres">
      <dgm:prSet presAssocID="{369F859B-BC9C-6B44-83E9-96D6C05C6D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E4A14324-5971-40B8-A60E-04D79F3C4D7F}" type="pres">
      <dgm:prSet presAssocID="{369F859B-BC9C-6B44-83E9-96D6C05C6D39}" presName="spaceRect" presStyleCnt="0"/>
      <dgm:spPr/>
    </dgm:pt>
    <dgm:pt modelId="{84618A6D-34E5-4F64-8E05-D67176D42249}" type="pres">
      <dgm:prSet presAssocID="{369F859B-BC9C-6B44-83E9-96D6C05C6D3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B470033-EDB5-5145-9BA2-196D2E92E3FB}" srcId="{402EAFC6-236D-114E-A16E-8EC32D3E83A3}" destId="{369F859B-BC9C-6B44-83E9-96D6C05C6D39}" srcOrd="2" destOrd="0" parTransId="{A06BFC35-6908-224E-9E20-0D677D45876E}" sibTransId="{12FB0FE6-74A6-3041-8A52-9668C861B3D7}"/>
    <dgm:cxn modelId="{CF752137-79E9-E348-B000-70F40CB5D468}" srcId="{402EAFC6-236D-114E-A16E-8EC32D3E83A3}" destId="{B8D5EBF7-D453-4F4D-9303-1A8A7E5146C3}" srcOrd="0" destOrd="0" parTransId="{6A696499-8DA3-194C-93B3-CAE13D50AD61}" sibTransId="{97B75019-63A5-AC4F-B8C9-5660DEA439EB}"/>
    <dgm:cxn modelId="{5E52A086-035B-D54A-B5A1-CBF0A90664F9}" srcId="{402EAFC6-236D-114E-A16E-8EC32D3E83A3}" destId="{3760D555-8D4F-A845-82C0-4BD7E881A65B}" srcOrd="1" destOrd="0" parTransId="{762801ED-C1D9-944A-84BA-6F3E2E00BB88}" sibTransId="{C218A0DE-1BDD-7E42-A57A-2F94401457B9}"/>
    <dgm:cxn modelId="{6699E5B5-1B32-4D44-9600-C270960B8AEB}" type="presOf" srcId="{402EAFC6-236D-114E-A16E-8EC32D3E83A3}" destId="{8D1333B7-4F3F-4EA7-815B-7E3E6624B4E2}" srcOrd="0" destOrd="0" presId="urn:microsoft.com/office/officeart/2018/2/layout/IconVerticalSolidList"/>
    <dgm:cxn modelId="{2D319FD3-03D7-FC40-A196-6D256C6E7669}" type="presOf" srcId="{369F859B-BC9C-6B44-83E9-96D6C05C6D39}" destId="{84618A6D-34E5-4F64-8E05-D67176D42249}" srcOrd="0" destOrd="0" presId="urn:microsoft.com/office/officeart/2018/2/layout/IconVerticalSolidList"/>
    <dgm:cxn modelId="{CF7229E7-468E-334E-9D63-75FCCE8EB480}" type="presOf" srcId="{3760D555-8D4F-A845-82C0-4BD7E881A65B}" destId="{9AB932B0-2CE3-4AD9-B04A-5F5EDDE6BEDA}" srcOrd="0" destOrd="0" presId="urn:microsoft.com/office/officeart/2018/2/layout/IconVerticalSolidList"/>
    <dgm:cxn modelId="{0750F8F6-8B37-D94B-98E2-BDDD988419D1}" type="presOf" srcId="{B8D5EBF7-D453-4F4D-9303-1A8A7E5146C3}" destId="{52BFCEEB-68D6-480F-8E9C-798E3878B24E}" srcOrd="0" destOrd="0" presId="urn:microsoft.com/office/officeart/2018/2/layout/IconVerticalSolidList"/>
    <dgm:cxn modelId="{FCAC372C-581A-4444-96DE-8F06D608874A}" type="presParOf" srcId="{8D1333B7-4F3F-4EA7-815B-7E3E6624B4E2}" destId="{9CD0504E-2146-4B9A-9033-9D104AF11831}" srcOrd="0" destOrd="0" presId="urn:microsoft.com/office/officeart/2018/2/layout/IconVerticalSolidList"/>
    <dgm:cxn modelId="{01D0CD6A-173E-2D40-89E6-B660860D74EF}" type="presParOf" srcId="{9CD0504E-2146-4B9A-9033-9D104AF11831}" destId="{74A2DCED-4C50-45C5-B90B-C50C60ACBC90}" srcOrd="0" destOrd="0" presId="urn:microsoft.com/office/officeart/2018/2/layout/IconVerticalSolidList"/>
    <dgm:cxn modelId="{DE8DEB33-7973-3F40-9492-D011E21E1FDA}" type="presParOf" srcId="{9CD0504E-2146-4B9A-9033-9D104AF11831}" destId="{16B892E2-EE81-4345-A906-24A8F6EC2A5A}" srcOrd="1" destOrd="0" presId="urn:microsoft.com/office/officeart/2018/2/layout/IconVerticalSolidList"/>
    <dgm:cxn modelId="{50F842C5-4ABD-8542-99C7-FEDE2DBF57D3}" type="presParOf" srcId="{9CD0504E-2146-4B9A-9033-9D104AF11831}" destId="{E15435CE-4B68-444E-9A20-AE3EB2A1897D}" srcOrd="2" destOrd="0" presId="urn:microsoft.com/office/officeart/2018/2/layout/IconVerticalSolidList"/>
    <dgm:cxn modelId="{E1399595-7DA4-444C-85FA-881894AEF94A}" type="presParOf" srcId="{9CD0504E-2146-4B9A-9033-9D104AF11831}" destId="{52BFCEEB-68D6-480F-8E9C-798E3878B24E}" srcOrd="3" destOrd="0" presId="urn:microsoft.com/office/officeart/2018/2/layout/IconVerticalSolidList"/>
    <dgm:cxn modelId="{DE8C0610-0C39-E341-A759-C99CF6CB74D9}" type="presParOf" srcId="{8D1333B7-4F3F-4EA7-815B-7E3E6624B4E2}" destId="{1DAB94F4-82A5-4F99-9730-B60E13967A5C}" srcOrd="1" destOrd="0" presId="urn:microsoft.com/office/officeart/2018/2/layout/IconVerticalSolidList"/>
    <dgm:cxn modelId="{F7C9CF6E-F1C2-1643-8F37-1483975E0440}" type="presParOf" srcId="{8D1333B7-4F3F-4EA7-815B-7E3E6624B4E2}" destId="{C6F5E9BE-24E4-44EC-B795-92C68A564852}" srcOrd="2" destOrd="0" presId="urn:microsoft.com/office/officeart/2018/2/layout/IconVerticalSolidList"/>
    <dgm:cxn modelId="{1576E9A3-9431-CF47-BFF8-1737E734B346}" type="presParOf" srcId="{C6F5E9BE-24E4-44EC-B795-92C68A564852}" destId="{AB12E1AF-7930-4066-B2E2-8EE50D587447}" srcOrd="0" destOrd="0" presId="urn:microsoft.com/office/officeart/2018/2/layout/IconVerticalSolidList"/>
    <dgm:cxn modelId="{8E6A1A7D-F86C-BF4D-B60B-81B27B815ED0}" type="presParOf" srcId="{C6F5E9BE-24E4-44EC-B795-92C68A564852}" destId="{5A36C593-DC74-4715-8525-86ECC25A2AD2}" srcOrd="1" destOrd="0" presId="urn:microsoft.com/office/officeart/2018/2/layout/IconVerticalSolidList"/>
    <dgm:cxn modelId="{33E9E67F-4E09-B343-8AB6-BA9804A95AAC}" type="presParOf" srcId="{C6F5E9BE-24E4-44EC-B795-92C68A564852}" destId="{C4DB8FEC-1715-4206-AAC6-C191650688F1}" srcOrd="2" destOrd="0" presId="urn:microsoft.com/office/officeart/2018/2/layout/IconVerticalSolidList"/>
    <dgm:cxn modelId="{DAD75D94-E72F-504C-B47C-C0F0637CA737}" type="presParOf" srcId="{C6F5E9BE-24E4-44EC-B795-92C68A564852}" destId="{9AB932B0-2CE3-4AD9-B04A-5F5EDDE6BEDA}" srcOrd="3" destOrd="0" presId="urn:microsoft.com/office/officeart/2018/2/layout/IconVerticalSolidList"/>
    <dgm:cxn modelId="{889257B7-1161-9A48-A9D1-E04D99F84804}" type="presParOf" srcId="{8D1333B7-4F3F-4EA7-815B-7E3E6624B4E2}" destId="{70E272EE-AC15-4459-81F1-CEDBC59FF9B8}" srcOrd="3" destOrd="0" presId="urn:microsoft.com/office/officeart/2018/2/layout/IconVerticalSolidList"/>
    <dgm:cxn modelId="{74A8F857-6045-B84D-B59C-998F0477BCB8}" type="presParOf" srcId="{8D1333B7-4F3F-4EA7-815B-7E3E6624B4E2}" destId="{E2132693-C095-4DD9-BCCC-6FF62F446C9A}" srcOrd="4" destOrd="0" presId="urn:microsoft.com/office/officeart/2018/2/layout/IconVerticalSolidList"/>
    <dgm:cxn modelId="{2FBD9E85-AB0B-E944-9429-44E760B3C6DB}" type="presParOf" srcId="{E2132693-C095-4DD9-BCCC-6FF62F446C9A}" destId="{06ED3425-9492-4B29-8DCC-070CB5C5B8CD}" srcOrd="0" destOrd="0" presId="urn:microsoft.com/office/officeart/2018/2/layout/IconVerticalSolidList"/>
    <dgm:cxn modelId="{0993C360-BB40-A84A-ACB1-C2456528781F}" type="presParOf" srcId="{E2132693-C095-4DD9-BCCC-6FF62F446C9A}" destId="{B6546CAD-ACBC-4D24-A945-EC64B8342ABA}" srcOrd="1" destOrd="0" presId="urn:microsoft.com/office/officeart/2018/2/layout/IconVerticalSolidList"/>
    <dgm:cxn modelId="{FA079BDA-17AC-934D-B652-245C46FC5914}" type="presParOf" srcId="{E2132693-C095-4DD9-BCCC-6FF62F446C9A}" destId="{E4A14324-5971-40B8-A60E-04D79F3C4D7F}" srcOrd="2" destOrd="0" presId="urn:microsoft.com/office/officeart/2018/2/layout/IconVerticalSolidList"/>
    <dgm:cxn modelId="{1BDBEAEE-0BFB-E147-9261-1BC855BB0238}" type="presParOf" srcId="{E2132693-C095-4DD9-BCCC-6FF62F446C9A}" destId="{84618A6D-34E5-4F64-8E05-D67176D422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8BA316-E489-4DF9-894D-C924AF689D79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E36C77-04B2-468C-A6A5-9A90C7B17BC4}">
      <dgm:prSet/>
      <dgm:spPr/>
      <dgm:t>
        <a:bodyPr/>
        <a:lstStyle/>
        <a:p>
          <a:r>
            <a:rPr lang="en-GB" dirty="0"/>
            <a:t>Need to take into account:</a:t>
          </a:r>
          <a:endParaRPr lang="en-US" dirty="0"/>
        </a:p>
      </dgm:t>
    </dgm:pt>
    <dgm:pt modelId="{40F560ED-E226-440D-A372-60D8FFEBDBE8}" type="parTrans" cxnId="{477328BE-17D8-4D12-BE86-445CB410CEDF}">
      <dgm:prSet/>
      <dgm:spPr/>
      <dgm:t>
        <a:bodyPr/>
        <a:lstStyle/>
        <a:p>
          <a:endParaRPr lang="en-US"/>
        </a:p>
      </dgm:t>
    </dgm:pt>
    <dgm:pt modelId="{4449645D-CCA4-4C73-B4CF-F2D2060028F8}" type="sibTrans" cxnId="{477328BE-17D8-4D12-BE86-445CB410CEDF}">
      <dgm:prSet/>
      <dgm:spPr/>
      <dgm:t>
        <a:bodyPr/>
        <a:lstStyle/>
        <a:p>
          <a:endParaRPr lang="en-US"/>
        </a:p>
      </dgm:t>
    </dgm:pt>
    <dgm:pt modelId="{EAC4C699-C4E7-48EA-97CD-4A71248BB616}">
      <dgm:prSet/>
      <dgm:spPr/>
      <dgm:t>
        <a:bodyPr/>
        <a:lstStyle/>
        <a:p>
          <a:r>
            <a:rPr lang="en-GB" dirty="0"/>
            <a:t>Who the users are</a:t>
          </a:r>
          <a:endParaRPr lang="en-US" dirty="0"/>
        </a:p>
      </dgm:t>
    </dgm:pt>
    <dgm:pt modelId="{DC9D71E9-F821-4322-8F05-AE9934DF8F88}" type="parTrans" cxnId="{4B4993AB-246B-4D4A-91A3-D4FC02EDC48B}">
      <dgm:prSet/>
      <dgm:spPr/>
      <dgm:t>
        <a:bodyPr/>
        <a:lstStyle/>
        <a:p>
          <a:endParaRPr lang="en-US"/>
        </a:p>
      </dgm:t>
    </dgm:pt>
    <dgm:pt modelId="{3D3044E1-B335-45D6-957B-5B3AF8A50BDF}" type="sibTrans" cxnId="{4B4993AB-246B-4D4A-91A3-D4FC02EDC48B}">
      <dgm:prSet/>
      <dgm:spPr/>
      <dgm:t>
        <a:bodyPr/>
        <a:lstStyle/>
        <a:p>
          <a:endParaRPr lang="en-US"/>
        </a:p>
      </dgm:t>
    </dgm:pt>
    <dgm:pt modelId="{9278E391-D8AA-430E-BDFC-F5D449DC4BB8}">
      <dgm:prSet/>
      <dgm:spPr/>
      <dgm:t>
        <a:bodyPr/>
        <a:lstStyle/>
        <a:p>
          <a:r>
            <a:rPr lang="en-GB"/>
            <a:t>What activities are being carried out</a:t>
          </a:r>
          <a:endParaRPr lang="en-US"/>
        </a:p>
      </dgm:t>
    </dgm:pt>
    <dgm:pt modelId="{4A1C58FA-7E40-4A4C-9280-8DA468C2A8C9}" type="parTrans" cxnId="{70B59A2F-92E0-471A-8B62-D9A5C09ADAF8}">
      <dgm:prSet/>
      <dgm:spPr/>
      <dgm:t>
        <a:bodyPr/>
        <a:lstStyle/>
        <a:p>
          <a:endParaRPr lang="en-US"/>
        </a:p>
      </dgm:t>
    </dgm:pt>
    <dgm:pt modelId="{C1368490-D847-43A7-B009-5248A6B30304}" type="sibTrans" cxnId="{70B59A2F-92E0-471A-8B62-D9A5C09ADAF8}">
      <dgm:prSet/>
      <dgm:spPr/>
      <dgm:t>
        <a:bodyPr/>
        <a:lstStyle/>
        <a:p>
          <a:endParaRPr lang="en-US"/>
        </a:p>
      </dgm:t>
    </dgm:pt>
    <dgm:pt modelId="{F6FC82F6-E024-4AA5-9AB1-07F70E004518}">
      <dgm:prSet/>
      <dgm:spPr/>
      <dgm:t>
        <a:bodyPr/>
        <a:lstStyle/>
        <a:p>
          <a:r>
            <a:rPr lang="en-GB"/>
            <a:t>Where interaction is taking place</a:t>
          </a:r>
          <a:endParaRPr lang="en-US"/>
        </a:p>
      </dgm:t>
    </dgm:pt>
    <dgm:pt modelId="{05377A25-7239-48C9-8187-F05B7B47FD8B}" type="parTrans" cxnId="{0F445D25-AF21-4081-BB68-49C9BF4AB3F0}">
      <dgm:prSet/>
      <dgm:spPr/>
      <dgm:t>
        <a:bodyPr/>
        <a:lstStyle/>
        <a:p>
          <a:endParaRPr lang="en-US"/>
        </a:p>
      </dgm:t>
    </dgm:pt>
    <dgm:pt modelId="{A962BC22-0ECC-45E5-BBE6-BC3187FE9651}" type="sibTrans" cxnId="{0F445D25-AF21-4081-BB68-49C9BF4AB3F0}">
      <dgm:prSet/>
      <dgm:spPr/>
      <dgm:t>
        <a:bodyPr/>
        <a:lstStyle/>
        <a:p>
          <a:endParaRPr lang="en-US"/>
        </a:p>
      </dgm:t>
    </dgm:pt>
    <dgm:pt modelId="{90FACC0A-21BC-42AB-9755-8AB6FDBDD134}">
      <dgm:prSet/>
      <dgm:spPr/>
      <dgm:t>
        <a:bodyPr/>
        <a:lstStyle/>
        <a:p>
          <a:r>
            <a:rPr lang="en-GB"/>
            <a:t>Need to optimize the interactions users have with a product:</a:t>
          </a:r>
          <a:endParaRPr lang="en-US"/>
        </a:p>
      </dgm:t>
    </dgm:pt>
    <dgm:pt modelId="{FB549659-3FA9-462C-889D-38A88ADADAB8}" type="parTrans" cxnId="{4A0D4B6E-B141-40C7-B0B8-6E97FAD172E1}">
      <dgm:prSet/>
      <dgm:spPr/>
      <dgm:t>
        <a:bodyPr/>
        <a:lstStyle/>
        <a:p>
          <a:endParaRPr lang="en-US"/>
        </a:p>
      </dgm:t>
    </dgm:pt>
    <dgm:pt modelId="{16ABC4F4-53E4-4F15-824F-547FDB34177A}" type="sibTrans" cxnId="{4A0D4B6E-B141-40C7-B0B8-6E97FAD172E1}">
      <dgm:prSet/>
      <dgm:spPr/>
      <dgm:t>
        <a:bodyPr/>
        <a:lstStyle/>
        <a:p>
          <a:endParaRPr lang="en-US"/>
        </a:p>
      </dgm:t>
    </dgm:pt>
    <dgm:pt modelId="{A29A048E-3AF4-40DE-8E9C-2B650F8CBEC4}">
      <dgm:prSet/>
      <dgm:spPr/>
      <dgm:t>
        <a:bodyPr/>
        <a:lstStyle/>
        <a:p>
          <a:r>
            <a:rPr lang="en-GB"/>
            <a:t>So that they match the users’ activities and needs</a:t>
          </a:r>
          <a:endParaRPr lang="en-US"/>
        </a:p>
      </dgm:t>
    </dgm:pt>
    <dgm:pt modelId="{E9627FF3-E9BC-4DA4-8DF8-71D440BA7951}" type="parTrans" cxnId="{B8F90F87-BE44-4E69-9672-D670F9F4F7E9}">
      <dgm:prSet/>
      <dgm:spPr/>
      <dgm:t>
        <a:bodyPr/>
        <a:lstStyle/>
        <a:p>
          <a:endParaRPr lang="en-US"/>
        </a:p>
      </dgm:t>
    </dgm:pt>
    <dgm:pt modelId="{120B7662-AAE2-4E8F-A735-3706E1F677C7}" type="sibTrans" cxnId="{B8F90F87-BE44-4E69-9672-D670F9F4F7E9}">
      <dgm:prSet/>
      <dgm:spPr/>
      <dgm:t>
        <a:bodyPr/>
        <a:lstStyle/>
        <a:p>
          <a:endParaRPr lang="en-US"/>
        </a:p>
      </dgm:t>
    </dgm:pt>
    <dgm:pt modelId="{FB430F1B-7EE5-7B4C-B8CD-DC2D0330C579}" type="pres">
      <dgm:prSet presAssocID="{538BA316-E489-4DF9-894D-C924AF689D79}" presName="Name0" presStyleCnt="0">
        <dgm:presLayoutVars>
          <dgm:dir/>
          <dgm:animLvl val="lvl"/>
          <dgm:resizeHandles val="exact"/>
        </dgm:presLayoutVars>
      </dgm:prSet>
      <dgm:spPr/>
    </dgm:pt>
    <dgm:pt modelId="{1ABC9371-7C2D-324C-9EB4-0657A4E76097}" type="pres">
      <dgm:prSet presAssocID="{90FACC0A-21BC-42AB-9755-8AB6FDBDD134}" presName="boxAndChildren" presStyleCnt="0"/>
      <dgm:spPr/>
    </dgm:pt>
    <dgm:pt modelId="{A05C3250-DB6E-6E4B-B62B-4F2E29369DC5}" type="pres">
      <dgm:prSet presAssocID="{90FACC0A-21BC-42AB-9755-8AB6FDBDD134}" presName="parentTextBox" presStyleLbl="node1" presStyleIdx="0" presStyleCnt="2"/>
      <dgm:spPr/>
    </dgm:pt>
    <dgm:pt modelId="{2112574D-5D65-FF43-BF69-8632B885251E}" type="pres">
      <dgm:prSet presAssocID="{90FACC0A-21BC-42AB-9755-8AB6FDBDD134}" presName="entireBox" presStyleLbl="node1" presStyleIdx="0" presStyleCnt="2"/>
      <dgm:spPr/>
    </dgm:pt>
    <dgm:pt modelId="{DAF9087B-9BAB-AC42-A3F9-A17E5A509C12}" type="pres">
      <dgm:prSet presAssocID="{90FACC0A-21BC-42AB-9755-8AB6FDBDD134}" presName="descendantBox" presStyleCnt="0"/>
      <dgm:spPr/>
    </dgm:pt>
    <dgm:pt modelId="{58CB56A1-667A-634F-9258-0F5CE597D306}" type="pres">
      <dgm:prSet presAssocID="{A29A048E-3AF4-40DE-8E9C-2B650F8CBEC4}" presName="childTextBox" presStyleLbl="fgAccFollowNode1" presStyleIdx="0" presStyleCnt="4">
        <dgm:presLayoutVars>
          <dgm:bulletEnabled val="1"/>
        </dgm:presLayoutVars>
      </dgm:prSet>
      <dgm:spPr/>
    </dgm:pt>
    <dgm:pt modelId="{5D505201-0D71-D548-B718-5A4C33E84F6B}" type="pres">
      <dgm:prSet presAssocID="{4449645D-CCA4-4C73-B4CF-F2D2060028F8}" presName="sp" presStyleCnt="0"/>
      <dgm:spPr/>
    </dgm:pt>
    <dgm:pt modelId="{088CDC16-9958-774D-B785-AA5EB3A9D8A2}" type="pres">
      <dgm:prSet presAssocID="{72E36C77-04B2-468C-A6A5-9A90C7B17BC4}" presName="arrowAndChildren" presStyleCnt="0"/>
      <dgm:spPr/>
    </dgm:pt>
    <dgm:pt modelId="{12D368C8-4083-EC44-9D0C-CA15D677ED71}" type="pres">
      <dgm:prSet presAssocID="{72E36C77-04B2-468C-A6A5-9A90C7B17BC4}" presName="parentTextArrow" presStyleLbl="node1" presStyleIdx="0" presStyleCnt="2"/>
      <dgm:spPr/>
    </dgm:pt>
    <dgm:pt modelId="{86678DFC-1F6B-AD4C-B149-A15594264B3D}" type="pres">
      <dgm:prSet presAssocID="{72E36C77-04B2-468C-A6A5-9A90C7B17BC4}" presName="arrow" presStyleLbl="node1" presStyleIdx="1" presStyleCnt="2"/>
      <dgm:spPr/>
    </dgm:pt>
    <dgm:pt modelId="{DDAAE504-01C2-E047-9A45-5278DD0114A0}" type="pres">
      <dgm:prSet presAssocID="{72E36C77-04B2-468C-A6A5-9A90C7B17BC4}" presName="descendantArrow" presStyleCnt="0"/>
      <dgm:spPr/>
    </dgm:pt>
    <dgm:pt modelId="{E845F37D-FCFA-3149-96AD-F9B626FBE334}" type="pres">
      <dgm:prSet presAssocID="{EAC4C699-C4E7-48EA-97CD-4A71248BB616}" presName="childTextArrow" presStyleLbl="fgAccFollowNode1" presStyleIdx="1" presStyleCnt="4">
        <dgm:presLayoutVars>
          <dgm:bulletEnabled val="1"/>
        </dgm:presLayoutVars>
      </dgm:prSet>
      <dgm:spPr/>
    </dgm:pt>
    <dgm:pt modelId="{94DBE63C-2B5D-3C45-AFF4-E7C04957B2EF}" type="pres">
      <dgm:prSet presAssocID="{9278E391-D8AA-430E-BDFC-F5D449DC4BB8}" presName="childTextArrow" presStyleLbl="fgAccFollowNode1" presStyleIdx="2" presStyleCnt="4">
        <dgm:presLayoutVars>
          <dgm:bulletEnabled val="1"/>
        </dgm:presLayoutVars>
      </dgm:prSet>
      <dgm:spPr/>
    </dgm:pt>
    <dgm:pt modelId="{D09BC39A-0EAB-3C43-B988-AE34690D63B9}" type="pres">
      <dgm:prSet presAssocID="{F6FC82F6-E024-4AA5-9AB1-07F70E004518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114A990E-EA4C-EA43-93E9-018AF6E8C822}" type="presOf" srcId="{90FACC0A-21BC-42AB-9755-8AB6FDBDD134}" destId="{2112574D-5D65-FF43-BF69-8632B885251E}" srcOrd="1" destOrd="0" presId="urn:microsoft.com/office/officeart/2005/8/layout/process4"/>
    <dgm:cxn modelId="{AF3AB121-9246-B849-AF24-8717A5B55647}" type="presOf" srcId="{9278E391-D8AA-430E-BDFC-F5D449DC4BB8}" destId="{94DBE63C-2B5D-3C45-AFF4-E7C04957B2EF}" srcOrd="0" destOrd="0" presId="urn:microsoft.com/office/officeart/2005/8/layout/process4"/>
    <dgm:cxn modelId="{C5F46424-061B-FD40-9ADB-91633F89C049}" type="presOf" srcId="{72E36C77-04B2-468C-A6A5-9A90C7B17BC4}" destId="{86678DFC-1F6B-AD4C-B149-A15594264B3D}" srcOrd="1" destOrd="0" presId="urn:microsoft.com/office/officeart/2005/8/layout/process4"/>
    <dgm:cxn modelId="{0F445D25-AF21-4081-BB68-49C9BF4AB3F0}" srcId="{72E36C77-04B2-468C-A6A5-9A90C7B17BC4}" destId="{F6FC82F6-E024-4AA5-9AB1-07F70E004518}" srcOrd="2" destOrd="0" parTransId="{05377A25-7239-48C9-8187-F05B7B47FD8B}" sibTransId="{A962BC22-0ECC-45E5-BBE6-BC3187FE9651}"/>
    <dgm:cxn modelId="{70B59A2F-92E0-471A-8B62-D9A5C09ADAF8}" srcId="{72E36C77-04B2-468C-A6A5-9A90C7B17BC4}" destId="{9278E391-D8AA-430E-BDFC-F5D449DC4BB8}" srcOrd="1" destOrd="0" parTransId="{4A1C58FA-7E40-4A4C-9280-8DA468C2A8C9}" sibTransId="{C1368490-D847-43A7-B009-5248A6B30304}"/>
    <dgm:cxn modelId="{C28F6337-F9BF-B249-A78A-9F61A22D7123}" type="presOf" srcId="{EAC4C699-C4E7-48EA-97CD-4A71248BB616}" destId="{E845F37D-FCFA-3149-96AD-F9B626FBE334}" srcOrd="0" destOrd="0" presId="urn:microsoft.com/office/officeart/2005/8/layout/process4"/>
    <dgm:cxn modelId="{85459B6A-ED2C-9742-A1B5-69E0D61CA1B7}" type="presOf" srcId="{90FACC0A-21BC-42AB-9755-8AB6FDBDD134}" destId="{A05C3250-DB6E-6E4B-B62B-4F2E29369DC5}" srcOrd="0" destOrd="0" presId="urn:microsoft.com/office/officeart/2005/8/layout/process4"/>
    <dgm:cxn modelId="{7CD4A36A-48C1-CD46-B7B6-9FEE5D6E2BA7}" type="presOf" srcId="{F6FC82F6-E024-4AA5-9AB1-07F70E004518}" destId="{D09BC39A-0EAB-3C43-B988-AE34690D63B9}" srcOrd="0" destOrd="0" presId="urn:microsoft.com/office/officeart/2005/8/layout/process4"/>
    <dgm:cxn modelId="{1D2E9F6C-54C3-1647-8AE9-4A4EC5C2F78B}" type="presOf" srcId="{72E36C77-04B2-468C-A6A5-9A90C7B17BC4}" destId="{12D368C8-4083-EC44-9D0C-CA15D677ED71}" srcOrd="0" destOrd="0" presId="urn:microsoft.com/office/officeart/2005/8/layout/process4"/>
    <dgm:cxn modelId="{4A0D4B6E-B141-40C7-B0B8-6E97FAD172E1}" srcId="{538BA316-E489-4DF9-894D-C924AF689D79}" destId="{90FACC0A-21BC-42AB-9755-8AB6FDBDD134}" srcOrd="1" destOrd="0" parTransId="{FB549659-3FA9-462C-889D-38A88ADADAB8}" sibTransId="{16ABC4F4-53E4-4F15-824F-547FDB34177A}"/>
    <dgm:cxn modelId="{DD3E1D6F-0781-A044-A91E-3831D4FC22CF}" type="presOf" srcId="{A29A048E-3AF4-40DE-8E9C-2B650F8CBEC4}" destId="{58CB56A1-667A-634F-9258-0F5CE597D306}" srcOrd="0" destOrd="0" presId="urn:microsoft.com/office/officeart/2005/8/layout/process4"/>
    <dgm:cxn modelId="{B8F90F87-BE44-4E69-9672-D670F9F4F7E9}" srcId="{90FACC0A-21BC-42AB-9755-8AB6FDBDD134}" destId="{A29A048E-3AF4-40DE-8E9C-2B650F8CBEC4}" srcOrd="0" destOrd="0" parTransId="{E9627FF3-E9BC-4DA4-8DF8-71D440BA7951}" sibTransId="{120B7662-AAE2-4E8F-A735-3706E1F677C7}"/>
    <dgm:cxn modelId="{4B705F93-3BD6-8F4E-8E7C-49C0D08FC87C}" type="presOf" srcId="{538BA316-E489-4DF9-894D-C924AF689D79}" destId="{FB430F1B-7EE5-7B4C-B8CD-DC2D0330C579}" srcOrd="0" destOrd="0" presId="urn:microsoft.com/office/officeart/2005/8/layout/process4"/>
    <dgm:cxn modelId="{4B4993AB-246B-4D4A-91A3-D4FC02EDC48B}" srcId="{72E36C77-04B2-468C-A6A5-9A90C7B17BC4}" destId="{EAC4C699-C4E7-48EA-97CD-4A71248BB616}" srcOrd="0" destOrd="0" parTransId="{DC9D71E9-F821-4322-8F05-AE9934DF8F88}" sibTransId="{3D3044E1-B335-45D6-957B-5B3AF8A50BDF}"/>
    <dgm:cxn modelId="{477328BE-17D8-4D12-BE86-445CB410CEDF}" srcId="{538BA316-E489-4DF9-894D-C924AF689D79}" destId="{72E36C77-04B2-468C-A6A5-9A90C7B17BC4}" srcOrd="0" destOrd="0" parTransId="{40F560ED-E226-440D-A372-60D8FFEBDBE8}" sibTransId="{4449645D-CCA4-4C73-B4CF-F2D2060028F8}"/>
    <dgm:cxn modelId="{EC7E7481-2C7A-724A-B6FD-DA08AA618776}" type="presParOf" srcId="{FB430F1B-7EE5-7B4C-B8CD-DC2D0330C579}" destId="{1ABC9371-7C2D-324C-9EB4-0657A4E76097}" srcOrd="0" destOrd="0" presId="urn:microsoft.com/office/officeart/2005/8/layout/process4"/>
    <dgm:cxn modelId="{3A91BAFF-8BBB-8B4E-A795-BBDA5086E9D4}" type="presParOf" srcId="{1ABC9371-7C2D-324C-9EB4-0657A4E76097}" destId="{A05C3250-DB6E-6E4B-B62B-4F2E29369DC5}" srcOrd="0" destOrd="0" presId="urn:microsoft.com/office/officeart/2005/8/layout/process4"/>
    <dgm:cxn modelId="{F78D15EB-3C79-3745-940B-A339DB64FD8C}" type="presParOf" srcId="{1ABC9371-7C2D-324C-9EB4-0657A4E76097}" destId="{2112574D-5D65-FF43-BF69-8632B885251E}" srcOrd="1" destOrd="0" presId="urn:microsoft.com/office/officeart/2005/8/layout/process4"/>
    <dgm:cxn modelId="{1E1C4635-1904-B943-A77C-53EB664422B4}" type="presParOf" srcId="{1ABC9371-7C2D-324C-9EB4-0657A4E76097}" destId="{DAF9087B-9BAB-AC42-A3F9-A17E5A509C12}" srcOrd="2" destOrd="0" presId="urn:microsoft.com/office/officeart/2005/8/layout/process4"/>
    <dgm:cxn modelId="{931ED3D7-C669-4D48-88BA-FE04E11D5A8A}" type="presParOf" srcId="{DAF9087B-9BAB-AC42-A3F9-A17E5A509C12}" destId="{58CB56A1-667A-634F-9258-0F5CE597D306}" srcOrd="0" destOrd="0" presId="urn:microsoft.com/office/officeart/2005/8/layout/process4"/>
    <dgm:cxn modelId="{FF3D3FE5-4078-7E4B-9BFE-24324D8A815B}" type="presParOf" srcId="{FB430F1B-7EE5-7B4C-B8CD-DC2D0330C579}" destId="{5D505201-0D71-D548-B718-5A4C33E84F6B}" srcOrd="1" destOrd="0" presId="urn:microsoft.com/office/officeart/2005/8/layout/process4"/>
    <dgm:cxn modelId="{46114EFB-BEB0-364B-B595-F3A8DB324D02}" type="presParOf" srcId="{FB430F1B-7EE5-7B4C-B8CD-DC2D0330C579}" destId="{088CDC16-9958-774D-B785-AA5EB3A9D8A2}" srcOrd="2" destOrd="0" presId="urn:microsoft.com/office/officeart/2005/8/layout/process4"/>
    <dgm:cxn modelId="{E877458F-9F25-FA42-9B21-164F00D45361}" type="presParOf" srcId="{088CDC16-9958-774D-B785-AA5EB3A9D8A2}" destId="{12D368C8-4083-EC44-9D0C-CA15D677ED71}" srcOrd="0" destOrd="0" presId="urn:microsoft.com/office/officeart/2005/8/layout/process4"/>
    <dgm:cxn modelId="{A89E68F9-5716-4645-BF92-E683996E8356}" type="presParOf" srcId="{088CDC16-9958-774D-B785-AA5EB3A9D8A2}" destId="{86678DFC-1F6B-AD4C-B149-A15594264B3D}" srcOrd="1" destOrd="0" presId="urn:microsoft.com/office/officeart/2005/8/layout/process4"/>
    <dgm:cxn modelId="{7E0AB51E-AA4A-244D-9747-DAF1AC9F4A60}" type="presParOf" srcId="{088CDC16-9958-774D-B785-AA5EB3A9D8A2}" destId="{DDAAE504-01C2-E047-9A45-5278DD0114A0}" srcOrd="2" destOrd="0" presId="urn:microsoft.com/office/officeart/2005/8/layout/process4"/>
    <dgm:cxn modelId="{8F90895A-4CE4-7344-8BE8-3EF160579DD0}" type="presParOf" srcId="{DDAAE504-01C2-E047-9A45-5278DD0114A0}" destId="{E845F37D-FCFA-3149-96AD-F9B626FBE334}" srcOrd="0" destOrd="0" presId="urn:microsoft.com/office/officeart/2005/8/layout/process4"/>
    <dgm:cxn modelId="{C3372EAE-F9CF-9945-A37D-810021C2251C}" type="presParOf" srcId="{DDAAE504-01C2-E047-9A45-5278DD0114A0}" destId="{94DBE63C-2B5D-3C45-AFF4-E7C04957B2EF}" srcOrd="1" destOrd="0" presId="urn:microsoft.com/office/officeart/2005/8/layout/process4"/>
    <dgm:cxn modelId="{E7BF84FC-D009-6140-ACCD-5587B10D5261}" type="presParOf" srcId="{DDAAE504-01C2-E047-9A45-5278DD0114A0}" destId="{D09BC39A-0EAB-3C43-B988-AE34690D63B9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610243-5FC6-4C5B-9329-9D1D829E7251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BFA8997C-B817-45AD-9524-AB1ECC9372FB}">
      <dgm:prSet/>
      <dgm:spPr/>
      <dgm:t>
        <a:bodyPr/>
        <a:lstStyle/>
        <a:p>
          <a:r>
            <a:rPr lang="en-GB"/>
            <a:t>Develop usable products</a:t>
          </a:r>
          <a:endParaRPr lang="en-US"/>
        </a:p>
      </dgm:t>
    </dgm:pt>
    <dgm:pt modelId="{AF994B86-55EE-4A7B-818A-9D2187318255}" type="parTrans" cxnId="{83517114-E791-4333-9BB6-F5928E5CB067}">
      <dgm:prSet/>
      <dgm:spPr/>
      <dgm:t>
        <a:bodyPr/>
        <a:lstStyle/>
        <a:p>
          <a:endParaRPr lang="en-US"/>
        </a:p>
      </dgm:t>
    </dgm:pt>
    <dgm:pt modelId="{D8BA6579-BA51-4E75-AE81-0C1D067F7120}" type="sibTrans" cxnId="{83517114-E791-4333-9BB6-F5928E5CB067}">
      <dgm:prSet/>
      <dgm:spPr/>
      <dgm:t>
        <a:bodyPr/>
        <a:lstStyle/>
        <a:p>
          <a:endParaRPr lang="en-US"/>
        </a:p>
      </dgm:t>
    </dgm:pt>
    <dgm:pt modelId="{FE10E057-77F0-4945-8343-A4F619FCBBE1}">
      <dgm:prSet/>
      <dgm:spPr/>
      <dgm:t>
        <a:bodyPr/>
        <a:lstStyle/>
        <a:p>
          <a:r>
            <a:rPr lang="en-GB"/>
            <a:t>Usability means easy to learn, effective to use, and provides an enjoyable experience</a:t>
          </a:r>
          <a:endParaRPr lang="en-US"/>
        </a:p>
      </dgm:t>
    </dgm:pt>
    <dgm:pt modelId="{BC72754E-E89F-4AE8-919D-A3ED3CD560D2}" type="parTrans" cxnId="{55F799E2-E4C8-4526-9E53-E37B93AEB38B}">
      <dgm:prSet/>
      <dgm:spPr/>
      <dgm:t>
        <a:bodyPr/>
        <a:lstStyle/>
        <a:p>
          <a:endParaRPr lang="en-US"/>
        </a:p>
      </dgm:t>
    </dgm:pt>
    <dgm:pt modelId="{2EC383F6-03C0-4AFB-BA22-843311A03001}" type="sibTrans" cxnId="{55F799E2-E4C8-4526-9E53-E37B93AEB38B}">
      <dgm:prSet/>
      <dgm:spPr/>
      <dgm:t>
        <a:bodyPr/>
        <a:lstStyle/>
        <a:p>
          <a:endParaRPr lang="en-US"/>
        </a:p>
      </dgm:t>
    </dgm:pt>
    <dgm:pt modelId="{19C00094-621F-4360-BC22-90EE227ED2E8}">
      <dgm:prSet/>
      <dgm:spPr/>
      <dgm:t>
        <a:bodyPr/>
        <a:lstStyle/>
        <a:p>
          <a:r>
            <a:rPr lang="en-GB"/>
            <a:t>Involve users in the design process</a:t>
          </a:r>
          <a:endParaRPr lang="en-US"/>
        </a:p>
      </dgm:t>
    </dgm:pt>
    <dgm:pt modelId="{BCD92F76-FDDC-4FB9-A71D-8E6F5228D4A7}" type="parTrans" cxnId="{BC692023-247C-45E3-8053-5773B5CC2A62}">
      <dgm:prSet/>
      <dgm:spPr/>
      <dgm:t>
        <a:bodyPr/>
        <a:lstStyle/>
        <a:p>
          <a:endParaRPr lang="en-US"/>
        </a:p>
      </dgm:t>
    </dgm:pt>
    <dgm:pt modelId="{F373251E-CC6E-41BD-A792-314FDE8D2232}" type="sibTrans" cxnId="{BC692023-247C-45E3-8053-5773B5CC2A62}">
      <dgm:prSet/>
      <dgm:spPr/>
      <dgm:t>
        <a:bodyPr/>
        <a:lstStyle/>
        <a:p>
          <a:endParaRPr lang="en-US"/>
        </a:p>
      </dgm:t>
    </dgm:pt>
    <dgm:pt modelId="{F027C9F1-2CE6-014D-92C9-599B5DD34892}" type="pres">
      <dgm:prSet presAssocID="{08610243-5FC6-4C5B-9329-9D1D829E7251}" presName="linear" presStyleCnt="0">
        <dgm:presLayoutVars>
          <dgm:dir/>
          <dgm:animLvl val="lvl"/>
          <dgm:resizeHandles val="exact"/>
        </dgm:presLayoutVars>
      </dgm:prSet>
      <dgm:spPr/>
    </dgm:pt>
    <dgm:pt modelId="{0C4AA471-B710-994F-8BAF-77ED00759B4E}" type="pres">
      <dgm:prSet presAssocID="{BFA8997C-B817-45AD-9524-AB1ECC9372FB}" presName="parentLin" presStyleCnt="0"/>
      <dgm:spPr/>
    </dgm:pt>
    <dgm:pt modelId="{0E46675A-5D7E-CB41-8128-FDFE269F1650}" type="pres">
      <dgm:prSet presAssocID="{BFA8997C-B817-45AD-9524-AB1ECC9372FB}" presName="parentLeftMargin" presStyleLbl="node1" presStyleIdx="0" presStyleCnt="2"/>
      <dgm:spPr/>
    </dgm:pt>
    <dgm:pt modelId="{DE4D8057-1BBE-1C4F-A6BD-48C63E7C249D}" type="pres">
      <dgm:prSet presAssocID="{BFA8997C-B817-45AD-9524-AB1ECC9372F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553C98C-78B6-6D47-9884-1FF230863533}" type="pres">
      <dgm:prSet presAssocID="{BFA8997C-B817-45AD-9524-AB1ECC9372FB}" presName="negativeSpace" presStyleCnt="0"/>
      <dgm:spPr/>
    </dgm:pt>
    <dgm:pt modelId="{BEC38E99-AB23-EC4E-A646-627E628BC7F2}" type="pres">
      <dgm:prSet presAssocID="{BFA8997C-B817-45AD-9524-AB1ECC9372FB}" presName="childText" presStyleLbl="conFgAcc1" presStyleIdx="0" presStyleCnt="2">
        <dgm:presLayoutVars>
          <dgm:bulletEnabled val="1"/>
        </dgm:presLayoutVars>
      </dgm:prSet>
      <dgm:spPr/>
    </dgm:pt>
    <dgm:pt modelId="{8BBFEC9C-15D6-A844-A88C-89DD9E09EDF6}" type="pres">
      <dgm:prSet presAssocID="{D8BA6579-BA51-4E75-AE81-0C1D067F7120}" presName="spaceBetweenRectangles" presStyleCnt="0"/>
      <dgm:spPr/>
    </dgm:pt>
    <dgm:pt modelId="{DD4B10A5-4CA5-E540-849F-F2AB5036972B}" type="pres">
      <dgm:prSet presAssocID="{19C00094-621F-4360-BC22-90EE227ED2E8}" presName="parentLin" presStyleCnt="0"/>
      <dgm:spPr/>
    </dgm:pt>
    <dgm:pt modelId="{F873F756-1146-934A-8927-28A419A30D18}" type="pres">
      <dgm:prSet presAssocID="{19C00094-621F-4360-BC22-90EE227ED2E8}" presName="parentLeftMargin" presStyleLbl="node1" presStyleIdx="0" presStyleCnt="2"/>
      <dgm:spPr/>
    </dgm:pt>
    <dgm:pt modelId="{AA04656A-1808-2745-91BA-382122DFF1AD}" type="pres">
      <dgm:prSet presAssocID="{19C00094-621F-4360-BC22-90EE227ED2E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45C434D-3ECB-0F4E-A171-E45070E7055D}" type="pres">
      <dgm:prSet presAssocID="{19C00094-621F-4360-BC22-90EE227ED2E8}" presName="negativeSpace" presStyleCnt="0"/>
      <dgm:spPr/>
    </dgm:pt>
    <dgm:pt modelId="{EBBC3EDB-D9E8-B644-A8B8-9E148255E677}" type="pres">
      <dgm:prSet presAssocID="{19C00094-621F-4360-BC22-90EE227ED2E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07BA411-95C8-2B4B-910D-AC3F7425A6DE}" type="presOf" srcId="{08610243-5FC6-4C5B-9329-9D1D829E7251}" destId="{F027C9F1-2CE6-014D-92C9-599B5DD34892}" srcOrd="0" destOrd="0" presId="urn:microsoft.com/office/officeart/2005/8/layout/list1"/>
    <dgm:cxn modelId="{83517114-E791-4333-9BB6-F5928E5CB067}" srcId="{08610243-5FC6-4C5B-9329-9D1D829E7251}" destId="{BFA8997C-B817-45AD-9524-AB1ECC9372FB}" srcOrd="0" destOrd="0" parTransId="{AF994B86-55EE-4A7B-818A-9D2187318255}" sibTransId="{D8BA6579-BA51-4E75-AE81-0C1D067F7120}"/>
    <dgm:cxn modelId="{BC692023-247C-45E3-8053-5773B5CC2A62}" srcId="{08610243-5FC6-4C5B-9329-9D1D829E7251}" destId="{19C00094-621F-4360-BC22-90EE227ED2E8}" srcOrd="1" destOrd="0" parTransId="{BCD92F76-FDDC-4FB9-A71D-8E6F5228D4A7}" sibTransId="{F373251E-CC6E-41BD-A792-314FDE8D2232}"/>
    <dgm:cxn modelId="{58A51434-36A5-6F41-92F9-4491D9A5BD71}" type="presOf" srcId="{FE10E057-77F0-4945-8343-A4F619FCBBE1}" destId="{BEC38E99-AB23-EC4E-A646-627E628BC7F2}" srcOrd="0" destOrd="0" presId="urn:microsoft.com/office/officeart/2005/8/layout/list1"/>
    <dgm:cxn modelId="{CB18C645-48B4-4C4A-9A11-581F894DC62F}" type="presOf" srcId="{19C00094-621F-4360-BC22-90EE227ED2E8}" destId="{F873F756-1146-934A-8927-28A419A30D18}" srcOrd="0" destOrd="0" presId="urn:microsoft.com/office/officeart/2005/8/layout/list1"/>
    <dgm:cxn modelId="{3E2C3676-04AC-8245-81DD-047BE7B15159}" type="presOf" srcId="{BFA8997C-B817-45AD-9524-AB1ECC9372FB}" destId="{DE4D8057-1BBE-1C4F-A6BD-48C63E7C249D}" srcOrd="1" destOrd="0" presId="urn:microsoft.com/office/officeart/2005/8/layout/list1"/>
    <dgm:cxn modelId="{A265D976-9968-4D4E-92D4-F56F974B1CF9}" type="presOf" srcId="{19C00094-621F-4360-BC22-90EE227ED2E8}" destId="{AA04656A-1808-2745-91BA-382122DFF1AD}" srcOrd="1" destOrd="0" presId="urn:microsoft.com/office/officeart/2005/8/layout/list1"/>
    <dgm:cxn modelId="{2A19FFB1-4227-CC4B-8807-41BAD0BDD3B3}" type="presOf" srcId="{BFA8997C-B817-45AD-9524-AB1ECC9372FB}" destId="{0E46675A-5D7E-CB41-8128-FDFE269F1650}" srcOrd="0" destOrd="0" presId="urn:microsoft.com/office/officeart/2005/8/layout/list1"/>
    <dgm:cxn modelId="{55F799E2-E4C8-4526-9E53-E37B93AEB38B}" srcId="{BFA8997C-B817-45AD-9524-AB1ECC9372FB}" destId="{FE10E057-77F0-4945-8343-A4F619FCBBE1}" srcOrd="0" destOrd="0" parTransId="{BC72754E-E89F-4AE8-919D-A3ED3CD560D2}" sibTransId="{2EC383F6-03C0-4AFB-BA22-843311A03001}"/>
    <dgm:cxn modelId="{DAFF1925-0206-614D-94FC-789532B97E0C}" type="presParOf" srcId="{F027C9F1-2CE6-014D-92C9-599B5DD34892}" destId="{0C4AA471-B710-994F-8BAF-77ED00759B4E}" srcOrd="0" destOrd="0" presId="urn:microsoft.com/office/officeart/2005/8/layout/list1"/>
    <dgm:cxn modelId="{4367E107-B58B-224F-B269-99041064A0AF}" type="presParOf" srcId="{0C4AA471-B710-994F-8BAF-77ED00759B4E}" destId="{0E46675A-5D7E-CB41-8128-FDFE269F1650}" srcOrd="0" destOrd="0" presId="urn:microsoft.com/office/officeart/2005/8/layout/list1"/>
    <dgm:cxn modelId="{6BD2D1E1-0B71-A042-B35A-AB1BF7E56799}" type="presParOf" srcId="{0C4AA471-B710-994F-8BAF-77ED00759B4E}" destId="{DE4D8057-1BBE-1C4F-A6BD-48C63E7C249D}" srcOrd="1" destOrd="0" presId="urn:microsoft.com/office/officeart/2005/8/layout/list1"/>
    <dgm:cxn modelId="{A3AE2822-43BF-2045-A073-9F1766963B6A}" type="presParOf" srcId="{F027C9F1-2CE6-014D-92C9-599B5DD34892}" destId="{C553C98C-78B6-6D47-9884-1FF230863533}" srcOrd="1" destOrd="0" presId="urn:microsoft.com/office/officeart/2005/8/layout/list1"/>
    <dgm:cxn modelId="{3E7A122F-6301-444F-B12A-B7F1235A6688}" type="presParOf" srcId="{F027C9F1-2CE6-014D-92C9-599B5DD34892}" destId="{BEC38E99-AB23-EC4E-A646-627E628BC7F2}" srcOrd="2" destOrd="0" presId="urn:microsoft.com/office/officeart/2005/8/layout/list1"/>
    <dgm:cxn modelId="{F87E2C76-7685-0F41-BDB6-9A09305002CD}" type="presParOf" srcId="{F027C9F1-2CE6-014D-92C9-599B5DD34892}" destId="{8BBFEC9C-15D6-A844-A88C-89DD9E09EDF6}" srcOrd="3" destOrd="0" presId="urn:microsoft.com/office/officeart/2005/8/layout/list1"/>
    <dgm:cxn modelId="{A14BF55A-54BF-9B4E-992A-08C2FC0A4795}" type="presParOf" srcId="{F027C9F1-2CE6-014D-92C9-599B5DD34892}" destId="{DD4B10A5-4CA5-E540-849F-F2AB5036972B}" srcOrd="4" destOrd="0" presId="urn:microsoft.com/office/officeart/2005/8/layout/list1"/>
    <dgm:cxn modelId="{75F8E1D9-1945-2744-9C60-C164A058F845}" type="presParOf" srcId="{DD4B10A5-4CA5-E540-849F-F2AB5036972B}" destId="{F873F756-1146-934A-8927-28A419A30D18}" srcOrd="0" destOrd="0" presId="urn:microsoft.com/office/officeart/2005/8/layout/list1"/>
    <dgm:cxn modelId="{5CDDEFBA-B75A-3441-BD33-EFABE63C0B4F}" type="presParOf" srcId="{DD4B10A5-4CA5-E540-849F-F2AB5036972B}" destId="{AA04656A-1808-2745-91BA-382122DFF1AD}" srcOrd="1" destOrd="0" presId="urn:microsoft.com/office/officeart/2005/8/layout/list1"/>
    <dgm:cxn modelId="{EA73FD48-186B-2E46-9097-F734DA69BA7D}" type="presParOf" srcId="{F027C9F1-2CE6-014D-92C9-599B5DD34892}" destId="{E45C434D-3ECB-0F4E-A171-E45070E7055D}" srcOrd="5" destOrd="0" presId="urn:microsoft.com/office/officeart/2005/8/layout/list1"/>
    <dgm:cxn modelId="{00570B5A-AD11-A546-9118-D70343E2036C}" type="presParOf" srcId="{F027C9F1-2CE6-014D-92C9-599B5DD34892}" destId="{EBBC3EDB-D9E8-B644-A8B8-9E148255E67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F467D4-1758-4DB3-BBC5-85814F6C73EC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09E45F7-C18D-4DD7-AE62-FB621BD4CD7B}">
      <dgm:prSet/>
      <dgm:spPr/>
      <dgm:t>
        <a:bodyPr/>
        <a:lstStyle/>
        <a:p>
          <a:r>
            <a:rPr lang="en-AU"/>
            <a:t>Languages:</a:t>
          </a:r>
          <a:endParaRPr lang="en-US"/>
        </a:p>
      </dgm:t>
    </dgm:pt>
    <dgm:pt modelId="{732FA889-631E-4B3D-8A73-345E4A058337}" type="parTrans" cxnId="{8CDF4889-E4FF-4895-AED3-81BB42C31976}">
      <dgm:prSet/>
      <dgm:spPr/>
      <dgm:t>
        <a:bodyPr/>
        <a:lstStyle/>
        <a:p>
          <a:endParaRPr lang="en-US"/>
        </a:p>
      </dgm:t>
    </dgm:pt>
    <dgm:pt modelId="{84A16786-4C51-4C35-A578-2B71BEED9210}" type="sibTrans" cxnId="{8CDF4889-E4FF-4895-AED3-81BB42C31976}">
      <dgm:prSet/>
      <dgm:spPr/>
      <dgm:t>
        <a:bodyPr/>
        <a:lstStyle/>
        <a:p>
          <a:endParaRPr lang="en-US"/>
        </a:p>
      </dgm:t>
    </dgm:pt>
    <dgm:pt modelId="{B653CBCF-2DA6-4C6A-9854-9C2335C7BC80}">
      <dgm:prSet/>
      <dgm:spPr/>
      <dgm:t>
        <a:bodyPr/>
        <a:lstStyle/>
        <a:p>
          <a:r>
            <a:rPr lang="en-AU"/>
            <a:t>HTML</a:t>
          </a:r>
          <a:endParaRPr lang="en-US"/>
        </a:p>
      </dgm:t>
    </dgm:pt>
    <dgm:pt modelId="{2350004A-820F-4F43-A6F6-472F6AC6270C}" type="parTrans" cxnId="{92EA1B30-8140-4D07-9D9B-5D0BB2C6EEFB}">
      <dgm:prSet/>
      <dgm:spPr/>
      <dgm:t>
        <a:bodyPr/>
        <a:lstStyle/>
        <a:p>
          <a:endParaRPr lang="en-US"/>
        </a:p>
      </dgm:t>
    </dgm:pt>
    <dgm:pt modelId="{35916DD1-AA36-4F1E-A1E7-CA85567EB928}" type="sibTrans" cxnId="{92EA1B30-8140-4D07-9D9B-5D0BB2C6EEFB}">
      <dgm:prSet/>
      <dgm:spPr/>
      <dgm:t>
        <a:bodyPr/>
        <a:lstStyle/>
        <a:p>
          <a:endParaRPr lang="en-US"/>
        </a:p>
      </dgm:t>
    </dgm:pt>
    <dgm:pt modelId="{F7337EEF-1206-4C24-BF22-E554BFBB0AAD}">
      <dgm:prSet/>
      <dgm:spPr/>
      <dgm:t>
        <a:bodyPr/>
        <a:lstStyle/>
        <a:p>
          <a:r>
            <a:rPr lang="en-AU"/>
            <a:t>CSS</a:t>
          </a:r>
          <a:endParaRPr lang="en-US"/>
        </a:p>
      </dgm:t>
    </dgm:pt>
    <dgm:pt modelId="{687AE553-5618-4F93-949F-DF4CD72F5060}" type="parTrans" cxnId="{37C10EE3-FCEF-4346-95C2-2CF4558A21DD}">
      <dgm:prSet/>
      <dgm:spPr/>
      <dgm:t>
        <a:bodyPr/>
        <a:lstStyle/>
        <a:p>
          <a:endParaRPr lang="en-US"/>
        </a:p>
      </dgm:t>
    </dgm:pt>
    <dgm:pt modelId="{E28247B7-4C01-4313-8224-86EFFD381C7F}" type="sibTrans" cxnId="{37C10EE3-FCEF-4346-95C2-2CF4558A21DD}">
      <dgm:prSet/>
      <dgm:spPr/>
      <dgm:t>
        <a:bodyPr/>
        <a:lstStyle/>
        <a:p>
          <a:endParaRPr lang="en-US"/>
        </a:p>
      </dgm:t>
    </dgm:pt>
    <dgm:pt modelId="{5F265887-1EDB-440D-9B7C-59648D02AD72}">
      <dgm:prSet/>
      <dgm:spPr/>
      <dgm:t>
        <a:bodyPr/>
        <a:lstStyle/>
        <a:p>
          <a:r>
            <a:rPr lang="en-AU"/>
            <a:t>JavaScript</a:t>
          </a:r>
          <a:endParaRPr lang="en-US"/>
        </a:p>
      </dgm:t>
    </dgm:pt>
    <dgm:pt modelId="{84059578-6E68-44D0-9951-D0DD77EE4BB6}" type="parTrans" cxnId="{F4A15F48-6F31-40AA-B91E-89E8DC21670E}">
      <dgm:prSet/>
      <dgm:spPr/>
      <dgm:t>
        <a:bodyPr/>
        <a:lstStyle/>
        <a:p>
          <a:endParaRPr lang="en-US"/>
        </a:p>
      </dgm:t>
    </dgm:pt>
    <dgm:pt modelId="{75F268DC-DF44-4903-80E3-99E93BF3443F}" type="sibTrans" cxnId="{F4A15F48-6F31-40AA-B91E-89E8DC21670E}">
      <dgm:prSet/>
      <dgm:spPr/>
      <dgm:t>
        <a:bodyPr/>
        <a:lstStyle/>
        <a:p>
          <a:endParaRPr lang="en-US"/>
        </a:p>
      </dgm:t>
    </dgm:pt>
    <dgm:pt modelId="{D5881FA3-2C84-40A3-A509-E130CA86FCCD}">
      <dgm:prSet/>
      <dgm:spPr/>
      <dgm:t>
        <a:bodyPr/>
        <a:lstStyle/>
        <a:p>
          <a:r>
            <a:rPr lang="en-AU" dirty="0"/>
            <a:t>Learning Tools</a:t>
          </a:r>
          <a:endParaRPr lang="en-US" dirty="0"/>
        </a:p>
      </dgm:t>
    </dgm:pt>
    <dgm:pt modelId="{E9272208-9879-48CF-BED9-86E5895789BB}" type="parTrans" cxnId="{51442AFD-4080-4F43-B0FC-E7B31E670F3D}">
      <dgm:prSet/>
      <dgm:spPr/>
      <dgm:t>
        <a:bodyPr/>
        <a:lstStyle/>
        <a:p>
          <a:endParaRPr lang="en-US"/>
        </a:p>
      </dgm:t>
    </dgm:pt>
    <dgm:pt modelId="{DA3B9F82-1BA1-4555-9A71-0B182224C717}" type="sibTrans" cxnId="{51442AFD-4080-4F43-B0FC-E7B31E670F3D}">
      <dgm:prSet/>
      <dgm:spPr/>
      <dgm:t>
        <a:bodyPr/>
        <a:lstStyle/>
        <a:p>
          <a:endParaRPr lang="en-US"/>
        </a:p>
      </dgm:t>
    </dgm:pt>
    <dgm:pt modelId="{CBCA2A50-0A62-45E0-825F-1E64CBA23894}">
      <dgm:prSet/>
      <dgm:spPr/>
      <dgm:t>
        <a:bodyPr/>
        <a:lstStyle/>
        <a:p>
          <a:r>
            <a:rPr lang="en-US" dirty="0"/>
            <a:t>For this Lab I am encouraging you to use </a:t>
          </a:r>
          <a:r>
            <a:rPr lang="en-US" dirty="0">
              <a:hlinkClick xmlns:r="http://schemas.openxmlformats.org/officeDocument/2006/relationships" r:id="rId1"/>
            </a:rPr>
            <a:t>FreeCodeCamp</a:t>
          </a:r>
          <a:endParaRPr lang="en-US" dirty="0"/>
        </a:p>
      </dgm:t>
    </dgm:pt>
    <dgm:pt modelId="{09FB1594-F78B-4517-98EE-D93DD05254F6}" type="parTrans" cxnId="{12AE1C9E-25C3-465B-9D2D-13C38CD54C69}">
      <dgm:prSet/>
      <dgm:spPr/>
      <dgm:t>
        <a:bodyPr/>
        <a:lstStyle/>
        <a:p>
          <a:endParaRPr lang="en-US"/>
        </a:p>
      </dgm:t>
    </dgm:pt>
    <dgm:pt modelId="{1BE052A2-673E-476B-8522-13A4C670EB6B}" type="sibTrans" cxnId="{12AE1C9E-25C3-465B-9D2D-13C38CD54C69}">
      <dgm:prSet/>
      <dgm:spPr/>
      <dgm:t>
        <a:bodyPr/>
        <a:lstStyle/>
        <a:p>
          <a:endParaRPr lang="en-US"/>
        </a:p>
      </dgm:t>
    </dgm:pt>
    <dgm:pt modelId="{EDD4DB14-8F69-1344-9720-4C70B6C04B7A}">
      <dgm:prSet/>
      <dgm:spPr/>
      <dgm:t>
        <a:bodyPr/>
        <a:lstStyle/>
        <a:p>
          <a:r>
            <a:rPr lang="en-US" dirty="0"/>
            <a:t>GitHub Account</a:t>
          </a:r>
        </a:p>
      </dgm:t>
    </dgm:pt>
    <dgm:pt modelId="{CD2F55B1-9EE5-2946-9E78-2F5FB1CA0C47}" type="parTrans" cxnId="{A90B480D-2C4D-DE49-AB98-36962081A249}">
      <dgm:prSet/>
      <dgm:spPr/>
      <dgm:t>
        <a:bodyPr/>
        <a:lstStyle/>
        <a:p>
          <a:endParaRPr lang="en-US"/>
        </a:p>
      </dgm:t>
    </dgm:pt>
    <dgm:pt modelId="{E371442E-DFC8-694D-A0BD-22EB6B034607}" type="sibTrans" cxnId="{A90B480D-2C4D-DE49-AB98-36962081A249}">
      <dgm:prSet/>
      <dgm:spPr/>
      <dgm:t>
        <a:bodyPr/>
        <a:lstStyle/>
        <a:p>
          <a:endParaRPr lang="en-US"/>
        </a:p>
      </dgm:t>
    </dgm:pt>
    <dgm:pt modelId="{B461CF76-0F9A-DF48-8453-7146552EA9CB}">
      <dgm:prSet/>
      <dgm:spPr/>
      <dgm:t>
        <a:bodyPr/>
        <a:lstStyle/>
        <a:p>
          <a:r>
            <a:rPr lang="en-US" dirty="0"/>
            <a:t>Any IDE you like (Suggestion </a:t>
          </a:r>
          <a:r>
            <a:rPr lang="en-US" dirty="0" err="1"/>
            <a:t>VSCode</a:t>
          </a:r>
          <a:r>
            <a:rPr lang="en-US" dirty="0"/>
            <a:t>)</a:t>
          </a:r>
        </a:p>
      </dgm:t>
    </dgm:pt>
    <dgm:pt modelId="{489BC7FC-7713-FE44-ACFF-24C07F6780FF}" type="parTrans" cxnId="{F7AFCFE5-36C9-E84C-8AE1-DCE2011E3977}">
      <dgm:prSet/>
      <dgm:spPr/>
      <dgm:t>
        <a:bodyPr/>
        <a:lstStyle/>
        <a:p>
          <a:endParaRPr lang="en-US"/>
        </a:p>
      </dgm:t>
    </dgm:pt>
    <dgm:pt modelId="{84923927-ABF5-E24E-9216-11283C8FDFDC}" type="sibTrans" cxnId="{F7AFCFE5-36C9-E84C-8AE1-DCE2011E3977}">
      <dgm:prSet/>
      <dgm:spPr/>
      <dgm:t>
        <a:bodyPr/>
        <a:lstStyle/>
        <a:p>
          <a:endParaRPr lang="en-US"/>
        </a:p>
      </dgm:t>
    </dgm:pt>
    <dgm:pt modelId="{9C4EE501-0E24-3846-BB1D-D6503E813D4D}" type="pres">
      <dgm:prSet presAssocID="{F2F467D4-1758-4DB3-BBC5-85814F6C73EC}" presName="linear" presStyleCnt="0">
        <dgm:presLayoutVars>
          <dgm:dir/>
          <dgm:animLvl val="lvl"/>
          <dgm:resizeHandles val="exact"/>
        </dgm:presLayoutVars>
      </dgm:prSet>
      <dgm:spPr/>
    </dgm:pt>
    <dgm:pt modelId="{E99F7D10-D7A8-594A-B02D-DBCBCA028549}" type="pres">
      <dgm:prSet presAssocID="{009E45F7-C18D-4DD7-AE62-FB621BD4CD7B}" presName="parentLin" presStyleCnt="0"/>
      <dgm:spPr/>
    </dgm:pt>
    <dgm:pt modelId="{08B85E9C-F675-5842-96FB-B22A7FFB6128}" type="pres">
      <dgm:prSet presAssocID="{009E45F7-C18D-4DD7-AE62-FB621BD4CD7B}" presName="parentLeftMargin" presStyleLbl="node1" presStyleIdx="0" presStyleCnt="2"/>
      <dgm:spPr/>
    </dgm:pt>
    <dgm:pt modelId="{95CD2131-1DA5-8A4E-A1E4-B643702207B7}" type="pres">
      <dgm:prSet presAssocID="{009E45F7-C18D-4DD7-AE62-FB621BD4CD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43005B-48B4-624E-A4B8-E8E4EA7F5178}" type="pres">
      <dgm:prSet presAssocID="{009E45F7-C18D-4DD7-AE62-FB621BD4CD7B}" presName="negativeSpace" presStyleCnt="0"/>
      <dgm:spPr/>
    </dgm:pt>
    <dgm:pt modelId="{ADD9C227-4BEC-A443-A096-2A49934C300A}" type="pres">
      <dgm:prSet presAssocID="{009E45F7-C18D-4DD7-AE62-FB621BD4CD7B}" presName="childText" presStyleLbl="conFgAcc1" presStyleIdx="0" presStyleCnt="2">
        <dgm:presLayoutVars>
          <dgm:bulletEnabled val="1"/>
        </dgm:presLayoutVars>
      </dgm:prSet>
      <dgm:spPr/>
    </dgm:pt>
    <dgm:pt modelId="{D1C946EC-8F83-8F43-88B0-A83601F937BA}" type="pres">
      <dgm:prSet presAssocID="{84A16786-4C51-4C35-A578-2B71BEED9210}" presName="spaceBetweenRectangles" presStyleCnt="0"/>
      <dgm:spPr/>
    </dgm:pt>
    <dgm:pt modelId="{CD012211-A2F8-9646-9ED6-454C70727C9D}" type="pres">
      <dgm:prSet presAssocID="{D5881FA3-2C84-40A3-A509-E130CA86FCCD}" presName="parentLin" presStyleCnt="0"/>
      <dgm:spPr/>
    </dgm:pt>
    <dgm:pt modelId="{2FD6F925-098A-6B46-9CD9-F0A1307926BE}" type="pres">
      <dgm:prSet presAssocID="{D5881FA3-2C84-40A3-A509-E130CA86FCCD}" presName="parentLeftMargin" presStyleLbl="node1" presStyleIdx="0" presStyleCnt="2"/>
      <dgm:spPr/>
    </dgm:pt>
    <dgm:pt modelId="{549E645D-DC7A-5B4F-A639-597E6FB09AA5}" type="pres">
      <dgm:prSet presAssocID="{D5881FA3-2C84-40A3-A509-E130CA86FCC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CB50734-9736-0344-BC67-872340EB61D1}" type="pres">
      <dgm:prSet presAssocID="{D5881FA3-2C84-40A3-A509-E130CA86FCCD}" presName="negativeSpace" presStyleCnt="0"/>
      <dgm:spPr/>
    </dgm:pt>
    <dgm:pt modelId="{1FA5CCAB-4391-8641-898B-3BB3E0341C3C}" type="pres">
      <dgm:prSet presAssocID="{D5881FA3-2C84-40A3-A509-E130CA86FCC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90B480D-2C4D-DE49-AB98-36962081A249}" srcId="{D5881FA3-2C84-40A3-A509-E130CA86FCCD}" destId="{EDD4DB14-8F69-1344-9720-4C70B6C04B7A}" srcOrd="1" destOrd="0" parTransId="{CD2F55B1-9EE5-2946-9E78-2F5FB1CA0C47}" sibTransId="{E371442E-DFC8-694D-A0BD-22EB6B034607}"/>
    <dgm:cxn modelId="{92EA1B30-8140-4D07-9D9B-5D0BB2C6EEFB}" srcId="{009E45F7-C18D-4DD7-AE62-FB621BD4CD7B}" destId="{B653CBCF-2DA6-4C6A-9854-9C2335C7BC80}" srcOrd="0" destOrd="0" parTransId="{2350004A-820F-4F43-A6F6-472F6AC6270C}" sibTransId="{35916DD1-AA36-4F1E-A1E7-CA85567EB928}"/>
    <dgm:cxn modelId="{8DBBF331-64E6-1A40-8969-B339568D24D3}" type="presOf" srcId="{009E45F7-C18D-4DD7-AE62-FB621BD4CD7B}" destId="{95CD2131-1DA5-8A4E-A1E4-B643702207B7}" srcOrd="1" destOrd="0" presId="urn:microsoft.com/office/officeart/2005/8/layout/list1"/>
    <dgm:cxn modelId="{A6AF3135-65ED-9847-AC04-40C800280E39}" type="presOf" srcId="{F7337EEF-1206-4C24-BF22-E554BFBB0AAD}" destId="{ADD9C227-4BEC-A443-A096-2A49934C300A}" srcOrd="0" destOrd="1" presId="urn:microsoft.com/office/officeart/2005/8/layout/list1"/>
    <dgm:cxn modelId="{FE2F683B-ECE0-5449-A373-F284F7E1AC8D}" type="presOf" srcId="{B461CF76-0F9A-DF48-8453-7146552EA9CB}" destId="{1FA5CCAB-4391-8641-898B-3BB3E0341C3C}" srcOrd="0" destOrd="2" presId="urn:microsoft.com/office/officeart/2005/8/layout/list1"/>
    <dgm:cxn modelId="{F4A15F48-6F31-40AA-B91E-89E8DC21670E}" srcId="{009E45F7-C18D-4DD7-AE62-FB621BD4CD7B}" destId="{5F265887-1EDB-440D-9B7C-59648D02AD72}" srcOrd="2" destOrd="0" parTransId="{84059578-6E68-44D0-9951-D0DD77EE4BB6}" sibTransId="{75F268DC-DF44-4903-80E3-99E93BF3443F}"/>
    <dgm:cxn modelId="{0505744E-984F-0A45-B6CB-D3510744A2B6}" type="presOf" srcId="{EDD4DB14-8F69-1344-9720-4C70B6C04B7A}" destId="{1FA5CCAB-4391-8641-898B-3BB3E0341C3C}" srcOrd="0" destOrd="1" presId="urn:microsoft.com/office/officeart/2005/8/layout/list1"/>
    <dgm:cxn modelId="{5AB35F55-ACDE-BE4F-A4B4-3C358317F5F0}" type="presOf" srcId="{D5881FA3-2C84-40A3-A509-E130CA86FCCD}" destId="{549E645D-DC7A-5B4F-A639-597E6FB09AA5}" srcOrd="1" destOrd="0" presId="urn:microsoft.com/office/officeart/2005/8/layout/list1"/>
    <dgm:cxn modelId="{8CDF4889-E4FF-4895-AED3-81BB42C31976}" srcId="{F2F467D4-1758-4DB3-BBC5-85814F6C73EC}" destId="{009E45F7-C18D-4DD7-AE62-FB621BD4CD7B}" srcOrd="0" destOrd="0" parTransId="{732FA889-631E-4B3D-8A73-345E4A058337}" sibTransId="{84A16786-4C51-4C35-A578-2B71BEED9210}"/>
    <dgm:cxn modelId="{A9E4358A-C81B-DA44-B5EC-5E7A998DFB50}" type="presOf" srcId="{B653CBCF-2DA6-4C6A-9854-9C2335C7BC80}" destId="{ADD9C227-4BEC-A443-A096-2A49934C300A}" srcOrd="0" destOrd="0" presId="urn:microsoft.com/office/officeart/2005/8/layout/list1"/>
    <dgm:cxn modelId="{12AE1C9E-25C3-465B-9D2D-13C38CD54C69}" srcId="{D5881FA3-2C84-40A3-A509-E130CA86FCCD}" destId="{CBCA2A50-0A62-45E0-825F-1E64CBA23894}" srcOrd="0" destOrd="0" parTransId="{09FB1594-F78B-4517-98EE-D93DD05254F6}" sibTransId="{1BE052A2-673E-476B-8522-13A4C670EB6B}"/>
    <dgm:cxn modelId="{978D2F9E-E3A4-2D46-8686-736B94F88E1D}" type="presOf" srcId="{D5881FA3-2C84-40A3-A509-E130CA86FCCD}" destId="{2FD6F925-098A-6B46-9CD9-F0A1307926BE}" srcOrd="0" destOrd="0" presId="urn:microsoft.com/office/officeart/2005/8/layout/list1"/>
    <dgm:cxn modelId="{53D8F3A0-9C42-6446-A026-E4B086A64DDB}" type="presOf" srcId="{CBCA2A50-0A62-45E0-825F-1E64CBA23894}" destId="{1FA5CCAB-4391-8641-898B-3BB3E0341C3C}" srcOrd="0" destOrd="0" presId="urn:microsoft.com/office/officeart/2005/8/layout/list1"/>
    <dgm:cxn modelId="{3E08B5BE-F088-4C49-9A6D-08AC7ACE1516}" type="presOf" srcId="{009E45F7-C18D-4DD7-AE62-FB621BD4CD7B}" destId="{08B85E9C-F675-5842-96FB-B22A7FFB6128}" srcOrd="0" destOrd="0" presId="urn:microsoft.com/office/officeart/2005/8/layout/list1"/>
    <dgm:cxn modelId="{DF7BE8C9-9A47-9E44-8288-6C9C979BA0D0}" type="presOf" srcId="{F2F467D4-1758-4DB3-BBC5-85814F6C73EC}" destId="{9C4EE501-0E24-3846-BB1D-D6503E813D4D}" srcOrd="0" destOrd="0" presId="urn:microsoft.com/office/officeart/2005/8/layout/list1"/>
    <dgm:cxn modelId="{37C10EE3-FCEF-4346-95C2-2CF4558A21DD}" srcId="{009E45F7-C18D-4DD7-AE62-FB621BD4CD7B}" destId="{F7337EEF-1206-4C24-BF22-E554BFBB0AAD}" srcOrd="1" destOrd="0" parTransId="{687AE553-5618-4F93-949F-DF4CD72F5060}" sibTransId="{E28247B7-4C01-4313-8224-86EFFD381C7F}"/>
    <dgm:cxn modelId="{F7AFCFE5-36C9-E84C-8AE1-DCE2011E3977}" srcId="{D5881FA3-2C84-40A3-A509-E130CA86FCCD}" destId="{B461CF76-0F9A-DF48-8453-7146552EA9CB}" srcOrd="2" destOrd="0" parTransId="{489BC7FC-7713-FE44-ACFF-24C07F6780FF}" sibTransId="{84923927-ABF5-E24E-9216-11283C8FDFDC}"/>
    <dgm:cxn modelId="{C85C1DED-FBD1-0F47-99D8-9DB6EC553086}" type="presOf" srcId="{5F265887-1EDB-440D-9B7C-59648D02AD72}" destId="{ADD9C227-4BEC-A443-A096-2A49934C300A}" srcOrd="0" destOrd="2" presId="urn:microsoft.com/office/officeart/2005/8/layout/list1"/>
    <dgm:cxn modelId="{51442AFD-4080-4F43-B0FC-E7B31E670F3D}" srcId="{F2F467D4-1758-4DB3-BBC5-85814F6C73EC}" destId="{D5881FA3-2C84-40A3-A509-E130CA86FCCD}" srcOrd="1" destOrd="0" parTransId="{E9272208-9879-48CF-BED9-86E5895789BB}" sibTransId="{DA3B9F82-1BA1-4555-9A71-0B182224C717}"/>
    <dgm:cxn modelId="{0027C201-C4C7-8244-93DF-4B4A9CC9F716}" type="presParOf" srcId="{9C4EE501-0E24-3846-BB1D-D6503E813D4D}" destId="{E99F7D10-D7A8-594A-B02D-DBCBCA028549}" srcOrd="0" destOrd="0" presId="urn:microsoft.com/office/officeart/2005/8/layout/list1"/>
    <dgm:cxn modelId="{04EFDD41-1A18-034F-99F5-BE5790B50778}" type="presParOf" srcId="{E99F7D10-D7A8-594A-B02D-DBCBCA028549}" destId="{08B85E9C-F675-5842-96FB-B22A7FFB6128}" srcOrd="0" destOrd="0" presId="urn:microsoft.com/office/officeart/2005/8/layout/list1"/>
    <dgm:cxn modelId="{728FBD3E-9718-1048-A257-92D71164E787}" type="presParOf" srcId="{E99F7D10-D7A8-594A-B02D-DBCBCA028549}" destId="{95CD2131-1DA5-8A4E-A1E4-B643702207B7}" srcOrd="1" destOrd="0" presId="urn:microsoft.com/office/officeart/2005/8/layout/list1"/>
    <dgm:cxn modelId="{7F50F8CA-37C1-FE49-B183-83AFD592CC2C}" type="presParOf" srcId="{9C4EE501-0E24-3846-BB1D-D6503E813D4D}" destId="{0743005B-48B4-624E-A4B8-E8E4EA7F5178}" srcOrd="1" destOrd="0" presId="urn:microsoft.com/office/officeart/2005/8/layout/list1"/>
    <dgm:cxn modelId="{BA3F069B-7E09-DB40-BCA5-98D3FBE8EC98}" type="presParOf" srcId="{9C4EE501-0E24-3846-BB1D-D6503E813D4D}" destId="{ADD9C227-4BEC-A443-A096-2A49934C300A}" srcOrd="2" destOrd="0" presId="urn:microsoft.com/office/officeart/2005/8/layout/list1"/>
    <dgm:cxn modelId="{8A30367A-CE63-474E-B9D3-942740FB3435}" type="presParOf" srcId="{9C4EE501-0E24-3846-BB1D-D6503E813D4D}" destId="{D1C946EC-8F83-8F43-88B0-A83601F937BA}" srcOrd="3" destOrd="0" presId="urn:microsoft.com/office/officeart/2005/8/layout/list1"/>
    <dgm:cxn modelId="{0614476F-6DC7-8649-8A7D-6E3D86365AA3}" type="presParOf" srcId="{9C4EE501-0E24-3846-BB1D-D6503E813D4D}" destId="{CD012211-A2F8-9646-9ED6-454C70727C9D}" srcOrd="4" destOrd="0" presId="urn:microsoft.com/office/officeart/2005/8/layout/list1"/>
    <dgm:cxn modelId="{3E7FFA1D-E2FB-FB4B-90A9-ABE7469236D7}" type="presParOf" srcId="{CD012211-A2F8-9646-9ED6-454C70727C9D}" destId="{2FD6F925-098A-6B46-9CD9-F0A1307926BE}" srcOrd="0" destOrd="0" presId="urn:microsoft.com/office/officeart/2005/8/layout/list1"/>
    <dgm:cxn modelId="{911060FF-9084-BD4B-9724-BC5C7DBEC88F}" type="presParOf" srcId="{CD012211-A2F8-9646-9ED6-454C70727C9D}" destId="{549E645D-DC7A-5B4F-A639-597E6FB09AA5}" srcOrd="1" destOrd="0" presId="urn:microsoft.com/office/officeart/2005/8/layout/list1"/>
    <dgm:cxn modelId="{AEC88FF5-202D-C946-8B35-F29CDD89CD12}" type="presParOf" srcId="{9C4EE501-0E24-3846-BB1D-D6503E813D4D}" destId="{5CB50734-9736-0344-BC67-872340EB61D1}" srcOrd="5" destOrd="0" presId="urn:microsoft.com/office/officeart/2005/8/layout/list1"/>
    <dgm:cxn modelId="{57531119-9856-F14D-AA0A-776AB94E559F}" type="presParOf" srcId="{9C4EE501-0E24-3846-BB1D-D6503E813D4D}" destId="{1FA5CCAB-4391-8641-898B-3BB3E0341C3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2DCED-4C50-45C5-B90B-C50C60ACBC9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892E2-EE81-4345-A906-24A8F6EC2A5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FCEEB-68D6-480F-8E9C-798E3878B24E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Quiz  </a:t>
          </a:r>
          <a:r>
            <a:rPr lang="mr-IN" sz="1800" kern="1200" dirty="0"/>
            <a:t>–</a:t>
          </a:r>
          <a:r>
            <a:rPr lang="en-US" sz="1800" kern="1200" dirty="0"/>
            <a:t> will be scheduled at least once (max 2); you are expecting to be ready anytime (during session 4 to 12).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Assignments</a:t>
          </a:r>
          <a:r>
            <a:rPr lang="en-US" sz="1800" kern="1200" dirty="0"/>
            <a:t> – given at the class sessions, no late submission count, all graded and average</a:t>
          </a:r>
        </a:p>
      </dsp:txBody>
      <dsp:txXfrm>
        <a:off x="1435590" y="531"/>
        <a:ext cx="9080009" cy="1242935"/>
      </dsp:txXfrm>
    </dsp:sp>
    <dsp:sp modelId="{AB12E1AF-7930-4066-B2E2-8EE50D587447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6C593-DC74-4715-8525-86ECC25A2AD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932B0-2CE3-4AD9-B04A-5F5EDDE6BED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/>
            <a:t>Project - </a:t>
          </a:r>
          <a:r>
            <a:rPr lang="en-AU" sz="1800" kern="1200" dirty="0"/>
            <a:t>Design Project and Final Write Up Project</a:t>
          </a:r>
          <a:endParaRPr lang="en-ID" sz="1800" kern="1200" dirty="0"/>
        </a:p>
      </dsp:txBody>
      <dsp:txXfrm>
        <a:off x="1435590" y="1554201"/>
        <a:ext cx="9080009" cy="1242935"/>
      </dsp:txXfrm>
    </dsp:sp>
    <dsp:sp modelId="{06ED3425-9492-4B29-8DCC-070CB5C5B8C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46CAD-ACBC-4D24-A945-EC64B8342AB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18A6D-34E5-4F64-8E05-D67176D42249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/>
            <a:t>Lab Exercises </a:t>
          </a:r>
          <a:r>
            <a:rPr lang="en-AU" sz="1800" kern="1200" dirty="0"/>
            <a:t>– relate to code exercises (</a:t>
          </a:r>
          <a:r>
            <a:rPr lang="en-AU" sz="1800" i="1" kern="1200" dirty="0"/>
            <a:t>expecting to learn HTML, CSS and JavaScript</a:t>
          </a:r>
          <a:r>
            <a:rPr lang="en-AU" sz="1800" kern="1200" dirty="0"/>
            <a:t>)</a:t>
          </a:r>
          <a:endParaRPr lang="en-ID" sz="1800" kern="1200" dirty="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2574D-5D65-FF43-BF69-8632B885251E}">
      <dsp:nvSpPr>
        <dsp:cNvPr id="0" name=""/>
        <dsp:cNvSpPr/>
      </dsp:nvSpPr>
      <dsp:spPr>
        <a:xfrm>
          <a:off x="0" y="3291729"/>
          <a:ext cx="6666833" cy="21597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Need to optimize the interactions users have with a product:</a:t>
          </a:r>
          <a:endParaRPr lang="en-US" sz="2700" kern="1200"/>
        </a:p>
      </dsp:txBody>
      <dsp:txXfrm>
        <a:off x="0" y="3291729"/>
        <a:ext cx="6666833" cy="1166254"/>
      </dsp:txXfrm>
    </dsp:sp>
    <dsp:sp modelId="{58CB56A1-667A-634F-9258-0F5CE597D306}">
      <dsp:nvSpPr>
        <dsp:cNvPr id="0" name=""/>
        <dsp:cNvSpPr/>
      </dsp:nvSpPr>
      <dsp:spPr>
        <a:xfrm>
          <a:off x="0" y="4414789"/>
          <a:ext cx="6666833" cy="9934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So that they match the users’ activities and needs</a:t>
          </a:r>
          <a:endParaRPr lang="en-US" sz="2200" kern="1200"/>
        </a:p>
      </dsp:txBody>
      <dsp:txXfrm>
        <a:off x="0" y="4414789"/>
        <a:ext cx="6666833" cy="993476"/>
      </dsp:txXfrm>
    </dsp:sp>
    <dsp:sp modelId="{86678DFC-1F6B-AD4C-B149-A15594264B3D}">
      <dsp:nvSpPr>
        <dsp:cNvPr id="0" name=""/>
        <dsp:cNvSpPr/>
      </dsp:nvSpPr>
      <dsp:spPr>
        <a:xfrm rot="10800000">
          <a:off x="0" y="2459"/>
          <a:ext cx="6666833" cy="3321666"/>
        </a:xfrm>
        <a:prstGeom prst="upArrowCallou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Need to take into account:</a:t>
          </a:r>
          <a:endParaRPr lang="en-US" sz="2700" kern="1200" dirty="0"/>
        </a:p>
      </dsp:txBody>
      <dsp:txXfrm rot="-10800000">
        <a:off x="0" y="2459"/>
        <a:ext cx="6666833" cy="1165904"/>
      </dsp:txXfrm>
    </dsp:sp>
    <dsp:sp modelId="{E845F37D-FCFA-3149-96AD-F9B626FBE334}">
      <dsp:nvSpPr>
        <dsp:cNvPr id="0" name=""/>
        <dsp:cNvSpPr/>
      </dsp:nvSpPr>
      <dsp:spPr>
        <a:xfrm>
          <a:off x="3255" y="1168364"/>
          <a:ext cx="2220107" cy="993178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Who the users are</a:t>
          </a:r>
          <a:endParaRPr lang="en-US" sz="2200" kern="1200" dirty="0"/>
        </a:p>
      </dsp:txBody>
      <dsp:txXfrm>
        <a:off x="3255" y="1168364"/>
        <a:ext cx="2220107" cy="993178"/>
      </dsp:txXfrm>
    </dsp:sp>
    <dsp:sp modelId="{94DBE63C-2B5D-3C45-AFF4-E7C04957B2EF}">
      <dsp:nvSpPr>
        <dsp:cNvPr id="0" name=""/>
        <dsp:cNvSpPr/>
      </dsp:nvSpPr>
      <dsp:spPr>
        <a:xfrm>
          <a:off x="2223362" y="1168364"/>
          <a:ext cx="2220107" cy="993178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What activities are being carried out</a:t>
          </a:r>
          <a:endParaRPr lang="en-US" sz="2200" kern="1200"/>
        </a:p>
      </dsp:txBody>
      <dsp:txXfrm>
        <a:off x="2223362" y="1168364"/>
        <a:ext cx="2220107" cy="993178"/>
      </dsp:txXfrm>
    </dsp:sp>
    <dsp:sp modelId="{D09BC39A-0EAB-3C43-B988-AE34690D63B9}">
      <dsp:nvSpPr>
        <dsp:cNvPr id="0" name=""/>
        <dsp:cNvSpPr/>
      </dsp:nvSpPr>
      <dsp:spPr>
        <a:xfrm>
          <a:off x="4443470" y="1168364"/>
          <a:ext cx="2220107" cy="99317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Where interaction is taking place</a:t>
          </a:r>
          <a:endParaRPr lang="en-US" sz="2200" kern="1200"/>
        </a:p>
      </dsp:txBody>
      <dsp:txXfrm>
        <a:off x="4443470" y="1168364"/>
        <a:ext cx="2220107" cy="9931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38E99-AB23-EC4E-A646-627E628BC7F2}">
      <dsp:nvSpPr>
        <dsp:cNvPr id="0" name=""/>
        <dsp:cNvSpPr/>
      </dsp:nvSpPr>
      <dsp:spPr>
        <a:xfrm>
          <a:off x="0" y="561222"/>
          <a:ext cx="10515600" cy="20978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70636" rIns="816127" bIns="263144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700" kern="1200"/>
            <a:t>Usability means easy to learn, effective to use, and provides an enjoyable experience</a:t>
          </a:r>
          <a:endParaRPr lang="en-US" sz="3700" kern="1200"/>
        </a:p>
      </dsp:txBody>
      <dsp:txXfrm>
        <a:off x="0" y="561222"/>
        <a:ext cx="10515600" cy="2097899"/>
      </dsp:txXfrm>
    </dsp:sp>
    <dsp:sp modelId="{DE4D8057-1BBE-1C4F-A6BD-48C63E7C249D}">
      <dsp:nvSpPr>
        <dsp:cNvPr id="0" name=""/>
        <dsp:cNvSpPr/>
      </dsp:nvSpPr>
      <dsp:spPr>
        <a:xfrm>
          <a:off x="525780" y="15102"/>
          <a:ext cx="7360920" cy="1092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Develop usable products</a:t>
          </a:r>
          <a:endParaRPr lang="en-US" sz="3700" kern="1200"/>
        </a:p>
      </dsp:txBody>
      <dsp:txXfrm>
        <a:off x="579099" y="68421"/>
        <a:ext cx="7254282" cy="985602"/>
      </dsp:txXfrm>
    </dsp:sp>
    <dsp:sp modelId="{EBBC3EDB-D9E8-B644-A8B8-9E148255E677}">
      <dsp:nvSpPr>
        <dsp:cNvPr id="0" name=""/>
        <dsp:cNvSpPr/>
      </dsp:nvSpPr>
      <dsp:spPr>
        <a:xfrm>
          <a:off x="0" y="3405042"/>
          <a:ext cx="10515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4656A-1808-2745-91BA-382122DFF1AD}">
      <dsp:nvSpPr>
        <dsp:cNvPr id="0" name=""/>
        <dsp:cNvSpPr/>
      </dsp:nvSpPr>
      <dsp:spPr>
        <a:xfrm>
          <a:off x="525780" y="2858921"/>
          <a:ext cx="7360920" cy="1092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Involve users in the design process</a:t>
          </a:r>
          <a:endParaRPr lang="en-US" sz="3700" kern="1200"/>
        </a:p>
      </dsp:txBody>
      <dsp:txXfrm>
        <a:off x="579099" y="2912240"/>
        <a:ext cx="7254282" cy="9856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9C227-4BEC-A443-A096-2A49934C300A}">
      <dsp:nvSpPr>
        <dsp:cNvPr id="0" name=""/>
        <dsp:cNvSpPr/>
      </dsp:nvSpPr>
      <dsp:spPr>
        <a:xfrm>
          <a:off x="0" y="532269"/>
          <a:ext cx="6263640" cy="19655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41528" rIns="4861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/>
            <a:t>HTML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/>
            <a:t>CSS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600" kern="1200"/>
            <a:t>JavaScript</a:t>
          </a:r>
          <a:endParaRPr lang="en-US" sz="2600" kern="1200"/>
        </a:p>
      </dsp:txBody>
      <dsp:txXfrm>
        <a:off x="0" y="532269"/>
        <a:ext cx="6263640" cy="1965599"/>
      </dsp:txXfrm>
    </dsp:sp>
    <dsp:sp modelId="{95CD2131-1DA5-8A4E-A1E4-B643702207B7}">
      <dsp:nvSpPr>
        <dsp:cNvPr id="0" name=""/>
        <dsp:cNvSpPr/>
      </dsp:nvSpPr>
      <dsp:spPr>
        <a:xfrm>
          <a:off x="313182" y="148509"/>
          <a:ext cx="4384548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Languages:</a:t>
          </a:r>
          <a:endParaRPr lang="en-US" sz="2600" kern="1200"/>
        </a:p>
      </dsp:txBody>
      <dsp:txXfrm>
        <a:off x="350649" y="185976"/>
        <a:ext cx="4309614" cy="692586"/>
      </dsp:txXfrm>
    </dsp:sp>
    <dsp:sp modelId="{1FA5CCAB-4391-8641-898B-3BB3E0341C3C}">
      <dsp:nvSpPr>
        <dsp:cNvPr id="0" name=""/>
        <dsp:cNvSpPr/>
      </dsp:nvSpPr>
      <dsp:spPr>
        <a:xfrm>
          <a:off x="0" y="3022029"/>
          <a:ext cx="6263640" cy="233414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41528" rIns="4861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For this Lab I am encouraging you to use </a:t>
          </a:r>
          <a:r>
            <a:rPr lang="en-US" sz="2600" kern="1200" dirty="0">
              <a:hlinkClick xmlns:r="http://schemas.openxmlformats.org/officeDocument/2006/relationships" r:id="rId1"/>
            </a:rPr>
            <a:t>FreeCodeCamp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GitHub Account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Any IDE you like (Suggestion </a:t>
          </a:r>
          <a:r>
            <a:rPr lang="en-US" sz="2600" kern="1200" dirty="0" err="1"/>
            <a:t>VSCode</a:t>
          </a:r>
          <a:r>
            <a:rPr lang="en-US" sz="2600" kern="1200" dirty="0"/>
            <a:t>)</a:t>
          </a:r>
        </a:p>
      </dsp:txBody>
      <dsp:txXfrm>
        <a:off x="0" y="3022029"/>
        <a:ext cx="6263640" cy="2334149"/>
      </dsp:txXfrm>
    </dsp:sp>
    <dsp:sp modelId="{549E645D-DC7A-5B4F-A639-597E6FB09AA5}">
      <dsp:nvSpPr>
        <dsp:cNvPr id="0" name=""/>
        <dsp:cNvSpPr/>
      </dsp:nvSpPr>
      <dsp:spPr>
        <a:xfrm>
          <a:off x="313182" y="2638269"/>
          <a:ext cx="4384548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Learning Tools</a:t>
          </a:r>
          <a:endParaRPr lang="en-US" sz="2600" kern="1200" dirty="0"/>
        </a:p>
      </dsp:txBody>
      <dsp:txXfrm>
        <a:off x="350649" y="2675736"/>
        <a:ext cx="4309614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7475D-112F-AB41-8A0F-E35B7177F542}" type="datetimeFigureOut">
              <a:rPr lang="en-AU" smtClean="0"/>
              <a:t>11/9/2023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3E775-DD1C-CC46-AABF-4E4B4EF26B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27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3E775-DD1C-CC46-AABF-4E4B4EF26B1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976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3E775-DD1C-CC46-AABF-4E4B4EF26B1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43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3968A07-451E-1649-A46D-A88BF326C970}" type="slidenum">
              <a:rPr lang="en-US" sz="1200" baseline="0"/>
              <a:pPr/>
              <a:t>33</a:t>
            </a:fld>
            <a:endParaRPr lang="en-US" sz="1200" baseline="0" dirty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1A59E91-E32F-6846-8C90-4A5BDABF677E}" type="slidenum">
              <a:rPr lang="en-US" sz="1200" baseline="0"/>
              <a:pPr/>
              <a:t>34</a:t>
            </a:fld>
            <a:endParaRPr lang="en-US" sz="1200" baseline="0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F0E9F3D-1076-D24B-BE77-2343D93B75D4}" type="slidenum">
              <a:rPr lang="en-US" sz="1200" baseline="0"/>
              <a:pPr/>
              <a:t>35</a:t>
            </a:fld>
            <a:endParaRPr lang="en-US" sz="1200" baseline="0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</a:t>
            </a:r>
            <a:r>
              <a:rPr lang="en-AU" dirty="0" err="1"/>
              <a:t>www.geeksforgeeks.org</a:t>
            </a:r>
            <a:r>
              <a:rPr lang="en-AU" dirty="0"/>
              <a:t>/web-technology/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3E775-DD1C-CC46-AABF-4E4B4EF26B17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9951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97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5AC8-A1B8-CC4F-99CE-1502DCCA0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E36B5-C447-8740-8602-DFF593733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934A9-1DF4-E949-B90D-F5A66AF1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74EF-91B1-9448-8E18-1AD75EBEB3AD}" type="datetime1">
              <a:rPr lang="en-ID" smtClean="0"/>
              <a:t>11/09/23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A99FE-5E5F-D948-BA43-D6E047C0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9CBA7-3808-5C4E-9D23-387BF9DC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80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E964-06F8-7942-98C6-E867AE1F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F8FF4-89FE-3D4F-B4C7-B64CE0D4B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9DEE7-AE45-2146-8B07-BD5A8951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71BC-7EAF-5D4C-BB13-A63415B9E98C}" type="datetime1">
              <a:rPr lang="en-ID" smtClean="0"/>
              <a:t>11/09/23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FCB8-FCAA-2440-B95B-9DF91ECB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2D29E-BF7F-7B42-8E99-DC2C2956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46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20833-E56A-7442-8F5F-44239085D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1592E-EB15-E649-9346-A3A52D8D8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6AAE7-C6AA-DD49-93A3-0AD4B0F3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3B5C-A75D-B74C-A850-41A42A1F610D}" type="datetime1">
              <a:rPr lang="en-ID" smtClean="0"/>
              <a:t>11/09/23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E5136-DEF9-F24F-9BDE-1E5EA275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8D839-E11A-B144-AA2C-D24D762B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68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EDE7-E42E-C944-8730-4656A98F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CA72E-E011-3245-8A78-48679F8A5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DDA8D-5AFE-8F48-803E-1ABD1052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8FDE-FB57-BB4B-9E21-836E9936D90A}" type="datetime1">
              <a:rPr lang="en-ID" smtClean="0"/>
              <a:t>11/09/23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D1CE8-99A8-C640-A037-BA19AAA1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FBEE-C08F-ED4A-8E99-2DD52A90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36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7045-096F-A340-A60F-54FA385A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7E3F1-1562-594E-8BC9-93B41271B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FF5D0-38F9-2946-A33D-15575E41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D73E-390D-884E-B541-4BF7BD66EEC4}" type="datetime1">
              <a:rPr lang="en-ID" smtClean="0"/>
              <a:t>11/09/23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88033-81EE-1147-86C9-B47050D2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5123A-A55E-DD4A-B757-D9D37704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0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CBEF-B04D-BF41-B6C4-26FC6ADD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3BB9-52DE-554B-8B4D-EE03C08D5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296D5-FCA2-A04A-AAD7-FF3F41C18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6F737-34CE-404C-9035-90D511CC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CEF-A409-694B-A3D9-B985D1969ABC}" type="datetime1">
              <a:rPr lang="en-ID" smtClean="0"/>
              <a:t>11/09/23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A9B7F-923F-AA42-A78B-AE3A5E5E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ABF85-5DDA-384D-AD0D-619A3993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57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3C03-596F-1347-9F46-8A6D05099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837EE-CBBB-0B41-A355-3CBAEDC95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766B1-D53B-9148-84F3-6596D9CA4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D0503-F9D4-1E48-9C3B-E82B82413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6DE98-D5E0-7247-9D56-EF1F39058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1A7B0-5CAE-5D42-9C37-5BA188B7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FDCF-E1CA-7148-9CD2-ECA5A726AF93}" type="datetime1">
              <a:rPr lang="en-ID" smtClean="0"/>
              <a:t>11/09/23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1074F-634F-544E-83CD-AA61CD71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42553-D216-374D-A5AE-948B1DAD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977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CBE6-B9D3-954C-9C90-B663171A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80092-BE09-4847-99F7-D8685681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A5B4E-454F-1F4F-8C2B-A6B093B4D00A}" type="datetime1">
              <a:rPr lang="en-ID" smtClean="0"/>
              <a:t>11/09/23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CE8CB-BCBB-9F4B-B0DB-C063BAC8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182B-1B23-EB49-AF34-A16CFD56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492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1C603-68AA-BA4F-AEF9-3796DEBE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CA2F-A94E-F64A-8988-13663C25A7C5}" type="datetime1">
              <a:rPr lang="en-ID" smtClean="0"/>
              <a:t>11/09/23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3F9FE-A7EA-8945-BF95-23330305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4EDC2-2CDC-7544-B762-49E9E642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21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AF75-AACF-0C4B-938A-F722B1F2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3A1E1-3679-5D49-89C8-089D4478B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264AA-7F59-9547-82FF-90CED4E9F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6AA45-8160-4148-8FB3-A0BC287E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1492-2710-194D-B0B2-C278C2804DA3}" type="datetime1">
              <a:rPr lang="en-ID" smtClean="0"/>
              <a:t>11/09/23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5E764-F7E8-B74F-83D8-DC493F25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22686-AF37-A949-A468-29D82928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520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3AB3-ED7C-8246-A1F8-13B8EA9F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301CB-B35D-C74C-AD3C-7DACD8007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B4C5D-04F4-714B-A78C-0747A2F1F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F649B-63E8-0741-B67A-30D5F11B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8E66-4BC7-114A-80A5-6CCE204F16C3}" type="datetime1">
              <a:rPr lang="en-ID" smtClean="0"/>
              <a:t>11/09/23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C95DE-C327-0543-8FAC-418E22D5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EF90F-20DE-0644-9235-63FB877F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99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ACC4F-0056-6F4C-A8E4-81048B83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546" y="365125"/>
            <a:ext cx="94092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E36A3-451D-5A4C-9807-E9116987F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2E7D3-44B2-EB4B-AB99-C136ACE63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4B3F-AA93-854D-A9E1-A257C984EDFA}" type="datetime1">
              <a:rPr lang="en-ID" smtClean="0"/>
              <a:t>11/09/23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D08A0-5504-7A4A-B094-4B2ADC327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COMP6800001 - HCI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C34D-047A-D54B-9174-61CFC6969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D92D-DE7F-D342-B653-12DA495E22D1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026B6-534E-9E47-B1C2-D4E58A34770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Zsk9qqp7SF" TargetMode="External"/><Relationship Id="rId2" Type="http://schemas.openxmlformats.org/officeDocument/2006/relationships/hyperlink" Target="https://forms.office.com/r/gzRFDD71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rms.office.com/r/EgGTUZXLY7" TargetMode="External"/><Relationship Id="rId4" Type="http://schemas.openxmlformats.org/officeDocument/2006/relationships/hyperlink" Target="https://forms.office.com/r/EYsgv6FMr7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cuq32gENmw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imanuaba@binus.edu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cademy.com/learn/learn-html/modules/learn-html-elements/cheatsheet" TargetMode="External"/><Relationship Id="rId3" Type="http://schemas.openxmlformats.org/officeDocument/2006/relationships/image" Target="../media/image16.jpeg"/><Relationship Id="rId7" Type="http://schemas.openxmlformats.org/officeDocument/2006/relationships/hyperlink" Target="https://www.codecademy.com/search?query=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html/default.asp" TargetMode="External"/><Relationship Id="rId5" Type="http://schemas.openxmlformats.org/officeDocument/2006/relationships/hyperlink" Target="https://www.geeksforgeeks.org/web-technology/" TargetMode="External"/><Relationship Id="rId4" Type="http://schemas.openxmlformats.org/officeDocument/2006/relationships/hyperlink" Target="http://www.id-book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cibook.com/e3/plain/" TargetMode="External"/><Relationship Id="rId2" Type="http://schemas.openxmlformats.org/officeDocument/2006/relationships/hyperlink" Target="http://www.id-book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COMP6800001 </a:t>
            </a:r>
            <a:br>
              <a:rPr lang="en-AU" dirty="0"/>
            </a:br>
            <a:r>
              <a:rPr lang="en-AU" dirty="0"/>
              <a:t>Human Computer Interaction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Session 1 (Introduction)</a:t>
            </a:r>
          </a:p>
          <a:p>
            <a:r>
              <a:rPr lang="en-AU" b="1" dirty="0"/>
              <a:t>Topic</a:t>
            </a:r>
            <a:r>
              <a:rPr lang="en-AU" dirty="0"/>
              <a:t>: What is Interaction Design? &amp; The Process of Interaction Design</a:t>
            </a:r>
          </a:p>
          <a:p>
            <a:pPr fontAlgn="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</a:pPr>
            <a:r>
              <a:rPr lang="en-ID" sz="2400" b="1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Tahoma" panose="020B0604030504040204" pitchFamily="34" charset="0"/>
              </a:rPr>
              <a:t>Focus on</a:t>
            </a:r>
            <a:r>
              <a:rPr lang="en-ID" sz="2400" b="0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Tahoma" panose="020B0604030504040204" pitchFamily="34" charset="0"/>
              </a:rPr>
              <a:t>: Introduction to HCI</a:t>
            </a:r>
          </a:p>
          <a:p>
            <a:pPr fontAlgn="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</a:pPr>
            <a:r>
              <a:rPr lang="en-ID" sz="2400" b="1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Tahoma" panose="020B0604030504040204" pitchFamily="34" charset="0"/>
              </a:rPr>
              <a:t>Lab</a:t>
            </a:r>
            <a:r>
              <a:rPr lang="en-ID" sz="2400" b="0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Tahoma" panose="020B0604030504040204" pitchFamily="34" charset="0"/>
              </a:rPr>
              <a:t>: Introduction to Web Technologies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Ida Bagus Kerthyayana Manuaba</a:t>
            </a:r>
          </a:p>
          <a:p>
            <a:r>
              <a:rPr lang="en-AU" dirty="0" err="1"/>
              <a:t>imanuaba@binus.edu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865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1747-3701-CA3C-4BD2-B567055C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362" y="291090"/>
            <a:ext cx="9228436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Session Plan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82ECA-44B6-E6E3-46AB-D6D160E0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COMP6800001 - HCI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3FD19-79DF-3DDF-B07D-E251FF03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E1D92D-DE7F-D342-B653-12DA495E22D1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075DD1-4217-F6CE-E432-87DC50276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377246"/>
              </p:ext>
            </p:extLst>
          </p:nvPr>
        </p:nvGraphicFramePr>
        <p:xfrm>
          <a:off x="838198" y="1446397"/>
          <a:ext cx="10515600" cy="499755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19728">
                  <a:extLst>
                    <a:ext uri="{9D8B030D-6E8A-4147-A177-3AD203B41FA5}">
                      <a16:colId xmlns:a16="http://schemas.microsoft.com/office/drawing/2014/main" val="1780197319"/>
                    </a:ext>
                  </a:extLst>
                </a:gridCol>
                <a:gridCol w="3125811">
                  <a:extLst>
                    <a:ext uri="{9D8B030D-6E8A-4147-A177-3AD203B41FA5}">
                      <a16:colId xmlns:a16="http://schemas.microsoft.com/office/drawing/2014/main" val="2298999736"/>
                    </a:ext>
                  </a:extLst>
                </a:gridCol>
                <a:gridCol w="3125811">
                  <a:extLst>
                    <a:ext uri="{9D8B030D-6E8A-4147-A177-3AD203B41FA5}">
                      <a16:colId xmlns:a16="http://schemas.microsoft.com/office/drawing/2014/main" val="3237092801"/>
                    </a:ext>
                  </a:extLst>
                </a:gridCol>
                <a:gridCol w="1927649">
                  <a:extLst>
                    <a:ext uri="{9D8B030D-6E8A-4147-A177-3AD203B41FA5}">
                      <a16:colId xmlns:a16="http://schemas.microsoft.com/office/drawing/2014/main" val="1968232990"/>
                    </a:ext>
                  </a:extLst>
                </a:gridCol>
                <a:gridCol w="1516601">
                  <a:extLst>
                    <a:ext uri="{9D8B030D-6E8A-4147-A177-3AD203B41FA5}">
                      <a16:colId xmlns:a16="http://schemas.microsoft.com/office/drawing/2014/main" val="2385769359"/>
                    </a:ext>
                  </a:extLst>
                </a:gridCol>
              </a:tblGrid>
              <a:tr h="457711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Week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Topics</a:t>
                      </a:r>
                      <a:endParaRPr lang="en-ID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ahoma" panose="020B0604030504040204" pitchFamily="34" charset="0"/>
                        </a:rPr>
                        <a:t>Focus Topics on</a:t>
                      </a: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References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Learning Outcomes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017428"/>
                  </a:ext>
                </a:extLst>
              </a:tr>
              <a:tr h="679893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1.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What is Interaction Design?</a:t>
                      </a:r>
                      <a:endParaRPr lang="en-ID" sz="1400" b="0" i="0" u="none" strike="noStrike" dirty="0"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The Process of Interaction Design</a:t>
                      </a:r>
                      <a:endParaRPr lang="en-ID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Introduction to HCI</a:t>
                      </a: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Lab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: Introduction to Web Technologies</a:t>
                      </a: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Sharp, Ch1, 2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Shneiderman, Part.1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LO 1,2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747777"/>
                  </a:ext>
                </a:extLst>
              </a:tr>
              <a:tr h="5000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2.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Conceptualizing Interaction</a:t>
                      </a:r>
                      <a:endParaRPr lang="en-ID" sz="1400" b="0" i="0" u="none" strike="noStrike" dirty="0"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Cognitive Aspects</a:t>
                      </a:r>
                      <a:endParaRPr lang="en-ID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User Research and Personas</a:t>
                      </a:r>
                    </a:p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Lab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: HTML Basic</a:t>
                      </a: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Sharp, Ch. 3,4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Wickens, Ch. 14   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LO 1,2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457839"/>
                  </a:ext>
                </a:extLst>
              </a:tr>
              <a:tr h="719157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3.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Social Interaction</a:t>
                      </a:r>
                      <a:endParaRPr lang="en-ID" sz="1400" b="0" i="0" u="none" strike="noStrike" dirty="0"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Emotional Interaction</a:t>
                      </a:r>
                      <a:endParaRPr lang="en-ID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Design Principles</a:t>
                      </a:r>
                    </a:p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Lab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: CSS Fundamental</a:t>
                      </a: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Sharp, Ch. 5, 6   </a:t>
                      </a:r>
                      <a:endParaRPr lang="en-ID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Smith-</a:t>
                      </a:r>
                      <a:r>
                        <a:rPr lang="en-ID" sz="1400" b="0" i="0" u="none" strike="noStrike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Atakan</a:t>
                      </a:r>
                      <a:r>
                        <a:rPr lang="en-ID" sz="1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, Ch.2</a:t>
                      </a:r>
                      <a:endParaRPr lang="en-ID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Wickens</a:t>
                      </a:r>
                      <a:r>
                        <a:rPr lang="en-ID" sz="1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, Ch. 18</a:t>
                      </a:r>
                      <a:endParaRPr lang="en-ID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LO 2,5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938285"/>
                  </a:ext>
                </a:extLst>
              </a:tr>
              <a:tr h="457711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4.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Interfaces</a:t>
                      </a:r>
                      <a:endParaRPr lang="en-ID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Information Architecture</a:t>
                      </a:r>
                    </a:p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Lab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: JavaScript Basic</a:t>
                      </a: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Sharp, Ch. 7   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LO 5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29681"/>
                  </a:ext>
                </a:extLst>
              </a:tr>
              <a:tr h="457711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5.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Data Gathering</a:t>
                      </a:r>
                      <a:endParaRPr lang="en-ID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Interaction Design</a:t>
                      </a:r>
                    </a:p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ahoma" panose="020B0604030504040204" pitchFamily="34" charset="0"/>
                        </a:rPr>
                        <a:t>Lab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Advanced CSS</a:t>
                      </a: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Sharp, Ch. 8 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LO 4,5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453847"/>
                  </a:ext>
                </a:extLst>
              </a:tr>
              <a:tr h="457711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6.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Data Analysis, Interpretation, and Presentation</a:t>
                      </a:r>
                      <a:endParaRPr lang="en-ID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Usability Testing</a:t>
                      </a:r>
                    </a:p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ahoma" panose="020B0604030504040204" pitchFamily="34" charset="0"/>
                        </a:rPr>
                        <a:t>Lab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Advanced JavaScript</a:t>
                      </a: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Sharp, Ch.9   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LO 3,4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608839"/>
                  </a:ext>
                </a:extLst>
              </a:tr>
              <a:tr h="679893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7.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Data at Scale</a:t>
                      </a:r>
                      <a:endParaRPr lang="en-ID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Prototyping and Mock-ups</a:t>
                      </a:r>
                    </a:p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ahoma" panose="020B0604030504040204" pitchFamily="34" charset="0"/>
                        </a:rPr>
                        <a:t>Lab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ahoma" panose="020B0604030504040204" pitchFamily="34" charset="0"/>
                        </a:rPr>
                        <a:t>:  Form Validation with 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ahoma" panose="020B0604030504040204" pitchFamily="34" charset="0"/>
                        </a:rPr>
                        <a:t>Javascript</a:t>
                      </a:r>
                      <a:endParaRPr lang="en-ID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Sharp, Ch. 10   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400" b="0" i="0" u="none" strike="noStrike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LO 1,2,4</a:t>
                      </a:r>
                      <a:endParaRPr lang="en-ID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102359"/>
                  </a:ext>
                </a:extLst>
              </a:tr>
              <a:tr h="500083">
                <a:tc gridSpan="5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800" b="0" i="0" u="none" strike="noStrike" dirty="0">
                          <a:effectLst/>
                          <a:latin typeface="Arial" panose="020B0604020202020204" pitchFamily="34" charset="0"/>
                        </a:rPr>
                        <a:t>No Mid Exam</a:t>
                      </a: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endParaRPr lang="en-ID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D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D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23" marR="98723" marT="137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2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22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01747-3701-CA3C-4BD2-B567055C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Session Plan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82ECA-44B6-E6E3-46AB-D6D160E0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COMP6800001 - HCI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3FD19-79DF-3DDF-B07D-E251FF03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E1D92D-DE7F-D342-B653-12DA495E22D1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3CC9B1-061C-5674-1D1D-E9A90A85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958958"/>
              </p:ext>
            </p:extLst>
          </p:nvPr>
        </p:nvGraphicFramePr>
        <p:xfrm>
          <a:off x="432225" y="2425269"/>
          <a:ext cx="11327551" cy="389662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60756">
                  <a:extLst>
                    <a:ext uri="{9D8B030D-6E8A-4147-A177-3AD203B41FA5}">
                      <a16:colId xmlns:a16="http://schemas.microsoft.com/office/drawing/2014/main" val="1632846614"/>
                    </a:ext>
                  </a:extLst>
                </a:gridCol>
                <a:gridCol w="3460501">
                  <a:extLst>
                    <a:ext uri="{9D8B030D-6E8A-4147-A177-3AD203B41FA5}">
                      <a16:colId xmlns:a16="http://schemas.microsoft.com/office/drawing/2014/main" val="1032473972"/>
                    </a:ext>
                  </a:extLst>
                </a:gridCol>
                <a:gridCol w="3460501">
                  <a:extLst>
                    <a:ext uri="{9D8B030D-6E8A-4147-A177-3AD203B41FA5}">
                      <a16:colId xmlns:a16="http://schemas.microsoft.com/office/drawing/2014/main" val="2881051176"/>
                    </a:ext>
                  </a:extLst>
                </a:gridCol>
                <a:gridCol w="2057039">
                  <a:extLst>
                    <a:ext uri="{9D8B030D-6E8A-4147-A177-3AD203B41FA5}">
                      <a16:colId xmlns:a16="http://schemas.microsoft.com/office/drawing/2014/main" val="311676251"/>
                    </a:ext>
                  </a:extLst>
                </a:gridCol>
                <a:gridCol w="1588754">
                  <a:extLst>
                    <a:ext uri="{9D8B030D-6E8A-4147-A177-3AD203B41FA5}">
                      <a16:colId xmlns:a16="http://schemas.microsoft.com/office/drawing/2014/main" val="1918269740"/>
                    </a:ext>
                  </a:extLst>
                </a:gridCol>
              </a:tblGrid>
              <a:tr h="589035"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8.</a:t>
                      </a:r>
                      <a:endParaRPr lang="en-ID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Discovering Requirements</a:t>
                      </a:r>
                      <a:endParaRPr lang="en-ID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ahoma" panose="020B0604030504040204" pitchFamily="34" charset="0"/>
                        </a:rPr>
                        <a:t>Accessibility in HCI</a:t>
                      </a:r>
                    </a:p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ahoma" panose="020B0604030504040204" pitchFamily="34" charset="0"/>
                        </a:rPr>
                        <a:t>Lab: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ahoma" panose="020B0604030504040204" pitchFamily="34" charset="0"/>
                        </a:rPr>
                        <a:t> Working with APIs</a:t>
                      </a: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Sharp, Ch. 11   </a:t>
                      </a:r>
                      <a:endParaRPr lang="en-ID" sz="1400" b="0" i="0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Smith-Atakan, Ch.6</a:t>
                      </a:r>
                      <a:endParaRPr lang="en-ID" sz="1400" b="0" i="0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LO 2,5</a:t>
                      </a:r>
                      <a:endParaRPr lang="en-ID" sz="1400" b="0" i="0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314718"/>
                  </a:ext>
                </a:extLst>
              </a:tr>
              <a:tr h="589035"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9.</a:t>
                      </a:r>
                      <a:endParaRPr lang="en-ID" sz="1400" b="0" i="0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Design, Prototyping, and Construction</a:t>
                      </a:r>
                      <a:endParaRPr lang="en-ID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ahoma" panose="020B0604030504040204" pitchFamily="34" charset="0"/>
                        </a:rPr>
                        <a:t>Mobile and Responsive Design</a:t>
                      </a:r>
                    </a:p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ahoma" panose="020B0604030504040204" pitchFamily="34" charset="0"/>
                        </a:rPr>
                        <a:t>Lab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ahoma" panose="020B0604030504040204" pitchFamily="34" charset="0"/>
                        </a:rPr>
                        <a:t>: CSS Transitions and Animations</a:t>
                      </a: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Sharp, Ch. 12</a:t>
                      </a:r>
                      <a:endParaRPr lang="en-ID" sz="1400" b="0" i="0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Shneiderman, Part.2</a:t>
                      </a:r>
                      <a:endParaRPr lang="en-ID" sz="1400" b="0" i="0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LO 2,4,5</a:t>
                      </a:r>
                      <a:endParaRPr lang="en-ID" sz="1400" b="0" i="0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927435"/>
                  </a:ext>
                </a:extLst>
              </a:tr>
              <a:tr h="589035"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10.</a:t>
                      </a:r>
                      <a:endParaRPr lang="en-ID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Interaction Design in Practice</a:t>
                      </a:r>
                      <a:endParaRPr lang="en-ID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Human-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Centered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 Evaluation Methods</a:t>
                      </a:r>
                    </a:p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Lab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: Accessibility and Responsive Design</a:t>
                      </a: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Sharp, Ch. 13   </a:t>
                      </a:r>
                      <a:endParaRPr lang="en-ID" sz="1400" b="0" i="0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LO 1,2</a:t>
                      </a:r>
                      <a:endParaRPr lang="en-ID" sz="1400" b="0" i="0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84577"/>
                  </a:ext>
                </a:extLst>
              </a:tr>
              <a:tr h="589035"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11.</a:t>
                      </a:r>
                      <a:endParaRPr lang="en-ID" sz="1400" b="0" i="0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Introducing Evaluation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From Controlled to Natural Settings</a:t>
                      </a:r>
                    </a:p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(Potential a Guest Lecturing) </a:t>
                      </a:r>
                      <a:endParaRPr lang="en-ID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Ethical Considerations in HCI</a:t>
                      </a:r>
                    </a:p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ahoma" panose="020B0604030504040204" pitchFamily="34" charset="0"/>
                        </a:rPr>
                        <a:t>Lab: JavaScript Libraries and Frameworks</a:t>
                      </a: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Sharp, Ch. 14,15 </a:t>
                      </a:r>
                      <a:endParaRPr lang="en-ID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Smith-</a:t>
                      </a:r>
                      <a:r>
                        <a:rPr lang="en-ID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Atakan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, Ch.9</a:t>
                      </a:r>
                      <a:endParaRPr lang="en-ID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LO 1,2,4</a:t>
                      </a:r>
                      <a:endParaRPr lang="en-ID" sz="1400" b="0" i="0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361365"/>
                  </a:ext>
                </a:extLst>
              </a:tr>
              <a:tr h="847077"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12.</a:t>
                      </a:r>
                      <a:endParaRPr lang="en-ID" sz="1400" b="0" i="0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Evaluation: Inspections, Analytics, and Models</a:t>
                      </a:r>
                      <a:endParaRPr lang="en-ID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ahoma" panose="020B0604030504040204" pitchFamily="34" charset="0"/>
                        </a:rPr>
                        <a:t>Trends in HCI</a:t>
                      </a:r>
                    </a:p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ahoma" panose="020B0604030504040204" pitchFamily="34" charset="0"/>
                        </a:rPr>
                        <a:t>Lab</a:t>
                      </a: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ahoma" panose="020B0604030504040204" pitchFamily="34" charset="0"/>
                        </a:rPr>
                        <a:t>: Performance Accessibilities</a:t>
                      </a: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Sharp, Ch. 16</a:t>
                      </a:r>
                      <a:endParaRPr lang="en-ID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Manuaba, IDP Slides Material</a:t>
                      </a:r>
                      <a:endParaRPr lang="en-ID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LO 1,2,4</a:t>
                      </a:r>
                      <a:endParaRPr lang="en-ID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79237"/>
                  </a:ext>
                </a:extLst>
              </a:tr>
              <a:tr h="330993"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13.</a:t>
                      </a:r>
                      <a:endParaRPr lang="en-ID" sz="1400" b="0" i="0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Project Presentation</a:t>
                      </a:r>
                      <a:endParaRPr lang="en-ID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endParaRPr lang="en-ID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 </a:t>
                      </a:r>
                      <a:endParaRPr lang="en-ID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000"/>
                        <a:buFont typeface="Symbol" panose="05050102010706020507" pitchFamily="18" charset="2"/>
                        <a:buChar char="·"/>
                      </a:pPr>
                      <a:r>
                        <a:rPr lang="en-ID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LO 3</a:t>
                      </a:r>
                      <a:endParaRPr lang="en-ID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108522" marR="108522" marT="1507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641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68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mpty speech bubbles">
            <a:extLst>
              <a:ext uri="{FF2B5EF4-FFF2-40B4-BE49-F238E27FC236}">
                <a16:creationId xmlns:a16="http://schemas.microsoft.com/office/drawing/2014/main" id="{5BA91AF3-47FF-4841-B7ED-5A01BD03DE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16" b="1021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62522-9FE6-4741-95EC-9E728488A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AU" sz="5200" dirty="0">
                <a:solidFill>
                  <a:srgbClr val="FFFFFF"/>
                </a:solidFill>
              </a:rPr>
              <a:t>More Info Please go to BINUSMAYA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754C48B-D872-E948-82B4-20B3131BA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43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978527DB-72AF-41BB-A94E-7D9205CAEA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112" b="9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BD418-E6A5-FD43-A62D-CFBA3D21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AU" sz="4000" dirty="0">
                <a:solidFill>
                  <a:srgbClr val="FFFFFF"/>
                </a:solidFill>
              </a:rPr>
              <a:t>Advise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53B5-AE17-F742-9FD9-7B71A2D2B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ID" sz="2000" dirty="0">
                <a:solidFill>
                  <a:srgbClr val="FFFFFF"/>
                </a:solidFill>
              </a:rPr>
              <a:t>Look to courses elsewhere, info on the web, friends, … </a:t>
            </a:r>
          </a:p>
          <a:p>
            <a:pPr lvl="1"/>
            <a:r>
              <a:rPr lang="en-ID" sz="2000" dirty="0">
                <a:solidFill>
                  <a:srgbClr val="FFFFFF"/>
                </a:solidFill>
              </a:rPr>
              <a:t>Content, lectures, projects, … </a:t>
            </a:r>
            <a:r>
              <a:rPr lang="en-ID" sz="2000" dirty="0" err="1">
                <a:solidFill>
                  <a:srgbClr val="FFFFFF"/>
                </a:solidFill>
              </a:rPr>
              <a:t>cahtGPT</a:t>
            </a:r>
            <a:r>
              <a:rPr lang="en-ID" sz="2000" dirty="0">
                <a:solidFill>
                  <a:srgbClr val="FFFFFF"/>
                </a:solidFill>
              </a:rPr>
              <a:t> maybe</a:t>
            </a:r>
          </a:p>
          <a:p>
            <a:pPr lvl="2"/>
            <a:endParaRPr lang="en-ID" dirty="0">
              <a:solidFill>
                <a:srgbClr val="FFFFFF"/>
              </a:solidFill>
            </a:endParaRPr>
          </a:p>
          <a:p>
            <a:r>
              <a:rPr lang="en-ID" sz="2000" dirty="0">
                <a:solidFill>
                  <a:srgbClr val="FFFFFF"/>
                </a:solidFill>
              </a:rPr>
              <a:t>Go further Go further </a:t>
            </a:r>
          </a:p>
          <a:p>
            <a:pPr lvl="1"/>
            <a:r>
              <a:rPr lang="en-ID" sz="2000" dirty="0">
                <a:solidFill>
                  <a:srgbClr val="FFFFFF"/>
                </a:solidFill>
              </a:rPr>
              <a:t>Move beyond lectures &amp; book </a:t>
            </a:r>
          </a:p>
          <a:p>
            <a:pPr lvl="1"/>
            <a:r>
              <a:rPr lang="en-ID" sz="2000" dirty="0">
                <a:solidFill>
                  <a:srgbClr val="FFFFFF"/>
                </a:solidFill>
              </a:rPr>
              <a:t>Further courses </a:t>
            </a:r>
          </a:p>
          <a:p>
            <a:pPr lvl="1"/>
            <a:r>
              <a:rPr lang="en-ID" sz="2000" dirty="0">
                <a:solidFill>
                  <a:srgbClr val="FFFFFF"/>
                </a:solidFill>
              </a:rPr>
              <a:t>Step into research</a:t>
            </a:r>
            <a:endParaRPr lang="en-AU" sz="20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1C17A-71D1-A643-97AC-22A68634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0B80B-74B3-664C-9F68-117C4A5B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927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1AFA-B565-1C45-8F5D-9C8156DC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about the Project sir?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98A25-2E8A-A841-85D5-261A1CB6C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Let’s discuss after the break before LAB session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03A0-0FE1-2E45-8D84-9F0C3F11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BC01-0C89-D74C-8C5B-6CE27ADD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962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loorplan on a table">
            <a:extLst>
              <a:ext uri="{FF2B5EF4-FFF2-40B4-BE49-F238E27FC236}">
                <a16:creationId xmlns:a16="http://schemas.microsoft.com/office/drawing/2014/main" id="{D3C6D159-2C16-7788-A65C-B2108931E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" r="1044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7773A-B2DE-CB46-ACE2-4626E4C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62087-9B1A-3546-BB8F-840CB9E4E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0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F82EB-98CB-7181-5ECE-A3D9CACB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AU" sz="5400"/>
              <a:t>Project Descriptions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C9F69-44B3-88E4-0D47-FB3977DB2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AU" sz="2200" dirty="0"/>
              <a:t>This includes two components</a:t>
            </a:r>
          </a:p>
          <a:p>
            <a:pPr lvl="1"/>
            <a:r>
              <a:rPr lang="en-US" sz="2200" kern="1200" dirty="0">
                <a:latin typeface="+mn-lt"/>
                <a:ea typeface="+mn-ea"/>
                <a:cs typeface="+mn-cs"/>
              </a:rPr>
              <a:t>Design Project and Final Write-up of Project (Total 45%)</a:t>
            </a:r>
          </a:p>
          <a:p>
            <a:endParaRPr lang="en-AU" sz="2200" dirty="0"/>
          </a:p>
          <a:p>
            <a:r>
              <a:rPr lang="en-ID" sz="2200" b="0" i="0" dirty="0">
                <a:effectLst/>
                <a:latin typeface="arial" panose="020B0604020202020204" pitchFamily="34" charset="0"/>
              </a:rPr>
              <a:t>This term you will undertake a group project to accomplish the following goals:</a:t>
            </a:r>
          </a:p>
          <a:p>
            <a:pPr lvl="1"/>
            <a:r>
              <a:rPr lang="en-ID" sz="2200" b="0" i="0" dirty="0">
                <a:effectLst/>
                <a:latin typeface="arial" panose="020B0604020202020204" pitchFamily="34" charset="0"/>
              </a:rPr>
              <a:t>evaluate some computing-related task or problem</a:t>
            </a:r>
          </a:p>
          <a:p>
            <a:pPr lvl="1"/>
            <a:r>
              <a:rPr lang="en-ID" sz="2200" b="0" i="0" dirty="0">
                <a:effectLst/>
                <a:latin typeface="arial" panose="020B0604020202020204" pitchFamily="34" charset="0"/>
              </a:rPr>
              <a:t>develop interface design alternatives for the task or problem based on personas</a:t>
            </a:r>
          </a:p>
          <a:p>
            <a:pPr lvl="1"/>
            <a:r>
              <a:rPr lang="en-ID" sz="2200" b="0" i="0" dirty="0">
                <a:effectLst/>
                <a:latin typeface="arial" panose="020B0604020202020204" pitchFamily="34" charset="0"/>
              </a:rPr>
              <a:t>implement a prototype of your design</a:t>
            </a:r>
          </a:p>
          <a:p>
            <a:pPr lvl="1"/>
            <a:r>
              <a:rPr lang="en-ID" sz="2200" b="0" i="0" dirty="0">
                <a:effectLst/>
                <a:latin typeface="arial" panose="020B0604020202020204" pitchFamily="34" charset="0"/>
              </a:rPr>
              <a:t>evaluate your design</a:t>
            </a:r>
          </a:p>
          <a:p>
            <a:endParaRPr lang="en-AU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8474E-9752-5AC0-8001-0B6CEEB4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COMP6800001 - HCI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362E3-ED40-8FC0-BCA6-4DA22BFD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E1D92D-DE7F-D342-B653-12DA495E22D1}" type="slidenum">
              <a:rPr lang="en-AU" smtClean="0"/>
              <a:pPr>
                <a:spcAft>
                  <a:spcPts val="600"/>
                </a:spcAft>
              </a:pPr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151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E36C0-BE69-A5B3-14F8-14D4CDB7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5400"/>
              <a:t>Project Deliverables and Milestone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5D43C-53E9-0F96-DBC1-05BF04705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Week 3: Initiate a Group, brainstorm Topics Ideas and alternatives (1</a:t>
            </a:r>
            <a:r>
              <a:rPr lang="en-US" sz="2200" baseline="30000" dirty="0"/>
              <a:t>st</a:t>
            </a:r>
            <a:r>
              <a:rPr lang="en-US" sz="2200" dirty="0"/>
              <a:t> Progress)</a:t>
            </a:r>
          </a:p>
          <a:p>
            <a:r>
              <a:rPr lang="en-US" sz="2200" dirty="0"/>
              <a:t>Week 6: Design Project (2</a:t>
            </a:r>
            <a:r>
              <a:rPr lang="en-US" sz="2200" baseline="30000" dirty="0"/>
              <a:t>nd</a:t>
            </a:r>
            <a:r>
              <a:rPr lang="en-US" sz="2200" dirty="0"/>
              <a:t> Progress)</a:t>
            </a:r>
          </a:p>
          <a:p>
            <a:r>
              <a:rPr lang="en-US" sz="2200" dirty="0"/>
              <a:t>Week 9: Progress (3</a:t>
            </a:r>
            <a:r>
              <a:rPr lang="en-US" sz="2200" baseline="30000" dirty="0"/>
              <a:t>rd</a:t>
            </a:r>
            <a:r>
              <a:rPr lang="en-US" sz="2200" dirty="0"/>
              <a:t>. Progress)</a:t>
            </a:r>
          </a:p>
          <a:p>
            <a:r>
              <a:rPr lang="en-US" sz="2200" dirty="0"/>
              <a:t>Week 12 (2 days before Presentation Schedule) (Final Progress)</a:t>
            </a:r>
          </a:p>
          <a:p>
            <a:r>
              <a:rPr lang="en-US" sz="2200" dirty="0"/>
              <a:t>Week 13: Presentation and Demo (</a:t>
            </a:r>
            <a:r>
              <a:rPr lang="en-US" sz="2200" b="1" dirty="0"/>
              <a:t>No Presentation without Final Progress submitted</a:t>
            </a:r>
            <a:r>
              <a:rPr lang="en-US" sz="2200" dirty="0"/>
              <a:t>)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Q: How to submit for each milestone? </a:t>
            </a:r>
          </a:p>
          <a:p>
            <a:pPr marL="0" indent="0">
              <a:buNone/>
            </a:pPr>
            <a:r>
              <a:rPr lang="en-US" sz="2200" dirty="0"/>
              <a:t>A: Upload through the submission form </a:t>
            </a:r>
          </a:p>
          <a:p>
            <a:pPr marL="0" indent="0">
              <a:buNone/>
            </a:pPr>
            <a:r>
              <a:rPr lang="en-US" sz="2200" dirty="0"/>
              <a:t>	w3: </a:t>
            </a:r>
            <a:r>
              <a:rPr lang="en-US" sz="2200" dirty="0">
                <a:hlinkClick r:id="rId2"/>
              </a:rPr>
              <a:t>https://forms.office.com/r/gzRFDD71LS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w6: </a:t>
            </a:r>
            <a:r>
              <a:rPr lang="en-US" sz="2200" dirty="0">
                <a:hlinkClick r:id="rId3"/>
              </a:rPr>
              <a:t>https://forms.office.com/r/Zsk9qqp7SF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w9: </a:t>
            </a:r>
            <a:r>
              <a:rPr lang="en-US" sz="2200" dirty="0">
                <a:hlinkClick r:id="rId4"/>
              </a:rPr>
              <a:t>https://forms.office.com/r/EYsgv6FMr7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w12: </a:t>
            </a:r>
            <a:r>
              <a:rPr lang="en-US" sz="2200" dirty="0">
                <a:hlinkClick r:id="rId5"/>
              </a:rPr>
              <a:t>https://forms.office.com/r/EgGTUZXLY7</a:t>
            </a:r>
            <a:endParaRPr lang="en-US" sz="2200" dirty="0"/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endParaRPr lang="en-US" sz="2200" dirty="0"/>
          </a:p>
          <a:p>
            <a:endParaRPr lang="en-AU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1955B-E61F-E64B-9F9D-CCB371B5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COMP6800001 - HCI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2280F-F572-D388-61C1-ED96887D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E1D92D-DE7F-D342-B653-12DA495E22D1}" type="slidenum">
              <a:rPr lang="en-AU" smtClean="0"/>
              <a:pPr>
                <a:spcAft>
                  <a:spcPts val="600"/>
                </a:spcAft>
              </a:pPr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313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Progress 1: Week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this stage you basically need to decide:</a:t>
            </a:r>
          </a:p>
          <a:p>
            <a:pPr lvl="1"/>
            <a:r>
              <a:rPr lang="en-US" dirty="0"/>
              <a:t>The group members, </a:t>
            </a:r>
            <a:r>
              <a:rPr lang="en-AU" b="1" dirty="0"/>
              <a:t>max</a:t>
            </a:r>
            <a:r>
              <a:rPr lang="en-AU" dirty="0"/>
              <a:t> of 3 students</a:t>
            </a:r>
          </a:p>
          <a:p>
            <a:pPr lvl="1"/>
            <a:r>
              <a:rPr lang="en-AU" dirty="0"/>
              <a:t>Choose a cool name for your group and register yourself and your team through this form: </a:t>
            </a:r>
            <a:r>
              <a:rPr lang="en-AU" dirty="0">
                <a:hlinkClick r:id="rId2"/>
              </a:rPr>
              <a:t>https://forms.office.com/r/cuq32gENmw</a:t>
            </a:r>
            <a:r>
              <a:rPr lang="en-AU" dirty="0"/>
              <a:t> (individually)</a:t>
            </a:r>
            <a:endParaRPr lang="en-US" dirty="0"/>
          </a:p>
          <a:p>
            <a:pPr lvl="1"/>
            <a:r>
              <a:rPr lang="en-US" dirty="0"/>
              <a:t>Possible topics/problems</a:t>
            </a:r>
          </a:p>
          <a:p>
            <a:r>
              <a:rPr lang="en-US" dirty="0"/>
              <a:t>Each group need to create a pdf document contain group name, members and possible topics/problems (There is No specific document formatting required)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8557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Proposal (Poster): Week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this stage you basically need to create a Design Project  as a half-done project report. </a:t>
            </a:r>
          </a:p>
          <a:p>
            <a:r>
              <a:rPr lang="en-US" dirty="0"/>
              <a:t>Information required (but not limited to):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Project name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Group name and  members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1. Problem analysis</a:t>
            </a:r>
          </a:p>
          <a:p>
            <a:pPr lvl="1"/>
            <a:r>
              <a:rPr lang="en-US" dirty="0"/>
              <a:t>2. </a:t>
            </a:r>
            <a:r>
              <a:rPr lang="en-ID" sz="2400" dirty="0"/>
              <a:t>Persona (target User), </a:t>
            </a:r>
          </a:p>
          <a:p>
            <a:pPr lvl="1"/>
            <a:r>
              <a:rPr lang="en-ID" dirty="0"/>
              <a:t>3. </a:t>
            </a:r>
            <a:r>
              <a:rPr lang="en-ID" sz="2400" dirty="0"/>
              <a:t>Information Architecture, Task Flow and </a:t>
            </a:r>
            <a:r>
              <a:rPr lang="en-ID" sz="2400" dirty="0" err="1"/>
              <a:t>UseCase</a:t>
            </a:r>
            <a:endParaRPr lang="en-ID" sz="2400" dirty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1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7B67-152C-3B4D-BE1F-475806CF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AU" b="1" i="1" dirty="0"/>
              <a:t>Introduction!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E0B0-35E8-4C4B-A4C6-100CAE2C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i="1" dirty="0"/>
              <a:t>Ida </a:t>
            </a:r>
            <a:r>
              <a:rPr lang="en-AU" b="1" i="1" dirty="0"/>
              <a:t>Bagus</a:t>
            </a:r>
            <a:r>
              <a:rPr lang="en-AU" sz="2000" i="1" dirty="0"/>
              <a:t> Kerthyayana Manuaba, S.T., </a:t>
            </a:r>
            <a:r>
              <a:rPr lang="en-AU" sz="2000" i="1" dirty="0" err="1"/>
              <a:t>Ph.D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Information that you might needed:</a:t>
            </a:r>
          </a:p>
          <a:p>
            <a:r>
              <a:rPr lang="en-AU" sz="2000" dirty="0"/>
              <a:t>082146366500</a:t>
            </a:r>
          </a:p>
          <a:p>
            <a:r>
              <a:rPr lang="en-AU" sz="2000" dirty="0">
                <a:hlinkClick r:id="rId3"/>
              </a:rPr>
              <a:t>imanuaba@binus.edu</a:t>
            </a:r>
            <a:endParaRPr lang="en-AU" sz="2000" dirty="0"/>
          </a:p>
          <a:p>
            <a:r>
              <a:rPr lang="en-AU" sz="2000" dirty="0" err="1"/>
              <a:t>bagzcode</a:t>
            </a:r>
            <a:endParaRPr lang="en-AU" sz="2000" dirty="0"/>
          </a:p>
          <a:p>
            <a:r>
              <a:rPr lang="en-AU" sz="2000" dirty="0"/>
              <a:t>bagzmate#5199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p:pic>
        <p:nvPicPr>
          <p:cNvPr id="9" name="Picture 8" descr="Person holding mouse">
            <a:extLst>
              <a:ext uri="{FF2B5EF4-FFF2-40B4-BE49-F238E27FC236}">
                <a16:creationId xmlns:a16="http://schemas.microsoft.com/office/drawing/2014/main" id="{2CBAAD91-010A-C5B4-D5A4-46395DCBEF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35" r="25745" b="-1"/>
          <a:stretch/>
        </p:blipFill>
        <p:spPr>
          <a:xfrm>
            <a:off x="0" y="-7198"/>
            <a:ext cx="4635571" cy="6857990"/>
          </a:xfrm>
          <a:prstGeom prst="rect">
            <a:avLst/>
          </a:prstGeom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8A0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FFA69-5DDC-4348-9AEB-A79B6E91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AU" dirty="0"/>
              <a:t>COMP6800001 - HCI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C577B-23E0-2745-B6A0-8C1AC941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E1D92D-DE7F-D342-B653-12DA495E22D1}" type="slidenum">
              <a:rPr lang="en-AU" smtClean="0"/>
              <a:pPr>
                <a:spcAft>
                  <a:spcPts val="600"/>
                </a:spcAft>
              </a:pPr>
              <a:t>2</a:t>
            </a:fld>
            <a:endParaRPr lang="en-AU"/>
          </a:p>
        </p:txBody>
      </p:sp>
      <p:pic>
        <p:nvPicPr>
          <p:cNvPr id="11" name="Picture 6" descr="GitHub (@github) | Twitter">
            <a:extLst>
              <a:ext uri="{FF2B5EF4-FFF2-40B4-BE49-F238E27FC236}">
                <a16:creationId xmlns:a16="http://schemas.microsoft.com/office/drawing/2014/main" id="{2CD19E04-6F76-FDB6-0D63-5C2E30115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211" y="4419601"/>
            <a:ext cx="349305" cy="34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in talks to acquire Discord for more than US$10 billion -  Bloomberg News - Cloud - CRN Australia">
            <a:extLst>
              <a:ext uri="{FF2B5EF4-FFF2-40B4-BE49-F238E27FC236}">
                <a16:creationId xmlns:a16="http://schemas.microsoft.com/office/drawing/2014/main" id="{1C32AC60-DE8A-2F5A-2AEC-F6331A48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8521" y="4924345"/>
            <a:ext cx="265749" cy="20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WhatsApp - Wikipedia">
            <a:extLst>
              <a:ext uri="{FF2B5EF4-FFF2-40B4-BE49-F238E27FC236}">
                <a16:creationId xmlns:a16="http://schemas.microsoft.com/office/drawing/2014/main" id="{F530C6F0-A4CC-0CA7-A6ED-252DDADF4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6849" y="3640181"/>
            <a:ext cx="329645" cy="33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Microsoft, office, 365, outlook, logo Free Icon of Logos Microsoft Office  365">
            <a:extLst>
              <a:ext uri="{FF2B5EF4-FFF2-40B4-BE49-F238E27FC236}">
                <a16:creationId xmlns:a16="http://schemas.microsoft.com/office/drawing/2014/main" id="{33B5C5C0-3ED4-1493-CD3F-18730550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488" y="4023996"/>
            <a:ext cx="349305" cy="34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8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Progress: Week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Project progress is an improved version of your proposal.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At this stage, you are expected to have </a:t>
            </a:r>
            <a:r>
              <a:rPr lang="en-ID" sz="2000" dirty="0"/>
              <a:t>more detailed prototype (semi working ok) </a:t>
            </a:r>
            <a:r>
              <a:rPr lang="en-US" sz="2000" dirty="0"/>
              <a:t>with</a:t>
            </a:r>
            <a:r>
              <a:rPr lang="en-ID" sz="2000" dirty="0"/>
              <a:t> HTML, CSS, JavaScript</a:t>
            </a:r>
            <a:r>
              <a:rPr lang="en-US" sz="2000" dirty="0"/>
              <a:t>. And plan of your evaluation method.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Outline: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Project name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Group name and  members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1. Description of the Prototype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2. Problem analysis</a:t>
            </a:r>
          </a:p>
          <a:p>
            <a:pPr lvl="1"/>
            <a:r>
              <a:rPr lang="en-US" sz="1800" dirty="0"/>
              <a:t>3. </a:t>
            </a:r>
            <a:r>
              <a:rPr lang="en-ID" sz="1800" dirty="0"/>
              <a:t>Persona (target User), </a:t>
            </a:r>
          </a:p>
          <a:p>
            <a:pPr lvl="1"/>
            <a:r>
              <a:rPr lang="en-ID" sz="1800" dirty="0"/>
              <a:t>4. Information Architecture, Task Flow and </a:t>
            </a:r>
            <a:r>
              <a:rPr lang="en-ID" sz="1800" dirty="0" err="1"/>
              <a:t>UseCase</a:t>
            </a:r>
            <a:endParaRPr lang="en-US" sz="1800" dirty="0"/>
          </a:p>
          <a:p>
            <a:pPr lvl="1"/>
            <a:r>
              <a:rPr lang="en-US" sz="1800" dirty="0"/>
              <a:t>5. </a:t>
            </a:r>
            <a:r>
              <a:rPr lang="en-ID" sz="1800" dirty="0"/>
              <a:t>Storyboards, mock-ups for multiple different designs for your solution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6. Screen Shot of the Prototype and  GitHub link (or with Live link)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7. Plan of Usability Testing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824111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</a:t>
            </a:r>
            <a:r>
              <a:rPr lang="en-US" dirty="0" err="1"/>
              <a:t>PProgress</a:t>
            </a:r>
            <a:r>
              <a:rPr lang="en-US" dirty="0"/>
              <a:t>: Week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You must submit full report + Video (file) – 2 days before the presentation day</a:t>
            </a:r>
          </a:p>
          <a:p>
            <a:pPr lvl="1"/>
            <a:r>
              <a:rPr lang="en-US" dirty="0"/>
              <a:t>Full report (from – part 1. Description - to -  part 7. Summary)</a:t>
            </a:r>
          </a:p>
          <a:p>
            <a:pPr lvl="2"/>
            <a:r>
              <a:rPr lang="en-US" dirty="0"/>
              <a:t>On Part 7 (change from plan to implementation): </a:t>
            </a:r>
          </a:p>
          <a:p>
            <a:pPr lvl="3"/>
            <a:r>
              <a:rPr lang="en-ID" sz="2200" dirty="0"/>
              <a:t>Conduct informal Usability Testing with example target users </a:t>
            </a:r>
          </a:p>
          <a:p>
            <a:pPr lvl="3"/>
            <a:r>
              <a:rPr lang="en-ID" sz="2200" dirty="0"/>
              <a:t>Characterize what’s working and what’s not</a:t>
            </a:r>
          </a:p>
          <a:p>
            <a:pPr lvl="3"/>
            <a:r>
              <a:rPr lang="en-ID" sz="2200" dirty="0"/>
              <a:t>Summary evaluation result</a:t>
            </a:r>
          </a:p>
          <a:p>
            <a:pPr lvl="1"/>
            <a:r>
              <a:rPr lang="en-US" dirty="0"/>
              <a:t>Video for your Solution demo (duration 4-6 min) ~ creative and engaging video about your Solutions </a:t>
            </a:r>
          </a:p>
          <a:p>
            <a:r>
              <a:rPr lang="en-US" dirty="0"/>
              <a:t>You will have 5 mins for presentation, 5 mins for demo and 5 mins for questions and answer. </a:t>
            </a:r>
          </a:p>
          <a:p>
            <a:r>
              <a:rPr lang="en-US" dirty="0"/>
              <a:t>You also need to write the answer for my questions in your project report (add a last part after references).</a:t>
            </a:r>
          </a:p>
          <a:p>
            <a:r>
              <a:rPr lang="en-US" dirty="0"/>
              <a:t>All links information needs to be included into the report and GitHub description</a:t>
            </a:r>
          </a:p>
        </p:txBody>
      </p:sp>
    </p:spTree>
    <p:extLst>
      <p:ext uri="{BB962C8B-B14F-4D97-AF65-F5344CB8AC3E}">
        <p14:creationId xmlns:p14="http://schemas.microsoft.com/office/powerpoint/2010/main" val="3636182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8BAC-DF01-ACEE-8196-A0DF248A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Project Presentation and Demo : Week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A30A-5262-A11C-06F5-9EDEF3AD7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detail schedule will be announced a day before presentation day</a:t>
            </a:r>
          </a:p>
          <a:p>
            <a:r>
              <a:rPr lang="en-AU" dirty="0"/>
              <a:t>Only group with final progress submission completed allow to do presentation</a:t>
            </a:r>
          </a:p>
          <a:p>
            <a:r>
              <a:rPr lang="en-AU" dirty="0"/>
              <a:t> The presentation day might be conducted only one day for all groups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D8D3-2B15-06AA-5BE7-F170EEBA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1350E-58DA-1D07-EBC1-F731772A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42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6672-B7FD-F14B-C11E-E8892D43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Marking guide for the project</a:t>
            </a:r>
            <a:br>
              <a:rPr lang="en-ID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project will be marked by using the following criteria: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69846-3DCB-51DE-27A7-D87C41AE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6B6E3-5DB0-7690-888F-E36C628C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23</a:t>
            </a:fld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43435B-3C25-809B-ACE0-AF4B16540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87696"/>
              </p:ext>
            </p:extLst>
          </p:nvPr>
        </p:nvGraphicFramePr>
        <p:xfrm>
          <a:off x="631065" y="1749101"/>
          <a:ext cx="10959921" cy="4305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4249">
                  <a:extLst>
                    <a:ext uri="{9D8B030D-6E8A-4147-A177-3AD203B41FA5}">
                      <a16:colId xmlns:a16="http://schemas.microsoft.com/office/drawing/2014/main" val="1358244308"/>
                    </a:ext>
                  </a:extLst>
                </a:gridCol>
                <a:gridCol w="6852787">
                  <a:extLst>
                    <a:ext uri="{9D8B030D-6E8A-4147-A177-3AD203B41FA5}">
                      <a16:colId xmlns:a16="http://schemas.microsoft.com/office/drawing/2014/main" val="3587538374"/>
                    </a:ext>
                  </a:extLst>
                </a:gridCol>
                <a:gridCol w="862885">
                  <a:extLst>
                    <a:ext uri="{9D8B030D-6E8A-4147-A177-3AD203B41FA5}">
                      <a16:colId xmlns:a16="http://schemas.microsoft.com/office/drawing/2014/main" val="561022236"/>
                    </a:ext>
                  </a:extLst>
                </a:gridCol>
              </a:tblGrid>
              <a:tr h="1262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Components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91" marR="5409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Criteria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91" marR="5409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Weight</a:t>
                      </a: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91" marR="54091" marT="0" marB="0"/>
                </a:tc>
                <a:extLst>
                  <a:ext uri="{0D108BD9-81ED-4DB2-BD59-A6C34878D82A}">
                    <a16:rowId xmlns:a16="http://schemas.microsoft.com/office/drawing/2014/main" val="63274399"/>
                  </a:ext>
                </a:extLst>
              </a:tr>
              <a:tr h="765499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Plan Initiation (M1) 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91" marR="54091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Problems or cases descriptions</a:t>
                      </a:r>
                      <a:endParaRPr lang="en-ID" sz="1600" dirty="0">
                        <a:effectLst/>
                      </a:endParaRP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Topics selections</a:t>
                      </a:r>
                      <a:endParaRPr lang="en-ID" sz="1600" dirty="0">
                        <a:effectLst/>
                      </a:endParaRP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Forming group on time</a:t>
                      </a:r>
                      <a:endParaRPr lang="en-ID" sz="1600" dirty="0">
                        <a:effectLst/>
                      </a:endParaRPr>
                    </a:p>
                  </a:txBody>
                  <a:tcPr marL="54091" marR="5409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10%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91" marR="54091" marT="0" marB="0" anchor="ctr"/>
                </a:tc>
                <a:extLst>
                  <a:ext uri="{0D108BD9-81ED-4DB2-BD59-A6C34878D82A}">
                    <a16:rowId xmlns:a16="http://schemas.microsoft.com/office/drawing/2014/main" val="3917229730"/>
                  </a:ext>
                </a:extLst>
              </a:tr>
              <a:tr h="1132114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Formulate Proposal (M2+M3)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91" marR="54091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Problem analysis</a:t>
                      </a: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 (target User), </a:t>
                      </a:r>
                    </a:p>
                    <a:p>
                      <a:pPr marL="342900" lvl="0" indent="-342900">
                        <a:buFont typeface="Symbol" pitchFamily="2" charset="2"/>
                        <a:buChar char=""/>
                      </a:pPr>
                      <a:r>
                        <a:rPr lang="en-ID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Architecture, Task Flow and </a:t>
                      </a:r>
                      <a:r>
                        <a:rPr lang="en-ID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UseCase</a:t>
                      </a:r>
                      <a:endParaRPr lang="en-ID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91" marR="5409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30%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91" marR="54091" marT="0" marB="0" anchor="ctr"/>
                </a:tc>
                <a:extLst>
                  <a:ext uri="{0D108BD9-81ED-4DB2-BD59-A6C34878D82A}">
                    <a16:rowId xmlns:a16="http://schemas.microsoft.com/office/drawing/2014/main" val="3304562766"/>
                  </a:ext>
                </a:extLst>
              </a:tr>
              <a:tr h="92556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Progress Final Project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91" marR="5409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buFont typeface="Symbol" pitchFamily="2" charset="2"/>
                        <a:buChar char="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Mockup and Storyboard</a:t>
                      </a:r>
                    </a:p>
                    <a:p>
                      <a:pPr marL="342900" lvl="0" indent="-342900" algn="l" defTabSz="914400" rtl="0" eaLnBrk="1" latinLnBrk="0" hangingPunct="1">
                        <a:buFont typeface="Symbol" pitchFamily="2" charset="2"/>
                        <a:buChar char="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Building Prototype (usage of Interactive Design Principles)</a:t>
                      </a:r>
                    </a:p>
                    <a:p>
                      <a:pPr marL="342900" lvl="0" indent="-342900" algn="l" defTabSz="914400" rtl="0" eaLnBrk="1" latinLnBrk="0" hangingPunct="1">
                        <a:buFont typeface="Symbol" pitchFamily="2" charset="2"/>
                        <a:buChar char="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 repository</a:t>
                      </a:r>
                    </a:p>
                    <a:p>
                      <a:pPr marL="342900" lvl="0" indent="-342900" algn="l" defTabSz="914400" rtl="0" eaLnBrk="1" latinLnBrk="0" hangingPunct="1">
                        <a:buFont typeface="Symbol" pitchFamily="2" charset="2"/>
                        <a:buChar char="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  <a:p>
                      <a:pPr marL="342900" lvl="0" indent="-342900" algn="l" defTabSz="914400" rtl="0" eaLnBrk="1" latinLnBrk="0" hangingPunct="1">
                        <a:buFont typeface="Symbol" pitchFamily="2" charset="2"/>
                        <a:buChar char="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 (Inc. Videos)</a:t>
                      </a:r>
                    </a:p>
                  </a:txBody>
                  <a:tcPr marL="54091" marR="5409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40%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91" marR="54091" marT="0" marB="0" anchor="ctr"/>
                </a:tc>
                <a:extLst>
                  <a:ext uri="{0D108BD9-81ED-4DB2-BD59-A6C34878D82A}">
                    <a16:rowId xmlns:a16="http://schemas.microsoft.com/office/drawing/2014/main" val="268065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Presentation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91" marR="5409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buFont typeface="Symbol" pitchFamily="2" charset="2"/>
                        <a:buChar char="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presentation is clear, concise, and interesting. </a:t>
                      </a:r>
                    </a:p>
                    <a:p>
                      <a:pPr marL="342900" lvl="0" indent="-342900" algn="l" defTabSz="914400" rtl="0" eaLnBrk="1" latinLnBrk="0" hangingPunct="1">
                        <a:buFont typeface="Symbol" pitchFamily="2" charset="2"/>
                        <a:buChar char="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Ontime submission</a:t>
                      </a:r>
                    </a:p>
                    <a:p>
                      <a:pPr marL="342900" lvl="0" indent="-342900" algn="l" defTabSz="914400" rtl="0" eaLnBrk="1" latinLnBrk="0" hangingPunct="1">
                        <a:buFont typeface="Symbol" pitchFamily="2" charset="2"/>
                        <a:buChar char="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Addressing Feedbacks</a:t>
                      </a:r>
                    </a:p>
                  </a:txBody>
                  <a:tcPr marL="54091" marR="5409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20%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91" marR="54091" marT="0" marB="0" anchor="ctr"/>
                </a:tc>
                <a:extLst>
                  <a:ext uri="{0D108BD9-81ED-4DB2-BD59-A6C34878D82A}">
                    <a16:rowId xmlns:a16="http://schemas.microsoft.com/office/drawing/2014/main" val="587958872"/>
                  </a:ext>
                </a:extLst>
              </a:tr>
              <a:tr h="12621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91" marR="54091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TOTAL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91" marR="5409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100%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91" marR="54091" marT="0" marB="0" anchor="ctr"/>
                </a:tc>
                <a:extLst>
                  <a:ext uri="{0D108BD9-81ED-4DB2-BD59-A6C34878D82A}">
                    <a16:rowId xmlns:a16="http://schemas.microsoft.com/office/drawing/2014/main" val="35339837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3EA0AF-C6D0-046D-1F58-68CEA8C693E5}"/>
              </a:ext>
            </a:extLst>
          </p:cNvPr>
          <p:cNvSpPr txBox="1"/>
          <p:nvPr/>
        </p:nvSpPr>
        <p:spPr>
          <a:xfrm>
            <a:off x="631065" y="6054634"/>
            <a:ext cx="5142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Note: Total percentage will be assigned for 15% Project and 30% Final Project Components</a:t>
            </a:r>
          </a:p>
        </p:txBody>
      </p:sp>
    </p:spTree>
    <p:extLst>
      <p:ext uri="{BB962C8B-B14F-4D97-AF65-F5344CB8AC3E}">
        <p14:creationId xmlns:p14="http://schemas.microsoft.com/office/powerpoint/2010/main" val="1373022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8940-CC93-B757-C36C-519C2B41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Important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C386F-15F0-4E42-EE5B-9E88681C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a group-</a:t>
            </a:r>
            <a:r>
              <a:rPr lang="en-US" b="1" dirty="0">
                <a:solidFill>
                  <a:srgbClr val="FF0000"/>
                </a:solidFill>
              </a:rPr>
              <a:t>written</a:t>
            </a:r>
            <a:r>
              <a:rPr lang="en-US" dirty="0"/>
              <a:t> project progress </a:t>
            </a:r>
            <a:r>
              <a:rPr lang="en-US" b="1" dirty="0"/>
              <a:t>report</a:t>
            </a:r>
            <a:r>
              <a:rPr lang="en-US" dirty="0"/>
              <a:t> in </a:t>
            </a:r>
            <a:r>
              <a:rPr lang="en-US" b="1" dirty="0">
                <a:solidFill>
                  <a:srgbClr val="FF0000"/>
                </a:solidFill>
              </a:rPr>
              <a:t>PDF format only. </a:t>
            </a:r>
          </a:p>
          <a:p>
            <a:r>
              <a:rPr lang="en-US" dirty="0"/>
              <a:t>The </a:t>
            </a:r>
            <a:r>
              <a:rPr lang="en-US" b="1" dirty="0"/>
              <a:t>code prototype </a:t>
            </a:r>
            <a:r>
              <a:rPr lang="en-US" dirty="0"/>
              <a:t>should be uploaded into </a:t>
            </a:r>
            <a:r>
              <a:rPr lang="en-US" b="1" dirty="0"/>
              <a:t>GitHub </a:t>
            </a:r>
            <a:r>
              <a:rPr lang="en-US" dirty="0"/>
              <a:t>and set into public </a:t>
            </a:r>
          </a:p>
          <a:p>
            <a:pPr lvl="1"/>
            <a:r>
              <a:rPr lang="en-US" b="1" dirty="0"/>
              <a:t>readme</a:t>
            </a:r>
            <a:r>
              <a:rPr lang="en-US" dirty="0"/>
              <a:t> file is a </a:t>
            </a:r>
            <a:r>
              <a:rPr lang="en-US" b="1" dirty="0"/>
              <a:t>must</a:t>
            </a:r>
            <a:r>
              <a:rPr lang="en-US" dirty="0"/>
              <a:t> for </a:t>
            </a:r>
            <a:r>
              <a:rPr lang="en-US" i="1" dirty="0"/>
              <a:t>Project Description </a:t>
            </a:r>
            <a:r>
              <a:rPr lang="en-US" dirty="0"/>
              <a:t>information</a:t>
            </a:r>
          </a:p>
          <a:p>
            <a:pPr lvl="1"/>
            <a:r>
              <a:rPr lang="en-US" dirty="0"/>
              <a:t>One Group only need to have One GitHub repo for the Project</a:t>
            </a:r>
          </a:p>
          <a:p>
            <a:pPr lvl="0"/>
            <a:r>
              <a:rPr lang="en-US" dirty="0"/>
              <a:t>Make sure that all group members participate actively in the project. Please report to the lecturer if any member does not do so. </a:t>
            </a:r>
          </a:p>
          <a:p>
            <a:pPr lvl="0"/>
            <a:r>
              <a:rPr lang="en-US" dirty="0"/>
              <a:t>Students will explain and demo their project prototype, so you also need to prepare a slide for the presentation day.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0D151-41D3-E030-D4FF-A1C74680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25A11-66EB-2560-18A6-B2F8488B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015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AAF4FB-2A8F-CFD5-AFB9-02F74C33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A0A200-3910-4CFD-F191-EAFE94AFF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40FD2-901B-3F6E-94D6-97DE841D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F1E8E-12F6-14F7-4A48-49CAC381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2904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id-ID"/>
              <a:t>Session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/>
              <a:t>Upon completion of this session, students are expected to be able to</a:t>
            </a:r>
          </a:p>
          <a:p>
            <a:pPr lvl="0"/>
            <a:r>
              <a:rPr lang="id-ID" sz="2000"/>
              <a:t>LO 1: </a:t>
            </a:r>
            <a:r>
              <a:rPr lang="en-US" sz="2000"/>
              <a:t>Identify the interaction design, human-computer interaction, and user experience issues. </a:t>
            </a:r>
            <a:endParaRPr lang="en-ID" sz="2000"/>
          </a:p>
          <a:p>
            <a:pPr lvl="0"/>
            <a:r>
              <a:rPr lang="en-US" sz="2000"/>
              <a:t>LO2: Analyze conceptual models for designers and users, knowledge of design and prototyping methods for user interfaces.</a:t>
            </a:r>
            <a:endParaRPr lang="en-ID" sz="2000"/>
          </a:p>
        </p:txBody>
      </p:sp>
      <p:pic>
        <p:nvPicPr>
          <p:cNvPr id="41" name="Picture 40" descr="People at the meeting desk">
            <a:extLst>
              <a:ext uri="{FF2B5EF4-FFF2-40B4-BE49-F238E27FC236}">
                <a16:creationId xmlns:a16="http://schemas.microsoft.com/office/drawing/2014/main" id="{E9B2BD53-ACA1-2CFD-403F-C9F759B8B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88" r="3569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EE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195E9-B6A3-A045-AD8B-E4E9C075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/>
              <a:t>COMP6800001 - HCI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6AB02-F332-4042-9629-F6F214CD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6CD472-154E-424C-89AE-4DECF5962F32}" type="slidenum">
              <a:rPr lang="en-US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47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D6D6-E524-9840-8544-8AEB4CBF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HCI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0345B-E55B-8148-8B9A-9D5C2B763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it?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3BC7B-103B-9E46-8111-10B01587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COMP6800001 - HCI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205B5-A1F5-B244-A959-CE335380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46837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E1D92D-DE7F-D342-B653-12DA495E22D1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08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D49261-9119-D046-8454-16B0AF1A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AU" dirty="0"/>
              <a:t>HCI is Human Computer Interaction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B38670-771D-8341-8191-796BAEED5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ID" sz="2000"/>
              <a:t>What happens when a human and a computer get together to perform a task</a:t>
            </a:r>
          </a:p>
          <a:p>
            <a:pPr lvl="1"/>
            <a:r>
              <a:rPr lang="en-ID" sz="2000"/>
              <a:t>Task - write document, calculate budget, solve equation, learn about something, drive solve equation, drive home,... </a:t>
            </a:r>
          </a:p>
          <a:p>
            <a:pPr lvl="1"/>
            <a:r>
              <a:rPr lang="en-ID" sz="2000"/>
              <a:t>Task might be play, learning, communicating, … </a:t>
            </a:r>
          </a:p>
          <a:p>
            <a:pPr lvl="1"/>
            <a:r>
              <a:rPr lang="en-ID" sz="2000"/>
              <a:t>Not just desktop computers</a:t>
            </a:r>
            <a:endParaRPr lang="en-AU" sz="20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08F51-87FF-FA45-8023-B92A9FDF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A8763-D74D-1340-B255-081A1324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858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977E8-B1A9-A748-8FBD-5034B82E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AU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EF40A-3E05-8244-ABCB-DC4AAC89F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r>
              <a:rPr lang="en-AU" sz="2000" dirty="0"/>
              <a:t>Computer now affect every person in society</a:t>
            </a:r>
          </a:p>
          <a:p>
            <a:r>
              <a:rPr lang="en-AU" sz="2000" dirty="0"/>
              <a:t>Product success may depend on ease of use, not necessarily power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A9CD9-2DBD-4B47-BA38-C1018EB8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7E629-995B-2440-97C7-FA142376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31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arge icebergs in Greenland">
            <a:extLst>
              <a:ext uri="{FF2B5EF4-FFF2-40B4-BE49-F238E27FC236}">
                <a16:creationId xmlns:a16="http://schemas.microsoft.com/office/drawing/2014/main" id="{CDDEDB92-9154-4A3E-91D6-2CEA70135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93" b="40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55ACC-748D-E74C-8D44-E1C5CCE7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Ice Breaking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064BE-7608-8245-BD82-E463136B0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F765-CD1D-9842-B66E-38412BBC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888E4-85E1-8646-AD19-96DAFEAE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393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EFDF5-5E54-F34A-BBBE-AD0B77E4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662713" cy="1938076"/>
          </a:xfrm>
        </p:spPr>
        <p:txBody>
          <a:bodyPr>
            <a:normAutofit/>
          </a:bodyPr>
          <a:lstStyle/>
          <a:p>
            <a:r>
              <a:rPr lang="en-AU" dirty="0"/>
              <a:t>Interfaces in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9612-9864-884E-ADA1-B89F13BF1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2589"/>
            <a:ext cx="3816096" cy="3694373"/>
          </a:xfrm>
        </p:spPr>
        <p:txBody>
          <a:bodyPr>
            <a:normAutofit/>
          </a:bodyPr>
          <a:lstStyle/>
          <a:p>
            <a:r>
              <a:rPr lang="en-AU" sz="2000"/>
              <a:t>Not just computers!</a:t>
            </a:r>
          </a:p>
          <a:p>
            <a:pPr lvl="1"/>
            <a:r>
              <a:rPr lang="en-AU" sz="2000"/>
              <a:t>VCR</a:t>
            </a:r>
          </a:p>
          <a:p>
            <a:pPr lvl="1"/>
            <a:r>
              <a:rPr lang="en-AU" sz="2000"/>
              <a:t>Mouse</a:t>
            </a:r>
          </a:p>
          <a:p>
            <a:pPr lvl="1"/>
            <a:r>
              <a:rPr lang="en-AU" sz="2000"/>
              <a:t>Phone</a:t>
            </a:r>
          </a:p>
          <a:p>
            <a:pPr lvl="1"/>
            <a:r>
              <a:rPr lang="en-AU" sz="2000"/>
              <a:t>Copier</a:t>
            </a:r>
          </a:p>
          <a:p>
            <a:pPr lvl="1"/>
            <a:r>
              <a:rPr lang="en-AU" sz="2000"/>
              <a:t>Car</a:t>
            </a:r>
          </a:p>
          <a:p>
            <a:pPr lvl="1"/>
            <a:r>
              <a:rPr lang="en-AU" sz="2000"/>
              <a:t>Plane Cockpit</a:t>
            </a:r>
          </a:p>
          <a:p>
            <a:pPr lvl="1"/>
            <a:r>
              <a:rPr lang="en-AU" sz="2000"/>
              <a:t>Website</a:t>
            </a:r>
          </a:p>
          <a:p>
            <a:pPr lvl="1"/>
            <a:r>
              <a:rPr lang="en-AU" sz="2000"/>
              <a:t>You name it…</a:t>
            </a:r>
          </a:p>
        </p:txBody>
      </p:sp>
      <p:pic>
        <p:nvPicPr>
          <p:cNvPr id="7172" name="Picture 4" descr="Tidy cockpit for safe flight | Safety First">
            <a:extLst>
              <a:ext uri="{FF2B5EF4-FFF2-40B4-BE49-F238E27FC236}">
                <a16:creationId xmlns:a16="http://schemas.microsoft.com/office/drawing/2014/main" id="{F3697FB5-448C-C54E-B88F-3CDDA14D2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5" r="-1" b="20996"/>
          <a:stretch/>
        </p:blipFill>
        <p:spPr bwMode="auto"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IP VHS: World&amp;#39;s Last VCR Will Be Made This Month">
            <a:extLst>
              <a:ext uri="{FF2B5EF4-FFF2-40B4-BE49-F238E27FC236}">
                <a16:creationId xmlns:a16="http://schemas.microsoft.com/office/drawing/2014/main" id="{0B0F06BE-6E57-384C-935F-43583EDC5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49" r="-1" b="5279"/>
          <a:stretch/>
        </p:blipFill>
        <p:spPr bwMode="auto"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50B29-F05B-6745-8954-A59A9977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E2B59-61F3-1648-AF31-5D9E11D5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391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52F1F-E456-B541-B4DC-85DEB627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AU" sz="5400"/>
              <a:t>Goals of HCI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F3A96-23E2-3945-A400-E3DB66CB2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AU" sz="2200"/>
              <a:t>Allow users to carry out tasks</a:t>
            </a:r>
          </a:p>
          <a:p>
            <a:pPr lvl="1"/>
            <a:r>
              <a:rPr lang="en-AU" sz="2200"/>
              <a:t>Safely</a:t>
            </a:r>
          </a:p>
          <a:p>
            <a:pPr lvl="1"/>
            <a:r>
              <a:rPr lang="en-AU" sz="2200"/>
              <a:t>Effectively</a:t>
            </a:r>
          </a:p>
          <a:p>
            <a:pPr lvl="1"/>
            <a:r>
              <a:rPr lang="en-AU" sz="2200"/>
              <a:t>Efficiently</a:t>
            </a:r>
          </a:p>
          <a:p>
            <a:pPr lvl="1"/>
            <a:r>
              <a:rPr lang="en-AU" sz="2200"/>
              <a:t>Enjoyably</a:t>
            </a:r>
          </a:p>
        </p:txBody>
      </p:sp>
      <p:pic>
        <p:nvPicPr>
          <p:cNvPr id="14" name="Picture 4" descr="Working space background">
            <a:extLst>
              <a:ext uri="{FF2B5EF4-FFF2-40B4-BE49-F238E27FC236}">
                <a16:creationId xmlns:a16="http://schemas.microsoft.com/office/drawing/2014/main" id="{BE111222-A1F1-422E-9B55-956FFBBDB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8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E3CAC-E1BE-3547-9DA3-C7F40F93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AU">
                <a:solidFill>
                  <a:srgbClr val="FFFFFF"/>
                </a:solidFill>
              </a:rPr>
              <a:t>COMP6800001 - HCI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69B42-7F98-E146-B89C-BC007890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E1D92D-DE7F-D342-B653-12DA495E22D1}" type="slidenum">
              <a:rPr lang="en-AU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86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410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ectangle 410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2" name="Rectangle 410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" name="Rectangle 410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8" name="Freeform: Shape 411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642817-824D-8760-162D-4409032A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HCI leading to Interactive Design and User Experience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95CB4-C94A-214B-3CAE-634101CF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COMP6800001 - HCI</a:t>
            </a:r>
          </a:p>
        </p:txBody>
      </p:sp>
      <p:pic>
        <p:nvPicPr>
          <p:cNvPr id="4098" name="Picture 2" descr="interaction design model">
            <a:extLst>
              <a:ext uri="{FF2B5EF4-FFF2-40B4-BE49-F238E27FC236}">
                <a16:creationId xmlns:a16="http://schemas.microsoft.com/office/drawing/2014/main" id="{CAC7ACDF-518D-E328-43B9-1A0385917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3313" y="466993"/>
            <a:ext cx="5449697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50E64-3C3F-C93C-59DE-28275D44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E1D92D-DE7F-D342-B653-12DA495E22D1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76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/>
              <a:t>What to design?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D52FD-A4D5-5541-8A42-F697797C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sz="1100">
                <a:solidFill>
                  <a:srgbClr val="FFFFFF"/>
                </a:solidFill>
              </a:rPr>
              <a:t>COMP6800001 - HCI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93F62A-5B65-7C44-8C9C-DB7AF317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6CD472-154E-424C-89AE-4DECF5962F3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6629" name="Rectangle 3">
            <a:extLst>
              <a:ext uri="{FF2B5EF4-FFF2-40B4-BE49-F238E27FC236}">
                <a16:creationId xmlns:a16="http://schemas.microsoft.com/office/drawing/2014/main" id="{DBCD1603-8D45-44B6-BAE1-607603FB2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45388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C668D3-0F31-9741-AD97-A045302408CC}"/>
              </a:ext>
            </a:extLst>
          </p:cNvPr>
          <p:cNvSpPr txBox="1"/>
          <p:nvPr/>
        </p:nvSpPr>
        <p:spPr>
          <a:xfrm>
            <a:off x="6888299" y="3292734"/>
            <a:ext cx="27003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800" b="1" dirty="0"/>
              <a:t>Personas</a:t>
            </a:r>
          </a:p>
        </p:txBody>
      </p:sp>
    </p:spTree>
    <p:extLst>
      <p:ext uri="{BB962C8B-B14F-4D97-AF65-F5344CB8AC3E}">
        <p14:creationId xmlns:p14="http://schemas.microsoft.com/office/powerpoint/2010/main" val="1650785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77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773" name="Picture 32772" descr="A person reaching for a paper on a table full of paper and sticky notes">
            <a:extLst>
              <a:ext uri="{FF2B5EF4-FFF2-40B4-BE49-F238E27FC236}">
                <a16:creationId xmlns:a16="http://schemas.microsoft.com/office/drawing/2014/main" id="{03DAB53B-6A33-80FE-2095-07D1F6ECE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71" r="20863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32779" name="Rectangle 32778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781" name="Rectangle 32780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GB" sz="4000"/>
              <a:t>What is interaction design?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“Designing interactive products to support the way people communicate and interact in their everyday and working lives.”</a:t>
            </a:r>
          </a:p>
          <a:p>
            <a:pPr marL="1028700" lvl="3" indent="0">
              <a:buNone/>
            </a:pPr>
            <a:r>
              <a:rPr lang="en-GB" sz="2000" dirty="0"/>
              <a:t>			</a:t>
            </a:r>
          </a:p>
          <a:p>
            <a:pPr marL="1028700" lvl="3" indent="0">
              <a:buNone/>
            </a:pPr>
            <a:r>
              <a:rPr lang="en-GB" sz="2000" dirty="0"/>
              <a:t>Sharp, Rogers, and </a:t>
            </a:r>
            <a:r>
              <a:rPr lang="en-GB" sz="2000"/>
              <a:t>Preece</a:t>
            </a:r>
            <a:r>
              <a:rPr lang="en-GB" sz="2000" dirty="0"/>
              <a:t> (2019)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“The design of spaces for human communication and interaction.” </a:t>
            </a:r>
          </a:p>
          <a:p>
            <a:pPr marL="1028700" lvl="3" indent="0">
              <a:buNone/>
            </a:pPr>
            <a:r>
              <a:rPr lang="en-GB" sz="2000" dirty="0"/>
              <a:t>			Winograd (1997)</a:t>
            </a:r>
          </a:p>
          <a:p>
            <a:pPr lvl="3"/>
            <a:endParaRPr lang="en-GB" sz="20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70B2A9A-BD02-1F4A-A51E-38AD7158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23149" y="6356350"/>
            <a:ext cx="425646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>
                <a:solidFill>
                  <a:srgbClr val="FFFFFF"/>
                </a:solidFill>
              </a:rPr>
              <a:t>COMP6800001 - HCI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0CCF2D-5AB8-E349-A98A-48992D20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356350"/>
            <a:ext cx="14628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6CD472-154E-424C-89AE-4DECF5962F3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75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826" name="Rectangle 3482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/>
              <a:t>Goals of interaction design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D79CA-81F3-5146-B3C6-B92B296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COMP6800001 - HCI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5C5D1-3E72-7B4D-90B5-BD9B4C68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6CD472-154E-424C-89AE-4DECF5962F32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graphicFrame>
        <p:nvGraphicFramePr>
          <p:cNvPr id="34821" name="Rectangle 3">
            <a:extLst>
              <a:ext uri="{FF2B5EF4-FFF2-40B4-BE49-F238E27FC236}">
                <a16:creationId xmlns:a16="http://schemas.microsoft.com/office/drawing/2014/main" id="{2F232EA8-3625-44CF-AD8D-9E42A013D6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7759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1474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6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1E844-1F46-0D41-9648-121C799D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AU" sz="4000" dirty="0"/>
              <a:t>Course Aims:</a:t>
            </a:r>
          </a:p>
        </p:txBody>
      </p:sp>
      <p:grpSp>
        <p:nvGrpSpPr>
          <p:cNvPr id="8197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8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6C3B-E46A-FE45-9893-461956321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 fontScale="92500" lnSpcReduction="20000"/>
          </a:bodyPr>
          <a:lstStyle/>
          <a:p>
            <a:r>
              <a:rPr lang="en-AU" sz="2000" dirty="0"/>
              <a:t>Consciousness raising</a:t>
            </a:r>
          </a:p>
          <a:p>
            <a:pPr lvl="1"/>
            <a:r>
              <a:rPr lang="en-AU" sz="2000" dirty="0"/>
              <a:t>Make you aware of these issues</a:t>
            </a:r>
          </a:p>
          <a:p>
            <a:pPr lvl="1"/>
            <a:endParaRPr lang="en-AU" sz="2000" dirty="0"/>
          </a:p>
          <a:p>
            <a:r>
              <a:rPr lang="en-AU" sz="2000" dirty="0"/>
              <a:t>Design Critic</a:t>
            </a:r>
          </a:p>
          <a:p>
            <a:pPr lvl="1"/>
            <a:r>
              <a:rPr lang="en-AU" sz="2000" dirty="0"/>
              <a:t>Question bad design</a:t>
            </a:r>
          </a:p>
          <a:p>
            <a:pPr lvl="1"/>
            <a:endParaRPr lang="en-AU" sz="2000" dirty="0"/>
          </a:p>
          <a:p>
            <a:r>
              <a:rPr lang="en-AU" sz="2000" dirty="0"/>
              <a:t>Learn Design Process</a:t>
            </a:r>
          </a:p>
          <a:p>
            <a:pPr lvl="1"/>
            <a:r>
              <a:rPr lang="en-AU" sz="2000" dirty="0"/>
              <a:t>Software interfaces and other artifacts</a:t>
            </a:r>
          </a:p>
          <a:p>
            <a:pPr lvl="1"/>
            <a:endParaRPr lang="en-AU" sz="2000" dirty="0"/>
          </a:p>
          <a:p>
            <a:r>
              <a:rPr lang="en-AU" sz="2400" dirty="0"/>
              <a:t>Improve your skills HCI design &amp; evaluation</a:t>
            </a:r>
          </a:p>
          <a:p>
            <a:pPr lvl="1"/>
            <a:r>
              <a:rPr lang="en-AU" sz="2000" dirty="0"/>
              <a:t>Go forth and do good work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bad design">
            <a:extLst>
              <a:ext uri="{FF2B5EF4-FFF2-40B4-BE49-F238E27FC236}">
                <a16:creationId xmlns:a16="http://schemas.microsoft.com/office/drawing/2014/main" id="{3271FE00-2EF5-9946-9AEF-01E40624F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943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17C87-A412-424E-B184-4D97EE74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8BFE-85CB-2742-97D6-822CA995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9067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AAF4FB-2A8F-CFD5-AFB9-02F74C33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Another 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A0A200-3910-4CFD-F191-EAFE94AFF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40FD2-901B-3F6E-94D6-97DE841D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F1E8E-12F6-14F7-4A48-49CAC381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84736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B9DE8-2F3E-73F5-86EA-7FF6C347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Lab Time!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644E8-38F0-34EE-30DF-4A16EA88B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833BE-1579-3903-F045-8F665E50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COMP6800001 - HCI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9F2B6-9091-56B8-6E24-9E27A34E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46837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E1D92D-DE7F-D342-B653-12DA495E22D1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703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7D8779-2D54-0C4E-91BC-F301F1D4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AU" sz="4700">
                <a:solidFill>
                  <a:schemeClr val="accent5"/>
                </a:solidFill>
              </a:rPr>
              <a:t>Lab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B498C-E161-5C4C-B32A-82280BB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AU"/>
              <a:t>COMP6800001 - HCI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D29A4-5AEA-C64E-9CF8-D0895A9D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E1D92D-DE7F-D342-B653-12DA495E22D1}" type="slidenum">
              <a:rPr lang="en-AU" smtClean="0"/>
              <a:pPr>
                <a:spcAft>
                  <a:spcPts val="600"/>
                </a:spcAft>
              </a:pPr>
              <a:t>39</a:t>
            </a:fld>
            <a:endParaRPr lang="en-AU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3DE66351-841D-4206-BA58-CEA2C4901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77279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52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nd The Differences marathon scene">
            <a:extLst>
              <a:ext uri="{FF2B5EF4-FFF2-40B4-BE49-F238E27FC236}">
                <a16:creationId xmlns:a16="http://schemas.microsoft.com/office/drawing/2014/main" id="{DE463CAB-B236-0044-BD7B-0D68D9277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0" b="1128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003A4-5CC5-DC46-9468-2E5103A1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AU">
                <a:solidFill>
                  <a:srgbClr val="FFFFFF"/>
                </a:solidFill>
              </a:rPr>
              <a:t>COMP6800001 - HCI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B164D-1528-854E-A7B1-1952EA65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E1D92D-DE7F-D342-B653-12DA495E22D1}" type="slidenum">
              <a:rPr lang="en-AU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340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1A911-8551-33EC-0D32-245A675E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4A752-920F-5201-C4E6-2826CEE4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40</a:t>
            </a:fld>
            <a:endParaRPr lang="en-AU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Add-in 7" title="Web Viewer">
                <a:extLst>
                  <a:ext uri="{FF2B5EF4-FFF2-40B4-BE49-F238E27FC236}">
                    <a16:creationId xmlns:a16="http://schemas.microsoft.com/office/drawing/2014/main" id="{E9DCF42F-9EFF-E361-E01F-C467A7CF745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8" name="Add-in 7" title="Web Viewer">
                <a:extLst>
                  <a:ext uri="{FF2B5EF4-FFF2-40B4-BE49-F238E27FC236}">
                    <a16:creationId xmlns:a16="http://schemas.microsoft.com/office/drawing/2014/main" id="{E9DCF42F-9EFF-E361-E01F-C467A7CF74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5958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lasses on top of a book">
            <a:extLst>
              <a:ext uri="{FF2B5EF4-FFF2-40B4-BE49-F238E27FC236}">
                <a16:creationId xmlns:a16="http://schemas.microsoft.com/office/drawing/2014/main" id="{ACE9A83D-3D1F-4581-84FD-776C205B42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5" r="9091" b="1826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99C9E-06CA-8348-A097-A4717970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57E9-40EF-9F45-B278-59B51BDB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AU" dirty="0">
                <a:hlinkClick r:id="rId4"/>
              </a:rPr>
              <a:t>www.id-book.com</a:t>
            </a:r>
            <a:endParaRPr lang="en-AU" dirty="0"/>
          </a:p>
          <a:p>
            <a:r>
              <a:rPr lang="en-AU" dirty="0">
                <a:hlinkClick r:id="rId5"/>
              </a:rPr>
              <a:t>https://www.geeksforgeeks.org/web-technology/</a:t>
            </a:r>
            <a:endParaRPr lang="en-AU" dirty="0"/>
          </a:p>
          <a:p>
            <a:r>
              <a:rPr lang="en-AU" dirty="0">
                <a:hlinkClick r:id="rId6"/>
              </a:rPr>
              <a:t>https://www.w3schools.com/html/default.asp</a:t>
            </a:r>
            <a:endParaRPr lang="en-AU" dirty="0"/>
          </a:p>
          <a:p>
            <a:r>
              <a:rPr lang="en-AU" dirty="0">
                <a:hlinkClick r:id="rId7"/>
              </a:rPr>
              <a:t>https://www.codecademy.com/search?query=html</a:t>
            </a:r>
            <a:endParaRPr lang="en-AU" dirty="0"/>
          </a:p>
          <a:p>
            <a:r>
              <a:rPr lang="en-AU" dirty="0">
                <a:hlinkClick r:id="rId8"/>
              </a:rPr>
              <a:t>https://www.codecademy.com/learn/learn-html/modules/learn-html-elements/cheatsheet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7B30F-C882-5941-9186-1041A512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t>COMP6800001 - HCI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9F43A-4A28-AE4D-B3CC-C8541E25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6CD472-154E-424C-89AE-4DECF5962F3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33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085A-122B-FF45-98B4-9AA86DEE0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sz="5400" b="1">
                <a:solidFill>
                  <a:schemeClr val="tx1"/>
                </a:solidFill>
              </a:rPr>
              <a:t>Class Management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76D659F-3824-8A47-9D78-844CB6573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Odd Semester 2023/2024</a:t>
            </a:r>
          </a:p>
        </p:txBody>
      </p:sp>
    </p:spTree>
    <p:extLst>
      <p:ext uri="{BB962C8B-B14F-4D97-AF65-F5344CB8AC3E}">
        <p14:creationId xmlns:p14="http://schemas.microsoft.com/office/powerpoint/2010/main" val="190913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F18A4-159D-E640-91DB-08CC79A3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AU" sz="5600"/>
              <a:t>Class Overview (Resources)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55DC8-E87C-C145-83B7-ED21A583C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AU" sz="1700" dirty="0"/>
              <a:t>Resources (Not limited only to these): </a:t>
            </a:r>
          </a:p>
          <a:p>
            <a:pPr lvl="1"/>
            <a:r>
              <a:rPr lang="en-ID" sz="1700" dirty="0"/>
              <a:t>Interaction Design : Beyond Human-Computer Interaction (5</a:t>
            </a:r>
            <a:r>
              <a:rPr lang="en-ID" sz="1700" baseline="30000" dirty="0"/>
              <a:t>th</a:t>
            </a:r>
            <a:r>
              <a:rPr lang="en-ID" sz="1700" dirty="0"/>
              <a:t>  Ed.)</a:t>
            </a:r>
            <a:r>
              <a:rPr lang="en-ID" sz="1700" dirty="0">
                <a:effectLst/>
              </a:rPr>
              <a:t> : 2019 by  </a:t>
            </a:r>
            <a:r>
              <a:rPr lang="en-ID" sz="1700" dirty="0"/>
              <a:t>Helen Sharp, Jenny </a:t>
            </a:r>
            <a:r>
              <a:rPr lang="en-ID" sz="1700" dirty="0" err="1"/>
              <a:t>Preece</a:t>
            </a:r>
            <a:r>
              <a:rPr lang="en-ID" sz="1700" dirty="0"/>
              <a:t>, and Yvonne Rogers</a:t>
            </a:r>
          </a:p>
          <a:p>
            <a:pPr lvl="2"/>
            <a:r>
              <a:rPr lang="en-AU" sz="1700" dirty="0">
                <a:hlinkClick r:id="rId2"/>
              </a:rPr>
              <a:t>http://www.id-book.com/</a:t>
            </a:r>
            <a:endParaRPr lang="en-AU" sz="1700" dirty="0"/>
          </a:p>
          <a:p>
            <a:pPr marL="914400" lvl="2" indent="0">
              <a:buNone/>
            </a:pPr>
            <a:endParaRPr lang="en-AU" sz="1700" dirty="0"/>
          </a:p>
          <a:p>
            <a:pPr lvl="1"/>
            <a:endParaRPr lang="en-AU" sz="1700" dirty="0"/>
          </a:p>
          <a:p>
            <a:pPr lvl="1"/>
            <a:r>
              <a:rPr lang="en-ID" sz="1700" dirty="0"/>
              <a:t>Human Computer Interaction (3</a:t>
            </a:r>
            <a:r>
              <a:rPr lang="en-ID" sz="1700" baseline="30000" dirty="0"/>
              <a:t>rd</a:t>
            </a:r>
            <a:r>
              <a:rPr lang="en-ID" sz="1700" dirty="0"/>
              <a:t> Ed.): 2004 by Alan Dix, Janet Finlay, Gregory D. </a:t>
            </a:r>
            <a:r>
              <a:rPr lang="en-ID" sz="1700" dirty="0" err="1"/>
              <a:t>Adowd</a:t>
            </a:r>
            <a:r>
              <a:rPr lang="en-ID" sz="1700" dirty="0"/>
              <a:t>, Russell Beale</a:t>
            </a:r>
          </a:p>
          <a:p>
            <a:pPr lvl="2"/>
            <a:r>
              <a:rPr lang="en-ID" sz="1700" dirty="0">
                <a:hlinkClick r:id="rId3"/>
              </a:rPr>
              <a:t>https://www.hcibook.com/e3/plain/</a:t>
            </a:r>
            <a:endParaRPr lang="en-ID" sz="1700" dirty="0"/>
          </a:p>
          <a:p>
            <a:pPr lvl="2"/>
            <a:endParaRPr lang="en-ID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E3403-51EE-2843-A111-F62F738D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1ACD8-DF40-C547-A31C-F9D85447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066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E4A1B-FA45-814C-A181-BFFA8C89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 fontScale="90000"/>
          </a:bodyPr>
          <a:lstStyle/>
          <a:p>
            <a:r>
              <a:rPr lang="en-AU" sz="3600" dirty="0"/>
              <a:t>Learning Objectives and Course Administration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544DB01-5CF9-4AF1-82E2-D3CA37252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D" sz="1700" dirty="0"/>
              <a:t>LO1: Identify the interaction design, human-computer interaction, and user experience issues.</a:t>
            </a:r>
          </a:p>
          <a:p>
            <a:pPr marL="0" indent="0">
              <a:buNone/>
            </a:pPr>
            <a:r>
              <a:rPr lang="en-ID" sz="1700" dirty="0"/>
              <a:t>LO2: Analyse conceptual models for designers and users, knowledge of design and prototyping methods for user interfaces.</a:t>
            </a:r>
          </a:p>
          <a:p>
            <a:pPr marL="0" indent="0">
              <a:buNone/>
            </a:pPr>
            <a:r>
              <a:rPr lang="en-ID" sz="1700" dirty="0"/>
              <a:t>LO3: Apply techniques of data collection, analysis, and interpretation.</a:t>
            </a:r>
          </a:p>
          <a:p>
            <a:pPr marL="0" indent="0">
              <a:buNone/>
            </a:pPr>
            <a:r>
              <a:rPr lang="en-ID" sz="1700" dirty="0"/>
              <a:t>LO4: Apply knowledge and skills against current social and ethical concerns.</a:t>
            </a:r>
          </a:p>
          <a:p>
            <a:pPr marL="0" indent="0">
              <a:buNone/>
            </a:pPr>
            <a:r>
              <a:rPr lang="en-ID" sz="1700" dirty="0"/>
              <a:t>LO5: Implement a user interface that employs best practice principles.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CE4076B2-A7F4-DF48-BBC8-7D8846478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734320"/>
              </p:ext>
            </p:extLst>
          </p:nvPr>
        </p:nvGraphicFramePr>
        <p:xfrm>
          <a:off x="5987738" y="858223"/>
          <a:ext cx="5628021" cy="4908689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675015">
                  <a:extLst>
                    <a:ext uri="{9D8B030D-6E8A-4147-A177-3AD203B41FA5}">
                      <a16:colId xmlns:a16="http://schemas.microsoft.com/office/drawing/2014/main" val="3444644058"/>
                    </a:ext>
                  </a:extLst>
                </a:gridCol>
                <a:gridCol w="2005906">
                  <a:extLst>
                    <a:ext uri="{9D8B030D-6E8A-4147-A177-3AD203B41FA5}">
                      <a16:colId xmlns:a16="http://schemas.microsoft.com/office/drawing/2014/main" val="3579727572"/>
                    </a:ext>
                  </a:extLst>
                </a:gridCol>
                <a:gridCol w="1069498">
                  <a:extLst>
                    <a:ext uri="{9D8B030D-6E8A-4147-A177-3AD203B41FA5}">
                      <a16:colId xmlns:a16="http://schemas.microsoft.com/office/drawing/2014/main" val="676859266"/>
                    </a:ext>
                  </a:extLst>
                </a:gridCol>
                <a:gridCol w="457288">
                  <a:extLst>
                    <a:ext uri="{9D8B030D-6E8A-4147-A177-3AD203B41FA5}">
                      <a16:colId xmlns:a16="http://schemas.microsoft.com/office/drawing/2014/main" val="3887013834"/>
                    </a:ext>
                  </a:extLst>
                </a:gridCol>
                <a:gridCol w="1420314">
                  <a:extLst>
                    <a:ext uri="{9D8B030D-6E8A-4147-A177-3AD203B41FA5}">
                      <a16:colId xmlns:a16="http://schemas.microsoft.com/office/drawing/2014/main" val="1982769524"/>
                    </a:ext>
                  </a:extLst>
                </a:gridCol>
              </a:tblGrid>
              <a:tr h="865511">
                <a:tc>
                  <a:txBody>
                    <a:bodyPr/>
                    <a:lstStyle/>
                    <a:p>
                      <a:pPr algn="ctr"/>
                      <a:r>
                        <a:rPr lang="en-ID" sz="1900" b="0" cap="none" spc="0">
                          <a:solidFill>
                            <a:schemeClr val="bg1"/>
                          </a:solidFill>
                          <a:effectLst/>
                        </a:rPr>
                        <a:t>No.</a:t>
                      </a:r>
                    </a:p>
                  </a:txBody>
                  <a:tcPr marL="163953" marR="0" marT="126118" marB="1261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900" b="0" cap="none" spc="0">
                          <a:solidFill>
                            <a:schemeClr val="bg1"/>
                          </a:solidFill>
                          <a:effectLst/>
                        </a:rPr>
                        <a:t>Components</a:t>
                      </a:r>
                    </a:p>
                  </a:txBody>
                  <a:tcPr marL="163953" marR="0" marT="126118" marB="12611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D" sz="1900" b="0" cap="none" spc="0">
                          <a:solidFill>
                            <a:schemeClr val="bg1"/>
                          </a:solidFill>
                          <a:effectLst/>
                        </a:rPr>
                        <a:t>Percentage</a:t>
                      </a:r>
                    </a:p>
                  </a:txBody>
                  <a:tcPr marL="163953" marR="0" marT="126118" marB="12611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900" b="0" cap="none" spc="0">
                          <a:solidFill>
                            <a:schemeClr val="bg1"/>
                          </a:solidFill>
                          <a:effectLst/>
                        </a:rPr>
                        <a:t>Learning Outcomes</a:t>
                      </a:r>
                    </a:p>
                  </a:txBody>
                  <a:tcPr marL="163953" marR="0" marT="126118" marB="12611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24192"/>
                  </a:ext>
                </a:extLst>
              </a:tr>
              <a:tr h="578039">
                <a:tc>
                  <a:txBody>
                    <a:bodyPr/>
                    <a:lstStyle/>
                    <a:p>
                      <a:pPr algn="ctr"/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Assignments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15 %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900" cap="none" spc="0" dirty="0">
                          <a:solidFill>
                            <a:schemeClr val="tx1"/>
                          </a:solidFill>
                          <a:effectLst/>
                        </a:rPr>
                        <a:t>LO 1,2,4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417113"/>
                  </a:ext>
                </a:extLst>
              </a:tr>
              <a:tr h="578039">
                <a:tc>
                  <a:txBody>
                    <a:bodyPr/>
                    <a:lstStyle/>
                    <a:p>
                      <a:pPr algn="ctr"/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Quizzes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15 %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LO 1,2,4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495716"/>
                  </a:ext>
                </a:extLst>
              </a:tr>
              <a:tr h="578039">
                <a:tc>
                  <a:txBody>
                    <a:bodyPr/>
                    <a:lstStyle/>
                    <a:p>
                      <a:pPr algn="ctr"/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3.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Design Project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15 %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LO 1,2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762315"/>
                  </a:ext>
                </a:extLst>
              </a:tr>
              <a:tr h="865511">
                <a:tc>
                  <a:txBody>
                    <a:bodyPr/>
                    <a:lstStyle/>
                    <a:p>
                      <a:pPr algn="ctr"/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4.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Final write-up of Project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30 %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LO 3,4,5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902809"/>
                  </a:ext>
                </a:extLst>
              </a:tr>
              <a:tr h="865511">
                <a:tc>
                  <a:txBody>
                    <a:bodyPr/>
                    <a:lstStyle/>
                    <a:p>
                      <a:pPr algn="ctr"/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5.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Laboratory Exercises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25 %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LO 2,3,4,5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10513"/>
                  </a:ext>
                </a:extLst>
              </a:tr>
              <a:tr h="578039">
                <a:tc gridSpan="2">
                  <a:txBody>
                    <a:bodyPr/>
                    <a:lstStyle/>
                    <a:p>
                      <a:pPr algn="ctr"/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100 %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163953" marR="0" marT="126118" marB="1261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061799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8209A-3AAA-FC4C-877C-E173D9E0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COMP6800001 - HCI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1506D-765C-A943-A44C-ED21F66A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D92D-DE7F-D342-B653-12DA495E22D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835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FB7F-5744-F5B4-078E-6E814385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AU" sz="4800" dirty="0"/>
              <a:t>Course Administration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B041A83-F856-9945-3725-2963B8FC1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3737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D2C20-807A-A7C9-4913-BA246220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AU">
                <a:solidFill>
                  <a:schemeClr val="bg1"/>
                </a:solidFill>
              </a:rPr>
              <a:t>COMP6800001 - HCI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4901E-3C2A-70BC-ADBE-CBDFB4FB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E1D92D-DE7F-D342-B653-12DA495E22D1}" type="slidenum">
              <a:rPr lang="en-AU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5F8DE-3E6B-16CB-1BE1-F0C0226A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>
                <a:solidFill>
                  <a:srgbClr val="FFFFFF"/>
                </a:solidFill>
              </a:rPr>
              <a:t>Time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36E15-6C77-A16E-05B4-A35C4D42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AU" sz="1100">
                <a:solidFill>
                  <a:srgbClr val="FFFFFF"/>
                </a:solidFill>
              </a:rPr>
              <a:t>COMP6800001 - HCI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33B9-FB69-B700-087E-52A1F6F1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AU" sz="2400" dirty="0"/>
              <a:t>Each session (2/1)</a:t>
            </a:r>
          </a:p>
          <a:p>
            <a:pPr lvl="1"/>
            <a:r>
              <a:rPr lang="en-AU" dirty="0"/>
              <a:t>Tutoring or Material Discussion (2 SCUs) – 100”</a:t>
            </a:r>
          </a:p>
          <a:p>
            <a:pPr lvl="1"/>
            <a:r>
              <a:rPr lang="en-AU" dirty="0"/>
              <a:t>Lab Session (1 SCU) - 50”</a:t>
            </a:r>
          </a:p>
          <a:p>
            <a:pPr lvl="1"/>
            <a:endParaRPr lang="en-AU" sz="2000" dirty="0"/>
          </a:p>
          <a:p>
            <a:r>
              <a:rPr lang="en-AU" sz="2400" dirty="0"/>
              <a:t>Except for session 6 and 9</a:t>
            </a:r>
          </a:p>
          <a:p>
            <a:pPr lvl="1"/>
            <a:r>
              <a:rPr lang="en-AU" sz="2000" dirty="0"/>
              <a:t>Online Forum</a:t>
            </a:r>
          </a:p>
          <a:p>
            <a:pPr lvl="1"/>
            <a:r>
              <a:rPr lang="en-AU" sz="2000" dirty="0"/>
              <a:t>Project Milestone</a:t>
            </a:r>
          </a:p>
          <a:p>
            <a:pPr lvl="1"/>
            <a:endParaRPr lang="en-AU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AB73E-E94E-1AA7-21D4-AC11B92F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E1D92D-DE7F-D342-B653-12DA495E22D1}" type="slidenum">
              <a:rPr lang="en-AU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AU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87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webextensions/webextension1.xml><?xml version="1.0" encoding="utf-8"?>
<we:webextension xmlns:we="http://schemas.microsoft.com/office/webextensions/webextension/2010/11" id="{8B58ABC3-3F48-2D4B-8B69-D0BF10ACA75F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ww.geeksforgeeks.org/web-technology/&quot;,&quot;values&quot;:{},&quot;data&quot;:{&quot;uri&quot;:&quot;www.geeksforgeeks.org/web-technology/&quot;},&quot;secure&quot;:false}],&quot;name&quot;:&quot;www.geeksforgeeks.org/web-technology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10716</TotalTime>
  <Words>2231</Words>
  <Application>Microsoft Macintosh PowerPoint</Application>
  <PresentationFormat>Widescreen</PresentationFormat>
  <Paragraphs>445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</vt:lpstr>
      <vt:lpstr>Calibri</vt:lpstr>
      <vt:lpstr>Calibri Light</vt:lpstr>
      <vt:lpstr>Symbol</vt:lpstr>
      <vt:lpstr>Times</vt:lpstr>
      <vt:lpstr>Office Theme</vt:lpstr>
      <vt:lpstr>COMP6800001  Human Computer Interaction </vt:lpstr>
      <vt:lpstr>Introduction!</vt:lpstr>
      <vt:lpstr>Ice Breaking</vt:lpstr>
      <vt:lpstr>PowerPoint Presentation</vt:lpstr>
      <vt:lpstr>Class Management</vt:lpstr>
      <vt:lpstr>Class Overview (Resources)</vt:lpstr>
      <vt:lpstr>Learning Objectives and Course Administration</vt:lpstr>
      <vt:lpstr>Course Administration</vt:lpstr>
      <vt:lpstr>Time allocation</vt:lpstr>
      <vt:lpstr>Session Plan</vt:lpstr>
      <vt:lpstr>Session Plan</vt:lpstr>
      <vt:lpstr>More Info Please go to BINUSMAYA </vt:lpstr>
      <vt:lpstr>Advise</vt:lpstr>
      <vt:lpstr>How about the Project sir? </vt:lpstr>
      <vt:lpstr>Project Overview</vt:lpstr>
      <vt:lpstr>Project Descriptions</vt:lpstr>
      <vt:lpstr>Project Deliverables and Milestone</vt:lpstr>
      <vt:lpstr>Project Progress 1: Week 3</vt:lpstr>
      <vt:lpstr>Project Proposal (Poster): Week 6</vt:lpstr>
      <vt:lpstr>Project Progress: Week 9</vt:lpstr>
      <vt:lpstr>Final PProgress: Week 12</vt:lpstr>
      <vt:lpstr>Project Presentation and Demo : Week 13</vt:lpstr>
      <vt:lpstr>Marking guide for the project Your project will be marked by using the following criteria:</vt:lpstr>
      <vt:lpstr>Important Notes</vt:lpstr>
      <vt:lpstr>Questions?</vt:lpstr>
      <vt:lpstr>Session Learning Outcomes</vt:lpstr>
      <vt:lpstr>HCI</vt:lpstr>
      <vt:lpstr>HCI is Human Computer Interaction</vt:lpstr>
      <vt:lpstr>Why is this important?</vt:lpstr>
      <vt:lpstr>Interfaces in the world</vt:lpstr>
      <vt:lpstr>Goals of HCI</vt:lpstr>
      <vt:lpstr>HCI leading to Interactive Design and User Experience Design</vt:lpstr>
      <vt:lpstr>What to design?</vt:lpstr>
      <vt:lpstr>What is interaction design?</vt:lpstr>
      <vt:lpstr>Goals of interaction design</vt:lpstr>
      <vt:lpstr>Course Aims:</vt:lpstr>
      <vt:lpstr>Another Questions?</vt:lpstr>
      <vt:lpstr>Lab Time!</vt:lpstr>
      <vt:lpstr>Lab Requirements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COMP6800001  Human Computer Interaction </dc:title>
  <dc:creator>Ida Bagus Kerthyayana Manuaba</dc:creator>
  <cp:lastModifiedBy>Ida Bagus Kerthyayana Manuaba</cp:lastModifiedBy>
  <cp:revision>18</cp:revision>
  <dcterms:created xsi:type="dcterms:W3CDTF">2021-09-28T06:44:52Z</dcterms:created>
  <dcterms:modified xsi:type="dcterms:W3CDTF">2023-09-11T06:33:03Z</dcterms:modified>
</cp:coreProperties>
</file>