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403" r:id="rId3"/>
    <p:sldId id="400" r:id="rId4"/>
    <p:sldId id="295" r:id="rId5"/>
    <p:sldId id="401" r:id="rId6"/>
    <p:sldId id="40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404" r:id="rId46"/>
    <p:sldId id="405" r:id="rId4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39"/>
    <p:restoredTop sz="94713"/>
  </p:normalViewPr>
  <p:slideViewPr>
    <p:cSldViewPr>
      <p:cViewPr varScale="1">
        <p:scale>
          <a:sx n="110" d="100"/>
          <a:sy n="110" d="100"/>
        </p:scale>
        <p:origin x="184" y="6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8849-01B6-254D-9052-330F83DCF716}" type="datetimeFigureOut">
              <a:rPr lang="en-AU" smtClean="0"/>
              <a:t>18/9/2023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FB032-2CC5-A444-9EE1-33082FA5CD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14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</a:t>
            </a:r>
            <a:r>
              <a:rPr lang="en-AU" dirty="0" err="1"/>
              <a:t>principles.design</a:t>
            </a:r>
            <a:r>
              <a:rPr lang="en-AU" dirty="0"/>
              <a:t>/examples/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FB032-2CC5-A444-9EE1-33082FA5CDD4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38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08404"/>
            <a:ext cx="9144000" cy="338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39055"/>
            <a:ext cx="4615180" cy="504825"/>
          </a:xfrm>
          <a:custGeom>
            <a:avLst/>
            <a:gdLst/>
            <a:ahLst/>
            <a:cxnLst/>
            <a:rect l="l" t="t" r="r" b="b"/>
            <a:pathLst>
              <a:path w="4615180" h="504825">
                <a:moveTo>
                  <a:pt x="0" y="504443"/>
                </a:moveTo>
                <a:lnTo>
                  <a:pt x="4614672" y="504443"/>
                </a:lnTo>
                <a:lnTo>
                  <a:pt x="4614672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16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14671" y="4634483"/>
            <a:ext cx="4529455" cy="504825"/>
          </a:xfrm>
          <a:custGeom>
            <a:avLst/>
            <a:gdLst/>
            <a:ahLst/>
            <a:cxnLst/>
            <a:rect l="l" t="t" r="r" b="b"/>
            <a:pathLst>
              <a:path w="4529455" h="504825">
                <a:moveTo>
                  <a:pt x="0" y="504443"/>
                </a:moveTo>
                <a:lnTo>
                  <a:pt x="4529328" y="504443"/>
                </a:lnTo>
                <a:lnTo>
                  <a:pt x="4529328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47744" y="1647444"/>
            <a:ext cx="1129665" cy="88900"/>
          </a:xfrm>
          <a:custGeom>
            <a:avLst/>
            <a:gdLst/>
            <a:ahLst/>
            <a:cxnLst/>
            <a:rect l="l" t="t" r="r" b="b"/>
            <a:pathLst>
              <a:path w="1129664" h="88900">
                <a:moveTo>
                  <a:pt x="1129284" y="0"/>
                </a:moveTo>
                <a:lnTo>
                  <a:pt x="0" y="0"/>
                </a:lnTo>
                <a:lnTo>
                  <a:pt x="0" y="88391"/>
                </a:lnTo>
                <a:lnTo>
                  <a:pt x="1129284" y="88391"/>
                </a:lnTo>
                <a:lnTo>
                  <a:pt x="1129284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9578" y="168402"/>
            <a:ext cx="206882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3434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74E0C365-9988-E6B8-455F-0DFB8C1D36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1">
                <a:solidFill>
                  <a:srgbClr val="58585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7CB000B9-3247-431B-31D0-0F8E3236F0A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lang="en-US" b="1" spc="-380" dirty="0">
                <a:latin typeface="Trebuchet MS"/>
                <a:cs typeface="Trebuchet MS"/>
              </a:rPr>
              <a:t>|</a:t>
            </a:r>
            <a:r>
              <a:rPr lang="en-US" b="1" spc="490" dirty="0"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1">
                <a:solidFill>
                  <a:srgbClr val="58585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BFF41BC0-EC1D-99EE-B2C4-D51D4A60D8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lang="en-US" b="1" spc="-380" dirty="0">
                <a:latin typeface="Trebuchet MS"/>
                <a:cs typeface="Trebuchet MS"/>
              </a:rPr>
              <a:t>|</a:t>
            </a:r>
            <a:r>
              <a:rPr lang="en-US" b="1" spc="490" dirty="0"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740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72639"/>
            <a:ext cx="8807450" cy="1103630"/>
          </a:xfrm>
          <a:custGeom>
            <a:avLst/>
            <a:gdLst/>
            <a:ahLst/>
            <a:cxnLst/>
            <a:rect l="l" t="t" r="r" b="b"/>
            <a:pathLst>
              <a:path w="8807450" h="1103630">
                <a:moveTo>
                  <a:pt x="0" y="1103376"/>
                </a:moveTo>
                <a:lnTo>
                  <a:pt x="8807196" y="1103376"/>
                </a:lnTo>
                <a:lnTo>
                  <a:pt x="8807196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solidFill>
            <a:srgbClr val="16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1">
                <a:solidFill>
                  <a:srgbClr val="58585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0EE28B45-36A6-1190-6596-C2D9E117BC0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E69514FF-0FD6-5A24-1F31-C74C07F6BA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E4DE-7BB4-0444-962B-8F89AA26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036862"/>
            <a:ext cx="7886700" cy="13849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589B-F8F3-6347-84F2-FE4F5C51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27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E68A-BA16-BF4F-9B54-AAB1245E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265E163B-069A-F547-A249-F9B840362758}" type="datetime1">
              <a:rPr lang="en-ID" smtClean="0"/>
              <a:t>18/09/23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7D9A-3898-0843-AED2-059D598D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COMP6800001 - HCI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7BF1-78F4-674F-9CB1-1E3A9124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C66CD472-154E-424C-89AE-4DECF5962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5839" y="345916"/>
            <a:ext cx="2052320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1">
                <a:solidFill>
                  <a:srgbClr val="58585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845" y="1801825"/>
            <a:ext cx="7306309" cy="131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24322557-D469-F190-377B-0F97923B1BB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12700"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lang="en-US" b="1" spc="-380" dirty="0">
                <a:latin typeface="Trebuchet MS"/>
                <a:cs typeface="Trebuchet MS"/>
              </a:rPr>
              <a:t>|</a:t>
            </a:r>
            <a:r>
              <a:rPr lang="en-US" b="1" spc="490" dirty="0"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mYd8GMcfo4?feature=oembed" TargetMode="Externa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nglishclub.com/esl-games/hangman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rinciples.design/exampl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peek.com/blog/what-makes-a-good-ux-designer/" TargetMode="External"/><Relationship Id="rId2" Type="http://schemas.openxmlformats.org/officeDocument/2006/relationships/hyperlink" Target="https://www.geeksforgeeks.org/difference-between-web-application-and-websit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irbnb.design/the-way-we-build/" TargetMode="External"/><Relationship Id="rId5" Type="http://schemas.openxmlformats.org/officeDocument/2006/relationships/hyperlink" Target="https://principles.design/examples/" TargetMode="External"/><Relationship Id="rId4" Type="http://schemas.openxmlformats.org/officeDocument/2006/relationships/hyperlink" Target="https://youtu.be/emYd8GMcfo4?feature=shared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15180" cy="5143500"/>
          </a:xfrm>
          <a:custGeom>
            <a:avLst/>
            <a:gdLst/>
            <a:ahLst/>
            <a:cxnLst/>
            <a:rect l="l" t="t" r="r" b="b"/>
            <a:pathLst>
              <a:path w="4615180" h="5143500">
                <a:moveTo>
                  <a:pt x="0" y="5143500"/>
                </a:moveTo>
                <a:lnTo>
                  <a:pt x="4614672" y="5143500"/>
                </a:lnTo>
                <a:lnTo>
                  <a:pt x="4614672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6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5180" y="3810"/>
            <a:ext cx="4529455" cy="5135880"/>
          </a:xfrm>
          <a:custGeom>
            <a:avLst/>
            <a:gdLst/>
            <a:ahLst/>
            <a:cxnLst/>
            <a:rect l="l" t="t" r="r" b="b"/>
            <a:pathLst>
              <a:path w="4529455" h="5135880">
                <a:moveTo>
                  <a:pt x="4529328" y="0"/>
                </a:moveTo>
                <a:lnTo>
                  <a:pt x="0" y="0"/>
                </a:lnTo>
                <a:lnTo>
                  <a:pt x="0" y="5135878"/>
                </a:lnTo>
                <a:lnTo>
                  <a:pt x="4529328" y="5135878"/>
                </a:lnTo>
                <a:lnTo>
                  <a:pt x="4529328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520" y="1457342"/>
            <a:ext cx="6888480" cy="192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AU" sz="2800" b="0" i="0" dirty="0">
                <a:solidFill>
                  <a:schemeClr val="bg1"/>
                </a:solidFill>
              </a:rPr>
              <a:t>Session 2 : </a:t>
            </a:r>
            <a:r>
              <a:rPr lang="en-US" sz="2800" i="0" spc="-409" dirty="0">
                <a:solidFill>
                  <a:srgbClr val="FFFFFF"/>
                </a:solidFill>
                <a:latin typeface="Trebuchet MS"/>
                <a:cs typeface="Trebuchet MS"/>
              </a:rPr>
              <a:t>C o n c e p t u a l</a:t>
            </a:r>
            <a:br>
              <a:rPr lang="en-US" sz="7200" i="0" spc="-409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7200" i="0" spc="-409" dirty="0">
                <a:solidFill>
                  <a:srgbClr val="FFFFFF"/>
                </a:solidFill>
                <a:latin typeface="Trebuchet MS"/>
                <a:cs typeface="Trebuchet MS"/>
              </a:rPr>
              <a:t>Interaction Design</a:t>
            </a:r>
            <a:br>
              <a:rPr lang="en-US" sz="7200" i="0" spc="-409" dirty="0">
                <a:solidFill>
                  <a:srgbClr val="FFFFFF"/>
                </a:solidFill>
                <a:latin typeface="Trebuchet MS"/>
                <a:cs typeface="Trebuchet MS"/>
              </a:rPr>
            </a:br>
            <a:r>
              <a:rPr lang="en-US" sz="2400" i="0" spc="-409" dirty="0">
                <a:solidFill>
                  <a:srgbClr val="FFFFFF"/>
                </a:solidFill>
                <a:latin typeface="Trebuchet MS"/>
                <a:cs typeface="Trebuchet MS"/>
              </a:rPr>
              <a:t>&amp;  C o g n </a:t>
            </a:r>
            <a:r>
              <a:rPr lang="en-US" sz="2400" i="0" spc="-409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400" i="0" spc="-409" dirty="0">
                <a:solidFill>
                  <a:srgbClr val="FFFFFF"/>
                </a:solidFill>
                <a:latin typeface="Trebuchet MS"/>
                <a:cs typeface="Trebuchet MS"/>
              </a:rPr>
              <a:t> t </a:t>
            </a:r>
            <a:r>
              <a:rPr lang="en-US" sz="2400" i="0" spc="-409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sz="2400" i="0" spc="-409" dirty="0">
                <a:solidFill>
                  <a:srgbClr val="FFFFFF"/>
                </a:solidFill>
                <a:latin typeface="Trebuchet MS"/>
                <a:cs typeface="Trebuchet MS"/>
              </a:rPr>
              <a:t> v e   A s p e c t s</a:t>
            </a:r>
            <a:endParaRPr sz="7200" dirty="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00530" y="3154944"/>
            <a:ext cx="36576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0180" algn="ctr">
              <a:lnSpc>
                <a:spcPct val="100000"/>
              </a:lnSpc>
              <a:spcBef>
                <a:spcPts val="100"/>
              </a:spcBef>
            </a:pPr>
            <a:r>
              <a:rPr lang="en-US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lang="en-US" sz="18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8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:  </a:t>
            </a:r>
            <a:endParaRPr lang="en-US" sz="1800" spc="-18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 marR="5080" indent="170180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Ida Bagus Kerthyayana Manuaba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46" name="Footer Placeholder 5">
            <a:extLst>
              <a:ext uri="{FF2B5EF4-FFF2-40B4-BE49-F238E27FC236}">
                <a16:creationId xmlns:a16="http://schemas.microsoft.com/office/drawing/2014/main" id="{62B9AE58-4C50-29CB-0700-36562AD711E0}"/>
              </a:ext>
            </a:extLst>
          </p:cNvPr>
          <p:cNvSpPr txBox="1">
            <a:spLocks/>
          </p:cNvSpPr>
          <p:nvPr/>
        </p:nvSpPr>
        <p:spPr>
          <a:xfrm>
            <a:off x="3581400" y="4624388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COMP6800001 - HCI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172" y="168402"/>
            <a:ext cx="7367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34343"/>
                </a:solidFill>
                <a:latin typeface="Lucida Sans Unicode"/>
                <a:cs typeface="Lucida Sans Unicode"/>
              </a:rPr>
              <a:t>De</a:t>
            </a:r>
            <a:r>
              <a:rPr sz="1800" spc="-130" dirty="0">
                <a:solidFill>
                  <a:srgbClr val="434343"/>
                </a:solidFill>
                <a:latin typeface="Lucida Sans Unicode"/>
                <a:cs typeface="Lucida Sans Unicode"/>
              </a:rPr>
              <a:t>sig</a:t>
            </a:r>
            <a:r>
              <a:rPr sz="1800" spc="-165" dirty="0">
                <a:solidFill>
                  <a:srgbClr val="434343"/>
                </a:solidFill>
                <a:latin typeface="Lucida Sans Unicode"/>
                <a:cs typeface="Lucida Sans Unicode"/>
              </a:rPr>
              <a:t>n</a:t>
            </a:r>
            <a:r>
              <a:rPr sz="1800" spc="-90" dirty="0">
                <a:solidFill>
                  <a:srgbClr val="434343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434343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434343"/>
                </a:solidFill>
                <a:latin typeface="Lucida Sans Unicode"/>
                <a:cs typeface="Lucida Sans Unicode"/>
              </a:rPr>
              <a:t>g</a:t>
            </a:r>
            <a:r>
              <a:rPr sz="1800" spc="-19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434343"/>
                </a:solidFill>
                <a:latin typeface="Lucida Sans Unicode"/>
                <a:cs typeface="Lucida Sans Unicode"/>
              </a:rPr>
              <a:t>i</a:t>
            </a:r>
            <a:r>
              <a:rPr sz="1800" spc="-185" dirty="0">
                <a:solidFill>
                  <a:srgbClr val="434343"/>
                </a:solidFill>
                <a:latin typeface="Lucida Sans Unicode"/>
                <a:cs typeface="Lucida Sans Unicode"/>
              </a:rPr>
              <a:t>n</a:t>
            </a:r>
            <a:r>
              <a:rPr sz="1800" spc="-55" dirty="0">
                <a:solidFill>
                  <a:srgbClr val="434343"/>
                </a:solidFill>
                <a:latin typeface="Lucida Sans Unicode"/>
                <a:cs typeface="Lucida Sans Unicode"/>
              </a:rPr>
              <a:t>t</a:t>
            </a:r>
            <a:r>
              <a:rPr sz="1800" spc="-80" dirty="0">
                <a:solidFill>
                  <a:srgbClr val="434343"/>
                </a:solidFill>
                <a:latin typeface="Lucida Sans Unicode"/>
                <a:cs typeface="Lucida Sans Unicode"/>
              </a:rPr>
              <a:t>e</a:t>
            </a:r>
            <a:r>
              <a:rPr sz="1800" spc="-114" dirty="0">
                <a:solidFill>
                  <a:srgbClr val="434343"/>
                </a:solidFill>
                <a:latin typeface="Lucida Sans Unicode"/>
                <a:cs typeface="Lucida Sans Unicode"/>
              </a:rPr>
              <a:t>ra</a:t>
            </a:r>
            <a:r>
              <a:rPr sz="1800" spc="-130" dirty="0">
                <a:solidFill>
                  <a:srgbClr val="434343"/>
                </a:solidFill>
                <a:latin typeface="Lucida Sans Unicode"/>
                <a:cs typeface="Lucida Sans Unicode"/>
              </a:rPr>
              <a:t>c</a:t>
            </a:r>
            <a:r>
              <a:rPr sz="1800" spc="-85" dirty="0">
                <a:solidFill>
                  <a:srgbClr val="434343"/>
                </a:solidFill>
                <a:latin typeface="Lucida Sans Unicode"/>
                <a:cs typeface="Lucida Sans Unicode"/>
              </a:rPr>
              <a:t>ti</a:t>
            </a:r>
            <a:r>
              <a:rPr sz="1800" spc="-80" dirty="0">
                <a:solidFill>
                  <a:srgbClr val="434343"/>
                </a:solidFill>
                <a:latin typeface="Lucida Sans Unicode"/>
                <a:cs typeface="Lucida Sans Unicode"/>
              </a:rPr>
              <a:t>ve</a:t>
            </a:r>
            <a:r>
              <a:rPr sz="1800" spc="-16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155" dirty="0">
                <a:solidFill>
                  <a:srgbClr val="434343"/>
                </a:solidFill>
                <a:latin typeface="Lucida Sans Unicode"/>
                <a:cs typeface="Lucida Sans Unicode"/>
              </a:rPr>
              <a:t>pro</a:t>
            </a:r>
            <a:r>
              <a:rPr sz="1800" spc="-185" dirty="0">
                <a:solidFill>
                  <a:srgbClr val="434343"/>
                </a:solidFill>
                <a:latin typeface="Lucida Sans Unicode"/>
                <a:cs typeface="Lucida Sans Unicode"/>
              </a:rPr>
              <a:t>d</a:t>
            </a:r>
            <a:r>
              <a:rPr sz="1800" spc="-110" dirty="0">
                <a:solidFill>
                  <a:srgbClr val="434343"/>
                </a:solidFill>
                <a:latin typeface="Lucida Sans Unicode"/>
                <a:cs typeface="Lucida Sans Unicode"/>
              </a:rPr>
              <a:t>ucts</a:t>
            </a:r>
            <a:r>
              <a:rPr sz="1800" spc="-16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434343"/>
                </a:solidFill>
                <a:latin typeface="Lucida Sans Unicode"/>
                <a:cs typeface="Lucida Sans Unicode"/>
              </a:rPr>
              <a:t>to</a:t>
            </a:r>
            <a:r>
              <a:rPr sz="1800" spc="-14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b="1" spc="70" dirty="0">
                <a:solidFill>
                  <a:srgbClr val="434343"/>
                </a:solidFill>
                <a:latin typeface="Trebuchet MS"/>
                <a:cs typeface="Trebuchet MS"/>
              </a:rPr>
              <a:t>s</a:t>
            </a:r>
            <a:r>
              <a:rPr sz="1800" b="1" spc="-815" dirty="0">
                <a:solidFill>
                  <a:srgbClr val="434343"/>
                </a:solidFill>
                <a:latin typeface="Trebuchet MS"/>
                <a:cs typeface="Trebuchet MS"/>
              </a:rPr>
              <a:t>u</a:t>
            </a:r>
            <a:r>
              <a:rPr sz="7200" b="1" spc="-2490" baseline="8680" dirty="0">
                <a:solidFill>
                  <a:srgbClr val="434343"/>
                </a:solidFill>
                <a:latin typeface="Arial"/>
                <a:cs typeface="Arial"/>
              </a:rPr>
              <a:t>“</a:t>
            </a:r>
            <a:r>
              <a:rPr sz="1800" b="1" spc="-65" dirty="0">
                <a:solidFill>
                  <a:srgbClr val="434343"/>
                </a:solidFill>
                <a:latin typeface="Trebuchet MS"/>
                <a:cs typeface="Trebuchet MS"/>
              </a:rPr>
              <a:t>p</a:t>
            </a:r>
            <a:r>
              <a:rPr sz="1800" b="1" spc="-70" dirty="0">
                <a:solidFill>
                  <a:srgbClr val="434343"/>
                </a:solidFill>
                <a:latin typeface="Trebuchet MS"/>
                <a:cs typeface="Trebuchet MS"/>
              </a:rPr>
              <a:t>p</a:t>
            </a:r>
            <a:r>
              <a:rPr sz="1800" b="1" spc="-60" dirty="0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r>
              <a:rPr sz="1800" b="1" spc="-80" dirty="0">
                <a:solidFill>
                  <a:srgbClr val="434343"/>
                </a:solidFill>
                <a:latin typeface="Trebuchet MS"/>
                <a:cs typeface="Trebuchet MS"/>
              </a:rPr>
              <a:t>rt</a:t>
            </a:r>
            <a:r>
              <a:rPr sz="1800" b="1" spc="-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434343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434343"/>
                </a:solidFill>
                <a:latin typeface="Lucida Sans Unicode"/>
                <a:cs typeface="Lucida Sans Unicode"/>
              </a:rPr>
              <a:t>h</a:t>
            </a:r>
            <a:r>
              <a:rPr sz="18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e</a:t>
            </a:r>
            <a:r>
              <a:rPr sz="1800" spc="-17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way</a:t>
            </a:r>
            <a:r>
              <a:rPr sz="1800" spc="-16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140" dirty="0">
                <a:solidFill>
                  <a:srgbClr val="434343"/>
                </a:solidFill>
                <a:latin typeface="Lucida Sans Unicode"/>
                <a:cs typeface="Lucida Sans Unicode"/>
              </a:rPr>
              <a:t>people</a:t>
            </a:r>
            <a:r>
              <a:rPr sz="1800" spc="-16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b="1" spc="-60" dirty="0">
                <a:solidFill>
                  <a:srgbClr val="434343"/>
                </a:solidFill>
                <a:latin typeface="Trebuchet MS"/>
                <a:cs typeface="Trebuchet MS"/>
              </a:rPr>
              <a:t>com</a:t>
            </a:r>
            <a:r>
              <a:rPr sz="1800" b="1" spc="-75" dirty="0">
                <a:solidFill>
                  <a:srgbClr val="434343"/>
                </a:solidFill>
                <a:latin typeface="Trebuchet MS"/>
                <a:cs typeface="Trebuchet MS"/>
              </a:rPr>
              <a:t>m</a:t>
            </a:r>
            <a:r>
              <a:rPr sz="1800" b="1" spc="-85" dirty="0">
                <a:solidFill>
                  <a:srgbClr val="434343"/>
                </a:solidFill>
                <a:latin typeface="Trebuchet MS"/>
                <a:cs typeface="Trebuchet MS"/>
              </a:rPr>
              <a:t>unic</a:t>
            </a:r>
            <a:r>
              <a:rPr sz="1800" b="1" spc="-60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1800" b="1" spc="-40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1800" b="1" spc="-12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1800" b="1" spc="-14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434343"/>
                </a:solidFill>
                <a:latin typeface="Lucida Sans Unicode"/>
                <a:cs typeface="Lucida Sans Unicode"/>
              </a:rPr>
              <a:t>and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0" y="4666808"/>
            <a:ext cx="2834766" cy="3366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551180" algn="r">
              <a:lnSpc>
                <a:spcPct val="100000"/>
              </a:lnSpc>
              <a:spcBef>
                <a:spcPts val="225"/>
              </a:spcBef>
            </a:pP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usabilitygeek.com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wp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-content/uploads/2017/09/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ux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-before-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ui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main.jpg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163" y="823721"/>
            <a:ext cx="416687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434343"/>
                </a:solidFill>
                <a:latin typeface="Trebuchet MS"/>
                <a:cs typeface="Trebuchet MS"/>
              </a:rPr>
              <a:t>in</a:t>
            </a:r>
            <a:r>
              <a:rPr sz="1800" b="1" spc="-60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1800" b="1" spc="-13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1800" b="1" spc="-65" dirty="0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sz="1800" b="1" spc="-7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434343"/>
                </a:solidFill>
                <a:latin typeface="Trebuchet MS"/>
                <a:cs typeface="Trebuchet MS"/>
              </a:rPr>
              <a:t>ct</a:t>
            </a:r>
            <a:r>
              <a:rPr sz="1800" b="1" spc="-1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434343"/>
                </a:solidFill>
                <a:latin typeface="Lucida Sans Unicode"/>
                <a:cs typeface="Lucida Sans Unicode"/>
              </a:rPr>
              <a:t>in</a:t>
            </a:r>
            <a:r>
              <a:rPr sz="1800" spc="-18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434343"/>
                </a:solidFill>
                <a:latin typeface="Lucida Sans Unicode"/>
                <a:cs typeface="Lucida Sans Unicode"/>
              </a:rPr>
              <a:t>t</a:t>
            </a:r>
            <a:r>
              <a:rPr sz="1800" spc="-114" dirty="0">
                <a:solidFill>
                  <a:srgbClr val="434343"/>
                </a:solidFill>
                <a:latin typeface="Lucida Sans Unicode"/>
                <a:cs typeface="Lucida Sans Unicode"/>
              </a:rPr>
              <a:t>heir</a:t>
            </a:r>
            <a:r>
              <a:rPr sz="1800" spc="-16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ever</a:t>
            </a:r>
            <a:r>
              <a:rPr sz="1800" spc="-85" dirty="0">
                <a:solidFill>
                  <a:srgbClr val="434343"/>
                </a:solidFill>
                <a:latin typeface="Lucida Sans Unicode"/>
                <a:cs typeface="Lucida Sans Unicode"/>
              </a:rPr>
              <a:t>y</a:t>
            </a:r>
            <a:r>
              <a:rPr sz="1800" spc="-150" dirty="0">
                <a:solidFill>
                  <a:srgbClr val="434343"/>
                </a:solidFill>
                <a:latin typeface="Lucida Sans Unicode"/>
                <a:cs typeface="Lucida Sans Unicode"/>
              </a:rPr>
              <a:t>d</a:t>
            </a:r>
            <a:r>
              <a:rPr sz="1800" spc="-140" dirty="0">
                <a:solidFill>
                  <a:srgbClr val="434343"/>
                </a:solidFill>
                <a:latin typeface="Lucida Sans Unicode"/>
                <a:cs typeface="Lucida Sans Unicode"/>
              </a:rPr>
              <a:t>a</a:t>
            </a:r>
            <a:r>
              <a:rPr sz="1800" spc="-75" dirty="0">
                <a:solidFill>
                  <a:srgbClr val="434343"/>
                </a:solidFill>
                <a:latin typeface="Lucida Sans Unicode"/>
                <a:cs typeface="Lucida Sans Unicode"/>
              </a:rPr>
              <a:t>y</a:t>
            </a:r>
            <a:r>
              <a:rPr sz="1800" spc="-16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145" dirty="0">
                <a:solidFill>
                  <a:srgbClr val="434343"/>
                </a:solidFill>
                <a:latin typeface="Lucida Sans Unicode"/>
                <a:cs typeface="Lucida Sans Unicode"/>
              </a:rPr>
              <a:t>and</a:t>
            </a:r>
            <a:r>
              <a:rPr sz="1800" spc="-17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w</a:t>
            </a:r>
            <a:r>
              <a:rPr sz="1800" spc="-90" dirty="0">
                <a:solidFill>
                  <a:srgbClr val="434343"/>
                </a:solidFill>
                <a:latin typeface="Lucida Sans Unicode"/>
                <a:cs typeface="Lucida Sans Unicode"/>
              </a:rPr>
              <a:t>o</a:t>
            </a:r>
            <a:r>
              <a:rPr sz="1800" spc="-135" dirty="0">
                <a:solidFill>
                  <a:srgbClr val="434343"/>
                </a:solidFill>
                <a:latin typeface="Lucida Sans Unicode"/>
                <a:cs typeface="Lucida Sans Unicode"/>
              </a:rPr>
              <a:t>rki</a:t>
            </a:r>
            <a:r>
              <a:rPr sz="1800" spc="-185" dirty="0">
                <a:solidFill>
                  <a:srgbClr val="434343"/>
                </a:solidFill>
                <a:latin typeface="Lucida Sans Unicode"/>
                <a:cs typeface="Lucida Sans Unicode"/>
              </a:rPr>
              <a:t>n</a:t>
            </a:r>
            <a:r>
              <a:rPr sz="1800" spc="-200" dirty="0">
                <a:solidFill>
                  <a:srgbClr val="434343"/>
                </a:solidFill>
                <a:latin typeface="Lucida Sans Unicode"/>
                <a:cs typeface="Lucida Sans Unicode"/>
              </a:rPr>
              <a:t>g</a:t>
            </a:r>
            <a:r>
              <a:rPr sz="1800" spc="-17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100" dirty="0">
                <a:solidFill>
                  <a:srgbClr val="434343"/>
                </a:solidFill>
                <a:latin typeface="Lucida Sans Unicode"/>
                <a:cs typeface="Lucida Sans Unicode"/>
              </a:rPr>
              <a:t>live</a:t>
            </a:r>
            <a:r>
              <a:rPr sz="1800" spc="-85" dirty="0">
                <a:solidFill>
                  <a:srgbClr val="434343"/>
                </a:solidFill>
                <a:latin typeface="Lucida Sans Unicode"/>
                <a:cs typeface="Lucida Sans Unicode"/>
              </a:rPr>
              <a:t>s</a:t>
            </a:r>
            <a:endParaRPr sz="1800">
              <a:latin typeface="Lucida Sans Unicode"/>
              <a:cs typeface="Lucida Sans Unicode"/>
            </a:endParaRPr>
          </a:p>
          <a:p>
            <a:pPr marL="962025">
              <a:lnSpc>
                <a:spcPct val="100000"/>
              </a:lnSpc>
              <a:spcBef>
                <a:spcPts val="1140"/>
              </a:spcBef>
            </a:pPr>
            <a:r>
              <a:rPr sz="1200" b="1" spc="-60" dirty="0">
                <a:latin typeface="Trebuchet MS"/>
                <a:cs typeface="Trebuchet MS"/>
              </a:rPr>
              <a:t>Preec</a:t>
            </a:r>
            <a:r>
              <a:rPr sz="1200" b="1" spc="-105" dirty="0">
                <a:latin typeface="Trebuchet MS"/>
                <a:cs typeface="Trebuchet MS"/>
              </a:rPr>
              <a:t>e,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S</a:t>
            </a:r>
            <a:r>
              <a:rPr sz="1200" b="1" spc="-40" dirty="0">
                <a:latin typeface="Trebuchet MS"/>
                <a:cs typeface="Trebuchet MS"/>
              </a:rPr>
              <a:t>ha</a:t>
            </a:r>
            <a:r>
              <a:rPr sz="1200" b="1" spc="-50" dirty="0">
                <a:latin typeface="Trebuchet MS"/>
                <a:cs typeface="Trebuchet MS"/>
              </a:rPr>
              <a:t>r</a:t>
            </a:r>
            <a:r>
              <a:rPr sz="1200" b="1" spc="-75" dirty="0">
                <a:latin typeface="Trebuchet MS"/>
                <a:cs typeface="Trebuchet MS"/>
              </a:rPr>
              <a:t>p</a:t>
            </a:r>
            <a:r>
              <a:rPr sz="1200" b="1" spc="-40" dirty="0">
                <a:latin typeface="Trebuchet MS"/>
                <a:cs typeface="Trebuchet MS"/>
              </a:rPr>
              <a:t>s,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&amp;</a:t>
            </a:r>
            <a:r>
              <a:rPr sz="1200" b="1" spc="-114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Ro</a:t>
            </a:r>
            <a:r>
              <a:rPr sz="1200" b="1" spc="-10" dirty="0">
                <a:latin typeface="Trebuchet MS"/>
                <a:cs typeface="Trebuchet MS"/>
              </a:rPr>
              <a:t>g</a:t>
            </a:r>
            <a:r>
              <a:rPr sz="1200" b="1" spc="-35" dirty="0">
                <a:latin typeface="Trebuchet MS"/>
                <a:cs typeface="Trebuchet MS"/>
              </a:rPr>
              <a:t>ers</a:t>
            </a:r>
            <a:r>
              <a:rPr sz="1200" b="1" spc="-95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(2015)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1D3B55B4-E48B-8974-A91D-6AD3B41C438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</a:t>
            </a:r>
            <a:r>
              <a:rPr spc="-165" dirty="0"/>
              <a:t>h</a:t>
            </a:r>
            <a:r>
              <a:rPr spc="-95" dirty="0"/>
              <a:t>e</a:t>
            </a:r>
            <a:r>
              <a:rPr spc="-175" dirty="0"/>
              <a:t> </a:t>
            </a:r>
            <a:r>
              <a:rPr spc="-140" dirty="0"/>
              <a:t>des</a:t>
            </a:r>
            <a:r>
              <a:rPr spc="-70" dirty="0"/>
              <a:t>i</a:t>
            </a:r>
            <a:r>
              <a:rPr spc="-725" dirty="0"/>
              <a:t>g</a:t>
            </a:r>
            <a:r>
              <a:rPr sz="7200" b="1" spc="-2820" baseline="8680" dirty="0">
                <a:latin typeface="Arial"/>
                <a:cs typeface="Arial"/>
              </a:rPr>
              <a:t>“</a:t>
            </a:r>
            <a:r>
              <a:rPr sz="1800" spc="-155" dirty="0"/>
              <a:t>n</a:t>
            </a:r>
            <a:r>
              <a:rPr sz="1800" spc="-175" dirty="0"/>
              <a:t> </a:t>
            </a:r>
            <a:r>
              <a:rPr sz="1800" spc="-114" dirty="0"/>
              <a:t>of</a:t>
            </a:r>
            <a:r>
              <a:rPr sz="1800" spc="-165" dirty="0"/>
              <a:t> </a:t>
            </a:r>
            <a:r>
              <a:rPr sz="1800" b="1" dirty="0">
                <a:latin typeface="Trebuchet MS"/>
                <a:cs typeface="Trebuchet MS"/>
              </a:rPr>
              <a:t>s</a:t>
            </a:r>
            <a:r>
              <a:rPr sz="1800" b="1" spc="5" dirty="0">
                <a:latin typeface="Trebuchet MS"/>
                <a:cs typeface="Trebuchet MS"/>
              </a:rPr>
              <a:t>p</a:t>
            </a:r>
            <a:r>
              <a:rPr sz="1800" b="1" spc="-50" dirty="0">
                <a:latin typeface="Trebuchet MS"/>
                <a:cs typeface="Trebuchet MS"/>
              </a:rPr>
              <a:t>aces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0338" y="823721"/>
            <a:ext cx="4144645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34343"/>
                </a:solidFill>
                <a:latin typeface="Lucida Sans Unicode"/>
                <a:cs typeface="Lucida Sans Unicode"/>
              </a:rPr>
              <a:t>for</a:t>
            </a:r>
            <a:r>
              <a:rPr sz="1800" spc="-16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spc="-150" dirty="0">
                <a:solidFill>
                  <a:srgbClr val="434343"/>
                </a:solidFill>
                <a:latin typeface="Lucida Sans Unicode"/>
                <a:cs typeface="Lucida Sans Unicode"/>
              </a:rPr>
              <a:t>human</a:t>
            </a:r>
            <a:r>
              <a:rPr sz="1800" spc="-190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b="1" spc="-70" dirty="0">
                <a:solidFill>
                  <a:srgbClr val="434343"/>
                </a:solidFill>
                <a:latin typeface="Trebuchet MS"/>
                <a:cs typeface="Trebuchet MS"/>
              </a:rPr>
              <a:t>communication</a:t>
            </a:r>
            <a:r>
              <a:rPr sz="1800" b="1" spc="-1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434343"/>
                </a:solidFill>
                <a:latin typeface="Lucida Sans Unicode"/>
                <a:cs typeface="Lucida Sans Unicode"/>
              </a:rPr>
              <a:t>and</a:t>
            </a:r>
            <a:r>
              <a:rPr sz="1800" spc="-16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sz="1800" b="1" spc="-80" dirty="0">
                <a:solidFill>
                  <a:srgbClr val="434343"/>
                </a:solidFill>
                <a:latin typeface="Trebuchet MS"/>
                <a:cs typeface="Trebuchet MS"/>
              </a:rPr>
              <a:t>interaction</a:t>
            </a:r>
            <a:endParaRPr sz="1800">
              <a:latin typeface="Trebuchet MS"/>
              <a:cs typeface="Trebuchet MS"/>
            </a:endParaRPr>
          </a:p>
          <a:p>
            <a:pPr marL="152400" algn="ctr">
              <a:lnSpc>
                <a:spcPct val="100000"/>
              </a:lnSpc>
              <a:spcBef>
                <a:spcPts val="1140"/>
              </a:spcBef>
            </a:pPr>
            <a:r>
              <a:rPr sz="1200" b="1" spc="-25" dirty="0">
                <a:latin typeface="Trebuchet MS"/>
                <a:cs typeface="Trebuchet MS"/>
              </a:rPr>
              <a:t>Winograd</a:t>
            </a:r>
            <a:r>
              <a:rPr sz="1200" b="1" spc="125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(1997)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327B5519-6B6D-7E2C-DEE0-A0737273DA8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3CF9A8E-A3B0-B03F-8AC1-CA02736C7ABF}"/>
              </a:ext>
            </a:extLst>
          </p:cNvPr>
          <p:cNvSpPr txBox="1"/>
          <p:nvPr/>
        </p:nvSpPr>
        <p:spPr>
          <a:xfrm>
            <a:off x="6248400" y="4666808"/>
            <a:ext cx="2834766" cy="3366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551180" algn="r">
              <a:lnSpc>
                <a:spcPct val="100000"/>
              </a:lnSpc>
              <a:spcBef>
                <a:spcPts val="225"/>
              </a:spcBef>
            </a:pP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usabilitygeek.com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/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wp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-content/uploads/2017/09/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ux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-before-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ui</a:t>
            </a:r>
            <a:r>
              <a:rPr lang="en-ID" sz="1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lang="en-ID" sz="1000" spc="-9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main.jpg</a:t>
            </a:r>
            <a:endParaRPr sz="1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320" y="733044"/>
            <a:ext cx="3238500" cy="100965"/>
          </a:xfrm>
          <a:custGeom>
            <a:avLst/>
            <a:gdLst/>
            <a:ahLst/>
            <a:cxnLst/>
            <a:rect l="l" t="t" r="r" b="b"/>
            <a:pathLst>
              <a:path w="3238500" h="100965">
                <a:moveTo>
                  <a:pt x="3238500" y="0"/>
                </a:moveTo>
                <a:lnTo>
                  <a:pt x="0" y="0"/>
                </a:lnTo>
                <a:lnTo>
                  <a:pt x="0" y="100584"/>
                </a:lnTo>
                <a:lnTo>
                  <a:pt x="3238500" y="100584"/>
                </a:lnTo>
                <a:lnTo>
                  <a:pt x="32385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20060" y="366521"/>
            <a:ext cx="3105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i="0" spc="-200" dirty="0"/>
              <a:t>Definition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975" y="2746248"/>
            <a:ext cx="7360920" cy="31739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ID" sz="14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the </a:t>
            </a:r>
            <a:r>
              <a:rPr lang="en-ID" sz="1400" b="1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creation</a:t>
            </a:r>
            <a:r>
              <a:rPr lang="en-ID" sz="14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 </a:t>
            </a:r>
            <a:r>
              <a:rPr lang="en-ID" sz="1400" b="1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of a dialogue </a:t>
            </a:r>
            <a:r>
              <a:rPr lang="en-ID" sz="14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between a person and a product, system, or service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0975" y="3355847"/>
            <a:ext cx="7360920" cy="494366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62865" rIns="0" bIns="0" rtlCol="0">
            <a:spAutoFit/>
          </a:bodyPr>
          <a:lstStyle/>
          <a:p>
            <a:pPr marL="90805" marR="489584">
              <a:lnSpc>
                <a:spcPct val="100000"/>
              </a:lnSpc>
              <a:spcBef>
                <a:spcPts val="495"/>
              </a:spcBef>
            </a:pPr>
            <a:r>
              <a:rPr lang="en-ID" sz="1400" spc="-80" dirty="0">
                <a:solidFill>
                  <a:srgbClr val="434343"/>
                </a:solidFill>
                <a:latin typeface="Lucida Sans Unicode"/>
                <a:cs typeface="Lucida Sans Unicode"/>
              </a:rPr>
              <a:t>Fundamental in all areas relevant to </a:t>
            </a:r>
            <a:r>
              <a:rPr lang="en-ID" sz="1400" b="1" spc="-80" dirty="0">
                <a:solidFill>
                  <a:srgbClr val="434343"/>
                </a:solidFill>
                <a:latin typeface="Lucida Sans Unicode"/>
                <a:cs typeface="Lucida Sans Unicode"/>
              </a:rPr>
              <a:t>research activities and design</a:t>
            </a:r>
            <a:r>
              <a:rPr lang="en-ID" sz="1400" spc="-80" dirty="0">
                <a:solidFill>
                  <a:srgbClr val="434343"/>
                </a:solidFill>
                <a:latin typeface="Lucida Sans Unicode"/>
                <a:cs typeface="Lucida Sans Unicode"/>
              </a:rPr>
              <a:t> of computer-based systems for humans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0552" y="1922779"/>
            <a:ext cx="3403600" cy="73353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3200" spc="-5" dirty="0">
                <a:solidFill>
                  <a:srgbClr val="434343"/>
                </a:solidFill>
                <a:latin typeface="Lucida Sans Unicode"/>
                <a:cs typeface="Lucida Sans Unicode"/>
              </a:rPr>
              <a:t>“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1400" spc="-5" dirty="0">
                <a:solidFill>
                  <a:srgbClr val="434343"/>
                </a:solidFill>
                <a:latin typeface="Lucida Sans Unicode"/>
                <a:cs typeface="Lucida Sans Unicode"/>
              </a:rPr>
              <a:t>In general, interaction design is ...</a:t>
            </a:r>
            <a:endParaRPr lang="en-ID" sz="1400" dirty="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747" y="1055796"/>
            <a:ext cx="897636" cy="861730"/>
          </a:xfrm>
          <a:prstGeom prst="rect">
            <a:avLst/>
          </a:prstGeom>
        </p:spPr>
      </p:pic>
      <p:sp>
        <p:nvSpPr>
          <p:cNvPr id="12" name="object 14">
            <a:extLst>
              <a:ext uri="{FF2B5EF4-FFF2-40B4-BE49-F238E27FC236}">
                <a16:creationId xmlns:a16="http://schemas.microsoft.com/office/drawing/2014/main" id="{73D6A05C-1A22-6F55-38A3-B76DDF24304F}"/>
              </a:ext>
            </a:extLst>
          </p:cNvPr>
          <p:cNvSpPr txBox="1">
            <a:spLocks/>
          </p:cNvSpPr>
          <p:nvPr/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25"/>
              </a:spcBef>
            </a:pPr>
            <a:r>
              <a:rPr lang="en-US" b="1" spc="70">
                <a:latin typeface="Trebuchet MS"/>
                <a:cs typeface="Trebuchet MS"/>
              </a:rPr>
              <a:t>HCI</a:t>
            </a:r>
            <a:r>
              <a:rPr lang="en-US" b="1" spc="-38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lang="en-US" b="1" spc="49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/>
              <a:t>Computer Science Department – BINUS</a:t>
            </a:r>
            <a:endParaRPr lang="en-US" spc="9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6764" y="1380744"/>
            <a:ext cx="1605280" cy="1358265"/>
          </a:xfrm>
          <a:custGeom>
            <a:avLst/>
            <a:gdLst/>
            <a:ahLst/>
            <a:cxnLst/>
            <a:rect l="l" t="t" r="r" b="b"/>
            <a:pathLst>
              <a:path w="1605279" h="1358264">
                <a:moveTo>
                  <a:pt x="1378458" y="0"/>
                </a:moveTo>
                <a:lnTo>
                  <a:pt x="226313" y="0"/>
                </a:lnTo>
                <a:lnTo>
                  <a:pt x="180710" y="4598"/>
                </a:lnTo>
                <a:lnTo>
                  <a:pt x="138231" y="17787"/>
                </a:lnTo>
                <a:lnTo>
                  <a:pt x="99789" y="38656"/>
                </a:lnTo>
                <a:lnTo>
                  <a:pt x="66294" y="66294"/>
                </a:lnTo>
                <a:lnTo>
                  <a:pt x="38656" y="99789"/>
                </a:lnTo>
                <a:lnTo>
                  <a:pt x="17787" y="138231"/>
                </a:lnTo>
                <a:lnTo>
                  <a:pt x="4598" y="180710"/>
                </a:lnTo>
                <a:lnTo>
                  <a:pt x="0" y="226313"/>
                </a:lnTo>
                <a:lnTo>
                  <a:pt x="0" y="1131569"/>
                </a:lnTo>
                <a:lnTo>
                  <a:pt x="4598" y="1177173"/>
                </a:lnTo>
                <a:lnTo>
                  <a:pt x="17787" y="1219652"/>
                </a:lnTo>
                <a:lnTo>
                  <a:pt x="38656" y="1258094"/>
                </a:lnTo>
                <a:lnTo>
                  <a:pt x="66294" y="1291589"/>
                </a:lnTo>
                <a:lnTo>
                  <a:pt x="99789" y="1319227"/>
                </a:lnTo>
                <a:lnTo>
                  <a:pt x="138231" y="1340096"/>
                </a:lnTo>
                <a:lnTo>
                  <a:pt x="180710" y="1353285"/>
                </a:lnTo>
                <a:lnTo>
                  <a:pt x="226313" y="1357883"/>
                </a:lnTo>
                <a:lnTo>
                  <a:pt x="1378458" y="1357883"/>
                </a:lnTo>
                <a:lnTo>
                  <a:pt x="1424061" y="1353285"/>
                </a:lnTo>
                <a:lnTo>
                  <a:pt x="1466540" y="1340096"/>
                </a:lnTo>
                <a:lnTo>
                  <a:pt x="1504982" y="1319227"/>
                </a:lnTo>
                <a:lnTo>
                  <a:pt x="1538477" y="1291589"/>
                </a:lnTo>
                <a:lnTo>
                  <a:pt x="1566115" y="1258094"/>
                </a:lnTo>
                <a:lnTo>
                  <a:pt x="1586984" y="1219652"/>
                </a:lnTo>
                <a:lnTo>
                  <a:pt x="1600173" y="1177173"/>
                </a:lnTo>
                <a:lnTo>
                  <a:pt x="1604772" y="1131569"/>
                </a:lnTo>
                <a:lnTo>
                  <a:pt x="1604772" y="226313"/>
                </a:lnTo>
                <a:lnTo>
                  <a:pt x="1600173" y="180710"/>
                </a:lnTo>
                <a:lnTo>
                  <a:pt x="1586984" y="138231"/>
                </a:lnTo>
                <a:lnTo>
                  <a:pt x="1566115" y="99789"/>
                </a:lnTo>
                <a:lnTo>
                  <a:pt x="1538477" y="66294"/>
                </a:lnTo>
                <a:lnTo>
                  <a:pt x="1504982" y="38656"/>
                </a:lnTo>
                <a:lnTo>
                  <a:pt x="1466540" y="17787"/>
                </a:lnTo>
                <a:lnTo>
                  <a:pt x="1424061" y="4598"/>
                </a:lnTo>
                <a:lnTo>
                  <a:pt x="137845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5435" y="733044"/>
            <a:ext cx="4453255" cy="100965"/>
          </a:xfrm>
          <a:custGeom>
            <a:avLst/>
            <a:gdLst/>
            <a:ahLst/>
            <a:cxnLst/>
            <a:rect l="l" t="t" r="r" b="b"/>
            <a:pathLst>
              <a:path w="4453255" h="100965">
                <a:moveTo>
                  <a:pt x="4453127" y="0"/>
                </a:moveTo>
                <a:lnTo>
                  <a:pt x="0" y="0"/>
                </a:lnTo>
                <a:lnTo>
                  <a:pt x="0" y="100584"/>
                </a:lnTo>
                <a:lnTo>
                  <a:pt x="4453127" y="100584"/>
                </a:lnTo>
                <a:lnTo>
                  <a:pt x="4453127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5" name="object 5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4872" y="317005"/>
            <a:ext cx="50634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i="0" spc="-175" dirty="0"/>
              <a:t>SCOPE OF INTERACTION DESIGN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6341" y="2361692"/>
            <a:ext cx="1273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rebuchet MS"/>
                <a:cs typeface="Trebuchet MS"/>
              </a:rPr>
              <a:t>D</a:t>
            </a:r>
            <a:r>
              <a:rPr sz="1400" b="1" spc="-35" dirty="0">
                <a:latin typeface="Trebuchet MS"/>
                <a:cs typeface="Trebuchet MS"/>
              </a:rPr>
              <a:t>esain</a:t>
            </a:r>
            <a:r>
              <a:rPr sz="1400" b="1" spc="-1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I</a:t>
            </a:r>
            <a:r>
              <a:rPr sz="1400" b="1" spc="-60" dirty="0">
                <a:latin typeface="Trebuchet MS"/>
                <a:cs typeface="Trebuchet MS"/>
              </a:rPr>
              <a:t>n</a:t>
            </a:r>
            <a:r>
              <a:rPr sz="1400" b="1" spc="-35" dirty="0">
                <a:latin typeface="Trebuchet MS"/>
                <a:cs typeface="Trebuchet MS"/>
              </a:rPr>
              <a:t>t</a:t>
            </a:r>
            <a:r>
              <a:rPr sz="1400" b="1" spc="-95" dirty="0">
                <a:latin typeface="Trebuchet MS"/>
                <a:cs typeface="Trebuchet MS"/>
              </a:rPr>
              <a:t>e</a:t>
            </a:r>
            <a:r>
              <a:rPr sz="1400" b="1" spc="-70" dirty="0">
                <a:latin typeface="Trebuchet MS"/>
                <a:cs typeface="Trebuchet MS"/>
              </a:rPr>
              <a:t>r</a:t>
            </a:r>
            <a:r>
              <a:rPr sz="1400" b="1" spc="-20" dirty="0">
                <a:latin typeface="Trebuchet MS"/>
                <a:cs typeface="Trebuchet MS"/>
              </a:rPr>
              <a:t>aksi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1324736"/>
            <a:ext cx="2279141" cy="1343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3" algn="r">
              <a:lnSpc>
                <a:spcPct val="100000"/>
              </a:lnSpc>
              <a:spcBef>
                <a:spcPts val="100"/>
              </a:spcBef>
            </a:pPr>
            <a:r>
              <a:rPr lang="en-ID" sz="1200" b="1" spc="-30" dirty="0">
                <a:latin typeface="Trebuchet MS"/>
                <a:cs typeface="Trebuchet MS"/>
              </a:rPr>
              <a:t>Disciplines</a:t>
            </a:r>
          </a:p>
          <a:p>
            <a:pPr marL="11113" algn="r">
              <a:lnSpc>
                <a:spcPct val="100000"/>
              </a:lnSpc>
              <a:spcBef>
                <a:spcPts val="100"/>
              </a:spcBef>
            </a:pPr>
            <a:endParaRPr lang="en-ID" sz="1200" b="1" spc="-30" dirty="0">
              <a:latin typeface="Trebuchet MS"/>
              <a:cs typeface="Trebuchet MS"/>
            </a:endParaRPr>
          </a:p>
          <a:p>
            <a:pPr marL="182563" indent="-171450" algn="r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200" spc="-30" dirty="0">
                <a:latin typeface="Trebuchet MS"/>
                <a:cs typeface="Trebuchet MS"/>
              </a:rPr>
              <a:t>Ergonomics Psychology (Cognition)
Informatics Engineering Computer Science Social Sciences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5628" y="1324736"/>
            <a:ext cx="1217295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ID" sz="1200" b="1" spc="-60" dirty="0">
                <a:latin typeface="Trebuchet MS"/>
                <a:cs typeface="Trebuchet MS"/>
              </a:rPr>
              <a:t>Design Application
</a:t>
            </a:r>
          </a:p>
          <a:p>
            <a:pPr marL="18478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200" spc="-60" dirty="0">
                <a:latin typeface="Trebuchet MS"/>
                <a:cs typeface="Trebuchet MS"/>
              </a:rPr>
              <a:t>Graphic Design </a:t>
            </a:r>
          </a:p>
          <a:p>
            <a:pPr marL="18478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200" spc="-60" dirty="0">
                <a:latin typeface="Trebuchet MS"/>
                <a:cs typeface="Trebuchet MS"/>
              </a:rPr>
              <a:t>Product Design </a:t>
            </a:r>
          </a:p>
          <a:p>
            <a:pPr marL="18478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200" spc="-60" dirty="0">
                <a:latin typeface="Trebuchet MS"/>
                <a:cs typeface="Trebuchet MS"/>
              </a:rPr>
              <a:t>Artistic Design </a:t>
            </a:r>
          </a:p>
          <a:p>
            <a:pPr marL="18478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200" spc="-60" dirty="0">
                <a:latin typeface="Trebuchet MS"/>
                <a:cs typeface="Trebuchet MS"/>
              </a:rPr>
              <a:t>Film Industry </a:t>
            </a:r>
          </a:p>
          <a:p>
            <a:pPr marL="184785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z="1200" spc="-60" dirty="0">
                <a:latin typeface="Trebuchet MS"/>
                <a:cs typeface="Trebuchet MS"/>
              </a:rPr>
              <a:t>Industrial Design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5475" y="3124326"/>
            <a:ext cx="3159125" cy="1476686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935"/>
              </a:spcBef>
            </a:pPr>
            <a:r>
              <a:rPr sz="1200" b="1" spc="5" dirty="0" err="1">
                <a:latin typeface="Trebuchet MS"/>
                <a:cs typeface="Trebuchet MS"/>
              </a:rPr>
              <a:t>Mul</a:t>
            </a:r>
            <a:r>
              <a:rPr sz="1200" b="1" spc="-10" dirty="0" err="1">
                <a:latin typeface="Trebuchet MS"/>
                <a:cs typeface="Trebuchet MS"/>
              </a:rPr>
              <a:t>t</a:t>
            </a:r>
            <a:r>
              <a:rPr sz="1200" b="1" spc="-45" dirty="0" err="1">
                <a:latin typeface="Trebuchet MS"/>
                <a:cs typeface="Trebuchet MS"/>
              </a:rPr>
              <a:t>idi</a:t>
            </a:r>
            <a:r>
              <a:rPr sz="1200" b="1" spc="-15" dirty="0" err="1">
                <a:latin typeface="Trebuchet MS"/>
                <a:cs typeface="Trebuchet MS"/>
              </a:rPr>
              <a:t>si</a:t>
            </a:r>
            <a:r>
              <a:rPr sz="1200" b="1" spc="-25" dirty="0" err="1">
                <a:latin typeface="Trebuchet MS"/>
                <a:cs typeface="Trebuchet MS"/>
              </a:rPr>
              <a:t>p</a:t>
            </a:r>
            <a:r>
              <a:rPr sz="1200" b="1" spc="-45" dirty="0" err="1">
                <a:latin typeface="Trebuchet MS"/>
                <a:cs typeface="Trebuchet MS"/>
              </a:rPr>
              <a:t>lin</a:t>
            </a:r>
            <a:r>
              <a:rPr lang="en-US" sz="1200" b="1" spc="-45" dirty="0" err="1">
                <a:latin typeface="Trebuchet MS"/>
                <a:cs typeface="Trebuchet MS"/>
              </a:rPr>
              <a:t>ary</a:t>
            </a:r>
            <a:endParaRPr sz="1200" dirty="0">
              <a:latin typeface="Trebuchet MS"/>
              <a:cs typeface="Trebuchet MS"/>
            </a:endParaRPr>
          </a:p>
          <a:p>
            <a:pPr marL="184785" indent="-1714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41500" algn="l"/>
              </a:tabLst>
            </a:pPr>
            <a:r>
              <a:rPr lang="en-US" sz="1200" spc="-60" dirty="0">
                <a:latin typeface="Trebuchet MS"/>
              </a:rPr>
              <a:t>Human</a:t>
            </a:r>
            <a:r>
              <a:rPr sz="1200" spc="-60" dirty="0">
                <a:latin typeface="Trebuchet MS"/>
              </a:rPr>
              <a:t> </a:t>
            </a:r>
            <a:r>
              <a:rPr lang="en-US" sz="1200" spc="-60" dirty="0">
                <a:latin typeface="Trebuchet MS"/>
              </a:rPr>
              <a:t>Factors</a:t>
            </a:r>
          </a:p>
          <a:p>
            <a:pPr marL="184785" indent="-1714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41500" algn="l"/>
              </a:tabLst>
            </a:pPr>
            <a:r>
              <a:rPr lang="en-US" sz="1200" spc="-60" dirty="0">
                <a:latin typeface="Trebuchet MS"/>
              </a:rPr>
              <a:t>Cognitive Engineering</a:t>
            </a:r>
          </a:p>
          <a:p>
            <a:pPr marL="184785" indent="-1714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41500" algn="l"/>
              </a:tabLst>
            </a:pPr>
            <a:r>
              <a:rPr sz="1200" spc="-60" dirty="0">
                <a:latin typeface="Trebuchet MS"/>
              </a:rPr>
              <a:t>Human Computer Interaction</a:t>
            </a:r>
          </a:p>
          <a:p>
            <a:pPr marL="184785" indent="-1714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53564" algn="l"/>
              </a:tabLst>
            </a:pPr>
            <a:r>
              <a:rPr lang="en-ID" sz="1200" spc="-60" dirty="0">
                <a:latin typeface="Trebuchet MS"/>
              </a:rPr>
              <a:t>Cognitive Ergonomics</a:t>
            </a:r>
            <a:r>
              <a:rPr sz="1200" spc="-60" dirty="0">
                <a:latin typeface="Trebuchet MS"/>
              </a:rPr>
              <a:t>	</a:t>
            </a:r>
            <a:endParaRPr lang="en-US" sz="1200" spc="-60" dirty="0">
              <a:latin typeface="Trebuchet MS"/>
            </a:endParaRPr>
          </a:p>
          <a:p>
            <a:pPr marL="184785" indent="-1714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53564" algn="l"/>
              </a:tabLst>
            </a:pPr>
            <a:r>
              <a:rPr lang="en-ID" sz="1200" spc="-60" dirty="0">
                <a:latin typeface="Trebuchet MS"/>
              </a:rPr>
              <a:t>Information System</a:t>
            </a:r>
            <a:endParaRPr lang="en-US" sz="1200" spc="-60" dirty="0">
              <a:latin typeface="Trebuchet MS"/>
            </a:endParaRPr>
          </a:p>
          <a:p>
            <a:pPr marL="184785" indent="-1714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853564" algn="l"/>
              </a:tabLst>
            </a:pPr>
            <a:r>
              <a:rPr sz="1200" spc="-60" dirty="0">
                <a:latin typeface="Trebuchet MS"/>
              </a:rPr>
              <a:t>Computer-Supported Cooperative</a:t>
            </a:r>
            <a:r>
              <a:rPr lang="en-US" sz="1200" spc="-60" dirty="0">
                <a:latin typeface="Trebuchet MS"/>
              </a:rPr>
              <a:t> </a:t>
            </a:r>
            <a:r>
              <a:rPr sz="1200" spc="-60" dirty="0">
                <a:latin typeface="Trebuchet MS"/>
              </a:rPr>
              <a:t>Work (CSCW)</a:t>
            </a:r>
          </a:p>
        </p:txBody>
      </p:sp>
      <p:sp>
        <p:nvSpPr>
          <p:cNvPr id="12" name="object 12"/>
          <p:cNvSpPr/>
          <p:nvPr/>
        </p:nvSpPr>
        <p:spPr>
          <a:xfrm>
            <a:off x="3269741" y="1398269"/>
            <a:ext cx="146685" cy="1358265"/>
          </a:xfrm>
          <a:custGeom>
            <a:avLst/>
            <a:gdLst/>
            <a:ahLst/>
            <a:cxnLst/>
            <a:rect l="l" t="t" r="r" b="b"/>
            <a:pathLst>
              <a:path w="146685" h="1358264">
                <a:moveTo>
                  <a:pt x="0" y="0"/>
                </a:moveTo>
                <a:lnTo>
                  <a:pt x="28467" y="958"/>
                </a:lnTo>
                <a:lnTo>
                  <a:pt x="51720" y="3571"/>
                </a:lnTo>
                <a:lnTo>
                  <a:pt x="67401" y="7447"/>
                </a:lnTo>
                <a:lnTo>
                  <a:pt x="73152" y="12191"/>
                </a:lnTo>
                <a:lnTo>
                  <a:pt x="73152" y="666749"/>
                </a:lnTo>
                <a:lnTo>
                  <a:pt x="78902" y="671494"/>
                </a:lnTo>
                <a:lnTo>
                  <a:pt x="94583" y="675370"/>
                </a:lnTo>
                <a:lnTo>
                  <a:pt x="117836" y="677983"/>
                </a:lnTo>
                <a:lnTo>
                  <a:pt x="146304" y="678941"/>
                </a:lnTo>
                <a:lnTo>
                  <a:pt x="117836" y="679900"/>
                </a:lnTo>
                <a:lnTo>
                  <a:pt x="94583" y="682513"/>
                </a:lnTo>
                <a:lnTo>
                  <a:pt x="78902" y="686389"/>
                </a:lnTo>
                <a:lnTo>
                  <a:pt x="73152" y="691133"/>
                </a:lnTo>
                <a:lnTo>
                  <a:pt x="73152" y="1345691"/>
                </a:lnTo>
                <a:lnTo>
                  <a:pt x="67401" y="1350436"/>
                </a:lnTo>
                <a:lnTo>
                  <a:pt x="51720" y="1354312"/>
                </a:lnTo>
                <a:lnTo>
                  <a:pt x="28467" y="1356925"/>
                </a:lnTo>
                <a:lnTo>
                  <a:pt x="0" y="1357883"/>
                </a:lnTo>
              </a:path>
            </a:pathLst>
          </a:custGeom>
          <a:ln w="19811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5678" y="1398269"/>
            <a:ext cx="144780" cy="1358265"/>
          </a:xfrm>
          <a:custGeom>
            <a:avLst/>
            <a:gdLst/>
            <a:ahLst/>
            <a:cxnLst/>
            <a:rect l="l" t="t" r="r" b="b"/>
            <a:pathLst>
              <a:path w="144779" h="1358264">
                <a:moveTo>
                  <a:pt x="144780" y="1357883"/>
                </a:moveTo>
                <a:lnTo>
                  <a:pt x="116591" y="1356927"/>
                </a:lnTo>
                <a:lnTo>
                  <a:pt x="93583" y="1354327"/>
                </a:lnTo>
                <a:lnTo>
                  <a:pt x="78075" y="1350490"/>
                </a:lnTo>
                <a:lnTo>
                  <a:pt x="72389" y="1345818"/>
                </a:lnTo>
                <a:lnTo>
                  <a:pt x="72389" y="691006"/>
                </a:lnTo>
                <a:lnTo>
                  <a:pt x="66704" y="686335"/>
                </a:lnTo>
                <a:lnTo>
                  <a:pt x="51196" y="682497"/>
                </a:lnTo>
                <a:lnTo>
                  <a:pt x="28188" y="679898"/>
                </a:lnTo>
                <a:lnTo>
                  <a:pt x="0" y="678941"/>
                </a:lnTo>
                <a:lnTo>
                  <a:pt x="28188" y="677985"/>
                </a:lnTo>
                <a:lnTo>
                  <a:pt x="51196" y="675385"/>
                </a:lnTo>
                <a:lnTo>
                  <a:pt x="66704" y="671548"/>
                </a:lnTo>
                <a:lnTo>
                  <a:pt x="72389" y="666876"/>
                </a:lnTo>
                <a:lnTo>
                  <a:pt x="72389" y="12064"/>
                </a:lnTo>
                <a:lnTo>
                  <a:pt x="78075" y="7393"/>
                </a:lnTo>
                <a:lnTo>
                  <a:pt x="93583" y="3555"/>
                </a:lnTo>
                <a:lnTo>
                  <a:pt x="116591" y="956"/>
                </a:lnTo>
                <a:lnTo>
                  <a:pt x="144780" y="0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44873" y="2903982"/>
            <a:ext cx="1356360" cy="146685"/>
          </a:xfrm>
          <a:custGeom>
            <a:avLst/>
            <a:gdLst/>
            <a:ahLst/>
            <a:cxnLst/>
            <a:rect l="l" t="t" r="r" b="b"/>
            <a:pathLst>
              <a:path w="1356360" h="146685">
                <a:moveTo>
                  <a:pt x="0" y="146304"/>
                </a:moveTo>
                <a:lnTo>
                  <a:pt x="958" y="117836"/>
                </a:lnTo>
                <a:lnTo>
                  <a:pt x="3571" y="94583"/>
                </a:lnTo>
                <a:lnTo>
                  <a:pt x="7447" y="78902"/>
                </a:lnTo>
                <a:lnTo>
                  <a:pt x="12191" y="73151"/>
                </a:lnTo>
                <a:lnTo>
                  <a:pt x="665988" y="73151"/>
                </a:lnTo>
                <a:lnTo>
                  <a:pt x="670732" y="67401"/>
                </a:lnTo>
                <a:lnTo>
                  <a:pt x="674608" y="51720"/>
                </a:lnTo>
                <a:lnTo>
                  <a:pt x="677221" y="28467"/>
                </a:lnTo>
                <a:lnTo>
                  <a:pt x="678179" y="0"/>
                </a:lnTo>
                <a:lnTo>
                  <a:pt x="679138" y="28467"/>
                </a:lnTo>
                <a:lnTo>
                  <a:pt x="681751" y="51720"/>
                </a:lnTo>
                <a:lnTo>
                  <a:pt x="685627" y="67401"/>
                </a:lnTo>
                <a:lnTo>
                  <a:pt x="690372" y="73151"/>
                </a:lnTo>
                <a:lnTo>
                  <a:pt x="1344167" y="73151"/>
                </a:lnTo>
                <a:lnTo>
                  <a:pt x="1348912" y="78902"/>
                </a:lnTo>
                <a:lnTo>
                  <a:pt x="1352788" y="94583"/>
                </a:lnTo>
                <a:lnTo>
                  <a:pt x="1355401" y="117836"/>
                </a:lnTo>
                <a:lnTo>
                  <a:pt x="1356360" y="146304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9505" y="1684142"/>
            <a:ext cx="794003" cy="6775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806" y="1380744"/>
            <a:ext cx="794004" cy="58288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219955" y="1499616"/>
            <a:ext cx="794385" cy="795655"/>
            <a:chOff x="4219955" y="1499616"/>
            <a:chExt cx="794385" cy="795655"/>
          </a:xfrm>
        </p:grpSpPr>
        <p:sp>
          <p:nvSpPr>
            <p:cNvPr id="18" name="object 18"/>
            <p:cNvSpPr/>
            <p:nvPr/>
          </p:nvSpPr>
          <p:spPr>
            <a:xfrm>
              <a:off x="4219955" y="1499616"/>
              <a:ext cx="794385" cy="795655"/>
            </a:xfrm>
            <a:custGeom>
              <a:avLst/>
              <a:gdLst/>
              <a:ahLst/>
              <a:cxnLst/>
              <a:rect l="l" t="t" r="r" b="b"/>
              <a:pathLst>
                <a:path w="794385" h="795655">
                  <a:moveTo>
                    <a:pt x="397002" y="0"/>
                  </a:moveTo>
                  <a:lnTo>
                    <a:pt x="350713" y="2675"/>
                  </a:lnTo>
                  <a:lnTo>
                    <a:pt x="305990" y="10503"/>
                  </a:lnTo>
                  <a:lnTo>
                    <a:pt x="263131" y="23185"/>
                  </a:lnTo>
                  <a:lnTo>
                    <a:pt x="222435" y="40423"/>
                  </a:lnTo>
                  <a:lnTo>
                    <a:pt x="184198" y="61919"/>
                  </a:lnTo>
                  <a:lnTo>
                    <a:pt x="148721" y="87374"/>
                  </a:lnTo>
                  <a:lnTo>
                    <a:pt x="116300" y="116490"/>
                  </a:lnTo>
                  <a:lnTo>
                    <a:pt x="87234" y="148969"/>
                  </a:lnTo>
                  <a:lnTo>
                    <a:pt x="61822" y="184513"/>
                  </a:lnTo>
                  <a:lnTo>
                    <a:pt x="40361" y="222823"/>
                  </a:lnTo>
                  <a:lnTo>
                    <a:pt x="23150" y="263602"/>
                  </a:lnTo>
                  <a:lnTo>
                    <a:pt x="10488" y="306550"/>
                  </a:lnTo>
                  <a:lnTo>
                    <a:pt x="2671" y="351370"/>
                  </a:lnTo>
                  <a:lnTo>
                    <a:pt x="0" y="397764"/>
                  </a:lnTo>
                  <a:lnTo>
                    <a:pt x="2671" y="444157"/>
                  </a:lnTo>
                  <a:lnTo>
                    <a:pt x="10488" y="488977"/>
                  </a:lnTo>
                  <a:lnTo>
                    <a:pt x="23150" y="531925"/>
                  </a:lnTo>
                  <a:lnTo>
                    <a:pt x="40361" y="572704"/>
                  </a:lnTo>
                  <a:lnTo>
                    <a:pt x="61822" y="611014"/>
                  </a:lnTo>
                  <a:lnTo>
                    <a:pt x="87234" y="646558"/>
                  </a:lnTo>
                  <a:lnTo>
                    <a:pt x="116300" y="679037"/>
                  </a:lnTo>
                  <a:lnTo>
                    <a:pt x="148721" y="708153"/>
                  </a:lnTo>
                  <a:lnTo>
                    <a:pt x="184198" y="733608"/>
                  </a:lnTo>
                  <a:lnTo>
                    <a:pt x="222435" y="755104"/>
                  </a:lnTo>
                  <a:lnTo>
                    <a:pt x="263131" y="772342"/>
                  </a:lnTo>
                  <a:lnTo>
                    <a:pt x="305990" y="785024"/>
                  </a:lnTo>
                  <a:lnTo>
                    <a:pt x="350713" y="792852"/>
                  </a:lnTo>
                  <a:lnTo>
                    <a:pt x="397002" y="795528"/>
                  </a:lnTo>
                  <a:lnTo>
                    <a:pt x="443290" y="792852"/>
                  </a:lnTo>
                  <a:lnTo>
                    <a:pt x="488013" y="785024"/>
                  </a:lnTo>
                  <a:lnTo>
                    <a:pt x="530872" y="772342"/>
                  </a:lnTo>
                  <a:lnTo>
                    <a:pt x="571568" y="755104"/>
                  </a:lnTo>
                  <a:lnTo>
                    <a:pt x="609805" y="733608"/>
                  </a:lnTo>
                  <a:lnTo>
                    <a:pt x="645282" y="708153"/>
                  </a:lnTo>
                  <a:lnTo>
                    <a:pt x="677703" y="679037"/>
                  </a:lnTo>
                  <a:lnTo>
                    <a:pt x="706769" y="646558"/>
                  </a:lnTo>
                  <a:lnTo>
                    <a:pt x="732181" y="611014"/>
                  </a:lnTo>
                  <a:lnTo>
                    <a:pt x="753642" y="572704"/>
                  </a:lnTo>
                  <a:lnTo>
                    <a:pt x="770853" y="531925"/>
                  </a:lnTo>
                  <a:lnTo>
                    <a:pt x="783515" y="488977"/>
                  </a:lnTo>
                  <a:lnTo>
                    <a:pt x="791332" y="444157"/>
                  </a:lnTo>
                  <a:lnTo>
                    <a:pt x="794004" y="397764"/>
                  </a:lnTo>
                  <a:lnTo>
                    <a:pt x="791332" y="351370"/>
                  </a:lnTo>
                  <a:lnTo>
                    <a:pt x="783515" y="306550"/>
                  </a:lnTo>
                  <a:lnTo>
                    <a:pt x="770853" y="263602"/>
                  </a:lnTo>
                  <a:lnTo>
                    <a:pt x="753642" y="222823"/>
                  </a:lnTo>
                  <a:lnTo>
                    <a:pt x="732181" y="184513"/>
                  </a:lnTo>
                  <a:lnTo>
                    <a:pt x="706769" y="148969"/>
                  </a:lnTo>
                  <a:lnTo>
                    <a:pt x="677703" y="116490"/>
                  </a:lnTo>
                  <a:lnTo>
                    <a:pt x="645282" y="87374"/>
                  </a:lnTo>
                  <a:lnTo>
                    <a:pt x="609805" y="61919"/>
                  </a:lnTo>
                  <a:lnTo>
                    <a:pt x="571568" y="40423"/>
                  </a:lnTo>
                  <a:lnTo>
                    <a:pt x="530872" y="23185"/>
                  </a:lnTo>
                  <a:lnTo>
                    <a:pt x="488013" y="10503"/>
                  </a:lnTo>
                  <a:lnTo>
                    <a:pt x="443290" y="2675"/>
                  </a:lnTo>
                  <a:lnTo>
                    <a:pt x="397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4923" y="1578864"/>
              <a:ext cx="585215" cy="585216"/>
            </a:xfrm>
            <a:prstGeom prst="rect">
              <a:avLst/>
            </a:prstGeom>
          </p:spPr>
        </p:pic>
      </p:grpSp>
      <p:sp>
        <p:nvSpPr>
          <p:cNvPr id="21" name="object 14">
            <a:extLst>
              <a:ext uri="{FF2B5EF4-FFF2-40B4-BE49-F238E27FC236}">
                <a16:creationId xmlns:a16="http://schemas.microsoft.com/office/drawing/2014/main" id="{30EC0AE6-6C8C-C369-05F4-EB36A677CB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" y="2283079"/>
            <a:ext cx="88287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200" i="0" spc="-225" dirty="0">
                <a:solidFill>
                  <a:srgbClr val="FFFFFF"/>
                </a:solidFill>
              </a:rPr>
              <a:t>PURPOSE AND BENEFITS OF IMPLEMENTATION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195" y="2072639"/>
            <a:ext cx="337185" cy="1103630"/>
          </a:xfrm>
          <a:custGeom>
            <a:avLst/>
            <a:gdLst/>
            <a:ahLst/>
            <a:cxnLst/>
            <a:rect l="l" t="t" r="r" b="b"/>
            <a:pathLst>
              <a:path w="337184" h="1103630">
                <a:moveTo>
                  <a:pt x="0" y="1103376"/>
                </a:moveTo>
                <a:lnTo>
                  <a:pt x="336803" y="1103376"/>
                </a:lnTo>
                <a:lnTo>
                  <a:pt x="336803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0155" y="1850532"/>
            <a:ext cx="1063752" cy="90903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345435" y="733044"/>
            <a:ext cx="4453255" cy="100965"/>
          </a:xfrm>
          <a:custGeom>
            <a:avLst/>
            <a:gdLst/>
            <a:ahLst/>
            <a:cxnLst/>
            <a:rect l="l" t="t" r="r" b="b"/>
            <a:pathLst>
              <a:path w="4453255" h="100965">
                <a:moveTo>
                  <a:pt x="4453127" y="0"/>
                </a:moveTo>
                <a:lnTo>
                  <a:pt x="0" y="0"/>
                </a:lnTo>
                <a:lnTo>
                  <a:pt x="0" y="100584"/>
                </a:lnTo>
                <a:lnTo>
                  <a:pt x="4453127" y="100584"/>
                </a:lnTo>
                <a:lnTo>
                  <a:pt x="4453127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5" name="object 5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2297" y="367062"/>
            <a:ext cx="489940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3000" i="0" spc="-360" dirty="0"/>
              <a:t>INTERACTION DESIGN OBJECTIVES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9507" y="3009900"/>
            <a:ext cx="2333625" cy="518732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86995" rIns="0" bIns="0" rtlCol="0">
            <a:spAutoFit/>
          </a:bodyPr>
          <a:lstStyle/>
          <a:p>
            <a:pPr marR="224154" indent="-492759" algn="ctr">
              <a:spcBef>
                <a:spcPts val="685"/>
              </a:spcBef>
            </a:pPr>
            <a:r>
              <a:rPr lang="en-ID" sz="1400" spc="-60" dirty="0">
                <a:latin typeface="Lucida Sans Unicode"/>
                <a:cs typeface="Lucida Sans Unicode"/>
              </a:rPr>
              <a:t>Developing</a:t>
            </a:r>
            <a:r>
              <a:rPr lang="en-ID" sz="1400" b="1" spc="-60" dirty="0">
                <a:latin typeface="Lucida Sans Unicode"/>
                <a:cs typeface="Lucida Sans Unicode"/>
              </a:rPr>
              <a:t> usable </a:t>
            </a:r>
            <a:r>
              <a:rPr lang="en-ID" sz="1400" spc="-60" dirty="0">
                <a:latin typeface="Lucida Sans Unicode"/>
                <a:cs typeface="Lucida Sans Unicode"/>
              </a:rPr>
              <a:t>products</a:t>
            </a:r>
            <a:endParaRPr sz="1400" spc="-6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8700" y="3009900"/>
            <a:ext cx="2138680" cy="518732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D" sz="1400" b="1" spc="-60" dirty="0">
                <a:latin typeface="Lucida Sans Unicode"/>
                <a:cs typeface="Lucida Sans Unicode"/>
              </a:rPr>
              <a:t>Engage users</a:t>
            </a:r>
            <a:r>
              <a:rPr lang="en-ID" sz="1400" spc="-60" dirty="0">
                <a:latin typeface="Lucida Sans Unicode"/>
                <a:cs typeface="Lucida Sans Unicode"/>
              </a:rPr>
              <a:t>
in the design process</a:t>
            </a:r>
            <a:endParaRPr sz="1400" spc="-60" dirty="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3911" y="1347216"/>
            <a:ext cx="1823085" cy="1353820"/>
            <a:chOff x="2343911" y="1347216"/>
            <a:chExt cx="1823085" cy="13538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3911" y="1426464"/>
              <a:ext cx="1223772" cy="1274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2863" y="1347216"/>
              <a:ext cx="1063752" cy="11064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2144" y="1348739"/>
            <a:ext cx="1429512" cy="1429512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00D8A4F8-BDA6-A85E-196A-85CAC53B7DF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3" name="object 3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0" y="733044"/>
            <a:ext cx="3023870" cy="100965"/>
          </a:xfrm>
          <a:custGeom>
            <a:avLst/>
            <a:gdLst/>
            <a:ahLst/>
            <a:cxnLst/>
            <a:rect l="l" t="t" r="r" b="b"/>
            <a:pathLst>
              <a:path w="3023870" h="100965">
                <a:moveTo>
                  <a:pt x="3023616" y="0"/>
                </a:moveTo>
                <a:lnTo>
                  <a:pt x="0" y="0"/>
                </a:lnTo>
                <a:lnTo>
                  <a:pt x="0" y="100584"/>
                </a:lnTo>
                <a:lnTo>
                  <a:pt x="3023616" y="100584"/>
                </a:lnTo>
                <a:lnTo>
                  <a:pt x="302361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9683" y="366521"/>
            <a:ext cx="3025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95" dirty="0">
                <a:solidFill>
                  <a:srgbClr val="585858"/>
                </a:solidFill>
                <a:latin typeface="Trebuchet MS"/>
                <a:cs typeface="Trebuchet MS"/>
              </a:rPr>
              <a:t>POINTS</a:t>
            </a:r>
            <a:r>
              <a:rPr sz="3000" b="1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3000" b="1" spc="-430" dirty="0">
                <a:solidFill>
                  <a:srgbClr val="585858"/>
                </a:solidFill>
                <a:latin typeface="Trebuchet MS"/>
                <a:cs typeface="Trebuchet MS"/>
              </a:rPr>
              <a:t>TO</a:t>
            </a:r>
            <a:r>
              <a:rPr sz="3000" b="1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3000" b="1" spc="-260" dirty="0">
                <a:solidFill>
                  <a:srgbClr val="585858"/>
                </a:solidFill>
                <a:latin typeface="Trebuchet MS"/>
                <a:cs typeface="Trebuchet MS"/>
              </a:rPr>
              <a:t>POND</a:t>
            </a:r>
            <a:r>
              <a:rPr sz="3000" b="1" spc="-2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3000" b="1" spc="-3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06427" y="1550873"/>
            <a:ext cx="2371090" cy="1121461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R="194310" indent="-2540" algn="ctr"/>
            <a:r>
              <a:rPr lang="en-ID" sz="1600" kern="1200" spc="-30" dirty="0">
                <a:solidFill>
                  <a:schemeClr val="tx1"/>
                </a:solidFill>
                <a:ea typeface="+mn-ea"/>
              </a:rPr>
              <a:t>Whether the products we develop are really needed and capable solve user problems ?</a:t>
            </a:r>
            <a:endParaRPr sz="1600" kern="1200" spc="-3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1975" y="3183712"/>
            <a:ext cx="249999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https://</a:t>
            </a:r>
            <a:r>
              <a:rPr sz="1200" u="sng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3"/>
              </a:rPr>
              <a:t>www.youtube.com/watch?v=e</a:t>
            </a:r>
            <a:endParaRPr sz="1200" dirty="0">
              <a:latin typeface="Arial MT"/>
              <a:cs typeface="Arial MT"/>
            </a:endParaRPr>
          </a:p>
          <a:p>
            <a:pPr marL="1905" algn="ctr">
              <a:lnSpc>
                <a:spcPts val="1390"/>
              </a:lnSpc>
              <a:spcBef>
                <a:spcPts val="5"/>
              </a:spcBef>
            </a:pPr>
            <a:r>
              <a:rPr sz="1200" u="sng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mYd8GMcfo4</a:t>
            </a:r>
            <a:endParaRPr sz="1200" dirty="0">
              <a:latin typeface="Arial MT"/>
              <a:cs typeface="Arial MT"/>
            </a:endParaRPr>
          </a:p>
          <a:p>
            <a:pPr marL="3175" algn="ctr">
              <a:lnSpc>
                <a:spcPts val="5710"/>
              </a:lnSpc>
            </a:pPr>
            <a:r>
              <a:rPr sz="4800" spc="-5" dirty="0">
                <a:latin typeface="Arial MT"/>
                <a:cs typeface="Arial MT"/>
              </a:rPr>
              <a:t>....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609585D4-3C5A-2615-C02F-8FF53186AEE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  <p:pic>
        <p:nvPicPr>
          <p:cNvPr id="12" name="Online Media 11" descr="China’s ‘useless’ Edison goes viral for crazy inventions">
            <a:hlinkClick r:id="" action="ppaction://media"/>
            <a:extLst>
              <a:ext uri="{FF2B5EF4-FFF2-40B4-BE49-F238E27FC236}">
                <a16:creationId xmlns:a16="http://schemas.microsoft.com/office/drawing/2014/main" id="{EB4C69ED-1900-96A7-91AE-C71FB2EA8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8517" y="1173530"/>
            <a:ext cx="5124956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063" y="733044"/>
            <a:ext cx="7335520" cy="100965"/>
          </a:xfrm>
          <a:custGeom>
            <a:avLst/>
            <a:gdLst/>
            <a:ahLst/>
            <a:cxnLst/>
            <a:rect l="l" t="t" r="r" b="b"/>
            <a:pathLst>
              <a:path w="7335520" h="100965">
                <a:moveTo>
                  <a:pt x="7335011" y="0"/>
                </a:moveTo>
                <a:lnTo>
                  <a:pt x="0" y="0"/>
                </a:lnTo>
                <a:lnTo>
                  <a:pt x="0" y="100584"/>
                </a:lnTo>
                <a:lnTo>
                  <a:pt x="7335011" y="100584"/>
                </a:lnTo>
                <a:lnTo>
                  <a:pt x="7335011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2797" y="332010"/>
            <a:ext cx="783605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b="1" spc="-305">
                <a:solidFill>
                  <a:srgbClr val="585858"/>
                </a:solidFill>
                <a:latin typeface="Trebuchet MS"/>
                <a:cs typeface="Trebuchet MS"/>
              </a:rPr>
              <a:t>ADVANTAGES OF IMPLEMENTING INTERACTION DESIGN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81683"/>
            <a:ext cx="8228330" cy="424180"/>
          </a:xfrm>
          <a:custGeom>
            <a:avLst/>
            <a:gdLst/>
            <a:ahLst/>
            <a:cxnLst/>
            <a:rect l="l" t="t" r="r" b="b"/>
            <a:pathLst>
              <a:path w="8228330" h="424180">
                <a:moveTo>
                  <a:pt x="8228076" y="0"/>
                </a:moveTo>
                <a:lnTo>
                  <a:pt x="0" y="0"/>
                </a:lnTo>
                <a:lnTo>
                  <a:pt x="0" y="423672"/>
                </a:lnTo>
                <a:lnTo>
                  <a:pt x="8228076" y="423672"/>
                </a:lnTo>
                <a:lnTo>
                  <a:pt x="82280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3600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368" y="1200734"/>
            <a:ext cx="367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spc="-12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7616" y="1350009"/>
            <a:ext cx="474599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z="1400" spc="-85" dirty="0">
                <a:latin typeface="Lucida Sans Unicode"/>
                <a:cs typeface="Lucida Sans Unicode"/>
              </a:rPr>
              <a:t>Design interactive products that meet user needs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043683"/>
            <a:ext cx="8228330" cy="424180"/>
          </a:xfrm>
          <a:custGeom>
            <a:avLst/>
            <a:gdLst/>
            <a:ahLst/>
            <a:cxnLst/>
            <a:rect l="l" t="t" r="r" b="b"/>
            <a:pathLst>
              <a:path w="8228330" h="424180">
                <a:moveTo>
                  <a:pt x="8228076" y="0"/>
                </a:moveTo>
                <a:lnTo>
                  <a:pt x="0" y="0"/>
                </a:lnTo>
                <a:lnTo>
                  <a:pt x="0" y="423671"/>
                </a:lnTo>
                <a:lnTo>
                  <a:pt x="8228076" y="423671"/>
                </a:lnTo>
                <a:lnTo>
                  <a:pt x="82280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3600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1368" y="1962988"/>
            <a:ext cx="367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25" dirty="0">
                <a:latin typeface="Trebuchet MS"/>
                <a:cs typeface="Trebuchet MS"/>
              </a:rPr>
              <a:t>2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7616" y="2112391"/>
            <a:ext cx="5899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400" spc="-80">
                <a:latin typeface="Lucida Sans Unicode"/>
                <a:cs typeface="Lucida Sans Unicode"/>
              </a:rPr>
              <a:t>Offers many solutions because there is no one solution to all problems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2805683"/>
            <a:ext cx="8228330" cy="424180"/>
          </a:xfrm>
          <a:custGeom>
            <a:avLst/>
            <a:gdLst/>
            <a:ahLst/>
            <a:cxnLst/>
            <a:rect l="l" t="t" r="r" b="b"/>
            <a:pathLst>
              <a:path w="8228330" h="424180">
                <a:moveTo>
                  <a:pt x="8228076" y="0"/>
                </a:moveTo>
                <a:lnTo>
                  <a:pt x="0" y="0"/>
                </a:lnTo>
                <a:lnTo>
                  <a:pt x="0" y="423671"/>
                </a:lnTo>
                <a:lnTo>
                  <a:pt x="8228076" y="423671"/>
                </a:lnTo>
                <a:lnTo>
                  <a:pt x="82280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3600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1368" y="2725673"/>
            <a:ext cx="367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25" dirty="0">
                <a:latin typeface="Trebuchet MS"/>
                <a:cs typeface="Trebuchet MS"/>
              </a:rPr>
              <a:t>3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7616" y="2874391"/>
            <a:ext cx="44742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400" b="1" spc="-60" dirty="0">
                <a:latin typeface="Trebuchet MS"/>
                <a:cs typeface="Trebuchet MS"/>
              </a:rPr>
              <a:t>Not just assuming because assumptions may be wrong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567684"/>
            <a:ext cx="8228330" cy="424180"/>
          </a:xfrm>
          <a:custGeom>
            <a:avLst/>
            <a:gdLst/>
            <a:ahLst/>
            <a:cxnLst/>
            <a:rect l="l" t="t" r="r" b="b"/>
            <a:pathLst>
              <a:path w="8228330" h="424179">
                <a:moveTo>
                  <a:pt x="8228076" y="0"/>
                </a:moveTo>
                <a:lnTo>
                  <a:pt x="0" y="0"/>
                </a:lnTo>
                <a:lnTo>
                  <a:pt x="0" y="423671"/>
                </a:lnTo>
                <a:lnTo>
                  <a:pt x="8228076" y="423671"/>
                </a:lnTo>
                <a:lnTo>
                  <a:pt x="82280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3600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1368" y="3487318"/>
            <a:ext cx="367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25" dirty="0">
                <a:latin typeface="Trebuchet MS"/>
                <a:cs typeface="Trebuchet MS"/>
              </a:rPr>
              <a:t>4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7616" y="3636645"/>
            <a:ext cx="603618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400" b="1" spc="-5" dirty="0">
                <a:latin typeface="Trebuchet MS"/>
                <a:cs typeface="Trebuchet MS"/>
              </a:rPr>
              <a:t>Resolve differences in team and user sensitivities and capabilities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0C46534A-6E4F-AC1B-793F-A3063D8EB7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4" y="2283079"/>
            <a:ext cx="844773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200" i="0" spc="-70" dirty="0">
                <a:solidFill>
                  <a:srgbClr val="FFFFFF"/>
                </a:solidFill>
              </a:rPr>
              <a:t>CHARACTERISTICS OF INTERACTION DESIGN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195" y="2072639"/>
            <a:ext cx="337185" cy="1103630"/>
          </a:xfrm>
          <a:custGeom>
            <a:avLst/>
            <a:gdLst/>
            <a:ahLst/>
            <a:cxnLst/>
            <a:rect l="l" t="t" r="r" b="b"/>
            <a:pathLst>
              <a:path w="337184" h="1103630">
                <a:moveTo>
                  <a:pt x="0" y="1103376"/>
                </a:moveTo>
                <a:lnTo>
                  <a:pt x="336803" y="1103376"/>
                </a:lnTo>
                <a:lnTo>
                  <a:pt x="336803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4003" y="1900427"/>
            <a:ext cx="765048" cy="7086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4571" y="1865376"/>
            <a:ext cx="733044" cy="7330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39028" y="1376172"/>
            <a:ext cx="2326005" cy="2255520"/>
            <a:chOff x="5939028" y="1376172"/>
            <a:chExt cx="2326005" cy="22555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0360" y="1854708"/>
              <a:ext cx="819911" cy="8199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39028" y="1376172"/>
              <a:ext cx="2326005" cy="2255520"/>
            </a:xfrm>
            <a:custGeom>
              <a:avLst/>
              <a:gdLst/>
              <a:ahLst/>
              <a:cxnLst/>
              <a:rect l="l" t="t" r="r" b="b"/>
              <a:pathLst>
                <a:path w="2326004" h="2255520">
                  <a:moveTo>
                    <a:pt x="1949703" y="0"/>
                  </a:moveTo>
                  <a:lnTo>
                    <a:pt x="375920" y="0"/>
                  </a:lnTo>
                  <a:lnTo>
                    <a:pt x="328759" y="2928"/>
                  </a:lnTo>
                  <a:lnTo>
                    <a:pt x="283348" y="11479"/>
                  </a:lnTo>
                  <a:lnTo>
                    <a:pt x="240039" y="25299"/>
                  </a:lnTo>
                  <a:lnTo>
                    <a:pt x="199184" y="44038"/>
                  </a:lnTo>
                  <a:lnTo>
                    <a:pt x="161135" y="67344"/>
                  </a:lnTo>
                  <a:lnTo>
                    <a:pt x="126244" y="94863"/>
                  </a:lnTo>
                  <a:lnTo>
                    <a:pt x="94863" y="126244"/>
                  </a:lnTo>
                  <a:lnTo>
                    <a:pt x="67344" y="161135"/>
                  </a:lnTo>
                  <a:lnTo>
                    <a:pt x="44038" y="199184"/>
                  </a:lnTo>
                  <a:lnTo>
                    <a:pt x="25299" y="240039"/>
                  </a:lnTo>
                  <a:lnTo>
                    <a:pt x="11479" y="283348"/>
                  </a:lnTo>
                  <a:lnTo>
                    <a:pt x="2928" y="328759"/>
                  </a:lnTo>
                  <a:lnTo>
                    <a:pt x="0" y="375919"/>
                  </a:lnTo>
                  <a:lnTo>
                    <a:pt x="0" y="1879600"/>
                  </a:lnTo>
                  <a:lnTo>
                    <a:pt x="2928" y="1926760"/>
                  </a:lnTo>
                  <a:lnTo>
                    <a:pt x="11479" y="1972171"/>
                  </a:lnTo>
                  <a:lnTo>
                    <a:pt x="25299" y="2015480"/>
                  </a:lnTo>
                  <a:lnTo>
                    <a:pt x="44038" y="2056335"/>
                  </a:lnTo>
                  <a:lnTo>
                    <a:pt x="67344" y="2094384"/>
                  </a:lnTo>
                  <a:lnTo>
                    <a:pt x="94863" y="2129275"/>
                  </a:lnTo>
                  <a:lnTo>
                    <a:pt x="126244" y="2160656"/>
                  </a:lnTo>
                  <a:lnTo>
                    <a:pt x="161135" y="2188175"/>
                  </a:lnTo>
                  <a:lnTo>
                    <a:pt x="199184" y="2211481"/>
                  </a:lnTo>
                  <a:lnTo>
                    <a:pt x="240039" y="2230220"/>
                  </a:lnTo>
                  <a:lnTo>
                    <a:pt x="283348" y="2244040"/>
                  </a:lnTo>
                  <a:lnTo>
                    <a:pt x="328759" y="2252591"/>
                  </a:lnTo>
                  <a:lnTo>
                    <a:pt x="375920" y="2255519"/>
                  </a:lnTo>
                  <a:lnTo>
                    <a:pt x="1949703" y="2255519"/>
                  </a:lnTo>
                  <a:lnTo>
                    <a:pt x="1996864" y="2252591"/>
                  </a:lnTo>
                  <a:lnTo>
                    <a:pt x="2042275" y="2244040"/>
                  </a:lnTo>
                  <a:lnTo>
                    <a:pt x="2085584" y="2230220"/>
                  </a:lnTo>
                  <a:lnTo>
                    <a:pt x="2126439" y="2211481"/>
                  </a:lnTo>
                  <a:lnTo>
                    <a:pt x="2164488" y="2188175"/>
                  </a:lnTo>
                  <a:lnTo>
                    <a:pt x="2199379" y="2160656"/>
                  </a:lnTo>
                  <a:lnTo>
                    <a:pt x="2230760" y="2129275"/>
                  </a:lnTo>
                  <a:lnTo>
                    <a:pt x="2258279" y="2094384"/>
                  </a:lnTo>
                  <a:lnTo>
                    <a:pt x="2281585" y="2056335"/>
                  </a:lnTo>
                  <a:lnTo>
                    <a:pt x="2300324" y="2015480"/>
                  </a:lnTo>
                  <a:lnTo>
                    <a:pt x="2314144" y="1972171"/>
                  </a:lnTo>
                  <a:lnTo>
                    <a:pt x="2322695" y="1926760"/>
                  </a:lnTo>
                  <a:lnTo>
                    <a:pt x="2325624" y="1879600"/>
                  </a:lnTo>
                  <a:lnTo>
                    <a:pt x="2325624" y="375919"/>
                  </a:lnTo>
                  <a:lnTo>
                    <a:pt x="2322695" y="328759"/>
                  </a:lnTo>
                  <a:lnTo>
                    <a:pt x="2314144" y="283348"/>
                  </a:lnTo>
                  <a:lnTo>
                    <a:pt x="2300324" y="240039"/>
                  </a:lnTo>
                  <a:lnTo>
                    <a:pt x="2281585" y="199184"/>
                  </a:lnTo>
                  <a:lnTo>
                    <a:pt x="2258279" y="161135"/>
                  </a:lnTo>
                  <a:lnTo>
                    <a:pt x="2230760" y="126244"/>
                  </a:lnTo>
                  <a:lnTo>
                    <a:pt x="2199379" y="94863"/>
                  </a:lnTo>
                  <a:lnTo>
                    <a:pt x="2164488" y="67344"/>
                  </a:lnTo>
                  <a:lnTo>
                    <a:pt x="2126439" y="44038"/>
                  </a:lnTo>
                  <a:lnTo>
                    <a:pt x="2085584" y="25299"/>
                  </a:lnTo>
                  <a:lnTo>
                    <a:pt x="2042275" y="11479"/>
                  </a:lnTo>
                  <a:lnTo>
                    <a:pt x="1996864" y="2928"/>
                  </a:lnTo>
                  <a:lnTo>
                    <a:pt x="1949703" y="0"/>
                  </a:lnTo>
                  <a:close/>
                </a:path>
              </a:pathLst>
            </a:custGeom>
            <a:solidFill>
              <a:srgbClr val="CCCCCC">
                <a:alpha val="6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09827" y="1376172"/>
            <a:ext cx="2326005" cy="2255520"/>
          </a:xfrm>
          <a:custGeom>
            <a:avLst/>
            <a:gdLst/>
            <a:ahLst/>
            <a:cxnLst/>
            <a:rect l="l" t="t" r="r" b="b"/>
            <a:pathLst>
              <a:path w="2326005" h="2255520">
                <a:moveTo>
                  <a:pt x="1949703" y="0"/>
                </a:moveTo>
                <a:lnTo>
                  <a:pt x="375919" y="0"/>
                </a:lnTo>
                <a:lnTo>
                  <a:pt x="328766" y="2928"/>
                </a:lnTo>
                <a:lnTo>
                  <a:pt x="283361" y="11479"/>
                </a:lnTo>
                <a:lnTo>
                  <a:pt x="240055" y="25299"/>
                </a:lnTo>
                <a:lnTo>
                  <a:pt x="199201" y="44038"/>
                </a:lnTo>
                <a:lnTo>
                  <a:pt x="161152" y="67344"/>
                </a:lnTo>
                <a:lnTo>
                  <a:pt x="126259" y="94863"/>
                </a:lnTo>
                <a:lnTo>
                  <a:pt x="94876" y="126244"/>
                </a:lnTo>
                <a:lnTo>
                  <a:pt x="67354" y="161135"/>
                </a:lnTo>
                <a:lnTo>
                  <a:pt x="44046" y="199184"/>
                </a:lnTo>
                <a:lnTo>
                  <a:pt x="25304" y="240039"/>
                </a:lnTo>
                <a:lnTo>
                  <a:pt x="11481" y="283348"/>
                </a:lnTo>
                <a:lnTo>
                  <a:pt x="2929" y="328759"/>
                </a:lnTo>
                <a:lnTo>
                  <a:pt x="0" y="375919"/>
                </a:lnTo>
                <a:lnTo>
                  <a:pt x="0" y="1879600"/>
                </a:lnTo>
                <a:lnTo>
                  <a:pt x="2929" y="1926760"/>
                </a:lnTo>
                <a:lnTo>
                  <a:pt x="11481" y="1972171"/>
                </a:lnTo>
                <a:lnTo>
                  <a:pt x="25304" y="2015480"/>
                </a:lnTo>
                <a:lnTo>
                  <a:pt x="44046" y="2056335"/>
                </a:lnTo>
                <a:lnTo>
                  <a:pt x="67354" y="2094384"/>
                </a:lnTo>
                <a:lnTo>
                  <a:pt x="94876" y="2129275"/>
                </a:lnTo>
                <a:lnTo>
                  <a:pt x="126259" y="2160656"/>
                </a:lnTo>
                <a:lnTo>
                  <a:pt x="161152" y="2188175"/>
                </a:lnTo>
                <a:lnTo>
                  <a:pt x="199201" y="2211481"/>
                </a:lnTo>
                <a:lnTo>
                  <a:pt x="240055" y="2230220"/>
                </a:lnTo>
                <a:lnTo>
                  <a:pt x="283361" y="2244040"/>
                </a:lnTo>
                <a:lnTo>
                  <a:pt x="328766" y="2252591"/>
                </a:lnTo>
                <a:lnTo>
                  <a:pt x="375919" y="2255519"/>
                </a:lnTo>
                <a:lnTo>
                  <a:pt x="1949703" y="2255519"/>
                </a:lnTo>
                <a:lnTo>
                  <a:pt x="1996864" y="2252591"/>
                </a:lnTo>
                <a:lnTo>
                  <a:pt x="2042275" y="2244040"/>
                </a:lnTo>
                <a:lnTo>
                  <a:pt x="2085584" y="2230220"/>
                </a:lnTo>
                <a:lnTo>
                  <a:pt x="2126439" y="2211481"/>
                </a:lnTo>
                <a:lnTo>
                  <a:pt x="2164488" y="2188175"/>
                </a:lnTo>
                <a:lnTo>
                  <a:pt x="2199379" y="2160656"/>
                </a:lnTo>
                <a:lnTo>
                  <a:pt x="2230760" y="2129275"/>
                </a:lnTo>
                <a:lnTo>
                  <a:pt x="2258279" y="2094384"/>
                </a:lnTo>
                <a:lnTo>
                  <a:pt x="2281585" y="2056335"/>
                </a:lnTo>
                <a:lnTo>
                  <a:pt x="2300324" y="2015480"/>
                </a:lnTo>
                <a:lnTo>
                  <a:pt x="2314144" y="1972171"/>
                </a:lnTo>
                <a:lnTo>
                  <a:pt x="2322695" y="1926760"/>
                </a:lnTo>
                <a:lnTo>
                  <a:pt x="2325624" y="1879600"/>
                </a:lnTo>
                <a:lnTo>
                  <a:pt x="2325624" y="375919"/>
                </a:lnTo>
                <a:lnTo>
                  <a:pt x="2322695" y="328759"/>
                </a:lnTo>
                <a:lnTo>
                  <a:pt x="2314144" y="283348"/>
                </a:lnTo>
                <a:lnTo>
                  <a:pt x="2300324" y="240039"/>
                </a:lnTo>
                <a:lnTo>
                  <a:pt x="2281585" y="199184"/>
                </a:lnTo>
                <a:lnTo>
                  <a:pt x="2258279" y="161135"/>
                </a:lnTo>
                <a:lnTo>
                  <a:pt x="2230760" y="126244"/>
                </a:lnTo>
                <a:lnTo>
                  <a:pt x="2199379" y="94863"/>
                </a:lnTo>
                <a:lnTo>
                  <a:pt x="2164488" y="67344"/>
                </a:lnTo>
                <a:lnTo>
                  <a:pt x="2126439" y="44038"/>
                </a:lnTo>
                <a:lnTo>
                  <a:pt x="2085584" y="25299"/>
                </a:lnTo>
                <a:lnTo>
                  <a:pt x="2042275" y="11479"/>
                </a:lnTo>
                <a:lnTo>
                  <a:pt x="1996864" y="2928"/>
                </a:lnTo>
                <a:lnTo>
                  <a:pt x="194970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0" name="object 10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96516" y="343157"/>
            <a:ext cx="701497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i="0" spc="-170" dirty="0"/>
              <a:t>INTERACTION DESIGN CHARACTERISTICS (1)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0994" y="2872486"/>
            <a:ext cx="89979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 algn="ctr">
              <a:lnSpc>
                <a:spcPct val="100000"/>
              </a:lnSpc>
              <a:spcBef>
                <a:spcPts val="100"/>
              </a:spcBef>
            </a:pPr>
            <a:r>
              <a:rPr lang="en-ID" sz="1400" b="1" spc="15" dirty="0">
                <a:latin typeface="Trebuchet MS"/>
                <a:cs typeface="Trebuchet MS"/>
              </a:rPr>
              <a:t>Engaging Users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4428" y="1376172"/>
            <a:ext cx="2326005" cy="2255520"/>
          </a:xfrm>
          <a:custGeom>
            <a:avLst/>
            <a:gdLst/>
            <a:ahLst/>
            <a:cxnLst/>
            <a:rect l="l" t="t" r="r" b="b"/>
            <a:pathLst>
              <a:path w="2326004" h="2255520">
                <a:moveTo>
                  <a:pt x="1949704" y="0"/>
                </a:moveTo>
                <a:lnTo>
                  <a:pt x="375920" y="0"/>
                </a:lnTo>
                <a:lnTo>
                  <a:pt x="328759" y="2928"/>
                </a:lnTo>
                <a:lnTo>
                  <a:pt x="283348" y="11479"/>
                </a:lnTo>
                <a:lnTo>
                  <a:pt x="240039" y="25299"/>
                </a:lnTo>
                <a:lnTo>
                  <a:pt x="199184" y="44038"/>
                </a:lnTo>
                <a:lnTo>
                  <a:pt x="161135" y="67344"/>
                </a:lnTo>
                <a:lnTo>
                  <a:pt x="126244" y="94863"/>
                </a:lnTo>
                <a:lnTo>
                  <a:pt x="94863" y="126244"/>
                </a:lnTo>
                <a:lnTo>
                  <a:pt x="67344" y="161135"/>
                </a:lnTo>
                <a:lnTo>
                  <a:pt x="44038" y="199184"/>
                </a:lnTo>
                <a:lnTo>
                  <a:pt x="25299" y="240039"/>
                </a:lnTo>
                <a:lnTo>
                  <a:pt x="11479" y="283348"/>
                </a:lnTo>
                <a:lnTo>
                  <a:pt x="2928" y="328759"/>
                </a:lnTo>
                <a:lnTo>
                  <a:pt x="0" y="375919"/>
                </a:lnTo>
                <a:lnTo>
                  <a:pt x="0" y="1879600"/>
                </a:lnTo>
                <a:lnTo>
                  <a:pt x="2928" y="1926760"/>
                </a:lnTo>
                <a:lnTo>
                  <a:pt x="11479" y="1972171"/>
                </a:lnTo>
                <a:lnTo>
                  <a:pt x="25299" y="2015480"/>
                </a:lnTo>
                <a:lnTo>
                  <a:pt x="44038" y="2056335"/>
                </a:lnTo>
                <a:lnTo>
                  <a:pt x="67344" y="2094384"/>
                </a:lnTo>
                <a:lnTo>
                  <a:pt x="94863" y="2129275"/>
                </a:lnTo>
                <a:lnTo>
                  <a:pt x="126244" y="2160656"/>
                </a:lnTo>
                <a:lnTo>
                  <a:pt x="161135" y="2188175"/>
                </a:lnTo>
                <a:lnTo>
                  <a:pt x="199184" y="2211481"/>
                </a:lnTo>
                <a:lnTo>
                  <a:pt x="240039" y="2230220"/>
                </a:lnTo>
                <a:lnTo>
                  <a:pt x="283348" y="2244040"/>
                </a:lnTo>
                <a:lnTo>
                  <a:pt x="328759" y="2252591"/>
                </a:lnTo>
                <a:lnTo>
                  <a:pt x="375920" y="2255519"/>
                </a:lnTo>
                <a:lnTo>
                  <a:pt x="1949704" y="2255519"/>
                </a:lnTo>
                <a:lnTo>
                  <a:pt x="1996864" y="2252591"/>
                </a:lnTo>
                <a:lnTo>
                  <a:pt x="2042275" y="2244040"/>
                </a:lnTo>
                <a:lnTo>
                  <a:pt x="2085584" y="2230220"/>
                </a:lnTo>
                <a:lnTo>
                  <a:pt x="2126439" y="2211481"/>
                </a:lnTo>
                <a:lnTo>
                  <a:pt x="2164488" y="2188175"/>
                </a:lnTo>
                <a:lnTo>
                  <a:pt x="2199379" y="2160656"/>
                </a:lnTo>
                <a:lnTo>
                  <a:pt x="2230760" y="2129275"/>
                </a:lnTo>
                <a:lnTo>
                  <a:pt x="2258279" y="2094384"/>
                </a:lnTo>
                <a:lnTo>
                  <a:pt x="2281585" y="2056335"/>
                </a:lnTo>
                <a:lnTo>
                  <a:pt x="2300324" y="2015480"/>
                </a:lnTo>
                <a:lnTo>
                  <a:pt x="2314144" y="1972171"/>
                </a:lnTo>
                <a:lnTo>
                  <a:pt x="2322695" y="1926760"/>
                </a:lnTo>
                <a:lnTo>
                  <a:pt x="2325624" y="1879600"/>
                </a:lnTo>
                <a:lnTo>
                  <a:pt x="2325624" y="375919"/>
                </a:lnTo>
                <a:lnTo>
                  <a:pt x="2322695" y="328759"/>
                </a:lnTo>
                <a:lnTo>
                  <a:pt x="2314144" y="283348"/>
                </a:lnTo>
                <a:lnTo>
                  <a:pt x="2300324" y="240039"/>
                </a:lnTo>
                <a:lnTo>
                  <a:pt x="2281585" y="199184"/>
                </a:lnTo>
                <a:lnTo>
                  <a:pt x="2258279" y="161135"/>
                </a:lnTo>
                <a:lnTo>
                  <a:pt x="2230760" y="126244"/>
                </a:lnTo>
                <a:lnTo>
                  <a:pt x="2199379" y="94863"/>
                </a:lnTo>
                <a:lnTo>
                  <a:pt x="2164488" y="67344"/>
                </a:lnTo>
                <a:lnTo>
                  <a:pt x="2126439" y="44038"/>
                </a:lnTo>
                <a:lnTo>
                  <a:pt x="2085584" y="25299"/>
                </a:lnTo>
                <a:lnTo>
                  <a:pt x="2042275" y="11479"/>
                </a:lnTo>
                <a:lnTo>
                  <a:pt x="1996864" y="2928"/>
                </a:lnTo>
                <a:lnTo>
                  <a:pt x="1949704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93084" y="2765806"/>
            <a:ext cx="19411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D" sz="1400" dirty="0">
                <a:solidFill>
                  <a:srgbClr val="999999"/>
                </a:solidFill>
                <a:latin typeface="Trebuchet MS"/>
                <a:cs typeface="Trebuchet MS"/>
              </a:rPr>
              <a:t>Identify clear Usability Goals and User Experience Goals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2628" y="2978861"/>
            <a:ext cx="5664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999999"/>
                </a:solidFill>
                <a:latin typeface="Trebuchet MS"/>
                <a:cs typeface="Trebuchet MS"/>
              </a:rPr>
              <a:t>I</a:t>
            </a:r>
            <a:r>
              <a:rPr sz="1400" b="1" spc="-55" dirty="0">
                <a:solidFill>
                  <a:srgbClr val="999999"/>
                </a:solidFill>
                <a:latin typeface="Trebuchet MS"/>
                <a:cs typeface="Trebuchet MS"/>
              </a:rPr>
              <a:t>t</a:t>
            </a:r>
            <a:r>
              <a:rPr sz="1400" b="1" spc="-75" dirty="0">
                <a:solidFill>
                  <a:srgbClr val="999999"/>
                </a:solidFill>
                <a:latin typeface="Trebuchet MS"/>
                <a:cs typeface="Trebuchet MS"/>
              </a:rPr>
              <a:t>er</a:t>
            </a:r>
            <a:r>
              <a:rPr sz="1400" b="1" spc="-40" dirty="0">
                <a:solidFill>
                  <a:srgbClr val="999999"/>
                </a:solidFill>
                <a:latin typeface="Trebuchet MS"/>
                <a:cs typeface="Trebuchet MS"/>
              </a:rPr>
              <a:t>atif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11224" y="1642872"/>
            <a:ext cx="1324610" cy="1076325"/>
            <a:chOff x="1411224" y="1642872"/>
            <a:chExt cx="1324610" cy="10763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1012" y="1949196"/>
              <a:ext cx="734568" cy="7696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1224" y="1642872"/>
              <a:ext cx="984503" cy="1031747"/>
            </a:xfrm>
            <a:prstGeom prst="rect">
              <a:avLst/>
            </a:prstGeom>
          </p:spPr>
        </p:pic>
      </p:grpSp>
      <p:sp>
        <p:nvSpPr>
          <p:cNvPr id="21" name="object 14">
            <a:extLst>
              <a:ext uri="{FF2B5EF4-FFF2-40B4-BE49-F238E27FC236}">
                <a16:creationId xmlns:a16="http://schemas.microsoft.com/office/drawing/2014/main" id="{81479B0F-CA1C-718A-3D4B-199C4A2F9A1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t Hangman Mobile - Microsoft Store">
            <a:hlinkClick r:id="rId2"/>
            <a:extLst>
              <a:ext uri="{FF2B5EF4-FFF2-40B4-BE49-F238E27FC236}">
                <a16:creationId xmlns:a16="http://schemas.microsoft.com/office/drawing/2014/main" id="{30B02EC7-AC1C-9AC5-6213-542D69E9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774"/>
            <a:ext cx="8839200" cy="49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object 3">
            <a:extLst>
              <a:ext uri="{FF2B5EF4-FFF2-40B4-BE49-F238E27FC236}">
                <a16:creationId xmlns:a16="http://schemas.microsoft.com/office/drawing/2014/main" id="{E9C7CCF9-714F-022C-33A7-96F07ADFD18D}"/>
              </a:ext>
            </a:extLst>
          </p:cNvPr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00CFB674-58EB-D04B-F685-7578C5DEF7AD}"/>
                </a:ext>
              </a:extLst>
            </p:cNvPr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3251227-64CC-C25B-4193-8E5FF6964B9B}"/>
                </a:ext>
              </a:extLst>
            </p:cNvPr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221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7447" y="733044"/>
            <a:ext cx="7239000" cy="100965"/>
          </a:xfrm>
          <a:custGeom>
            <a:avLst/>
            <a:gdLst/>
            <a:ahLst/>
            <a:cxnLst/>
            <a:rect l="l" t="t" r="r" b="b"/>
            <a:pathLst>
              <a:path w="7239000" h="100965">
                <a:moveTo>
                  <a:pt x="7239000" y="0"/>
                </a:moveTo>
                <a:lnTo>
                  <a:pt x="0" y="0"/>
                </a:lnTo>
                <a:lnTo>
                  <a:pt x="0" y="100584"/>
                </a:lnTo>
                <a:lnTo>
                  <a:pt x="7239000" y="100584"/>
                </a:lnTo>
                <a:lnTo>
                  <a:pt x="72390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1194" y="366521"/>
            <a:ext cx="7209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3000" i="0" spc="-170" dirty="0"/>
              <a:t>HOW IMPORTANT IS ENGAGING USERS?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594" y="1502409"/>
            <a:ext cx="191643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z="1400" spc="-150" dirty="0">
                <a:latin typeface="Lucida Sans Unicode"/>
                <a:cs typeface="Lucida Sans Unicode"/>
              </a:rPr>
              <a:t>There are two main issues: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27041" y="1227582"/>
            <a:ext cx="190500" cy="2761615"/>
          </a:xfrm>
          <a:custGeom>
            <a:avLst/>
            <a:gdLst/>
            <a:ahLst/>
            <a:cxnLst/>
            <a:rect l="l" t="t" r="r" b="b"/>
            <a:pathLst>
              <a:path w="190500" h="2761615">
                <a:moveTo>
                  <a:pt x="0" y="0"/>
                </a:moveTo>
                <a:lnTo>
                  <a:pt x="37064" y="1248"/>
                </a:lnTo>
                <a:lnTo>
                  <a:pt x="67341" y="4651"/>
                </a:lnTo>
                <a:lnTo>
                  <a:pt x="87760" y="9697"/>
                </a:lnTo>
                <a:lnTo>
                  <a:pt x="95250" y="15875"/>
                </a:lnTo>
                <a:lnTo>
                  <a:pt x="95250" y="1364868"/>
                </a:lnTo>
                <a:lnTo>
                  <a:pt x="102739" y="1371046"/>
                </a:lnTo>
                <a:lnTo>
                  <a:pt x="123158" y="1376092"/>
                </a:lnTo>
                <a:lnTo>
                  <a:pt x="153435" y="1379495"/>
                </a:lnTo>
                <a:lnTo>
                  <a:pt x="190500" y="1380743"/>
                </a:lnTo>
                <a:lnTo>
                  <a:pt x="153435" y="1381992"/>
                </a:lnTo>
                <a:lnTo>
                  <a:pt x="123158" y="1385395"/>
                </a:lnTo>
                <a:lnTo>
                  <a:pt x="102739" y="1390441"/>
                </a:lnTo>
                <a:lnTo>
                  <a:pt x="95250" y="1396618"/>
                </a:lnTo>
                <a:lnTo>
                  <a:pt x="95250" y="2745612"/>
                </a:lnTo>
                <a:lnTo>
                  <a:pt x="87760" y="2751790"/>
                </a:lnTo>
                <a:lnTo>
                  <a:pt x="67341" y="2756836"/>
                </a:lnTo>
                <a:lnTo>
                  <a:pt x="37064" y="2760239"/>
                </a:lnTo>
                <a:lnTo>
                  <a:pt x="0" y="2761487"/>
                </a:lnTo>
              </a:path>
            </a:pathLst>
          </a:custGeom>
          <a:ln w="19812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6104" y="1885188"/>
            <a:ext cx="1641475" cy="1569720"/>
          </a:xfrm>
          <a:custGeom>
            <a:avLst/>
            <a:gdLst/>
            <a:ahLst/>
            <a:cxnLst/>
            <a:rect l="l" t="t" r="r" b="b"/>
            <a:pathLst>
              <a:path w="1641475" h="1569720">
                <a:moveTo>
                  <a:pt x="1379728" y="0"/>
                </a:moveTo>
                <a:lnTo>
                  <a:pt x="261619" y="0"/>
                </a:lnTo>
                <a:lnTo>
                  <a:pt x="214583" y="4213"/>
                </a:lnTo>
                <a:lnTo>
                  <a:pt x="170317" y="16363"/>
                </a:lnTo>
                <a:lnTo>
                  <a:pt x="129558" y="35710"/>
                </a:lnTo>
                <a:lnTo>
                  <a:pt x="93046" y="61517"/>
                </a:lnTo>
                <a:lnTo>
                  <a:pt x="61517" y="93046"/>
                </a:lnTo>
                <a:lnTo>
                  <a:pt x="35710" y="129558"/>
                </a:lnTo>
                <a:lnTo>
                  <a:pt x="16363" y="170317"/>
                </a:lnTo>
                <a:lnTo>
                  <a:pt x="4213" y="214583"/>
                </a:lnTo>
                <a:lnTo>
                  <a:pt x="0" y="261619"/>
                </a:lnTo>
                <a:lnTo>
                  <a:pt x="0" y="1308100"/>
                </a:lnTo>
                <a:lnTo>
                  <a:pt x="4213" y="1355136"/>
                </a:lnTo>
                <a:lnTo>
                  <a:pt x="16363" y="1399402"/>
                </a:lnTo>
                <a:lnTo>
                  <a:pt x="35710" y="1440161"/>
                </a:lnTo>
                <a:lnTo>
                  <a:pt x="61517" y="1476673"/>
                </a:lnTo>
                <a:lnTo>
                  <a:pt x="93046" y="1508202"/>
                </a:lnTo>
                <a:lnTo>
                  <a:pt x="129558" y="1534009"/>
                </a:lnTo>
                <a:lnTo>
                  <a:pt x="170317" y="1553356"/>
                </a:lnTo>
                <a:lnTo>
                  <a:pt x="214583" y="1565506"/>
                </a:lnTo>
                <a:lnTo>
                  <a:pt x="261619" y="1569720"/>
                </a:lnTo>
                <a:lnTo>
                  <a:pt x="1379728" y="1569720"/>
                </a:lnTo>
                <a:lnTo>
                  <a:pt x="1426764" y="1565506"/>
                </a:lnTo>
                <a:lnTo>
                  <a:pt x="1471030" y="1553356"/>
                </a:lnTo>
                <a:lnTo>
                  <a:pt x="1511789" y="1534009"/>
                </a:lnTo>
                <a:lnTo>
                  <a:pt x="1548301" y="1508202"/>
                </a:lnTo>
                <a:lnTo>
                  <a:pt x="1579830" y="1476673"/>
                </a:lnTo>
                <a:lnTo>
                  <a:pt x="1605637" y="1440161"/>
                </a:lnTo>
                <a:lnTo>
                  <a:pt x="1624984" y="1399402"/>
                </a:lnTo>
                <a:lnTo>
                  <a:pt x="1637134" y="1355136"/>
                </a:lnTo>
                <a:lnTo>
                  <a:pt x="1641347" y="1308100"/>
                </a:lnTo>
                <a:lnTo>
                  <a:pt x="1641347" y="261619"/>
                </a:lnTo>
                <a:lnTo>
                  <a:pt x="1637134" y="214583"/>
                </a:lnTo>
                <a:lnTo>
                  <a:pt x="1624984" y="170317"/>
                </a:lnTo>
                <a:lnTo>
                  <a:pt x="1605637" y="129558"/>
                </a:lnTo>
                <a:lnTo>
                  <a:pt x="1579830" y="93046"/>
                </a:lnTo>
                <a:lnTo>
                  <a:pt x="1548301" y="61517"/>
                </a:lnTo>
                <a:lnTo>
                  <a:pt x="1511789" y="35710"/>
                </a:lnTo>
                <a:lnTo>
                  <a:pt x="1471030" y="16363"/>
                </a:lnTo>
                <a:lnTo>
                  <a:pt x="1426764" y="4213"/>
                </a:lnTo>
                <a:lnTo>
                  <a:pt x="13797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45282" y="2851785"/>
            <a:ext cx="102705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algn="ctr">
              <a:lnSpc>
                <a:spcPct val="100000"/>
              </a:lnSpc>
              <a:spcBef>
                <a:spcPts val="100"/>
              </a:spcBef>
            </a:pPr>
            <a:r>
              <a:rPr lang="en-ID" sz="1400" spc="-85" dirty="0">
                <a:latin typeface="Lucida Sans Unicode"/>
                <a:cs typeface="Lucida Sans Unicode"/>
              </a:rPr>
              <a:t>Difference
Accessibility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440" y="1885188"/>
            <a:ext cx="1643380" cy="1569720"/>
          </a:xfrm>
          <a:custGeom>
            <a:avLst/>
            <a:gdLst/>
            <a:ahLst/>
            <a:cxnLst/>
            <a:rect l="l" t="t" r="r" b="b"/>
            <a:pathLst>
              <a:path w="1643380" h="1569720">
                <a:moveTo>
                  <a:pt x="1381252" y="0"/>
                </a:moveTo>
                <a:lnTo>
                  <a:pt x="261619" y="0"/>
                </a:lnTo>
                <a:lnTo>
                  <a:pt x="214593" y="4213"/>
                </a:lnTo>
                <a:lnTo>
                  <a:pt x="170332" y="16363"/>
                </a:lnTo>
                <a:lnTo>
                  <a:pt x="129575" y="35710"/>
                </a:lnTo>
                <a:lnTo>
                  <a:pt x="93061" y="61517"/>
                </a:lnTo>
                <a:lnTo>
                  <a:pt x="61530" y="93046"/>
                </a:lnTo>
                <a:lnTo>
                  <a:pt x="35718" y="129558"/>
                </a:lnTo>
                <a:lnTo>
                  <a:pt x="16367" y="170317"/>
                </a:lnTo>
                <a:lnTo>
                  <a:pt x="4215" y="214583"/>
                </a:lnTo>
                <a:lnTo>
                  <a:pt x="0" y="261619"/>
                </a:lnTo>
                <a:lnTo>
                  <a:pt x="0" y="1308100"/>
                </a:lnTo>
                <a:lnTo>
                  <a:pt x="4215" y="1355136"/>
                </a:lnTo>
                <a:lnTo>
                  <a:pt x="16367" y="1399402"/>
                </a:lnTo>
                <a:lnTo>
                  <a:pt x="35718" y="1440161"/>
                </a:lnTo>
                <a:lnTo>
                  <a:pt x="61530" y="1476673"/>
                </a:lnTo>
                <a:lnTo>
                  <a:pt x="93061" y="1508202"/>
                </a:lnTo>
                <a:lnTo>
                  <a:pt x="129575" y="1534009"/>
                </a:lnTo>
                <a:lnTo>
                  <a:pt x="170332" y="1553356"/>
                </a:lnTo>
                <a:lnTo>
                  <a:pt x="214593" y="1565506"/>
                </a:lnTo>
                <a:lnTo>
                  <a:pt x="261619" y="1569720"/>
                </a:lnTo>
                <a:lnTo>
                  <a:pt x="1381252" y="1569720"/>
                </a:lnTo>
                <a:lnTo>
                  <a:pt x="1428288" y="1565506"/>
                </a:lnTo>
                <a:lnTo>
                  <a:pt x="1472554" y="1553356"/>
                </a:lnTo>
                <a:lnTo>
                  <a:pt x="1513313" y="1534009"/>
                </a:lnTo>
                <a:lnTo>
                  <a:pt x="1549825" y="1508202"/>
                </a:lnTo>
                <a:lnTo>
                  <a:pt x="1581354" y="1476673"/>
                </a:lnTo>
                <a:lnTo>
                  <a:pt x="1607161" y="1440161"/>
                </a:lnTo>
                <a:lnTo>
                  <a:pt x="1626508" y="1399402"/>
                </a:lnTo>
                <a:lnTo>
                  <a:pt x="1638658" y="1355136"/>
                </a:lnTo>
                <a:lnTo>
                  <a:pt x="1642872" y="1308100"/>
                </a:lnTo>
                <a:lnTo>
                  <a:pt x="1642872" y="261619"/>
                </a:lnTo>
                <a:lnTo>
                  <a:pt x="1638658" y="214583"/>
                </a:lnTo>
                <a:lnTo>
                  <a:pt x="1626508" y="170317"/>
                </a:lnTo>
                <a:lnTo>
                  <a:pt x="1607161" y="129558"/>
                </a:lnTo>
                <a:lnTo>
                  <a:pt x="1581354" y="93046"/>
                </a:lnTo>
                <a:lnTo>
                  <a:pt x="1549825" y="61517"/>
                </a:lnTo>
                <a:lnTo>
                  <a:pt x="1513313" y="35710"/>
                </a:lnTo>
                <a:lnTo>
                  <a:pt x="1472554" y="16363"/>
                </a:lnTo>
                <a:lnTo>
                  <a:pt x="1428288" y="4213"/>
                </a:lnTo>
                <a:lnTo>
                  <a:pt x="138125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7257" y="2851785"/>
            <a:ext cx="83566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1400" spc="-85" dirty="0">
                <a:latin typeface="Lucida Sans Unicode"/>
                <a:cs typeface="Lucida Sans Unicode"/>
              </a:rPr>
              <a:t>Difference
Culture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1" y="2083307"/>
            <a:ext cx="714756" cy="7147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2927" y="2095500"/>
            <a:ext cx="716279" cy="7147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1350" y="1879092"/>
            <a:ext cx="631118" cy="9281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2594" y="1879092"/>
            <a:ext cx="791992" cy="9281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64775" y="1273809"/>
            <a:ext cx="2891672" cy="457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ID" sz="1400" spc="-70" dirty="0">
                <a:latin typeface="Lucida Sans Unicode"/>
                <a:cs typeface="Lucida Sans Unicode"/>
              </a:rPr>
              <a:t>For example in the context of use
online ojek apps ...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90286" y="2878963"/>
            <a:ext cx="14192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D" sz="1100" b="1" spc="-100" dirty="0">
                <a:latin typeface="Trebuchet MS"/>
                <a:cs typeface="Trebuchet MS"/>
              </a:rPr>
              <a:t>Tayo, 12 </a:t>
            </a:r>
            <a:r>
              <a:rPr lang="en-ID" sz="1100" b="1" spc="-100" dirty="0" err="1">
                <a:latin typeface="Trebuchet MS"/>
                <a:cs typeface="Trebuchet MS"/>
              </a:rPr>
              <a:t>Yo</a:t>
            </a:r>
            <a:r>
              <a:rPr lang="en-ID" sz="1100" b="1" spc="-100" dirty="0">
                <a:latin typeface="Trebuchet MS"/>
                <a:cs typeface="Trebuchet MS"/>
              </a:rPr>
              <a:t>
</a:t>
            </a:r>
            <a:r>
              <a:rPr lang="en-ID" sz="1100" spc="-100" dirty="0">
                <a:latin typeface="Trebuchet MS"/>
                <a:cs typeface="Trebuchet MS"/>
              </a:rPr>
              <a:t>Want to go to school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0400" y="2874391"/>
            <a:ext cx="1523999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algn="ctr">
              <a:lnSpc>
                <a:spcPct val="100000"/>
              </a:lnSpc>
              <a:spcBef>
                <a:spcPts val="100"/>
              </a:spcBef>
            </a:pPr>
            <a:r>
              <a:rPr lang="en-ID" sz="1100" b="1" spc="-30" dirty="0" err="1">
                <a:latin typeface="Trebuchet MS"/>
                <a:cs typeface="Trebuchet MS"/>
              </a:rPr>
              <a:t>Suharti</a:t>
            </a:r>
            <a:r>
              <a:rPr lang="en-ID" sz="1100" b="1" spc="-30" dirty="0">
                <a:latin typeface="Trebuchet MS"/>
                <a:cs typeface="Trebuchet MS"/>
              </a:rPr>
              <a:t>, 45 </a:t>
            </a:r>
            <a:r>
              <a:rPr lang="en-ID" sz="1100" b="1" spc="-30" dirty="0" err="1">
                <a:latin typeface="Trebuchet MS"/>
                <a:cs typeface="Trebuchet MS"/>
              </a:rPr>
              <a:t>Yo</a:t>
            </a:r>
            <a:r>
              <a:rPr lang="en-ID" sz="1100" spc="-30" dirty="0">
                <a:latin typeface="Trebuchet MS"/>
                <a:cs typeface="Trebuchet MS"/>
              </a:rPr>
              <a:t>
Want to go to the mall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3585" y="2200402"/>
            <a:ext cx="231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Trebuchet MS"/>
                <a:cs typeface="Trebuchet MS"/>
              </a:rPr>
              <a:t>VS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5903" y="3487292"/>
            <a:ext cx="335089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Segoe UI Symbol"/>
              <a:buChar char="➔"/>
              <a:tabLst>
                <a:tab pos="316865" algn="l"/>
                <a:tab pos="317500" algn="l"/>
              </a:tabLst>
            </a:pPr>
            <a:r>
              <a:rPr lang="en-ID" sz="1200" spc="-114" dirty="0">
                <a:latin typeface="Lucida Sans Unicode"/>
                <a:cs typeface="Lucida Sans Unicode"/>
              </a:rPr>
              <a:t>Are the needs the same?
Is the ability to learn the use of apps the same?
Are process-related preferences the same?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B92FEB18-0806-3397-34BB-10E16D8830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4428" y="1376172"/>
            <a:ext cx="2326005" cy="2255520"/>
            <a:chOff x="3424428" y="1376172"/>
            <a:chExt cx="2326005" cy="2255520"/>
          </a:xfrm>
        </p:grpSpPr>
        <p:sp>
          <p:nvSpPr>
            <p:cNvPr id="3" name="object 3"/>
            <p:cNvSpPr/>
            <p:nvPr/>
          </p:nvSpPr>
          <p:spPr>
            <a:xfrm>
              <a:off x="3424428" y="1376172"/>
              <a:ext cx="2326005" cy="2255520"/>
            </a:xfrm>
            <a:custGeom>
              <a:avLst/>
              <a:gdLst/>
              <a:ahLst/>
              <a:cxnLst/>
              <a:rect l="l" t="t" r="r" b="b"/>
              <a:pathLst>
                <a:path w="2326004" h="2255520">
                  <a:moveTo>
                    <a:pt x="1949704" y="0"/>
                  </a:moveTo>
                  <a:lnTo>
                    <a:pt x="375920" y="0"/>
                  </a:lnTo>
                  <a:lnTo>
                    <a:pt x="328759" y="2928"/>
                  </a:lnTo>
                  <a:lnTo>
                    <a:pt x="283348" y="11479"/>
                  </a:lnTo>
                  <a:lnTo>
                    <a:pt x="240039" y="25299"/>
                  </a:lnTo>
                  <a:lnTo>
                    <a:pt x="199184" y="44038"/>
                  </a:lnTo>
                  <a:lnTo>
                    <a:pt x="161135" y="67344"/>
                  </a:lnTo>
                  <a:lnTo>
                    <a:pt x="126244" y="94863"/>
                  </a:lnTo>
                  <a:lnTo>
                    <a:pt x="94863" y="126244"/>
                  </a:lnTo>
                  <a:lnTo>
                    <a:pt x="67344" y="161135"/>
                  </a:lnTo>
                  <a:lnTo>
                    <a:pt x="44038" y="199184"/>
                  </a:lnTo>
                  <a:lnTo>
                    <a:pt x="25299" y="240039"/>
                  </a:lnTo>
                  <a:lnTo>
                    <a:pt x="11479" y="283348"/>
                  </a:lnTo>
                  <a:lnTo>
                    <a:pt x="2928" y="328759"/>
                  </a:lnTo>
                  <a:lnTo>
                    <a:pt x="0" y="375919"/>
                  </a:lnTo>
                  <a:lnTo>
                    <a:pt x="0" y="1879600"/>
                  </a:lnTo>
                  <a:lnTo>
                    <a:pt x="2928" y="1926760"/>
                  </a:lnTo>
                  <a:lnTo>
                    <a:pt x="11479" y="1972171"/>
                  </a:lnTo>
                  <a:lnTo>
                    <a:pt x="25299" y="2015480"/>
                  </a:lnTo>
                  <a:lnTo>
                    <a:pt x="44038" y="2056335"/>
                  </a:lnTo>
                  <a:lnTo>
                    <a:pt x="67344" y="2094384"/>
                  </a:lnTo>
                  <a:lnTo>
                    <a:pt x="94863" y="2129275"/>
                  </a:lnTo>
                  <a:lnTo>
                    <a:pt x="126244" y="2160656"/>
                  </a:lnTo>
                  <a:lnTo>
                    <a:pt x="161135" y="2188175"/>
                  </a:lnTo>
                  <a:lnTo>
                    <a:pt x="199184" y="2211481"/>
                  </a:lnTo>
                  <a:lnTo>
                    <a:pt x="240039" y="2230220"/>
                  </a:lnTo>
                  <a:lnTo>
                    <a:pt x="283348" y="2244040"/>
                  </a:lnTo>
                  <a:lnTo>
                    <a:pt x="328759" y="2252591"/>
                  </a:lnTo>
                  <a:lnTo>
                    <a:pt x="375920" y="2255519"/>
                  </a:lnTo>
                  <a:lnTo>
                    <a:pt x="1949704" y="2255519"/>
                  </a:lnTo>
                  <a:lnTo>
                    <a:pt x="1996864" y="2252591"/>
                  </a:lnTo>
                  <a:lnTo>
                    <a:pt x="2042275" y="2244040"/>
                  </a:lnTo>
                  <a:lnTo>
                    <a:pt x="2085584" y="2230220"/>
                  </a:lnTo>
                  <a:lnTo>
                    <a:pt x="2126439" y="2211481"/>
                  </a:lnTo>
                  <a:lnTo>
                    <a:pt x="2164488" y="2188175"/>
                  </a:lnTo>
                  <a:lnTo>
                    <a:pt x="2199379" y="2160656"/>
                  </a:lnTo>
                  <a:lnTo>
                    <a:pt x="2230760" y="2129275"/>
                  </a:lnTo>
                  <a:lnTo>
                    <a:pt x="2258279" y="2094384"/>
                  </a:lnTo>
                  <a:lnTo>
                    <a:pt x="2281585" y="2056335"/>
                  </a:lnTo>
                  <a:lnTo>
                    <a:pt x="2300324" y="2015480"/>
                  </a:lnTo>
                  <a:lnTo>
                    <a:pt x="2314144" y="1972171"/>
                  </a:lnTo>
                  <a:lnTo>
                    <a:pt x="2322695" y="1926760"/>
                  </a:lnTo>
                  <a:lnTo>
                    <a:pt x="2325624" y="1879600"/>
                  </a:lnTo>
                  <a:lnTo>
                    <a:pt x="2325624" y="375919"/>
                  </a:lnTo>
                  <a:lnTo>
                    <a:pt x="2322695" y="328759"/>
                  </a:lnTo>
                  <a:lnTo>
                    <a:pt x="2314144" y="283348"/>
                  </a:lnTo>
                  <a:lnTo>
                    <a:pt x="2300324" y="240039"/>
                  </a:lnTo>
                  <a:lnTo>
                    <a:pt x="2281585" y="199184"/>
                  </a:lnTo>
                  <a:lnTo>
                    <a:pt x="2258279" y="161135"/>
                  </a:lnTo>
                  <a:lnTo>
                    <a:pt x="2230760" y="126244"/>
                  </a:lnTo>
                  <a:lnTo>
                    <a:pt x="2199379" y="94863"/>
                  </a:lnTo>
                  <a:lnTo>
                    <a:pt x="2164488" y="67344"/>
                  </a:lnTo>
                  <a:lnTo>
                    <a:pt x="2126439" y="44038"/>
                  </a:lnTo>
                  <a:lnTo>
                    <a:pt x="2085584" y="25299"/>
                  </a:lnTo>
                  <a:lnTo>
                    <a:pt x="2042275" y="11479"/>
                  </a:lnTo>
                  <a:lnTo>
                    <a:pt x="1996864" y="2928"/>
                  </a:lnTo>
                  <a:lnTo>
                    <a:pt x="194970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004" y="1900427"/>
              <a:ext cx="765048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4572" y="1865376"/>
              <a:ext cx="733044" cy="7330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939028" y="1376172"/>
            <a:ext cx="2326005" cy="2255520"/>
            <a:chOff x="5939028" y="1376172"/>
            <a:chExt cx="2326005" cy="2255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0360" y="1854708"/>
              <a:ext cx="819911" cy="8199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39028" y="1376172"/>
              <a:ext cx="2326005" cy="2255520"/>
            </a:xfrm>
            <a:custGeom>
              <a:avLst/>
              <a:gdLst/>
              <a:ahLst/>
              <a:cxnLst/>
              <a:rect l="l" t="t" r="r" b="b"/>
              <a:pathLst>
                <a:path w="2326004" h="2255520">
                  <a:moveTo>
                    <a:pt x="1949703" y="0"/>
                  </a:moveTo>
                  <a:lnTo>
                    <a:pt x="375920" y="0"/>
                  </a:lnTo>
                  <a:lnTo>
                    <a:pt x="328759" y="2928"/>
                  </a:lnTo>
                  <a:lnTo>
                    <a:pt x="283348" y="11479"/>
                  </a:lnTo>
                  <a:lnTo>
                    <a:pt x="240039" y="25299"/>
                  </a:lnTo>
                  <a:lnTo>
                    <a:pt x="199184" y="44038"/>
                  </a:lnTo>
                  <a:lnTo>
                    <a:pt x="161135" y="67344"/>
                  </a:lnTo>
                  <a:lnTo>
                    <a:pt x="126244" y="94863"/>
                  </a:lnTo>
                  <a:lnTo>
                    <a:pt x="94863" y="126244"/>
                  </a:lnTo>
                  <a:lnTo>
                    <a:pt x="67344" y="161135"/>
                  </a:lnTo>
                  <a:lnTo>
                    <a:pt x="44038" y="199184"/>
                  </a:lnTo>
                  <a:lnTo>
                    <a:pt x="25299" y="240039"/>
                  </a:lnTo>
                  <a:lnTo>
                    <a:pt x="11479" y="283348"/>
                  </a:lnTo>
                  <a:lnTo>
                    <a:pt x="2928" y="328759"/>
                  </a:lnTo>
                  <a:lnTo>
                    <a:pt x="0" y="375919"/>
                  </a:lnTo>
                  <a:lnTo>
                    <a:pt x="0" y="1879600"/>
                  </a:lnTo>
                  <a:lnTo>
                    <a:pt x="2928" y="1926760"/>
                  </a:lnTo>
                  <a:lnTo>
                    <a:pt x="11479" y="1972171"/>
                  </a:lnTo>
                  <a:lnTo>
                    <a:pt x="25299" y="2015480"/>
                  </a:lnTo>
                  <a:lnTo>
                    <a:pt x="44038" y="2056335"/>
                  </a:lnTo>
                  <a:lnTo>
                    <a:pt x="67344" y="2094384"/>
                  </a:lnTo>
                  <a:lnTo>
                    <a:pt x="94863" y="2129275"/>
                  </a:lnTo>
                  <a:lnTo>
                    <a:pt x="126244" y="2160656"/>
                  </a:lnTo>
                  <a:lnTo>
                    <a:pt x="161135" y="2188175"/>
                  </a:lnTo>
                  <a:lnTo>
                    <a:pt x="199184" y="2211481"/>
                  </a:lnTo>
                  <a:lnTo>
                    <a:pt x="240039" y="2230220"/>
                  </a:lnTo>
                  <a:lnTo>
                    <a:pt x="283348" y="2244040"/>
                  </a:lnTo>
                  <a:lnTo>
                    <a:pt x="328759" y="2252591"/>
                  </a:lnTo>
                  <a:lnTo>
                    <a:pt x="375920" y="2255519"/>
                  </a:lnTo>
                  <a:lnTo>
                    <a:pt x="1949703" y="2255519"/>
                  </a:lnTo>
                  <a:lnTo>
                    <a:pt x="1996864" y="2252591"/>
                  </a:lnTo>
                  <a:lnTo>
                    <a:pt x="2042275" y="2244040"/>
                  </a:lnTo>
                  <a:lnTo>
                    <a:pt x="2085584" y="2230220"/>
                  </a:lnTo>
                  <a:lnTo>
                    <a:pt x="2126439" y="2211481"/>
                  </a:lnTo>
                  <a:lnTo>
                    <a:pt x="2164488" y="2188175"/>
                  </a:lnTo>
                  <a:lnTo>
                    <a:pt x="2199379" y="2160656"/>
                  </a:lnTo>
                  <a:lnTo>
                    <a:pt x="2230760" y="2129275"/>
                  </a:lnTo>
                  <a:lnTo>
                    <a:pt x="2258279" y="2094384"/>
                  </a:lnTo>
                  <a:lnTo>
                    <a:pt x="2281585" y="2056335"/>
                  </a:lnTo>
                  <a:lnTo>
                    <a:pt x="2300324" y="2015480"/>
                  </a:lnTo>
                  <a:lnTo>
                    <a:pt x="2314144" y="1972171"/>
                  </a:lnTo>
                  <a:lnTo>
                    <a:pt x="2322695" y="1926760"/>
                  </a:lnTo>
                  <a:lnTo>
                    <a:pt x="2325624" y="1879600"/>
                  </a:lnTo>
                  <a:lnTo>
                    <a:pt x="2325624" y="375919"/>
                  </a:lnTo>
                  <a:lnTo>
                    <a:pt x="2322695" y="328759"/>
                  </a:lnTo>
                  <a:lnTo>
                    <a:pt x="2314144" y="283348"/>
                  </a:lnTo>
                  <a:lnTo>
                    <a:pt x="2300324" y="240039"/>
                  </a:lnTo>
                  <a:lnTo>
                    <a:pt x="2281585" y="199184"/>
                  </a:lnTo>
                  <a:lnTo>
                    <a:pt x="2258279" y="161135"/>
                  </a:lnTo>
                  <a:lnTo>
                    <a:pt x="2230760" y="126244"/>
                  </a:lnTo>
                  <a:lnTo>
                    <a:pt x="2199379" y="94863"/>
                  </a:lnTo>
                  <a:lnTo>
                    <a:pt x="2164488" y="67344"/>
                  </a:lnTo>
                  <a:lnTo>
                    <a:pt x="2126439" y="44038"/>
                  </a:lnTo>
                  <a:lnTo>
                    <a:pt x="2085584" y="25299"/>
                  </a:lnTo>
                  <a:lnTo>
                    <a:pt x="2042275" y="11479"/>
                  </a:lnTo>
                  <a:lnTo>
                    <a:pt x="1996864" y="2928"/>
                  </a:lnTo>
                  <a:lnTo>
                    <a:pt x="1949703" y="0"/>
                  </a:lnTo>
                  <a:close/>
                </a:path>
              </a:pathLst>
            </a:custGeom>
            <a:solidFill>
              <a:srgbClr val="CCCCCC">
                <a:alpha val="6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09827" y="1376172"/>
            <a:ext cx="2326005" cy="2255520"/>
          </a:xfrm>
          <a:custGeom>
            <a:avLst/>
            <a:gdLst/>
            <a:ahLst/>
            <a:cxnLst/>
            <a:rect l="l" t="t" r="r" b="b"/>
            <a:pathLst>
              <a:path w="2326005" h="2255520">
                <a:moveTo>
                  <a:pt x="1949703" y="0"/>
                </a:moveTo>
                <a:lnTo>
                  <a:pt x="375919" y="0"/>
                </a:lnTo>
                <a:lnTo>
                  <a:pt x="328766" y="2928"/>
                </a:lnTo>
                <a:lnTo>
                  <a:pt x="283361" y="11479"/>
                </a:lnTo>
                <a:lnTo>
                  <a:pt x="240055" y="25299"/>
                </a:lnTo>
                <a:lnTo>
                  <a:pt x="199201" y="44038"/>
                </a:lnTo>
                <a:lnTo>
                  <a:pt x="161152" y="67344"/>
                </a:lnTo>
                <a:lnTo>
                  <a:pt x="126259" y="94863"/>
                </a:lnTo>
                <a:lnTo>
                  <a:pt x="94876" y="126244"/>
                </a:lnTo>
                <a:lnTo>
                  <a:pt x="67354" y="161135"/>
                </a:lnTo>
                <a:lnTo>
                  <a:pt x="44046" y="199184"/>
                </a:lnTo>
                <a:lnTo>
                  <a:pt x="25304" y="240039"/>
                </a:lnTo>
                <a:lnTo>
                  <a:pt x="11481" y="283348"/>
                </a:lnTo>
                <a:lnTo>
                  <a:pt x="2929" y="328759"/>
                </a:lnTo>
                <a:lnTo>
                  <a:pt x="0" y="375919"/>
                </a:lnTo>
                <a:lnTo>
                  <a:pt x="0" y="1879600"/>
                </a:lnTo>
                <a:lnTo>
                  <a:pt x="2929" y="1926760"/>
                </a:lnTo>
                <a:lnTo>
                  <a:pt x="11481" y="1972171"/>
                </a:lnTo>
                <a:lnTo>
                  <a:pt x="25304" y="2015480"/>
                </a:lnTo>
                <a:lnTo>
                  <a:pt x="44046" y="2056335"/>
                </a:lnTo>
                <a:lnTo>
                  <a:pt x="67354" y="2094384"/>
                </a:lnTo>
                <a:lnTo>
                  <a:pt x="94876" y="2129275"/>
                </a:lnTo>
                <a:lnTo>
                  <a:pt x="126259" y="2160656"/>
                </a:lnTo>
                <a:lnTo>
                  <a:pt x="161152" y="2188175"/>
                </a:lnTo>
                <a:lnTo>
                  <a:pt x="199201" y="2211481"/>
                </a:lnTo>
                <a:lnTo>
                  <a:pt x="240055" y="2230220"/>
                </a:lnTo>
                <a:lnTo>
                  <a:pt x="283361" y="2244040"/>
                </a:lnTo>
                <a:lnTo>
                  <a:pt x="328766" y="2252591"/>
                </a:lnTo>
                <a:lnTo>
                  <a:pt x="375919" y="2255519"/>
                </a:lnTo>
                <a:lnTo>
                  <a:pt x="1949703" y="2255519"/>
                </a:lnTo>
                <a:lnTo>
                  <a:pt x="1996864" y="2252591"/>
                </a:lnTo>
                <a:lnTo>
                  <a:pt x="2042275" y="2244040"/>
                </a:lnTo>
                <a:lnTo>
                  <a:pt x="2085584" y="2230220"/>
                </a:lnTo>
                <a:lnTo>
                  <a:pt x="2126439" y="2211481"/>
                </a:lnTo>
                <a:lnTo>
                  <a:pt x="2164488" y="2188175"/>
                </a:lnTo>
                <a:lnTo>
                  <a:pt x="2199379" y="2160656"/>
                </a:lnTo>
                <a:lnTo>
                  <a:pt x="2230760" y="2129275"/>
                </a:lnTo>
                <a:lnTo>
                  <a:pt x="2258279" y="2094384"/>
                </a:lnTo>
                <a:lnTo>
                  <a:pt x="2281585" y="2056335"/>
                </a:lnTo>
                <a:lnTo>
                  <a:pt x="2300324" y="2015480"/>
                </a:lnTo>
                <a:lnTo>
                  <a:pt x="2314144" y="1972171"/>
                </a:lnTo>
                <a:lnTo>
                  <a:pt x="2322695" y="1926760"/>
                </a:lnTo>
                <a:lnTo>
                  <a:pt x="2325624" y="1879600"/>
                </a:lnTo>
                <a:lnTo>
                  <a:pt x="2325624" y="375919"/>
                </a:lnTo>
                <a:lnTo>
                  <a:pt x="2322695" y="328759"/>
                </a:lnTo>
                <a:lnTo>
                  <a:pt x="2314144" y="283348"/>
                </a:lnTo>
                <a:lnTo>
                  <a:pt x="2300324" y="240039"/>
                </a:lnTo>
                <a:lnTo>
                  <a:pt x="2281585" y="199184"/>
                </a:lnTo>
                <a:lnTo>
                  <a:pt x="2258279" y="161135"/>
                </a:lnTo>
                <a:lnTo>
                  <a:pt x="2230760" y="126244"/>
                </a:lnTo>
                <a:lnTo>
                  <a:pt x="2199379" y="94863"/>
                </a:lnTo>
                <a:lnTo>
                  <a:pt x="2164488" y="67344"/>
                </a:lnTo>
                <a:lnTo>
                  <a:pt x="2126439" y="44038"/>
                </a:lnTo>
                <a:lnTo>
                  <a:pt x="2085584" y="25299"/>
                </a:lnTo>
                <a:lnTo>
                  <a:pt x="2042275" y="11479"/>
                </a:lnTo>
                <a:lnTo>
                  <a:pt x="1996864" y="2928"/>
                </a:lnTo>
                <a:lnTo>
                  <a:pt x="194970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2" name="object 12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79625" y="366521"/>
            <a:ext cx="5982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0" spc="-170" dirty="0">
                <a:latin typeface="Trebuchet MS"/>
                <a:cs typeface="Trebuchet MS"/>
              </a:rPr>
              <a:t>KARA</a:t>
            </a:r>
            <a:r>
              <a:rPr sz="3000" i="0" spc="-160" dirty="0">
                <a:latin typeface="Trebuchet MS"/>
                <a:cs typeface="Trebuchet MS"/>
              </a:rPr>
              <a:t>K</a:t>
            </a:r>
            <a:r>
              <a:rPr sz="3000" i="0" spc="-180" dirty="0">
                <a:latin typeface="Trebuchet MS"/>
                <a:cs typeface="Trebuchet MS"/>
              </a:rPr>
              <a:t>TERISTIK</a:t>
            </a:r>
            <a:r>
              <a:rPr sz="3000" i="0" spc="-175" dirty="0">
                <a:latin typeface="Trebuchet MS"/>
                <a:cs typeface="Trebuchet MS"/>
              </a:rPr>
              <a:t> </a:t>
            </a:r>
            <a:r>
              <a:rPr sz="3000" i="0" spc="-285" dirty="0">
                <a:latin typeface="Trebuchet MS"/>
                <a:cs typeface="Trebuchet MS"/>
              </a:rPr>
              <a:t>D</a:t>
            </a:r>
            <a:r>
              <a:rPr sz="3000" i="0" spc="-250" dirty="0">
                <a:latin typeface="Trebuchet MS"/>
                <a:cs typeface="Trebuchet MS"/>
              </a:rPr>
              <a:t>E</a:t>
            </a:r>
            <a:r>
              <a:rPr sz="3000" i="0" spc="-110" dirty="0">
                <a:latin typeface="Trebuchet MS"/>
                <a:cs typeface="Trebuchet MS"/>
              </a:rPr>
              <a:t>S</a:t>
            </a:r>
            <a:r>
              <a:rPr sz="3000" i="0" spc="-130" dirty="0">
                <a:latin typeface="Trebuchet MS"/>
                <a:cs typeface="Trebuchet MS"/>
              </a:rPr>
              <a:t>AIN</a:t>
            </a:r>
            <a:r>
              <a:rPr sz="3000" i="0" spc="-170" dirty="0">
                <a:latin typeface="Trebuchet MS"/>
                <a:cs typeface="Trebuchet MS"/>
              </a:rPr>
              <a:t> </a:t>
            </a:r>
            <a:r>
              <a:rPr sz="3000" i="0" spc="-165" dirty="0">
                <a:latin typeface="Trebuchet MS"/>
                <a:cs typeface="Trebuchet MS"/>
              </a:rPr>
              <a:t>INTERAKSI</a:t>
            </a:r>
            <a:r>
              <a:rPr sz="3000" i="0" spc="-145" dirty="0">
                <a:latin typeface="Trebuchet MS"/>
                <a:cs typeface="Trebuchet MS"/>
              </a:rPr>
              <a:t> </a:t>
            </a:r>
            <a:r>
              <a:rPr sz="3000" i="0" spc="-120" dirty="0">
                <a:latin typeface="Trebuchet MS"/>
                <a:cs typeface="Trebuchet MS"/>
              </a:rPr>
              <a:t>(</a:t>
            </a:r>
            <a:r>
              <a:rPr sz="3000" i="0" spc="-185" dirty="0">
                <a:latin typeface="Trebuchet MS"/>
                <a:cs typeface="Trebuchet MS"/>
              </a:rPr>
              <a:t>2</a:t>
            </a:r>
            <a:r>
              <a:rPr sz="3000" i="0" spc="-12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0994" y="2872486"/>
            <a:ext cx="89979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 algn="ctr">
              <a:lnSpc>
                <a:spcPct val="100000"/>
              </a:lnSpc>
              <a:spcBef>
                <a:spcPts val="100"/>
              </a:spcBef>
            </a:pPr>
            <a:r>
              <a:rPr lang="en-ID" sz="1400" b="1" spc="15">
                <a:latin typeface="Trebuchet MS"/>
                <a:cs typeface="Trebuchet MS"/>
              </a:rPr>
              <a:t>Engaging Users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3084" y="2765806"/>
            <a:ext cx="19411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D" sz="1400" b="1" dirty="0">
                <a:solidFill>
                  <a:srgbClr val="434343"/>
                </a:solidFill>
                <a:latin typeface="Trebuchet MS"/>
                <a:cs typeface="Trebuchet MS"/>
              </a:rPr>
              <a:t>Identify clear Usability Goals and User Experience Goals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0361" y="2984726"/>
            <a:ext cx="8199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z="1400" b="1">
                <a:solidFill>
                  <a:srgbClr val="999999"/>
                </a:solidFill>
                <a:latin typeface="Trebuchet MS"/>
                <a:cs typeface="Trebuchet MS"/>
              </a:rPr>
              <a:t>Iterative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11224" y="1642872"/>
            <a:ext cx="1324610" cy="1076325"/>
            <a:chOff x="1411224" y="1642872"/>
            <a:chExt cx="1324610" cy="107632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1012" y="1949196"/>
              <a:ext cx="734568" cy="7696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1224" y="1642872"/>
              <a:ext cx="984503" cy="1031747"/>
            </a:xfrm>
            <a:prstGeom prst="rect">
              <a:avLst/>
            </a:prstGeom>
          </p:spPr>
        </p:pic>
      </p:grpSp>
      <p:sp>
        <p:nvSpPr>
          <p:cNvPr id="22" name="object 14">
            <a:extLst>
              <a:ext uri="{FF2B5EF4-FFF2-40B4-BE49-F238E27FC236}">
                <a16:creationId xmlns:a16="http://schemas.microsoft.com/office/drawing/2014/main" id="{47C84CDB-C9F3-64D2-A2B6-EB57AC1D6E8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880668"/>
            <a:ext cx="7379208" cy="39458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72383" y="733044"/>
            <a:ext cx="2999740" cy="100965"/>
          </a:xfrm>
          <a:custGeom>
            <a:avLst/>
            <a:gdLst/>
            <a:ahLst/>
            <a:cxnLst/>
            <a:rect l="l" t="t" r="r" b="b"/>
            <a:pathLst>
              <a:path w="2999740" h="100965">
                <a:moveTo>
                  <a:pt x="2999232" y="0"/>
                </a:moveTo>
                <a:lnTo>
                  <a:pt x="0" y="0"/>
                </a:lnTo>
                <a:lnTo>
                  <a:pt x="0" y="100584"/>
                </a:lnTo>
                <a:lnTo>
                  <a:pt x="2999232" y="100584"/>
                </a:lnTo>
                <a:lnTo>
                  <a:pt x="29992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5" name="object 5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9120" y="345916"/>
            <a:ext cx="2908300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ID" sz="3000" i="0" spc="-360"/>
              <a:t>USABILITY GOALS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9555" y="833627"/>
            <a:ext cx="2857500" cy="893444"/>
          </a:xfrm>
          <a:custGeom>
            <a:avLst/>
            <a:gdLst/>
            <a:ahLst/>
            <a:cxnLst/>
            <a:rect l="l" t="t" r="r" b="b"/>
            <a:pathLst>
              <a:path w="2857500" h="893444">
                <a:moveTo>
                  <a:pt x="2857499" y="0"/>
                </a:moveTo>
                <a:lnTo>
                  <a:pt x="0" y="0"/>
                </a:lnTo>
                <a:lnTo>
                  <a:pt x="0" y="893063"/>
                </a:lnTo>
                <a:lnTo>
                  <a:pt x="2857499" y="893063"/>
                </a:lnTo>
                <a:lnTo>
                  <a:pt x="2857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9" y="1249680"/>
            <a:ext cx="2857500" cy="893444"/>
          </a:xfrm>
          <a:custGeom>
            <a:avLst/>
            <a:gdLst/>
            <a:ahLst/>
            <a:cxnLst/>
            <a:rect l="l" t="t" r="r" b="b"/>
            <a:pathLst>
              <a:path w="2857500" h="893444">
                <a:moveTo>
                  <a:pt x="2857500" y="0"/>
                </a:moveTo>
                <a:lnTo>
                  <a:pt x="0" y="0"/>
                </a:lnTo>
                <a:lnTo>
                  <a:pt x="0" y="893064"/>
                </a:lnTo>
                <a:lnTo>
                  <a:pt x="2857500" y="893064"/>
                </a:lnTo>
                <a:lnTo>
                  <a:pt x="285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158484" y="4067555"/>
            <a:ext cx="1409700" cy="260969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595"/>
              </a:spcBef>
            </a:pPr>
            <a:r>
              <a:rPr lang="en-ID" sz="1200" b="1" spc="-30" dirty="0">
                <a:latin typeface="Trebuchet MS"/>
                <a:cs typeface="Trebuchet MS"/>
              </a:rPr>
              <a:t>Utility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8164" y="3707891"/>
            <a:ext cx="1409700" cy="260328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590"/>
              </a:spcBef>
            </a:pPr>
            <a:r>
              <a:rPr lang="en-ID" sz="1200" b="1" spc="-30" dirty="0">
                <a:latin typeface="Trebuchet MS"/>
                <a:cs typeface="Trebuchet MS"/>
              </a:rPr>
              <a:t>Effectiveness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6420" y="3101339"/>
            <a:ext cx="1409700" cy="260328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590"/>
              </a:spcBef>
            </a:pPr>
            <a:r>
              <a:rPr lang="en-ID" sz="1200" b="1" spc="-35" dirty="0">
                <a:latin typeface="Trebuchet MS"/>
                <a:cs typeface="Trebuchet MS"/>
              </a:rPr>
              <a:t>Memorability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8544" y="2375916"/>
            <a:ext cx="1409700" cy="260969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595"/>
              </a:spcBef>
            </a:pPr>
            <a:r>
              <a:rPr lang="en-ID" sz="1200" b="1" spc="-55" dirty="0">
                <a:latin typeface="Trebuchet MS"/>
                <a:cs typeface="Trebuchet MS"/>
              </a:rPr>
              <a:t>Learnability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2371" y="2430779"/>
            <a:ext cx="1409700" cy="260969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595"/>
              </a:spcBef>
              <a:spcAft>
                <a:spcPts val="600"/>
              </a:spcAft>
            </a:pPr>
            <a:r>
              <a:rPr lang="en-ID" sz="1200" b="1" spc="-55" dirty="0">
                <a:latin typeface="Trebuchet MS"/>
              </a:rPr>
              <a:t>Efficiency</a:t>
            </a:r>
            <a:endParaRPr sz="1200" b="1" spc="-55" dirty="0">
              <a:latin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2549" y="1724786"/>
            <a:ext cx="1408430" cy="281750"/>
          </a:xfrm>
          <a:custGeom>
            <a:avLst/>
            <a:gdLst/>
            <a:ahLst/>
            <a:cxnLst/>
            <a:rect l="l" t="t" r="r" b="b"/>
            <a:pathLst>
              <a:path w="1408429" h="360044">
                <a:moveTo>
                  <a:pt x="1408176" y="0"/>
                </a:moveTo>
                <a:lnTo>
                  <a:pt x="0" y="0"/>
                </a:lnTo>
                <a:lnTo>
                  <a:pt x="0" y="359664"/>
                </a:lnTo>
                <a:lnTo>
                  <a:pt x="1408176" y="359664"/>
                </a:lnTo>
                <a:lnTo>
                  <a:pt x="14081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957829" y="1127251"/>
            <a:ext cx="2771775" cy="86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95" dirty="0">
                <a:latin typeface="Trebuchet MS"/>
                <a:cs typeface="Trebuchet MS"/>
              </a:rPr>
              <a:t>U</a:t>
            </a:r>
            <a:r>
              <a:rPr sz="1400" b="1" i="1" spc="-45" dirty="0">
                <a:latin typeface="Trebuchet MS"/>
                <a:cs typeface="Trebuchet MS"/>
              </a:rPr>
              <a:t>S</a:t>
            </a:r>
            <a:r>
              <a:rPr sz="1400" b="1" i="1" spc="-60" dirty="0">
                <a:latin typeface="Trebuchet MS"/>
                <a:cs typeface="Trebuchet MS"/>
              </a:rPr>
              <a:t>A</a:t>
            </a:r>
            <a:r>
              <a:rPr sz="1400" b="1" i="1" spc="-25" dirty="0">
                <a:latin typeface="Trebuchet MS"/>
                <a:cs typeface="Trebuchet MS"/>
              </a:rPr>
              <a:t>B</a:t>
            </a:r>
            <a:r>
              <a:rPr sz="1400" b="1" i="1" spc="-20" dirty="0">
                <a:latin typeface="Trebuchet MS"/>
                <a:cs typeface="Trebuchet MS"/>
              </a:rPr>
              <a:t>I</a:t>
            </a:r>
            <a:r>
              <a:rPr sz="1400" b="1" i="1" spc="-155" dirty="0">
                <a:latin typeface="Trebuchet MS"/>
                <a:cs typeface="Trebuchet MS"/>
              </a:rPr>
              <a:t>L</a:t>
            </a:r>
            <a:r>
              <a:rPr sz="1400" b="1" i="1" spc="-20" dirty="0">
                <a:latin typeface="Trebuchet MS"/>
                <a:cs typeface="Trebuchet MS"/>
              </a:rPr>
              <a:t>I</a:t>
            </a:r>
            <a:r>
              <a:rPr sz="1400" b="1" i="1" spc="-325" dirty="0">
                <a:latin typeface="Trebuchet MS"/>
                <a:cs typeface="Trebuchet MS"/>
              </a:rPr>
              <a:t>T</a:t>
            </a:r>
            <a:r>
              <a:rPr sz="1400" b="1" i="1" spc="-250" dirty="0">
                <a:latin typeface="Trebuchet MS"/>
                <a:cs typeface="Trebuchet MS"/>
              </a:rPr>
              <a:t>Y</a:t>
            </a:r>
            <a:r>
              <a:rPr sz="1400" b="1" i="1" spc="-125" dirty="0">
                <a:latin typeface="Trebuchet MS"/>
                <a:cs typeface="Trebuchet MS"/>
              </a:rPr>
              <a:t> </a:t>
            </a:r>
            <a:r>
              <a:rPr sz="1400" b="1" i="1" spc="-160" dirty="0">
                <a:latin typeface="Trebuchet MS"/>
                <a:cs typeface="Trebuchet MS"/>
              </a:rPr>
              <a:t>G</a:t>
            </a:r>
            <a:r>
              <a:rPr sz="1400" b="1" i="1" spc="-110" dirty="0">
                <a:latin typeface="Trebuchet MS"/>
                <a:cs typeface="Trebuchet MS"/>
              </a:rPr>
              <a:t>OA</a:t>
            </a:r>
            <a:r>
              <a:rPr sz="1400" b="1" i="1" spc="-150" dirty="0">
                <a:latin typeface="Trebuchet MS"/>
                <a:cs typeface="Trebuchet MS"/>
              </a:rPr>
              <a:t>L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lang="en-ID" sz="1200" b="1" spc="-40" dirty="0">
                <a:latin typeface="Trebuchet MS"/>
                <a:cs typeface="Trebuchet MS"/>
              </a:rPr>
              <a:t>Security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4825" y="4152138"/>
            <a:ext cx="1057910" cy="242570"/>
          </a:xfrm>
          <a:custGeom>
            <a:avLst/>
            <a:gdLst/>
            <a:ahLst/>
            <a:cxnLst/>
            <a:rect l="l" t="t" r="r" b="b"/>
            <a:pathLst>
              <a:path w="1057910" h="242570">
                <a:moveTo>
                  <a:pt x="1057872" y="242316"/>
                </a:moveTo>
                <a:lnTo>
                  <a:pt x="992338" y="236213"/>
                </a:lnTo>
                <a:lnTo>
                  <a:pt x="949673" y="232564"/>
                </a:lnTo>
                <a:lnTo>
                  <a:pt x="901492" y="228552"/>
                </a:lnTo>
                <a:lnTo>
                  <a:pt x="848610" y="224205"/>
                </a:lnTo>
                <a:lnTo>
                  <a:pt x="791838" y="219550"/>
                </a:lnTo>
                <a:lnTo>
                  <a:pt x="731989" y="214614"/>
                </a:lnTo>
                <a:lnTo>
                  <a:pt x="669876" y="209425"/>
                </a:lnTo>
                <a:lnTo>
                  <a:pt x="606312" y="204010"/>
                </a:lnTo>
                <a:lnTo>
                  <a:pt x="542109" y="198396"/>
                </a:lnTo>
                <a:lnTo>
                  <a:pt x="478081" y="192610"/>
                </a:lnTo>
                <a:lnTo>
                  <a:pt x="415040" y="186680"/>
                </a:lnTo>
                <a:lnTo>
                  <a:pt x="353798" y="180632"/>
                </a:lnTo>
                <a:lnTo>
                  <a:pt x="295170" y="174495"/>
                </a:lnTo>
                <a:lnTo>
                  <a:pt x="239966" y="168296"/>
                </a:lnTo>
                <a:lnTo>
                  <a:pt x="189001" y="162060"/>
                </a:lnTo>
                <a:lnTo>
                  <a:pt x="143087" y="155817"/>
                </a:lnTo>
                <a:lnTo>
                  <a:pt x="103036" y="149593"/>
                </a:lnTo>
                <a:lnTo>
                  <a:pt x="43777" y="137312"/>
                </a:lnTo>
                <a:lnTo>
                  <a:pt x="0" y="106333"/>
                </a:lnTo>
                <a:lnTo>
                  <a:pt x="10127" y="88849"/>
                </a:lnTo>
                <a:lnTo>
                  <a:pt x="34500" y="70966"/>
                </a:lnTo>
                <a:lnTo>
                  <a:pt x="67796" y="53382"/>
                </a:lnTo>
                <a:lnTo>
                  <a:pt x="104690" y="36796"/>
                </a:lnTo>
                <a:lnTo>
                  <a:pt x="139860" y="21904"/>
                </a:lnTo>
                <a:lnTo>
                  <a:pt x="167981" y="9406"/>
                </a:lnTo>
                <a:lnTo>
                  <a:pt x="183731" y="0"/>
                </a:lnTo>
              </a:path>
            </a:pathLst>
          </a:custGeom>
          <a:ln w="2895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6505" y="3281045"/>
            <a:ext cx="1532890" cy="359410"/>
          </a:xfrm>
          <a:custGeom>
            <a:avLst/>
            <a:gdLst/>
            <a:ahLst/>
            <a:cxnLst/>
            <a:rect l="l" t="t" r="r" b="b"/>
            <a:pathLst>
              <a:path w="1532889" h="359410">
                <a:moveTo>
                  <a:pt x="1171956" y="359028"/>
                </a:moveTo>
                <a:lnTo>
                  <a:pt x="1187472" y="346565"/>
                </a:lnTo>
                <a:lnTo>
                  <a:pt x="1211891" y="330604"/>
                </a:lnTo>
                <a:lnTo>
                  <a:pt x="1243335" y="311671"/>
                </a:lnTo>
                <a:lnTo>
                  <a:pt x="1279926" y="290287"/>
                </a:lnTo>
                <a:lnTo>
                  <a:pt x="1319788" y="266977"/>
                </a:lnTo>
                <a:lnTo>
                  <a:pt x="1361043" y="242264"/>
                </a:lnTo>
                <a:lnTo>
                  <a:pt x="1401814" y="216670"/>
                </a:lnTo>
                <a:lnTo>
                  <a:pt x="1440223" y="190721"/>
                </a:lnTo>
                <a:lnTo>
                  <a:pt x="1474393" y="164938"/>
                </a:lnTo>
                <a:lnTo>
                  <a:pt x="1522507" y="115966"/>
                </a:lnTo>
                <a:lnTo>
                  <a:pt x="1532696" y="93824"/>
                </a:lnTo>
                <a:lnTo>
                  <a:pt x="1531137" y="73942"/>
                </a:lnTo>
                <a:lnTo>
                  <a:pt x="1485265" y="43052"/>
                </a:lnTo>
                <a:lnTo>
                  <a:pt x="1433327" y="31833"/>
                </a:lnTo>
                <a:lnTo>
                  <a:pt x="1360440" y="22776"/>
                </a:lnTo>
                <a:lnTo>
                  <a:pt x="1317151" y="18989"/>
                </a:lnTo>
                <a:lnTo>
                  <a:pt x="1269837" y="15657"/>
                </a:lnTo>
                <a:lnTo>
                  <a:pt x="1218902" y="12753"/>
                </a:lnTo>
                <a:lnTo>
                  <a:pt x="1164750" y="10248"/>
                </a:lnTo>
                <a:lnTo>
                  <a:pt x="1107786" y="8115"/>
                </a:lnTo>
                <a:lnTo>
                  <a:pt x="1048412" y="6325"/>
                </a:lnTo>
                <a:lnTo>
                  <a:pt x="987033" y="4851"/>
                </a:lnTo>
                <a:lnTo>
                  <a:pt x="924054" y="3663"/>
                </a:lnTo>
                <a:lnTo>
                  <a:pt x="859878" y="2733"/>
                </a:lnTo>
                <a:lnTo>
                  <a:pt x="794909" y="2034"/>
                </a:lnTo>
                <a:lnTo>
                  <a:pt x="729551" y="1537"/>
                </a:lnTo>
                <a:lnTo>
                  <a:pt x="664209" y="1213"/>
                </a:lnTo>
                <a:lnTo>
                  <a:pt x="599287" y="1036"/>
                </a:lnTo>
                <a:lnTo>
                  <a:pt x="535187" y="976"/>
                </a:lnTo>
                <a:lnTo>
                  <a:pt x="472316" y="1005"/>
                </a:lnTo>
                <a:lnTo>
                  <a:pt x="411075" y="1095"/>
                </a:lnTo>
                <a:lnTo>
                  <a:pt x="351871" y="1218"/>
                </a:lnTo>
                <a:lnTo>
                  <a:pt x="295106" y="1346"/>
                </a:lnTo>
                <a:lnTo>
                  <a:pt x="241184" y="1450"/>
                </a:lnTo>
                <a:lnTo>
                  <a:pt x="190511" y="1502"/>
                </a:lnTo>
                <a:lnTo>
                  <a:pt x="143489" y="1475"/>
                </a:lnTo>
                <a:lnTo>
                  <a:pt x="100523" y="1339"/>
                </a:lnTo>
                <a:lnTo>
                  <a:pt x="62016" y="1066"/>
                </a:lnTo>
                <a:lnTo>
                  <a:pt x="28374" y="629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1941" y="4429505"/>
            <a:ext cx="489584" cy="12700"/>
          </a:xfrm>
          <a:custGeom>
            <a:avLst/>
            <a:gdLst/>
            <a:ahLst/>
            <a:cxnLst/>
            <a:rect l="l" t="t" r="r" b="b"/>
            <a:pathLst>
              <a:path w="489585" h="12700">
                <a:moveTo>
                  <a:pt x="489204" y="12192"/>
                </a:moveTo>
                <a:lnTo>
                  <a:pt x="414844" y="10342"/>
                </a:lnTo>
                <a:lnTo>
                  <a:pt x="362989" y="9049"/>
                </a:lnTo>
                <a:lnTo>
                  <a:pt x="305263" y="7609"/>
                </a:lnTo>
                <a:lnTo>
                  <a:pt x="244601" y="6096"/>
                </a:lnTo>
                <a:lnTo>
                  <a:pt x="183940" y="4582"/>
                </a:lnTo>
                <a:lnTo>
                  <a:pt x="126214" y="3142"/>
                </a:lnTo>
                <a:lnTo>
                  <a:pt x="74359" y="1849"/>
                </a:lnTo>
                <a:lnTo>
                  <a:pt x="31309" y="777"/>
                </a:lnTo>
                <a:lnTo>
                  <a:pt x="0" y="0"/>
                </a:lnTo>
              </a:path>
            </a:pathLst>
          </a:custGeom>
          <a:ln w="2895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3145" y="2736342"/>
            <a:ext cx="399415" cy="360045"/>
          </a:xfrm>
          <a:custGeom>
            <a:avLst/>
            <a:gdLst/>
            <a:ahLst/>
            <a:cxnLst/>
            <a:rect l="l" t="t" r="r" b="b"/>
            <a:pathLst>
              <a:path w="399414" h="360044">
                <a:moveTo>
                  <a:pt x="0" y="359663"/>
                </a:moveTo>
                <a:lnTo>
                  <a:pt x="26483" y="343316"/>
                </a:lnTo>
                <a:lnTo>
                  <a:pt x="63996" y="321341"/>
                </a:lnTo>
                <a:lnTo>
                  <a:pt x="109524" y="295025"/>
                </a:lnTo>
                <a:lnTo>
                  <a:pt x="160052" y="265651"/>
                </a:lnTo>
                <a:lnTo>
                  <a:pt x="212566" y="234505"/>
                </a:lnTo>
                <a:lnTo>
                  <a:pt x="264051" y="202871"/>
                </a:lnTo>
                <a:lnTo>
                  <a:pt x="311493" y="172035"/>
                </a:lnTo>
                <a:lnTo>
                  <a:pt x="351877" y="143280"/>
                </a:lnTo>
                <a:lnTo>
                  <a:pt x="382189" y="117892"/>
                </a:lnTo>
                <a:lnTo>
                  <a:pt x="399415" y="97155"/>
                </a:lnTo>
                <a:lnTo>
                  <a:pt x="397829" y="70273"/>
                </a:lnTo>
                <a:lnTo>
                  <a:pt x="368191" y="48937"/>
                </a:lnTo>
                <a:lnTo>
                  <a:pt x="321754" y="32194"/>
                </a:lnTo>
                <a:lnTo>
                  <a:pt x="269771" y="19092"/>
                </a:lnTo>
                <a:lnTo>
                  <a:pt x="223496" y="8678"/>
                </a:lnTo>
                <a:lnTo>
                  <a:pt x="194182" y="0"/>
                </a:lnTo>
              </a:path>
            </a:pathLst>
          </a:custGeom>
          <a:ln w="28956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127939" y="1110754"/>
            <a:ext cx="1137920" cy="1536700"/>
            <a:chOff x="4127939" y="1110754"/>
            <a:chExt cx="1137920" cy="1536700"/>
          </a:xfrm>
        </p:grpSpPr>
        <p:sp>
          <p:nvSpPr>
            <p:cNvPr id="22" name="object 22"/>
            <p:cNvSpPr/>
            <p:nvPr/>
          </p:nvSpPr>
          <p:spPr>
            <a:xfrm>
              <a:off x="4275582" y="2012441"/>
              <a:ext cx="975360" cy="620395"/>
            </a:xfrm>
            <a:custGeom>
              <a:avLst/>
              <a:gdLst/>
              <a:ahLst/>
              <a:cxnLst/>
              <a:rect l="l" t="t" r="r" b="b"/>
              <a:pathLst>
                <a:path w="975360" h="620394">
                  <a:moveTo>
                    <a:pt x="487679" y="359663"/>
                  </a:moveTo>
                  <a:lnTo>
                    <a:pt x="458578" y="345152"/>
                  </a:lnTo>
                  <a:lnTo>
                    <a:pt x="417414" y="325945"/>
                  </a:lnTo>
                  <a:lnTo>
                    <a:pt x="367208" y="302994"/>
                  </a:lnTo>
                  <a:lnTo>
                    <a:pt x="310978" y="277251"/>
                  </a:lnTo>
                  <a:lnTo>
                    <a:pt x="251746" y="249671"/>
                  </a:lnTo>
                  <a:lnTo>
                    <a:pt x="192531" y="221205"/>
                  </a:lnTo>
                  <a:lnTo>
                    <a:pt x="136354" y="192806"/>
                  </a:lnTo>
                  <a:lnTo>
                    <a:pt x="86233" y="165427"/>
                  </a:lnTo>
                  <a:lnTo>
                    <a:pt x="45189" y="140019"/>
                  </a:lnTo>
                  <a:lnTo>
                    <a:pt x="2412" y="98932"/>
                  </a:lnTo>
                  <a:lnTo>
                    <a:pt x="7979" y="80296"/>
                  </a:lnTo>
                  <a:lnTo>
                    <a:pt x="75993" y="50310"/>
                  </a:lnTo>
                  <a:lnTo>
                    <a:pt x="128357" y="38444"/>
                  </a:lnTo>
                  <a:lnTo>
                    <a:pt x="186239" y="28315"/>
                  </a:lnTo>
                  <a:lnTo>
                    <a:pt x="244597" y="19666"/>
                  </a:lnTo>
                  <a:lnTo>
                    <a:pt x="298389" y="12236"/>
                  </a:lnTo>
                  <a:lnTo>
                    <a:pt x="342573" y="5767"/>
                  </a:lnTo>
                  <a:lnTo>
                    <a:pt x="372109" y="0"/>
                  </a:lnTo>
                </a:path>
                <a:path w="975360" h="620394">
                  <a:moveTo>
                    <a:pt x="0" y="620268"/>
                  </a:moveTo>
                  <a:lnTo>
                    <a:pt x="29577" y="619898"/>
                  </a:lnTo>
                  <a:lnTo>
                    <a:pt x="66408" y="619437"/>
                  </a:lnTo>
                  <a:lnTo>
                    <a:pt x="109637" y="618897"/>
                  </a:lnTo>
                  <a:lnTo>
                    <a:pt x="158412" y="618287"/>
                  </a:lnTo>
                  <a:lnTo>
                    <a:pt x="211880" y="617619"/>
                  </a:lnTo>
                  <a:lnTo>
                    <a:pt x="269187" y="616903"/>
                  </a:lnTo>
                  <a:lnTo>
                    <a:pt x="329480" y="616149"/>
                  </a:lnTo>
                  <a:lnTo>
                    <a:pt x="391907" y="615369"/>
                  </a:lnTo>
                  <a:lnTo>
                    <a:pt x="455613" y="614572"/>
                  </a:lnTo>
                  <a:lnTo>
                    <a:pt x="519746" y="613771"/>
                  </a:lnTo>
                  <a:lnTo>
                    <a:pt x="583452" y="612974"/>
                  </a:lnTo>
                  <a:lnTo>
                    <a:pt x="645879" y="612194"/>
                  </a:lnTo>
                  <a:lnTo>
                    <a:pt x="706172" y="611440"/>
                  </a:lnTo>
                  <a:lnTo>
                    <a:pt x="763479" y="610724"/>
                  </a:lnTo>
                  <a:lnTo>
                    <a:pt x="816947" y="610056"/>
                  </a:lnTo>
                  <a:lnTo>
                    <a:pt x="865722" y="609446"/>
                  </a:lnTo>
                  <a:lnTo>
                    <a:pt x="908951" y="608906"/>
                  </a:lnTo>
                  <a:lnTo>
                    <a:pt x="945782" y="608445"/>
                  </a:lnTo>
                  <a:lnTo>
                    <a:pt x="975359" y="608076"/>
                  </a:lnTo>
                </a:path>
                <a:path w="975360" h="620394">
                  <a:moveTo>
                    <a:pt x="559307" y="393191"/>
                  </a:moveTo>
                  <a:lnTo>
                    <a:pt x="591306" y="405223"/>
                  </a:lnTo>
                  <a:lnTo>
                    <a:pt x="636698" y="422290"/>
                  </a:lnTo>
                  <a:lnTo>
                    <a:pt x="691020" y="442716"/>
                  </a:lnTo>
                  <a:lnTo>
                    <a:pt x="749807" y="464819"/>
                  </a:lnTo>
                  <a:lnTo>
                    <a:pt x="808595" y="486923"/>
                  </a:lnTo>
                  <a:lnTo>
                    <a:pt x="862917" y="507349"/>
                  </a:lnTo>
                  <a:lnTo>
                    <a:pt x="908309" y="524416"/>
                  </a:lnTo>
                  <a:lnTo>
                    <a:pt x="940307" y="536447"/>
                  </a:lnTo>
                </a:path>
              </a:pathLst>
            </a:custGeom>
            <a:ln w="28956">
              <a:solidFill>
                <a:srgbClr val="92C47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2227" y="1518792"/>
              <a:ext cx="414655" cy="397510"/>
            </a:xfrm>
            <a:custGeom>
              <a:avLst/>
              <a:gdLst/>
              <a:ahLst/>
              <a:cxnLst/>
              <a:rect l="l" t="t" r="r" b="b"/>
              <a:pathLst>
                <a:path w="414654" h="397510">
                  <a:moveTo>
                    <a:pt x="414533" y="397129"/>
                  </a:moveTo>
                  <a:lnTo>
                    <a:pt x="387581" y="377149"/>
                  </a:lnTo>
                  <a:lnTo>
                    <a:pt x="349738" y="350098"/>
                  </a:lnTo>
                  <a:lnTo>
                    <a:pt x="303911" y="317644"/>
                  </a:lnTo>
                  <a:lnTo>
                    <a:pt x="253007" y="281457"/>
                  </a:lnTo>
                  <a:lnTo>
                    <a:pt x="199934" y="243204"/>
                  </a:lnTo>
                  <a:lnTo>
                    <a:pt x="147601" y="204556"/>
                  </a:lnTo>
                  <a:lnTo>
                    <a:pt x="98914" y="167180"/>
                  </a:lnTo>
                  <a:lnTo>
                    <a:pt x="56783" y="132745"/>
                  </a:lnTo>
                  <a:lnTo>
                    <a:pt x="24113" y="102920"/>
                  </a:lnTo>
                  <a:lnTo>
                    <a:pt x="0" y="46979"/>
                  </a:lnTo>
                  <a:lnTo>
                    <a:pt x="29834" y="26654"/>
                  </a:lnTo>
                  <a:lnTo>
                    <a:pt x="76372" y="14589"/>
                  </a:lnTo>
                  <a:lnTo>
                    <a:pt x="122666" y="6974"/>
                  </a:lnTo>
                  <a:lnTo>
                    <a:pt x="151770" y="0"/>
                  </a:lnTo>
                </a:path>
              </a:pathLst>
            </a:custGeom>
            <a:ln w="28575">
              <a:solidFill>
                <a:srgbClr val="92C47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6240" y="1110754"/>
              <a:ext cx="411559" cy="411559"/>
            </a:xfrm>
            <a:prstGeom prst="rect">
              <a:avLst/>
            </a:prstGeom>
          </p:spPr>
        </p:pic>
      </p:grpSp>
      <p:sp>
        <p:nvSpPr>
          <p:cNvPr id="26" name="object 14">
            <a:extLst>
              <a:ext uri="{FF2B5EF4-FFF2-40B4-BE49-F238E27FC236}">
                <a16:creationId xmlns:a16="http://schemas.microsoft.com/office/drawing/2014/main" id="{E36295A9-C23E-C447-F185-A993ECE338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3744" y="733044"/>
            <a:ext cx="4148454" cy="100965"/>
          </a:xfrm>
          <a:custGeom>
            <a:avLst/>
            <a:gdLst/>
            <a:ahLst/>
            <a:cxnLst/>
            <a:rect l="l" t="t" r="r" b="b"/>
            <a:pathLst>
              <a:path w="4148454" h="100965">
                <a:moveTo>
                  <a:pt x="4148328" y="0"/>
                </a:moveTo>
                <a:lnTo>
                  <a:pt x="0" y="0"/>
                </a:lnTo>
                <a:lnTo>
                  <a:pt x="0" y="100584"/>
                </a:lnTo>
                <a:lnTo>
                  <a:pt x="4148328" y="100584"/>
                </a:lnTo>
                <a:lnTo>
                  <a:pt x="414832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6228" y="332187"/>
            <a:ext cx="4615149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D" sz="3000" i="0" spc="-360" dirty="0"/>
              <a:t>USER EXPERIENCE OBJECTIVES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6947" y="1155191"/>
            <a:ext cx="0" cy="988694"/>
          </a:xfrm>
          <a:custGeom>
            <a:avLst/>
            <a:gdLst/>
            <a:ahLst/>
            <a:cxnLst/>
            <a:rect l="l" t="t" r="r" b="b"/>
            <a:pathLst>
              <a:path h="988694">
                <a:moveTo>
                  <a:pt x="0" y="0"/>
                </a:moveTo>
                <a:lnTo>
                  <a:pt x="0" y="988187"/>
                </a:lnTo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6947" y="3136392"/>
            <a:ext cx="0" cy="988694"/>
          </a:xfrm>
          <a:custGeom>
            <a:avLst/>
            <a:gdLst/>
            <a:ahLst/>
            <a:cxnLst/>
            <a:rect l="l" t="t" r="r" b="b"/>
            <a:pathLst>
              <a:path h="988695">
                <a:moveTo>
                  <a:pt x="0" y="0"/>
                </a:moveTo>
                <a:lnTo>
                  <a:pt x="0" y="988199"/>
                </a:lnTo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10253" y="2362580"/>
            <a:ext cx="46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0" dirty="0">
                <a:latin typeface="Trebuchet MS"/>
                <a:cs typeface="Trebuchet MS"/>
              </a:rPr>
              <a:t>VS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5961" y="1174568"/>
            <a:ext cx="16929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D" sz="1400" spc="-110" dirty="0">
                <a:latin typeface="Lucida Sans Unicode"/>
                <a:cs typeface="Lucida Sans Unicode"/>
              </a:rPr>
              <a:t>Desired aspects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7709" y="1164082"/>
            <a:ext cx="15754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D" sz="1400" spc="-110" dirty="0">
                <a:latin typeface="Lucida Sans Unicode"/>
                <a:cs typeface="Lucida Sans Unicode"/>
              </a:rPr>
              <a:t>Avoidable aspects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852" y="1638300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590"/>
              </a:spcBef>
            </a:pPr>
            <a:r>
              <a:rPr sz="1200" b="1" spc="-15" dirty="0">
                <a:latin typeface="Trebuchet MS"/>
                <a:cs typeface="Trebuchet MS"/>
              </a:rPr>
              <a:t>Satisfying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852" y="2121407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595"/>
              </a:spcBef>
            </a:pPr>
            <a:r>
              <a:rPr sz="1200" b="1" spc="-55" dirty="0">
                <a:latin typeface="Trebuchet MS"/>
                <a:cs typeface="Trebuchet MS"/>
              </a:rPr>
              <a:t>Enjoyable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852" y="2606039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90"/>
              </a:spcBef>
            </a:pPr>
            <a:r>
              <a:rPr sz="1200" b="1" spc="-40" dirty="0">
                <a:latin typeface="Trebuchet MS"/>
                <a:cs typeface="Trebuchet MS"/>
              </a:rPr>
              <a:t>Pleasurable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852" y="3089148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595"/>
              </a:spcBef>
            </a:pPr>
            <a:r>
              <a:rPr sz="1200" b="1" spc="-45" dirty="0">
                <a:latin typeface="Trebuchet MS"/>
                <a:cs typeface="Trebuchet MS"/>
              </a:rPr>
              <a:t>Exciting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852" y="3572255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62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600"/>
              </a:spcBef>
            </a:pPr>
            <a:r>
              <a:rPr sz="1200" b="1" spc="-50" dirty="0">
                <a:latin typeface="Trebuchet MS"/>
                <a:cs typeface="Trebuchet MS"/>
              </a:rPr>
              <a:t>Entertainment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852" y="4056888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590"/>
              </a:spcBef>
            </a:pPr>
            <a:r>
              <a:rPr sz="1200" b="1" spc="-40" dirty="0">
                <a:latin typeface="Trebuchet MS"/>
                <a:cs typeface="Trebuchet MS"/>
              </a:rPr>
              <a:t>Helpful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5251" y="1638300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590"/>
              </a:spcBef>
            </a:pPr>
            <a:r>
              <a:rPr sz="1200" b="1" spc="-20" dirty="0">
                <a:latin typeface="Trebuchet MS"/>
                <a:cs typeface="Trebuchet MS"/>
              </a:rPr>
              <a:t>Motivating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5251" y="2121407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595"/>
              </a:spcBef>
            </a:pPr>
            <a:r>
              <a:rPr sz="1200" b="1" spc="-35" dirty="0">
                <a:latin typeface="Trebuchet MS"/>
                <a:cs typeface="Trebuchet MS"/>
              </a:rPr>
              <a:t>Challenging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5251" y="2606039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8128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640"/>
              </a:spcBef>
            </a:pPr>
            <a:r>
              <a:rPr sz="800" b="1" spc="-25" dirty="0">
                <a:latin typeface="Trebuchet MS"/>
                <a:cs typeface="Trebuchet MS"/>
              </a:rPr>
              <a:t>En</a:t>
            </a:r>
            <a:r>
              <a:rPr sz="800" b="1" spc="-30" dirty="0">
                <a:latin typeface="Trebuchet MS"/>
                <a:cs typeface="Trebuchet MS"/>
              </a:rPr>
              <a:t>h</a:t>
            </a:r>
            <a:r>
              <a:rPr sz="800" b="1" spc="-25" dirty="0">
                <a:latin typeface="Trebuchet MS"/>
                <a:cs typeface="Trebuchet MS"/>
              </a:rPr>
              <a:t>a</a:t>
            </a:r>
            <a:r>
              <a:rPr sz="800" b="1" spc="-45" dirty="0">
                <a:latin typeface="Trebuchet MS"/>
                <a:cs typeface="Trebuchet MS"/>
              </a:rPr>
              <a:t>nc</a:t>
            </a:r>
            <a:r>
              <a:rPr sz="800" b="1" spc="-30" dirty="0">
                <a:latin typeface="Trebuchet MS"/>
                <a:cs typeface="Trebuchet MS"/>
              </a:rPr>
              <a:t>i</a:t>
            </a:r>
            <a:r>
              <a:rPr sz="800" b="1" dirty="0">
                <a:latin typeface="Trebuchet MS"/>
                <a:cs typeface="Trebuchet MS"/>
              </a:rPr>
              <a:t>ng</a:t>
            </a:r>
            <a:r>
              <a:rPr sz="800" b="1" spc="-85" dirty="0">
                <a:latin typeface="Trebuchet MS"/>
                <a:cs typeface="Trebuchet MS"/>
              </a:rPr>
              <a:t> </a:t>
            </a:r>
            <a:r>
              <a:rPr sz="800" b="1" spc="15" dirty="0">
                <a:latin typeface="Trebuchet MS"/>
                <a:cs typeface="Trebuchet MS"/>
              </a:rPr>
              <a:t>S</a:t>
            </a:r>
            <a:r>
              <a:rPr sz="800" b="1" spc="-25" dirty="0">
                <a:latin typeface="Trebuchet MS"/>
                <a:cs typeface="Trebuchet MS"/>
              </a:rPr>
              <a:t>o</a:t>
            </a:r>
            <a:r>
              <a:rPr sz="800" b="1" spc="-30" dirty="0">
                <a:latin typeface="Trebuchet MS"/>
                <a:cs typeface="Trebuchet MS"/>
              </a:rPr>
              <a:t>ci</a:t>
            </a:r>
            <a:r>
              <a:rPr sz="800" b="1" spc="-45" dirty="0">
                <a:latin typeface="Trebuchet MS"/>
                <a:cs typeface="Trebuchet MS"/>
              </a:rPr>
              <a:t>a</a:t>
            </a:r>
            <a:r>
              <a:rPr sz="800" b="1" spc="-25" dirty="0">
                <a:latin typeface="Trebuchet MS"/>
                <a:cs typeface="Trebuchet MS"/>
              </a:rPr>
              <a:t>l</a:t>
            </a:r>
            <a:r>
              <a:rPr sz="800" b="1" spc="-35" dirty="0">
                <a:latin typeface="Trebuchet MS"/>
                <a:cs typeface="Trebuchet MS"/>
              </a:rPr>
              <a:t>i</a:t>
            </a:r>
            <a:r>
              <a:rPr sz="800" b="1" spc="-40" dirty="0">
                <a:latin typeface="Trebuchet MS"/>
                <a:cs typeface="Trebuchet MS"/>
              </a:rPr>
              <a:t>bi</a:t>
            </a:r>
            <a:r>
              <a:rPr sz="800" b="1" spc="-25" dirty="0">
                <a:latin typeface="Trebuchet MS"/>
                <a:cs typeface="Trebuchet MS"/>
              </a:rPr>
              <a:t>l</a:t>
            </a:r>
            <a:r>
              <a:rPr sz="800" b="1" spc="-35" dirty="0">
                <a:latin typeface="Trebuchet MS"/>
                <a:cs typeface="Trebuchet MS"/>
              </a:rPr>
              <a:t>i</a:t>
            </a:r>
            <a:r>
              <a:rPr sz="800" b="1" spc="-30" dirty="0">
                <a:latin typeface="Trebuchet MS"/>
                <a:cs typeface="Trebuchet MS"/>
              </a:rPr>
              <a:t>t</a:t>
            </a:r>
            <a:r>
              <a:rPr sz="800" b="1" spc="-25" dirty="0">
                <a:latin typeface="Trebuchet MS"/>
                <a:cs typeface="Trebuchet MS"/>
              </a:rPr>
              <a:t>y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5251" y="3089148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8191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45"/>
              </a:spcBef>
            </a:pPr>
            <a:r>
              <a:rPr sz="800" b="1" spc="15" dirty="0">
                <a:latin typeface="Trebuchet MS"/>
                <a:cs typeface="Trebuchet MS"/>
              </a:rPr>
              <a:t>S</a:t>
            </a:r>
            <a:r>
              <a:rPr sz="800" b="1" spc="-30" dirty="0">
                <a:latin typeface="Trebuchet MS"/>
                <a:cs typeface="Trebuchet MS"/>
              </a:rPr>
              <a:t>u</a:t>
            </a:r>
            <a:r>
              <a:rPr sz="800" b="1" spc="-40" dirty="0">
                <a:latin typeface="Trebuchet MS"/>
                <a:cs typeface="Trebuchet MS"/>
              </a:rPr>
              <a:t>pp</a:t>
            </a:r>
            <a:r>
              <a:rPr sz="800" b="1" spc="-25" dirty="0">
                <a:latin typeface="Trebuchet MS"/>
                <a:cs typeface="Trebuchet MS"/>
              </a:rPr>
              <a:t>o</a:t>
            </a:r>
            <a:r>
              <a:rPr sz="800" b="1" spc="-35" dirty="0">
                <a:latin typeface="Trebuchet MS"/>
                <a:cs typeface="Trebuchet MS"/>
              </a:rPr>
              <a:t>r</a:t>
            </a:r>
            <a:r>
              <a:rPr sz="800" b="1" spc="-40" dirty="0">
                <a:latin typeface="Trebuchet MS"/>
                <a:cs typeface="Trebuchet MS"/>
              </a:rPr>
              <a:t>ti</a:t>
            </a:r>
            <a:r>
              <a:rPr sz="800" b="1" dirty="0">
                <a:latin typeface="Trebuchet MS"/>
                <a:cs typeface="Trebuchet MS"/>
              </a:rPr>
              <a:t>ng</a:t>
            </a:r>
            <a:r>
              <a:rPr sz="800" b="1" spc="-75" dirty="0">
                <a:latin typeface="Trebuchet MS"/>
                <a:cs typeface="Trebuchet MS"/>
              </a:rPr>
              <a:t> </a:t>
            </a:r>
            <a:r>
              <a:rPr sz="800" b="1" spc="-60" dirty="0">
                <a:latin typeface="Trebuchet MS"/>
                <a:cs typeface="Trebuchet MS"/>
              </a:rPr>
              <a:t>C</a:t>
            </a:r>
            <a:r>
              <a:rPr sz="800" b="1" spc="-40" dirty="0">
                <a:latin typeface="Trebuchet MS"/>
                <a:cs typeface="Trebuchet MS"/>
              </a:rPr>
              <a:t>re</a:t>
            </a:r>
            <a:r>
              <a:rPr sz="800" b="1" spc="-45" dirty="0">
                <a:latin typeface="Trebuchet MS"/>
                <a:cs typeface="Trebuchet MS"/>
              </a:rPr>
              <a:t>a</a:t>
            </a:r>
            <a:r>
              <a:rPr sz="800" b="1" spc="-30" dirty="0">
                <a:latin typeface="Trebuchet MS"/>
                <a:cs typeface="Trebuchet MS"/>
              </a:rPr>
              <a:t>t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spc="-30" dirty="0">
                <a:latin typeface="Trebuchet MS"/>
                <a:cs typeface="Trebuchet MS"/>
              </a:rPr>
              <a:t>v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spc="-30" dirty="0">
                <a:latin typeface="Trebuchet MS"/>
                <a:cs typeface="Trebuchet MS"/>
              </a:rPr>
              <a:t>t</a:t>
            </a:r>
            <a:r>
              <a:rPr sz="800" b="1" spc="-25" dirty="0">
                <a:latin typeface="Trebuchet MS"/>
                <a:cs typeface="Trebuchet MS"/>
              </a:rPr>
              <a:t>y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5251" y="3572255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82550" rIns="0" bIns="0" rtlCol="0">
            <a:spAutoFit/>
          </a:bodyPr>
          <a:lstStyle/>
          <a:p>
            <a:pPr marL="336550" marR="330835" indent="10160">
              <a:lnSpc>
                <a:spcPct val="100000"/>
              </a:lnSpc>
              <a:spcBef>
                <a:spcPts val="650"/>
              </a:spcBef>
            </a:pPr>
            <a:r>
              <a:rPr sz="800" b="1" spc="-30" dirty="0">
                <a:latin typeface="Trebuchet MS"/>
                <a:cs typeface="Trebuchet MS"/>
              </a:rPr>
              <a:t>Cognitively </a:t>
            </a:r>
            <a:r>
              <a:rPr sz="800" b="1" spc="-229" dirty="0">
                <a:latin typeface="Trebuchet MS"/>
                <a:cs typeface="Trebuchet MS"/>
              </a:rPr>
              <a:t> </a:t>
            </a:r>
            <a:r>
              <a:rPr sz="800" b="1" spc="15" dirty="0">
                <a:latin typeface="Trebuchet MS"/>
                <a:cs typeface="Trebuchet MS"/>
              </a:rPr>
              <a:t>S</a:t>
            </a:r>
            <a:r>
              <a:rPr sz="800" b="1" spc="-30" dirty="0">
                <a:latin typeface="Trebuchet MS"/>
                <a:cs typeface="Trebuchet MS"/>
              </a:rPr>
              <a:t>t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spc="-20" dirty="0">
                <a:latin typeface="Trebuchet MS"/>
                <a:cs typeface="Trebuchet MS"/>
              </a:rPr>
              <a:t>mul</a:t>
            </a:r>
            <a:r>
              <a:rPr sz="800" b="1" spc="-30" dirty="0">
                <a:latin typeface="Trebuchet MS"/>
                <a:cs typeface="Trebuchet MS"/>
              </a:rPr>
              <a:t>at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dirty="0">
                <a:latin typeface="Trebuchet MS"/>
                <a:cs typeface="Trebuchet MS"/>
              </a:rPr>
              <a:t>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5251" y="4056888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90"/>
              </a:spcBef>
            </a:pPr>
            <a:r>
              <a:rPr sz="1200" b="1" spc="-55" dirty="0">
                <a:latin typeface="Trebuchet MS"/>
                <a:cs typeface="Trebuchet MS"/>
              </a:rPr>
              <a:t>Fun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0651" y="1638300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590"/>
              </a:spcBef>
            </a:pPr>
            <a:r>
              <a:rPr sz="1200" b="1" spc="-50" dirty="0">
                <a:latin typeface="Trebuchet MS"/>
                <a:cs typeface="Trebuchet MS"/>
              </a:rPr>
              <a:t>Provocative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0651" y="2121407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595"/>
              </a:spcBef>
            </a:pPr>
            <a:r>
              <a:rPr sz="1200" b="1" spc="-30" dirty="0">
                <a:latin typeface="Trebuchet MS"/>
                <a:cs typeface="Trebuchet MS"/>
              </a:rPr>
              <a:t>Surprising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0651" y="2606039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90"/>
              </a:spcBef>
            </a:pPr>
            <a:r>
              <a:rPr sz="1200" b="1" spc="-35" dirty="0">
                <a:latin typeface="Trebuchet MS"/>
                <a:cs typeface="Trebuchet MS"/>
              </a:rPr>
              <a:t>Rewarding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30651" y="3089148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8191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645"/>
              </a:spcBef>
            </a:pPr>
            <a:r>
              <a:rPr sz="800" b="1" spc="-10" dirty="0">
                <a:latin typeface="Trebuchet MS"/>
                <a:cs typeface="Trebuchet MS"/>
              </a:rPr>
              <a:t>E</a:t>
            </a:r>
            <a:r>
              <a:rPr sz="800" b="1" spc="-20" dirty="0">
                <a:latin typeface="Trebuchet MS"/>
                <a:cs typeface="Trebuchet MS"/>
              </a:rPr>
              <a:t>m</a:t>
            </a:r>
            <a:r>
              <a:rPr sz="800" b="1" spc="-25" dirty="0">
                <a:latin typeface="Trebuchet MS"/>
                <a:cs typeface="Trebuchet MS"/>
              </a:rPr>
              <a:t>o</a:t>
            </a:r>
            <a:r>
              <a:rPr sz="800" b="1" spc="-30" dirty="0">
                <a:latin typeface="Trebuchet MS"/>
                <a:cs typeface="Trebuchet MS"/>
              </a:rPr>
              <a:t>t</a:t>
            </a:r>
            <a:r>
              <a:rPr sz="800" b="1" spc="-40" dirty="0">
                <a:latin typeface="Trebuchet MS"/>
                <a:cs typeface="Trebuchet MS"/>
              </a:rPr>
              <a:t>i</a:t>
            </a:r>
            <a:r>
              <a:rPr sz="800" b="1" spc="-25" dirty="0">
                <a:latin typeface="Trebuchet MS"/>
                <a:cs typeface="Trebuchet MS"/>
              </a:rPr>
              <a:t>on</a:t>
            </a:r>
            <a:r>
              <a:rPr sz="800" b="1" spc="-30" dirty="0">
                <a:latin typeface="Trebuchet MS"/>
                <a:cs typeface="Trebuchet MS"/>
              </a:rPr>
              <a:t>a</a:t>
            </a:r>
            <a:r>
              <a:rPr sz="800" b="1" spc="-25" dirty="0">
                <a:latin typeface="Trebuchet MS"/>
                <a:cs typeface="Trebuchet MS"/>
              </a:rPr>
              <a:t>lly</a:t>
            </a:r>
            <a:r>
              <a:rPr sz="800" b="1" spc="-95" dirty="0">
                <a:latin typeface="Trebuchet MS"/>
                <a:cs typeface="Trebuchet MS"/>
              </a:rPr>
              <a:t> </a:t>
            </a:r>
            <a:r>
              <a:rPr sz="800" b="1" spc="-40" dirty="0">
                <a:latin typeface="Trebuchet MS"/>
                <a:cs typeface="Trebuchet MS"/>
              </a:rPr>
              <a:t>F</a:t>
            </a:r>
            <a:r>
              <a:rPr sz="800" b="1" spc="-25" dirty="0">
                <a:latin typeface="Trebuchet MS"/>
                <a:cs typeface="Trebuchet MS"/>
              </a:rPr>
              <a:t>ulfill</a:t>
            </a:r>
            <a:r>
              <a:rPr sz="800" b="1" spc="-35" dirty="0">
                <a:latin typeface="Trebuchet MS"/>
                <a:cs typeface="Trebuchet MS"/>
              </a:rPr>
              <a:t>i</a:t>
            </a:r>
            <a:r>
              <a:rPr sz="800" b="1" dirty="0">
                <a:latin typeface="Trebuchet MS"/>
                <a:cs typeface="Trebuchet MS"/>
              </a:rPr>
              <a:t>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9052" y="1638300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590"/>
              </a:spcBef>
            </a:pPr>
            <a:r>
              <a:rPr sz="1200" b="1" spc="-25" dirty="0">
                <a:latin typeface="Trebuchet MS"/>
                <a:cs typeface="Trebuchet MS"/>
              </a:rPr>
              <a:t>Boring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9052" y="2121407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595"/>
              </a:spcBef>
            </a:pPr>
            <a:r>
              <a:rPr sz="1200" b="1" spc="-35" dirty="0">
                <a:latin typeface="Trebuchet MS"/>
                <a:cs typeface="Trebuchet MS"/>
              </a:rPr>
              <a:t>Frustrating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9052" y="2606039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590"/>
              </a:spcBef>
            </a:pPr>
            <a:r>
              <a:rPr sz="1200" b="1" spc="-65" dirty="0">
                <a:latin typeface="Trebuchet MS"/>
                <a:cs typeface="Trebuchet MS"/>
              </a:rPr>
              <a:t>Feel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65" dirty="0">
                <a:latin typeface="Trebuchet MS"/>
                <a:cs typeface="Trebuchet MS"/>
              </a:rPr>
              <a:t>G</a:t>
            </a:r>
            <a:r>
              <a:rPr sz="1200" b="1" spc="-70" dirty="0">
                <a:latin typeface="Trebuchet MS"/>
                <a:cs typeface="Trebuchet MS"/>
              </a:rPr>
              <a:t>u</a:t>
            </a:r>
            <a:r>
              <a:rPr sz="1200" b="1" spc="-40" dirty="0">
                <a:latin typeface="Trebuchet MS"/>
                <a:cs typeface="Trebuchet MS"/>
              </a:rPr>
              <a:t>ilty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69052" y="3089148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595"/>
              </a:spcBef>
            </a:pPr>
            <a:r>
              <a:rPr sz="1200" b="1" spc="-40" dirty="0">
                <a:latin typeface="Trebuchet MS"/>
                <a:cs typeface="Trebuchet MS"/>
              </a:rPr>
              <a:t>Annoying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9052" y="3572255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620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600"/>
              </a:spcBef>
            </a:pPr>
            <a:r>
              <a:rPr sz="1200" b="1" spc="-40" dirty="0">
                <a:latin typeface="Trebuchet MS"/>
                <a:cs typeface="Trebuchet MS"/>
              </a:rPr>
              <a:t>Childish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64452" y="1638300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590"/>
              </a:spcBef>
            </a:pPr>
            <a:r>
              <a:rPr sz="1200" b="1" spc="-35" dirty="0">
                <a:latin typeface="Trebuchet MS"/>
                <a:cs typeface="Trebuchet MS"/>
              </a:rPr>
              <a:t>Unpleasant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64452" y="2121407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595"/>
              </a:spcBef>
            </a:pPr>
            <a:r>
              <a:rPr sz="1200" b="1" spc="-40" dirty="0">
                <a:latin typeface="Trebuchet MS"/>
                <a:cs typeface="Trebuchet MS"/>
              </a:rPr>
              <a:t>Patronizing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64452" y="2606039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493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590"/>
              </a:spcBef>
            </a:pPr>
            <a:r>
              <a:rPr sz="1200" b="1" spc="-65" dirty="0">
                <a:latin typeface="Trebuchet MS"/>
                <a:cs typeface="Trebuchet MS"/>
              </a:rPr>
              <a:t>Feel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S</a:t>
            </a:r>
            <a:r>
              <a:rPr sz="1200" b="1" spc="-45" dirty="0">
                <a:latin typeface="Trebuchet MS"/>
                <a:cs typeface="Trebuchet MS"/>
              </a:rPr>
              <a:t>t</a:t>
            </a:r>
            <a:r>
              <a:rPr sz="1200" b="1" spc="-50" dirty="0">
                <a:latin typeface="Trebuchet MS"/>
                <a:cs typeface="Trebuchet MS"/>
              </a:rPr>
              <a:t>u</a:t>
            </a:r>
            <a:r>
              <a:rPr sz="1200" b="1" spc="-60" dirty="0">
                <a:latin typeface="Trebuchet MS"/>
                <a:cs typeface="Trebuchet MS"/>
              </a:rPr>
              <a:t>p</a:t>
            </a:r>
            <a:r>
              <a:rPr sz="1200" b="1" spc="-45" dirty="0">
                <a:latin typeface="Trebuchet MS"/>
                <a:cs typeface="Trebuchet MS"/>
              </a:rPr>
              <a:t>id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4452" y="3089148"/>
            <a:ext cx="1187450" cy="38417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595"/>
              </a:spcBef>
            </a:pPr>
            <a:r>
              <a:rPr sz="1200" b="1" spc="-45" dirty="0">
                <a:latin typeface="Trebuchet MS"/>
                <a:cs typeface="Trebuchet MS"/>
              </a:rPr>
              <a:t>Cutesy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64452" y="3572255"/>
            <a:ext cx="1187450" cy="38608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620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600"/>
              </a:spcBef>
            </a:pPr>
            <a:r>
              <a:rPr sz="1200" b="1" spc="-50" dirty="0">
                <a:latin typeface="Trebuchet MS"/>
                <a:cs typeface="Trebuchet MS"/>
              </a:rPr>
              <a:t>Gimmicky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14">
            <a:extLst>
              <a:ext uri="{FF2B5EF4-FFF2-40B4-BE49-F238E27FC236}">
                <a16:creationId xmlns:a16="http://schemas.microsoft.com/office/drawing/2014/main" id="{89D28601-5F40-0F19-CAD6-D5F5A9354D0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816850" cy="5143500"/>
          </a:xfrm>
          <a:custGeom>
            <a:avLst/>
            <a:gdLst/>
            <a:ahLst/>
            <a:cxnLst/>
            <a:rect l="l" t="t" r="r" b="b"/>
            <a:pathLst>
              <a:path w="7816850" h="5143500">
                <a:moveTo>
                  <a:pt x="0" y="5143500"/>
                </a:moveTo>
                <a:lnTo>
                  <a:pt x="7816596" y="5143500"/>
                </a:lnTo>
                <a:lnTo>
                  <a:pt x="7816596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6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6928" y="2353513"/>
            <a:ext cx="54775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1" i="1" spc="-280" dirty="0">
                <a:solidFill>
                  <a:srgbClr val="F3F3F3"/>
                </a:solidFill>
                <a:latin typeface="Trebuchet MS"/>
                <a:cs typeface="Trebuchet MS"/>
              </a:rPr>
              <a:t>Goa</a:t>
            </a:r>
            <a:r>
              <a:rPr sz="3000" b="1" i="1" spc="-145" dirty="0">
                <a:solidFill>
                  <a:srgbClr val="F3F3F3"/>
                </a:solidFill>
                <a:latin typeface="Trebuchet MS"/>
                <a:cs typeface="Trebuchet MS"/>
              </a:rPr>
              <a:t>l</a:t>
            </a:r>
            <a:r>
              <a:rPr sz="3000" b="1" i="1" spc="-235" dirty="0">
                <a:solidFill>
                  <a:srgbClr val="F3F3F3"/>
                </a:solidFill>
                <a:latin typeface="Trebuchet MS"/>
                <a:cs typeface="Trebuchet MS"/>
              </a:rPr>
              <a:t> </a:t>
            </a:r>
            <a:r>
              <a:rPr lang="en-ID" sz="3000" spc="-295" dirty="0">
                <a:solidFill>
                  <a:srgbClr val="F3F3F3"/>
                </a:solidFill>
                <a:latin typeface="Lucida Sans Unicode"/>
                <a:cs typeface="Lucida Sans Unicode"/>
              </a:rPr>
              <a:t>It may be different, but it affects each other</a:t>
            </a: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6595" y="0"/>
            <a:ext cx="1327785" cy="5143500"/>
          </a:xfrm>
          <a:custGeom>
            <a:avLst/>
            <a:gdLst/>
            <a:ahLst/>
            <a:cxnLst/>
            <a:rect l="l" t="t" r="r" b="b"/>
            <a:pathLst>
              <a:path w="1327784" h="5143500">
                <a:moveTo>
                  <a:pt x="1327403" y="0"/>
                </a:moveTo>
                <a:lnTo>
                  <a:pt x="0" y="0"/>
                </a:lnTo>
                <a:lnTo>
                  <a:pt x="0" y="5143500"/>
                </a:lnTo>
                <a:lnTo>
                  <a:pt x="1327403" y="5143500"/>
                </a:lnTo>
                <a:lnTo>
                  <a:pt x="1327403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3555" y="1058113"/>
            <a:ext cx="54660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9600" i="0" spc="-430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lang="en-ID" sz="3000" spc="-204" dirty="0">
                <a:solidFill>
                  <a:srgbClr val="F3F3F3"/>
                </a:solidFill>
              </a:rPr>
              <a:t>Usability </a:t>
            </a:r>
            <a:r>
              <a:rPr sz="3000" spc="-245" dirty="0">
                <a:solidFill>
                  <a:srgbClr val="F3F3F3"/>
                </a:solidFill>
              </a:rPr>
              <a:t>Goal</a:t>
            </a:r>
            <a:r>
              <a:rPr sz="3000" spc="-229" dirty="0">
                <a:solidFill>
                  <a:srgbClr val="F3F3F3"/>
                </a:solidFill>
              </a:rPr>
              <a:t> </a:t>
            </a:r>
            <a:r>
              <a:rPr lang="en-US" sz="3000" spc="-229" dirty="0">
                <a:solidFill>
                  <a:srgbClr val="F3F3F3"/>
                </a:solidFill>
              </a:rPr>
              <a:t> </a:t>
            </a:r>
            <a:r>
              <a:rPr lang="en-US" sz="3000" b="0" i="0" spc="-240" dirty="0">
                <a:solidFill>
                  <a:srgbClr val="F3F3F3"/>
                </a:solidFill>
                <a:latin typeface="Lucida Sans Unicode"/>
                <a:cs typeface="Lucida Sans Unicode"/>
              </a:rPr>
              <a:t>and </a:t>
            </a:r>
            <a:r>
              <a:rPr sz="3000" spc="-215" dirty="0">
                <a:solidFill>
                  <a:srgbClr val="F3F3F3"/>
                </a:solidFill>
              </a:rPr>
              <a:t>User</a:t>
            </a:r>
            <a:r>
              <a:rPr sz="3000" spc="-250" dirty="0">
                <a:solidFill>
                  <a:srgbClr val="F3F3F3"/>
                </a:solidFill>
              </a:rPr>
              <a:t> </a:t>
            </a:r>
            <a:r>
              <a:rPr sz="3000" spc="-320" dirty="0">
                <a:solidFill>
                  <a:srgbClr val="F3F3F3"/>
                </a:solidFill>
              </a:rPr>
              <a:t>Expe</a:t>
            </a:r>
            <a:r>
              <a:rPr sz="3000" spc="-240" dirty="0">
                <a:solidFill>
                  <a:srgbClr val="F3F3F3"/>
                </a:solidFill>
              </a:rPr>
              <a:t>r</a:t>
            </a:r>
            <a:r>
              <a:rPr sz="3000" spc="-225" dirty="0">
                <a:solidFill>
                  <a:srgbClr val="F3F3F3"/>
                </a:solidFill>
              </a:rPr>
              <a:t>ience</a:t>
            </a:r>
            <a:endParaRPr sz="3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9028" y="1376172"/>
            <a:ext cx="2326005" cy="2255520"/>
          </a:xfrm>
          <a:custGeom>
            <a:avLst/>
            <a:gdLst/>
            <a:ahLst/>
            <a:cxnLst/>
            <a:rect l="l" t="t" r="r" b="b"/>
            <a:pathLst>
              <a:path w="2326004" h="2255520">
                <a:moveTo>
                  <a:pt x="1949703" y="0"/>
                </a:moveTo>
                <a:lnTo>
                  <a:pt x="375920" y="0"/>
                </a:lnTo>
                <a:lnTo>
                  <a:pt x="328759" y="2928"/>
                </a:lnTo>
                <a:lnTo>
                  <a:pt x="283348" y="11479"/>
                </a:lnTo>
                <a:lnTo>
                  <a:pt x="240039" y="25299"/>
                </a:lnTo>
                <a:lnTo>
                  <a:pt x="199184" y="44038"/>
                </a:lnTo>
                <a:lnTo>
                  <a:pt x="161135" y="67344"/>
                </a:lnTo>
                <a:lnTo>
                  <a:pt x="126244" y="94863"/>
                </a:lnTo>
                <a:lnTo>
                  <a:pt x="94863" y="126244"/>
                </a:lnTo>
                <a:lnTo>
                  <a:pt x="67344" y="161135"/>
                </a:lnTo>
                <a:lnTo>
                  <a:pt x="44038" y="199184"/>
                </a:lnTo>
                <a:lnTo>
                  <a:pt x="25299" y="240039"/>
                </a:lnTo>
                <a:lnTo>
                  <a:pt x="11479" y="283348"/>
                </a:lnTo>
                <a:lnTo>
                  <a:pt x="2928" y="328759"/>
                </a:lnTo>
                <a:lnTo>
                  <a:pt x="0" y="375919"/>
                </a:lnTo>
                <a:lnTo>
                  <a:pt x="0" y="1879600"/>
                </a:lnTo>
                <a:lnTo>
                  <a:pt x="2928" y="1926760"/>
                </a:lnTo>
                <a:lnTo>
                  <a:pt x="11479" y="1972171"/>
                </a:lnTo>
                <a:lnTo>
                  <a:pt x="25299" y="2015480"/>
                </a:lnTo>
                <a:lnTo>
                  <a:pt x="44038" y="2056335"/>
                </a:lnTo>
                <a:lnTo>
                  <a:pt x="67344" y="2094384"/>
                </a:lnTo>
                <a:lnTo>
                  <a:pt x="94863" y="2129275"/>
                </a:lnTo>
                <a:lnTo>
                  <a:pt x="126244" y="2160656"/>
                </a:lnTo>
                <a:lnTo>
                  <a:pt x="161135" y="2188175"/>
                </a:lnTo>
                <a:lnTo>
                  <a:pt x="199184" y="2211481"/>
                </a:lnTo>
                <a:lnTo>
                  <a:pt x="240039" y="2230220"/>
                </a:lnTo>
                <a:lnTo>
                  <a:pt x="283348" y="2244040"/>
                </a:lnTo>
                <a:lnTo>
                  <a:pt x="328759" y="2252591"/>
                </a:lnTo>
                <a:lnTo>
                  <a:pt x="375920" y="2255519"/>
                </a:lnTo>
                <a:lnTo>
                  <a:pt x="1949703" y="2255519"/>
                </a:lnTo>
                <a:lnTo>
                  <a:pt x="1996864" y="2252591"/>
                </a:lnTo>
                <a:lnTo>
                  <a:pt x="2042275" y="2244040"/>
                </a:lnTo>
                <a:lnTo>
                  <a:pt x="2085584" y="2230220"/>
                </a:lnTo>
                <a:lnTo>
                  <a:pt x="2126439" y="2211481"/>
                </a:lnTo>
                <a:lnTo>
                  <a:pt x="2164488" y="2188175"/>
                </a:lnTo>
                <a:lnTo>
                  <a:pt x="2199379" y="2160656"/>
                </a:lnTo>
                <a:lnTo>
                  <a:pt x="2230760" y="2129275"/>
                </a:lnTo>
                <a:lnTo>
                  <a:pt x="2258279" y="2094384"/>
                </a:lnTo>
                <a:lnTo>
                  <a:pt x="2281585" y="2056335"/>
                </a:lnTo>
                <a:lnTo>
                  <a:pt x="2300324" y="2015480"/>
                </a:lnTo>
                <a:lnTo>
                  <a:pt x="2314144" y="1972171"/>
                </a:lnTo>
                <a:lnTo>
                  <a:pt x="2322695" y="1926760"/>
                </a:lnTo>
                <a:lnTo>
                  <a:pt x="2325624" y="1879600"/>
                </a:lnTo>
                <a:lnTo>
                  <a:pt x="2325624" y="375919"/>
                </a:lnTo>
                <a:lnTo>
                  <a:pt x="2322695" y="328759"/>
                </a:lnTo>
                <a:lnTo>
                  <a:pt x="2314144" y="283348"/>
                </a:lnTo>
                <a:lnTo>
                  <a:pt x="2300324" y="240039"/>
                </a:lnTo>
                <a:lnTo>
                  <a:pt x="2281585" y="199184"/>
                </a:lnTo>
                <a:lnTo>
                  <a:pt x="2258279" y="161135"/>
                </a:lnTo>
                <a:lnTo>
                  <a:pt x="2230760" y="126244"/>
                </a:lnTo>
                <a:lnTo>
                  <a:pt x="2199379" y="94863"/>
                </a:lnTo>
                <a:lnTo>
                  <a:pt x="2164488" y="67344"/>
                </a:lnTo>
                <a:lnTo>
                  <a:pt x="2126439" y="44038"/>
                </a:lnTo>
                <a:lnTo>
                  <a:pt x="2085584" y="25299"/>
                </a:lnTo>
                <a:lnTo>
                  <a:pt x="2042275" y="11479"/>
                </a:lnTo>
                <a:lnTo>
                  <a:pt x="1996864" y="2928"/>
                </a:lnTo>
                <a:lnTo>
                  <a:pt x="194970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24428" y="1376172"/>
            <a:ext cx="2326005" cy="2255520"/>
            <a:chOff x="3424428" y="1376172"/>
            <a:chExt cx="2326005" cy="2255520"/>
          </a:xfrm>
        </p:grpSpPr>
        <p:sp>
          <p:nvSpPr>
            <p:cNvPr id="4" name="object 4"/>
            <p:cNvSpPr/>
            <p:nvPr/>
          </p:nvSpPr>
          <p:spPr>
            <a:xfrm>
              <a:off x="3424428" y="1376172"/>
              <a:ext cx="2326005" cy="2255520"/>
            </a:xfrm>
            <a:custGeom>
              <a:avLst/>
              <a:gdLst/>
              <a:ahLst/>
              <a:cxnLst/>
              <a:rect l="l" t="t" r="r" b="b"/>
              <a:pathLst>
                <a:path w="2326004" h="2255520">
                  <a:moveTo>
                    <a:pt x="1949704" y="0"/>
                  </a:moveTo>
                  <a:lnTo>
                    <a:pt x="375920" y="0"/>
                  </a:lnTo>
                  <a:lnTo>
                    <a:pt x="328759" y="2928"/>
                  </a:lnTo>
                  <a:lnTo>
                    <a:pt x="283348" y="11479"/>
                  </a:lnTo>
                  <a:lnTo>
                    <a:pt x="240039" y="25299"/>
                  </a:lnTo>
                  <a:lnTo>
                    <a:pt x="199184" y="44038"/>
                  </a:lnTo>
                  <a:lnTo>
                    <a:pt x="161135" y="67344"/>
                  </a:lnTo>
                  <a:lnTo>
                    <a:pt x="126244" y="94863"/>
                  </a:lnTo>
                  <a:lnTo>
                    <a:pt x="94863" y="126244"/>
                  </a:lnTo>
                  <a:lnTo>
                    <a:pt x="67344" y="161135"/>
                  </a:lnTo>
                  <a:lnTo>
                    <a:pt x="44038" y="199184"/>
                  </a:lnTo>
                  <a:lnTo>
                    <a:pt x="25299" y="240039"/>
                  </a:lnTo>
                  <a:lnTo>
                    <a:pt x="11479" y="283348"/>
                  </a:lnTo>
                  <a:lnTo>
                    <a:pt x="2928" y="328759"/>
                  </a:lnTo>
                  <a:lnTo>
                    <a:pt x="0" y="375919"/>
                  </a:lnTo>
                  <a:lnTo>
                    <a:pt x="0" y="1879600"/>
                  </a:lnTo>
                  <a:lnTo>
                    <a:pt x="2928" y="1926760"/>
                  </a:lnTo>
                  <a:lnTo>
                    <a:pt x="11479" y="1972171"/>
                  </a:lnTo>
                  <a:lnTo>
                    <a:pt x="25299" y="2015480"/>
                  </a:lnTo>
                  <a:lnTo>
                    <a:pt x="44038" y="2056335"/>
                  </a:lnTo>
                  <a:lnTo>
                    <a:pt x="67344" y="2094384"/>
                  </a:lnTo>
                  <a:lnTo>
                    <a:pt x="94863" y="2129275"/>
                  </a:lnTo>
                  <a:lnTo>
                    <a:pt x="126244" y="2160656"/>
                  </a:lnTo>
                  <a:lnTo>
                    <a:pt x="161135" y="2188175"/>
                  </a:lnTo>
                  <a:lnTo>
                    <a:pt x="199184" y="2211481"/>
                  </a:lnTo>
                  <a:lnTo>
                    <a:pt x="240039" y="2230220"/>
                  </a:lnTo>
                  <a:lnTo>
                    <a:pt x="283348" y="2244040"/>
                  </a:lnTo>
                  <a:lnTo>
                    <a:pt x="328759" y="2252591"/>
                  </a:lnTo>
                  <a:lnTo>
                    <a:pt x="375920" y="2255519"/>
                  </a:lnTo>
                  <a:lnTo>
                    <a:pt x="1949704" y="2255519"/>
                  </a:lnTo>
                  <a:lnTo>
                    <a:pt x="1996864" y="2252591"/>
                  </a:lnTo>
                  <a:lnTo>
                    <a:pt x="2042275" y="2244040"/>
                  </a:lnTo>
                  <a:lnTo>
                    <a:pt x="2085584" y="2230220"/>
                  </a:lnTo>
                  <a:lnTo>
                    <a:pt x="2126439" y="2211481"/>
                  </a:lnTo>
                  <a:lnTo>
                    <a:pt x="2164488" y="2188175"/>
                  </a:lnTo>
                  <a:lnTo>
                    <a:pt x="2199379" y="2160656"/>
                  </a:lnTo>
                  <a:lnTo>
                    <a:pt x="2230760" y="2129275"/>
                  </a:lnTo>
                  <a:lnTo>
                    <a:pt x="2258279" y="2094384"/>
                  </a:lnTo>
                  <a:lnTo>
                    <a:pt x="2281585" y="2056335"/>
                  </a:lnTo>
                  <a:lnTo>
                    <a:pt x="2300324" y="2015480"/>
                  </a:lnTo>
                  <a:lnTo>
                    <a:pt x="2314144" y="1972171"/>
                  </a:lnTo>
                  <a:lnTo>
                    <a:pt x="2322695" y="1926760"/>
                  </a:lnTo>
                  <a:lnTo>
                    <a:pt x="2325624" y="1879600"/>
                  </a:lnTo>
                  <a:lnTo>
                    <a:pt x="2325624" y="375919"/>
                  </a:lnTo>
                  <a:lnTo>
                    <a:pt x="2322695" y="328759"/>
                  </a:lnTo>
                  <a:lnTo>
                    <a:pt x="2314144" y="283348"/>
                  </a:lnTo>
                  <a:lnTo>
                    <a:pt x="2300324" y="240039"/>
                  </a:lnTo>
                  <a:lnTo>
                    <a:pt x="2281585" y="199184"/>
                  </a:lnTo>
                  <a:lnTo>
                    <a:pt x="2258279" y="161135"/>
                  </a:lnTo>
                  <a:lnTo>
                    <a:pt x="2230760" y="126244"/>
                  </a:lnTo>
                  <a:lnTo>
                    <a:pt x="2199379" y="94863"/>
                  </a:lnTo>
                  <a:lnTo>
                    <a:pt x="2164488" y="67344"/>
                  </a:lnTo>
                  <a:lnTo>
                    <a:pt x="2126439" y="44038"/>
                  </a:lnTo>
                  <a:lnTo>
                    <a:pt x="2085584" y="25299"/>
                  </a:lnTo>
                  <a:lnTo>
                    <a:pt x="2042275" y="11479"/>
                  </a:lnTo>
                  <a:lnTo>
                    <a:pt x="1996864" y="2928"/>
                  </a:lnTo>
                  <a:lnTo>
                    <a:pt x="1949704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4004" y="1900427"/>
              <a:ext cx="765048" cy="708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4572" y="1865376"/>
              <a:ext cx="733044" cy="73304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650735" y="1810511"/>
            <a:ext cx="896619" cy="908685"/>
            <a:chOff x="6650735" y="1810511"/>
            <a:chExt cx="896619" cy="908685"/>
          </a:xfrm>
        </p:grpSpPr>
        <p:sp>
          <p:nvSpPr>
            <p:cNvPr id="8" name="object 8"/>
            <p:cNvSpPr/>
            <p:nvPr/>
          </p:nvSpPr>
          <p:spPr>
            <a:xfrm>
              <a:off x="6650735" y="1810511"/>
              <a:ext cx="896619" cy="908685"/>
            </a:xfrm>
            <a:custGeom>
              <a:avLst/>
              <a:gdLst/>
              <a:ahLst/>
              <a:cxnLst/>
              <a:rect l="l" t="t" r="r" b="b"/>
              <a:pathLst>
                <a:path w="896620" h="908685">
                  <a:moveTo>
                    <a:pt x="448056" y="0"/>
                  </a:moveTo>
                  <a:lnTo>
                    <a:pt x="399245" y="2664"/>
                  </a:lnTo>
                  <a:lnTo>
                    <a:pt x="351955" y="10474"/>
                  </a:lnTo>
                  <a:lnTo>
                    <a:pt x="306458" y="23152"/>
                  </a:lnTo>
                  <a:lnTo>
                    <a:pt x="263028" y="40421"/>
                  </a:lnTo>
                  <a:lnTo>
                    <a:pt x="221939" y="62004"/>
                  </a:lnTo>
                  <a:lnTo>
                    <a:pt x="183465" y="87623"/>
                  </a:lnTo>
                  <a:lnTo>
                    <a:pt x="147879" y="117003"/>
                  </a:lnTo>
                  <a:lnTo>
                    <a:pt x="115454" y="149865"/>
                  </a:lnTo>
                  <a:lnTo>
                    <a:pt x="86465" y="185934"/>
                  </a:lnTo>
                  <a:lnTo>
                    <a:pt x="61185" y="224931"/>
                  </a:lnTo>
                  <a:lnTo>
                    <a:pt x="39888" y="266579"/>
                  </a:lnTo>
                  <a:lnTo>
                    <a:pt x="22847" y="310603"/>
                  </a:lnTo>
                  <a:lnTo>
                    <a:pt x="10337" y="356724"/>
                  </a:lnTo>
                  <a:lnTo>
                    <a:pt x="2629" y="404666"/>
                  </a:lnTo>
                  <a:lnTo>
                    <a:pt x="0" y="454151"/>
                  </a:lnTo>
                  <a:lnTo>
                    <a:pt x="2629" y="503637"/>
                  </a:lnTo>
                  <a:lnTo>
                    <a:pt x="10337" y="551579"/>
                  </a:lnTo>
                  <a:lnTo>
                    <a:pt x="22847" y="597700"/>
                  </a:lnTo>
                  <a:lnTo>
                    <a:pt x="39888" y="641724"/>
                  </a:lnTo>
                  <a:lnTo>
                    <a:pt x="61185" y="683372"/>
                  </a:lnTo>
                  <a:lnTo>
                    <a:pt x="86465" y="722369"/>
                  </a:lnTo>
                  <a:lnTo>
                    <a:pt x="115454" y="758438"/>
                  </a:lnTo>
                  <a:lnTo>
                    <a:pt x="147879" y="791300"/>
                  </a:lnTo>
                  <a:lnTo>
                    <a:pt x="183465" y="820680"/>
                  </a:lnTo>
                  <a:lnTo>
                    <a:pt x="221939" y="846299"/>
                  </a:lnTo>
                  <a:lnTo>
                    <a:pt x="263028" y="867882"/>
                  </a:lnTo>
                  <a:lnTo>
                    <a:pt x="306458" y="885151"/>
                  </a:lnTo>
                  <a:lnTo>
                    <a:pt x="351955" y="897829"/>
                  </a:lnTo>
                  <a:lnTo>
                    <a:pt x="399245" y="905639"/>
                  </a:lnTo>
                  <a:lnTo>
                    <a:pt x="448056" y="908304"/>
                  </a:lnTo>
                  <a:lnTo>
                    <a:pt x="496866" y="905639"/>
                  </a:lnTo>
                  <a:lnTo>
                    <a:pt x="544156" y="897829"/>
                  </a:lnTo>
                  <a:lnTo>
                    <a:pt x="589653" y="885151"/>
                  </a:lnTo>
                  <a:lnTo>
                    <a:pt x="633083" y="867882"/>
                  </a:lnTo>
                  <a:lnTo>
                    <a:pt x="674172" y="846299"/>
                  </a:lnTo>
                  <a:lnTo>
                    <a:pt x="712646" y="820680"/>
                  </a:lnTo>
                  <a:lnTo>
                    <a:pt x="748232" y="791300"/>
                  </a:lnTo>
                  <a:lnTo>
                    <a:pt x="780657" y="758438"/>
                  </a:lnTo>
                  <a:lnTo>
                    <a:pt x="809646" y="722369"/>
                  </a:lnTo>
                  <a:lnTo>
                    <a:pt x="834926" y="683372"/>
                  </a:lnTo>
                  <a:lnTo>
                    <a:pt x="856223" y="641724"/>
                  </a:lnTo>
                  <a:lnTo>
                    <a:pt x="873264" y="597700"/>
                  </a:lnTo>
                  <a:lnTo>
                    <a:pt x="885774" y="551579"/>
                  </a:lnTo>
                  <a:lnTo>
                    <a:pt x="893482" y="503637"/>
                  </a:lnTo>
                  <a:lnTo>
                    <a:pt x="896112" y="454151"/>
                  </a:lnTo>
                  <a:lnTo>
                    <a:pt x="893482" y="404666"/>
                  </a:lnTo>
                  <a:lnTo>
                    <a:pt x="885774" y="356724"/>
                  </a:lnTo>
                  <a:lnTo>
                    <a:pt x="873264" y="310603"/>
                  </a:lnTo>
                  <a:lnTo>
                    <a:pt x="856223" y="266579"/>
                  </a:lnTo>
                  <a:lnTo>
                    <a:pt x="834926" y="224931"/>
                  </a:lnTo>
                  <a:lnTo>
                    <a:pt x="809646" y="185934"/>
                  </a:lnTo>
                  <a:lnTo>
                    <a:pt x="780657" y="149865"/>
                  </a:lnTo>
                  <a:lnTo>
                    <a:pt x="748232" y="117003"/>
                  </a:lnTo>
                  <a:lnTo>
                    <a:pt x="712646" y="87623"/>
                  </a:lnTo>
                  <a:lnTo>
                    <a:pt x="674172" y="62004"/>
                  </a:lnTo>
                  <a:lnTo>
                    <a:pt x="633083" y="40421"/>
                  </a:lnTo>
                  <a:lnTo>
                    <a:pt x="589653" y="23152"/>
                  </a:lnTo>
                  <a:lnTo>
                    <a:pt x="544156" y="10474"/>
                  </a:lnTo>
                  <a:lnTo>
                    <a:pt x="496866" y="2664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0359" y="1854707"/>
              <a:ext cx="819911" cy="81991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909827" y="1376172"/>
            <a:ext cx="2326005" cy="2255520"/>
          </a:xfrm>
          <a:custGeom>
            <a:avLst/>
            <a:gdLst/>
            <a:ahLst/>
            <a:cxnLst/>
            <a:rect l="l" t="t" r="r" b="b"/>
            <a:pathLst>
              <a:path w="2326005" h="2255520">
                <a:moveTo>
                  <a:pt x="1949703" y="0"/>
                </a:moveTo>
                <a:lnTo>
                  <a:pt x="375919" y="0"/>
                </a:lnTo>
                <a:lnTo>
                  <a:pt x="328766" y="2928"/>
                </a:lnTo>
                <a:lnTo>
                  <a:pt x="283361" y="11479"/>
                </a:lnTo>
                <a:lnTo>
                  <a:pt x="240055" y="25299"/>
                </a:lnTo>
                <a:lnTo>
                  <a:pt x="199201" y="44038"/>
                </a:lnTo>
                <a:lnTo>
                  <a:pt x="161152" y="67344"/>
                </a:lnTo>
                <a:lnTo>
                  <a:pt x="126259" y="94863"/>
                </a:lnTo>
                <a:lnTo>
                  <a:pt x="94876" y="126244"/>
                </a:lnTo>
                <a:lnTo>
                  <a:pt x="67354" y="161135"/>
                </a:lnTo>
                <a:lnTo>
                  <a:pt x="44046" y="199184"/>
                </a:lnTo>
                <a:lnTo>
                  <a:pt x="25304" y="240039"/>
                </a:lnTo>
                <a:lnTo>
                  <a:pt x="11481" y="283348"/>
                </a:lnTo>
                <a:lnTo>
                  <a:pt x="2929" y="328759"/>
                </a:lnTo>
                <a:lnTo>
                  <a:pt x="0" y="375919"/>
                </a:lnTo>
                <a:lnTo>
                  <a:pt x="0" y="1879600"/>
                </a:lnTo>
                <a:lnTo>
                  <a:pt x="2929" y="1926760"/>
                </a:lnTo>
                <a:lnTo>
                  <a:pt x="11481" y="1972171"/>
                </a:lnTo>
                <a:lnTo>
                  <a:pt x="25304" y="2015480"/>
                </a:lnTo>
                <a:lnTo>
                  <a:pt x="44046" y="2056335"/>
                </a:lnTo>
                <a:lnTo>
                  <a:pt x="67354" y="2094384"/>
                </a:lnTo>
                <a:lnTo>
                  <a:pt x="94876" y="2129275"/>
                </a:lnTo>
                <a:lnTo>
                  <a:pt x="126259" y="2160656"/>
                </a:lnTo>
                <a:lnTo>
                  <a:pt x="161152" y="2188175"/>
                </a:lnTo>
                <a:lnTo>
                  <a:pt x="199201" y="2211481"/>
                </a:lnTo>
                <a:lnTo>
                  <a:pt x="240055" y="2230220"/>
                </a:lnTo>
                <a:lnTo>
                  <a:pt x="283361" y="2244040"/>
                </a:lnTo>
                <a:lnTo>
                  <a:pt x="328766" y="2252591"/>
                </a:lnTo>
                <a:lnTo>
                  <a:pt x="375919" y="2255519"/>
                </a:lnTo>
                <a:lnTo>
                  <a:pt x="1949703" y="2255519"/>
                </a:lnTo>
                <a:lnTo>
                  <a:pt x="1996864" y="2252591"/>
                </a:lnTo>
                <a:lnTo>
                  <a:pt x="2042275" y="2244040"/>
                </a:lnTo>
                <a:lnTo>
                  <a:pt x="2085584" y="2230220"/>
                </a:lnTo>
                <a:lnTo>
                  <a:pt x="2126439" y="2211481"/>
                </a:lnTo>
                <a:lnTo>
                  <a:pt x="2164488" y="2188175"/>
                </a:lnTo>
                <a:lnTo>
                  <a:pt x="2199379" y="2160656"/>
                </a:lnTo>
                <a:lnTo>
                  <a:pt x="2230760" y="2129275"/>
                </a:lnTo>
                <a:lnTo>
                  <a:pt x="2258279" y="2094384"/>
                </a:lnTo>
                <a:lnTo>
                  <a:pt x="2281585" y="2056335"/>
                </a:lnTo>
                <a:lnTo>
                  <a:pt x="2300324" y="2015480"/>
                </a:lnTo>
                <a:lnTo>
                  <a:pt x="2314144" y="1972171"/>
                </a:lnTo>
                <a:lnTo>
                  <a:pt x="2322695" y="1926760"/>
                </a:lnTo>
                <a:lnTo>
                  <a:pt x="2325624" y="1879600"/>
                </a:lnTo>
                <a:lnTo>
                  <a:pt x="2325624" y="375919"/>
                </a:lnTo>
                <a:lnTo>
                  <a:pt x="2322695" y="328759"/>
                </a:lnTo>
                <a:lnTo>
                  <a:pt x="2314144" y="283348"/>
                </a:lnTo>
                <a:lnTo>
                  <a:pt x="2300324" y="240039"/>
                </a:lnTo>
                <a:lnTo>
                  <a:pt x="2281585" y="199184"/>
                </a:lnTo>
                <a:lnTo>
                  <a:pt x="2258279" y="161135"/>
                </a:lnTo>
                <a:lnTo>
                  <a:pt x="2230760" y="126244"/>
                </a:lnTo>
                <a:lnTo>
                  <a:pt x="2199379" y="94863"/>
                </a:lnTo>
                <a:lnTo>
                  <a:pt x="2164488" y="67344"/>
                </a:lnTo>
                <a:lnTo>
                  <a:pt x="2126439" y="44038"/>
                </a:lnTo>
                <a:lnTo>
                  <a:pt x="2085584" y="25299"/>
                </a:lnTo>
                <a:lnTo>
                  <a:pt x="2042275" y="11479"/>
                </a:lnTo>
                <a:lnTo>
                  <a:pt x="1996864" y="2928"/>
                </a:lnTo>
                <a:lnTo>
                  <a:pt x="194970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3" name="object 13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79625" y="366521"/>
            <a:ext cx="5982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0" spc="-170" dirty="0">
                <a:latin typeface="Trebuchet MS"/>
                <a:cs typeface="Trebuchet MS"/>
              </a:rPr>
              <a:t>KARA</a:t>
            </a:r>
            <a:r>
              <a:rPr sz="3000" i="0" spc="-160" dirty="0">
                <a:latin typeface="Trebuchet MS"/>
                <a:cs typeface="Trebuchet MS"/>
              </a:rPr>
              <a:t>K</a:t>
            </a:r>
            <a:r>
              <a:rPr sz="3000" i="0" spc="-180" dirty="0">
                <a:latin typeface="Trebuchet MS"/>
                <a:cs typeface="Trebuchet MS"/>
              </a:rPr>
              <a:t>TERISTIK</a:t>
            </a:r>
            <a:r>
              <a:rPr sz="3000" i="0" spc="-175" dirty="0">
                <a:latin typeface="Trebuchet MS"/>
                <a:cs typeface="Trebuchet MS"/>
              </a:rPr>
              <a:t> </a:t>
            </a:r>
            <a:r>
              <a:rPr sz="3000" i="0" spc="-285" dirty="0">
                <a:latin typeface="Trebuchet MS"/>
                <a:cs typeface="Trebuchet MS"/>
              </a:rPr>
              <a:t>D</a:t>
            </a:r>
            <a:r>
              <a:rPr sz="3000" i="0" spc="-250" dirty="0">
                <a:latin typeface="Trebuchet MS"/>
                <a:cs typeface="Trebuchet MS"/>
              </a:rPr>
              <a:t>E</a:t>
            </a:r>
            <a:r>
              <a:rPr sz="3000" i="0" spc="-110" dirty="0">
                <a:latin typeface="Trebuchet MS"/>
                <a:cs typeface="Trebuchet MS"/>
              </a:rPr>
              <a:t>S</a:t>
            </a:r>
            <a:r>
              <a:rPr sz="3000" i="0" spc="-130" dirty="0">
                <a:latin typeface="Trebuchet MS"/>
                <a:cs typeface="Trebuchet MS"/>
              </a:rPr>
              <a:t>AIN</a:t>
            </a:r>
            <a:r>
              <a:rPr sz="3000" i="0" spc="-170" dirty="0">
                <a:latin typeface="Trebuchet MS"/>
                <a:cs typeface="Trebuchet MS"/>
              </a:rPr>
              <a:t> </a:t>
            </a:r>
            <a:r>
              <a:rPr sz="3000" i="0" spc="-165" dirty="0">
                <a:latin typeface="Trebuchet MS"/>
                <a:cs typeface="Trebuchet MS"/>
              </a:rPr>
              <a:t>INTERAKSI</a:t>
            </a:r>
            <a:r>
              <a:rPr sz="3000" i="0" spc="-145" dirty="0">
                <a:latin typeface="Trebuchet MS"/>
                <a:cs typeface="Trebuchet MS"/>
              </a:rPr>
              <a:t> </a:t>
            </a:r>
            <a:r>
              <a:rPr sz="3000" i="0" spc="-120" dirty="0">
                <a:latin typeface="Trebuchet MS"/>
                <a:cs typeface="Trebuchet MS"/>
              </a:rPr>
              <a:t>(</a:t>
            </a:r>
            <a:r>
              <a:rPr sz="3000" i="0" spc="-185" dirty="0">
                <a:latin typeface="Trebuchet MS"/>
                <a:cs typeface="Trebuchet MS"/>
              </a:rPr>
              <a:t>3</a:t>
            </a:r>
            <a:r>
              <a:rPr sz="3000" i="0" spc="-12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0994" y="2872486"/>
            <a:ext cx="89979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 algn="ctr">
              <a:lnSpc>
                <a:spcPct val="100000"/>
              </a:lnSpc>
              <a:spcBef>
                <a:spcPts val="100"/>
              </a:spcBef>
            </a:pPr>
            <a:r>
              <a:rPr lang="en-ID" sz="1400" b="1" spc="15" dirty="0">
                <a:latin typeface="Trebuchet MS"/>
                <a:cs typeface="Trebuchet MS"/>
              </a:rPr>
              <a:t>Engaging Users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3084" y="2765806"/>
            <a:ext cx="194119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D" sz="1400" b="1" dirty="0">
                <a:latin typeface="Trebuchet MS"/>
                <a:cs typeface="Trebuchet MS"/>
              </a:rPr>
              <a:t>Identify clear Usability Goals and User Experience Goals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6681" y="2984726"/>
            <a:ext cx="74472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z="1400" b="1" dirty="0">
                <a:latin typeface="Trebuchet MS"/>
                <a:cs typeface="Trebuchet MS"/>
              </a:rPr>
              <a:t>Iterative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11224" y="1642872"/>
            <a:ext cx="1324610" cy="1076325"/>
            <a:chOff x="1411224" y="1642872"/>
            <a:chExt cx="1324610" cy="107632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1012" y="1949196"/>
              <a:ext cx="734568" cy="7696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1224" y="1642872"/>
              <a:ext cx="984503" cy="1031747"/>
            </a:xfrm>
            <a:prstGeom prst="rect">
              <a:avLst/>
            </a:prstGeom>
          </p:spPr>
        </p:pic>
      </p:grpSp>
      <p:sp>
        <p:nvSpPr>
          <p:cNvPr id="23" name="object 14">
            <a:extLst>
              <a:ext uri="{FF2B5EF4-FFF2-40B4-BE49-F238E27FC236}">
                <a16:creationId xmlns:a16="http://schemas.microsoft.com/office/drawing/2014/main" id="{C2A6626A-A816-8209-9064-FD283ECC1E4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733044"/>
            <a:ext cx="5334000" cy="100965"/>
          </a:xfrm>
          <a:custGeom>
            <a:avLst/>
            <a:gdLst/>
            <a:ahLst/>
            <a:cxnLst/>
            <a:rect l="l" t="t" r="r" b="b"/>
            <a:pathLst>
              <a:path w="5334000" h="100965">
                <a:moveTo>
                  <a:pt x="5334000" y="0"/>
                </a:moveTo>
                <a:lnTo>
                  <a:pt x="0" y="0"/>
                </a:lnTo>
                <a:lnTo>
                  <a:pt x="0" y="100584"/>
                </a:lnTo>
                <a:lnTo>
                  <a:pt x="5334000" y="100584"/>
                </a:lnTo>
                <a:lnTo>
                  <a:pt x="53340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7222" y="366521"/>
            <a:ext cx="4828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0" spc="-235" dirty="0">
                <a:latin typeface="Trebuchet MS"/>
                <a:cs typeface="Trebuchet MS"/>
              </a:rPr>
              <a:t>MENGA</a:t>
            </a:r>
            <a:r>
              <a:rPr sz="3000" i="0" spc="-204" dirty="0">
                <a:latin typeface="Trebuchet MS"/>
                <a:cs typeface="Trebuchet MS"/>
              </a:rPr>
              <a:t>P</a:t>
            </a:r>
            <a:r>
              <a:rPr sz="3000" i="0" spc="-250" dirty="0">
                <a:latin typeface="Trebuchet MS"/>
                <a:cs typeface="Trebuchet MS"/>
              </a:rPr>
              <a:t>A</a:t>
            </a:r>
            <a:r>
              <a:rPr sz="3000" i="0" spc="-160" dirty="0">
                <a:latin typeface="Trebuchet MS"/>
                <a:cs typeface="Trebuchet MS"/>
              </a:rPr>
              <a:t> </a:t>
            </a:r>
            <a:r>
              <a:rPr sz="3000" i="0" spc="-110" dirty="0">
                <a:latin typeface="Trebuchet MS"/>
                <a:cs typeface="Trebuchet MS"/>
              </a:rPr>
              <a:t>BER</a:t>
            </a:r>
            <a:r>
              <a:rPr sz="3000" i="0" spc="-90" dirty="0">
                <a:latin typeface="Trebuchet MS"/>
                <a:cs typeface="Trebuchet MS"/>
              </a:rPr>
              <a:t>S</a:t>
            </a:r>
            <a:r>
              <a:rPr sz="3000" i="0" spc="-285" dirty="0">
                <a:latin typeface="Trebuchet MS"/>
                <a:cs typeface="Trebuchet MS"/>
              </a:rPr>
              <a:t>IFAT</a:t>
            </a:r>
            <a:r>
              <a:rPr sz="3000" i="0" spc="-160" dirty="0">
                <a:latin typeface="Trebuchet MS"/>
                <a:cs typeface="Trebuchet MS"/>
              </a:rPr>
              <a:t> </a:t>
            </a:r>
            <a:r>
              <a:rPr sz="3000" i="0" spc="-245" dirty="0">
                <a:latin typeface="Trebuchet MS"/>
                <a:cs typeface="Trebuchet MS"/>
              </a:rPr>
              <a:t>ITERATIF</a:t>
            </a:r>
            <a:r>
              <a:rPr sz="3000" i="0" spc="-160" dirty="0">
                <a:latin typeface="Trebuchet MS"/>
                <a:cs typeface="Trebuchet MS"/>
              </a:rPr>
              <a:t> </a:t>
            </a:r>
            <a:r>
              <a:rPr sz="3000" i="0" spc="135" dirty="0">
                <a:latin typeface="Trebuchet MS"/>
                <a:cs typeface="Trebuchet MS"/>
              </a:rPr>
              <a:t>?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975" y="3432047"/>
            <a:ext cx="7360920" cy="31739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ID" sz="1400" spc="-90" dirty="0">
                <a:solidFill>
                  <a:srgbClr val="434343"/>
                </a:solidFill>
                <a:latin typeface="Lucida Sans Unicode"/>
                <a:cs typeface="Lucida Sans Unicode"/>
              </a:rPr>
              <a:t>Characteristics: each time a stage is </a:t>
            </a:r>
            <a:r>
              <a:rPr lang="en-ID" sz="1400" b="1" spc="-90" dirty="0">
                <a:solidFill>
                  <a:srgbClr val="434343"/>
                </a:solidFill>
                <a:latin typeface="Lucida Sans Unicode"/>
                <a:cs typeface="Lucida Sans Unicode"/>
              </a:rPr>
              <a:t>redone</a:t>
            </a:r>
            <a:r>
              <a:rPr lang="en-ID" sz="1400" spc="-90" dirty="0">
                <a:solidFill>
                  <a:srgbClr val="434343"/>
                </a:solidFill>
                <a:latin typeface="Lucida Sans Unicode"/>
                <a:cs typeface="Lucida Sans Unicode"/>
              </a:rPr>
              <a:t> after another stage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975" y="4041647"/>
            <a:ext cx="7360920" cy="317395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009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lang="en-ID" sz="14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There is a </a:t>
            </a:r>
            <a:r>
              <a:rPr lang="en-ID" sz="1400" b="1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cycle</a:t>
            </a:r>
            <a:r>
              <a:rPr lang="en-ID" sz="1400" spc="-95" dirty="0">
                <a:solidFill>
                  <a:srgbClr val="434343"/>
                </a:solidFill>
                <a:latin typeface="Lucida Sans Unicode"/>
                <a:cs typeface="Lucida Sans Unicode"/>
              </a:rPr>
              <a:t> in the design process that is carried out in a system development project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algn="ctr">
              <a:lnSpc>
                <a:spcPct val="100000"/>
              </a:lnSpc>
              <a:spcBef>
                <a:spcPts val="100"/>
              </a:spcBef>
            </a:pPr>
            <a:r>
              <a:rPr lang="en-US" b="0" i="0" spc="-35" dirty="0">
                <a:latin typeface="Lucida Sans Unicode"/>
                <a:cs typeface="Lucida Sans Unicode"/>
              </a:rPr>
              <a:t>Based on</a:t>
            </a:r>
            <a:r>
              <a:rPr b="0" i="0" spc="-150" dirty="0">
                <a:latin typeface="Lucida Sans Unicode"/>
                <a:cs typeface="Lucida Sans Unicode"/>
              </a:rPr>
              <a:t> </a:t>
            </a:r>
            <a:r>
              <a:rPr spc="-20" dirty="0"/>
              <a:t>I</a:t>
            </a:r>
            <a:r>
              <a:rPr spc="-125" dirty="0"/>
              <a:t>n</a:t>
            </a:r>
            <a:r>
              <a:rPr spc="-105" dirty="0"/>
              <a:t>t</a:t>
            </a:r>
            <a:r>
              <a:rPr spc="-130" dirty="0"/>
              <a:t>eract</a:t>
            </a:r>
            <a:r>
              <a:rPr spc="-95" dirty="0"/>
              <a:t>i</a:t>
            </a:r>
            <a:r>
              <a:rPr spc="-85" dirty="0"/>
              <a:t>on</a:t>
            </a:r>
            <a:r>
              <a:rPr spc="-175" dirty="0"/>
              <a:t> </a:t>
            </a:r>
            <a:r>
              <a:rPr sz="4800" i="0" spc="-2355" dirty="0">
                <a:latin typeface="Arial"/>
                <a:cs typeface="Arial"/>
              </a:rPr>
              <a:t>“</a:t>
            </a:r>
            <a:r>
              <a:rPr sz="1400" spc="-65" dirty="0"/>
              <a:t>De</a:t>
            </a:r>
            <a:r>
              <a:rPr sz="1400" spc="-45" dirty="0"/>
              <a:t>s</a:t>
            </a:r>
            <a:r>
              <a:rPr sz="1400" spc="-130" dirty="0"/>
              <a:t>i</a:t>
            </a:r>
            <a:r>
              <a:rPr sz="1400" spc="-70" dirty="0"/>
              <a:t>gn</a:t>
            </a:r>
            <a:r>
              <a:rPr sz="1400" spc="-145" dirty="0"/>
              <a:t> </a:t>
            </a:r>
            <a:r>
              <a:rPr sz="1400" spc="-105" dirty="0"/>
              <a:t>Founda</a:t>
            </a:r>
            <a:r>
              <a:rPr sz="1400" spc="-90" dirty="0"/>
              <a:t>t</a:t>
            </a:r>
            <a:r>
              <a:rPr sz="1400" spc="-130" dirty="0"/>
              <a:t>i</a:t>
            </a:r>
            <a:r>
              <a:rPr sz="1400" spc="-85" dirty="0"/>
              <a:t>on</a:t>
            </a:r>
            <a:r>
              <a:rPr sz="1400" spc="-150" dirty="0"/>
              <a:t> </a:t>
            </a:r>
            <a:r>
              <a:rPr sz="1400" spc="-195" dirty="0"/>
              <a:t>(</a:t>
            </a:r>
            <a:r>
              <a:rPr sz="1400" spc="-35" dirty="0"/>
              <a:t>2018</a:t>
            </a:r>
            <a:r>
              <a:rPr sz="1400" spc="-185" dirty="0"/>
              <a:t>)</a:t>
            </a:r>
            <a:r>
              <a:rPr sz="1400" spc="-120" dirty="0"/>
              <a:t> </a:t>
            </a:r>
            <a:r>
              <a:rPr sz="1400" b="0" spc="-150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124460" marR="5080" algn="ctr">
              <a:lnSpc>
                <a:spcPct val="100000"/>
              </a:lnSpc>
              <a:spcBef>
                <a:spcPts val="1005"/>
              </a:spcBef>
            </a:pPr>
            <a:r>
              <a:rPr b="0" spc="-35" dirty="0">
                <a:solidFill>
                  <a:srgbClr val="404040"/>
                </a:solidFill>
                <a:latin typeface="Arial"/>
                <a:cs typeface="Arial"/>
              </a:rPr>
              <a:t>“It’s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110" dirty="0">
                <a:solidFill>
                  <a:srgbClr val="404040"/>
                </a:solidFill>
                <a:latin typeface="Arial"/>
                <a:cs typeface="Arial"/>
              </a:rPr>
              <a:t>because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1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b="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50" dirty="0">
                <a:solidFill>
                  <a:srgbClr val="404040"/>
                </a:solidFill>
                <a:latin typeface="Arial"/>
                <a:cs typeface="Arial"/>
              </a:rPr>
              <a:t>almost</a:t>
            </a:r>
            <a:r>
              <a:rPr b="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55" dirty="0">
                <a:solidFill>
                  <a:srgbClr val="404040"/>
                </a:solidFill>
                <a:latin typeface="Arial"/>
                <a:cs typeface="Arial"/>
              </a:rPr>
              <a:t>always</a:t>
            </a:r>
            <a:r>
              <a:rPr b="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95" dirty="0">
                <a:solidFill>
                  <a:srgbClr val="404040"/>
                </a:solidFill>
                <a:latin typeface="Arial"/>
                <a:cs typeface="Arial"/>
              </a:rPr>
              <a:t>cheaper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 and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easier</a:t>
            </a:r>
            <a:r>
              <a:rPr b="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75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b="0" spc="-50" dirty="0">
                <a:solidFill>
                  <a:srgbClr val="404040"/>
                </a:solidFill>
                <a:latin typeface="Arial"/>
                <a:cs typeface="Arial"/>
              </a:rPr>
              <a:t>prototype</a:t>
            </a:r>
            <a:r>
              <a:rPr b="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35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b="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50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1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b="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6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develop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 a </a:t>
            </a:r>
            <a:r>
              <a:rPr b="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7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5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b="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65" dirty="0">
                <a:solidFill>
                  <a:srgbClr val="404040"/>
                </a:solidFill>
                <a:latin typeface="Arial"/>
                <a:cs typeface="Arial"/>
              </a:rPr>
              <a:t>product</a:t>
            </a:r>
            <a:r>
              <a:rPr b="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b="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60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b="0" spc="-90" dirty="0">
                <a:solidFill>
                  <a:srgbClr val="404040"/>
                </a:solidFill>
                <a:latin typeface="Arial"/>
                <a:cs typeface="Arial"/>
              </a:rPr>
              <a:t>amend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1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95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b="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b="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0" spc="-85" dirty="0">
                <a:solidFill>
                  <a:srgbClr val="404040"/>
                </a:solidFill>
                <a:latin typeface="Arial"/>
                <a:cs typeface="Arial"/>
              </a:rPr>
              <a:t>user feedback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044" y="1075944"/>
            <a:ext cx="819912" cy="819911"/>
          </a:xfrm>
          <a:prstGeom prst="rect">
            <a:avLst/>
          </a:prstGeom>
        </p:spPr>
      </p:pic>
      <p:sp>
        <p:nvSpPr>
          <p:cNvPr id="12" name="object 14">
            <a:extLst>
              <a:ext uri="{FF2B5EF4-FFF2-40B4-BE49-F238E27FC236}">
                <a16:creationId xmlns:a16="http://schemas.microsoft.com/office/drawing/2014/main" id="{27295FF4-C973-3E54-725F-C772E935DC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4" y="2283079"/>
            <a:ext cx="83715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600" i="0" spc="40" dirty="0">
                <a:solidFill>
                  <a:srgbClr val="FFFFFF"/>
                </a:solidFill>
              </a:rPr>
              <a:t>PRINCIPLES OF INTERACTION DESIGN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195" y="2072639"/>
            <a:ext cx="337185" cy="1103630"/>
          </a:xfrm>
          <a:custGeom>
            <a:avLst/>
            <a:gdLst/>
            <a:ahLst/>
            <a:cxnLst/>
            <a:rect l="l" t="t" r="r" b="b"/>
            <a:pathLst>
              <a:path w="337184" h="1103630">
                <a:moveTo>
                  <a:pt x="0" y="1103376"/>
                </a:moveTo>
                <a:lnTo>
                  <a:pt x="336803" y="1103376"/>
                </a:lnTo>
                <a:lnTo>
                  <a:pt x="336803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5935" y="733044"/>
            <a:ext cx="4038600" cy="100965"/>
          </a:xfrm>
          <a:custGeom>
            <a:avLst/>
            <a:gdLst/>
            <a:ahLst/>
            <a:cxnLst/>
            <a:rect l="l" t="t" r="r" b="b"/>
            <a:pathLst>
              <a:path w="4038600" h="100965">
                <a:moveTo>
                  <a:pt x="4038600" y="0"/>
                </a:moveTo>
                <a:lnTo>
                  <a:pt x="0" y="0"/>
                </a:lnTo>
                <a:lnTo>
                  <a:pt x="0" y="100584"/>
                </a:lnTo>
                <a:lnTo>
                  <a:pt x="4038600" y="100584"/>
                </a:lnTo>
                <a:lnTo>
                  <a:pt x="40386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39055"/>
            <a:ext cx="4615180" cy="504825"/>
          </a:xfrm>
          <a:custGeom>
            <a:avLst/>
            <a:gdLst/>
            <a:ahLst/>
            <a:cxnLst/>
            <a:rect l="l" t="t" r="r" b="b"/>
            <a:pathLst>
              <a:path w="4615180" h="504825">
                <a:moveTo>
                  <a:pt x="0" y="504443"/>
                </a:moveTo>
                <a:lnTo>
                  <a:pt x="4614672" y="504443"/>
                </a:lnTo>
                <a:lnTo>
                  <a:pt x="4614672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16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0226" y="366521"/>
            <a:ext cx="4003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3000" i="0" spc="-45" dirty="0"/>
              <a:t>DESIGN PRINCIPLES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4671" y="4634483"/>
            <a:ext cx="4529455" cy="504825"/>
          </a:xfrm>
          <a:custGeom>
            <a:avLst/>
            <a:gdLst/>
            <a:ahLst/>
            <a:cxnLst/>
            <a:rect l="l" t="t" r="r" b="b"/>
            <a:pathLst>
              <a:path w="4529455" h="504825">
                <a:moveTo>
                  <a:pt x="0" y="504443"/>
                </a:moveTo>
                <a:lnTo>
                  <a:pt x="4529328" y="504443"/>
                </a:lnTo>
                <a:lnTo>
                  <a:pt x="4529328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4935" y="4796739"/>
            <a:ext cx="39084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ID" sz="1000" spc="-5" dirty="0">
                <a:solidFill>
                  <a:schemeClr val="bg1"/>
                </a:solid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https://principles.design/examples/</a:t>
            </a:r>
            <a:endParaRPr sz="10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019" y="1472183"/>
            <a:ext cx="5862955" cy="36085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lang="en-ID" sz="1400" b="1" spc="-55" dirty="0">
                <a:solidFill>
                  <a:srgbClr val="434343"/>
                </a:solidFill>
                <a:latin typeface="Trebuchet MS"/>
                <a:cs typeface="Trebuchet MS"/>
              </a:rPr>
              <a:t>General abstraction</a:t>
            </a:r>
            <a:endParaRPr sz="1400" dirty="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74535" y="1130808"/>
            <a:ext cx="2569845" cy="3034665"/>
            <a:chOff x="6574535" y="1130808"/>
            <a:chExt cx="2569845" cy="30346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935" y="1130808"/>
              <a:ext cx="2417063" cy="2881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79691" y="3148584"/>
              <a:ext cx="909955" cy="911860"/>
            </a:xfrm>
            <a:custGeom>
              <a:avLst/>
              <a:gdLst/>
              <a:ahLst/>
              <a:cxnLst/>
              <a:rect l="l" t="t" r="r" b="b"/>
              <a:pathLst>
                <a:path w="909954" h="911860">
                  <a:moveTo>
                    <a:pt x="454913" y="0"/>
                  </a:moveTo>
                  <a:lnTo>
                    <a:pt x="408407" y="2352"/>
                  </a:lnTo>
                  <a:lnTo>
                    <a:pt x="363243" y="9255"/>
                  </a:lnTo>
                  <a:lnTo>
                    <a:pt x="319649" y="20481"/>
                  </a:lnTo>
                  <a:lnTo>
                    <a:pt x="277856" y="35802"/>
                  </a:lnTo>
                  <a:lnTo>
                    <a:pt x="238090" y="54987"/>
                  </a:lnTo>
                  <a:lnTo>
                    <a:pt x="200583" y="77808"/>
                  </a:lnTo>
                  <a:lnTo>
                    <a:pt x="165561" y="104037"/>
                  </a:lnTo>
                  <a:lnTo>
                    <a:pt x="133254" y="133445"/>
                  </a:lnTo>
                  <a:lnTo>
                    <a:pt x="103891" y="165802"/>
                  </a:lnTo>
                  <a:lnTo>
                    <a:pt x="77701" y="200880"/>
                  </a:lnTo>
                  <a:lnTo>
                    <a:pt x="54912" y="238451"/>
                  </a:lnTo>
                  <a:lnTo>
                    <a:pt x="35754" y="278284"/>
                  </a:lnTo>
                  <a:lnTo>
                    <a:pt x="20455" y="320152"/>
                  </a:lnTo>
                  <a:lnTo>
                    <a:pt x="9243" y="363826"/>
                  </a:lnTo>
                  <a:lnTo>
                    <a:pt x="2349" y="409077"/>
                  </a:lnTo>
                  <a:lnTo>
                    <a:pt x="0" y="455676"/>
                  </a:lnTo>
                  <a:lnTo>
                    <a:pt x="2349" y="502274"/>
                  </a:lnTo>
                  <a:lnTo>
                    <a:pt x="9243" y="547525"/>
                  </a:lnTo>
                  <a:lnTo>
                    <a:pt x="20455" y="591199"/>
                  </a:lnTo>
                  <a:lnTo>
                    <a:pt x="35754" y="633067"/>
                  </a:lnTo>
                  <a:lnTo>
                    <a:pt x="54912" y="672900"/>
                  </a:lnTo>
                  <a:lnTo>
                    <a:pt x="77701" y="710471"/>
                  </a:lnTo>
                  <a:lnTo>
                    <a:pt x="103891" y="745549"/>
                  </a:lnTo>
                  <a:lnTo>
                    <a:pt x="133254" y="777906"/>
                  </a:lnTo>
                  <a:lnTo>
                    <a:pt x="165561" y="807314"/>
                  </a:lnTo>
                  <a:lnTo>
                    <a:pt x="200583" y="833543"/>
                  </a:lnTo>
                  <a:lnTo>
                    <a:pt x="238090" y="856364"/>
                  </a:lnTo>
                  <a:lnTo>
                    <a:pt x="277856" y="875549"/>
                  </a:lnTo>
                  <a:lnTo>
                    <a:pt x="319649" y="890870"/>
                  </a:lnTo>
                  <a:lnTo>
                    <a:pt x="363243" y="902096"/>
                  </a:lnTo>
                  <a:lnTo>
                    <a:pt x="408407" y="908999"/>
                  </a:lnTo>
                  <a:lnTo>
                    <a:pt x="454913" y="911352"/>
                  </a:lnTo>
                  <a:lnTo>
                    <a:pt x="501420" y="908999"/>
                  </a:lnTo>
                  <a:lnTo>
                    <a:pt x="546584" y="902096"/>
                  </a:lnTo>
                  <a:lnTo>
                    <a:pt x="590178" y="890870"/>
                  </a:lnTo>
                  <a:lnTo>
                    <a:pt x="631971" y="875549"/>
                  </a:lnTo>
                  <a:lnTo>
                    <a:pt x="671737" y="856364"/>
                  </a:lnTo>
                  <a:lnTo>
                    <a:pt x="709244" y="833543"/>
                  </a:lnTo>
                  <a:lnTo>
                    <a:pt x="744266" y="807314"/>
                  </a:lnTo>
                  <a:lnTo>
                    <a:pt x="776573" y="777906"/>
                  </a:lnTo>
                  <a:lnTo>
                    <a:pt x="805936" y="745549"/>
                  </a:lnTo>
                  <a:lnTo>
                    <a:pt x="832126" y="710471"/>
                  </a:lnTo>
                  <a:lnTo>
                    <a:pt x="854915" y="672900"/>
                  </a:lnTo>
                  <a:lnTo>
                    <a:pt x="874073" y="633067"/>
                  </a:lnTo>
                  <a:lnTo>
                    <a:pt x="889372" y="591199"/>
                  </a:lnTo>
                  <a:lnTo>
                    <a:pt x="900584" y="547525"/>
                  </a:lnTo>
                  <a:lnTo>
                    <a:pt x="907478" y="502274"/>
                  </a:lnTo>
                  <a:lnTo>
                    <a:pt x="909827" y="455676"/>
                  </a:lnTo>
                  <a:lnTo>
                    <a:pt x="907478" y="409077"/>
                  </a:lnTo>
                  <a:lnTo>
                    <a:pt x="900584" y="363826"/>
                  </a:lnTo>
                  <a:lnTo>
                    <a:pt x="889372" y="320152"/>
                  </a:lnTo>
                  <a:lnTo>
                    <a:pt x="874073" y="278284"/>
                  </a:lnTo>
                  <a:lnTo>
                    <a:pt x="854915" y="238451"/>
                  </a:lnTo>
                  <a:lnTo>
                    <a:pt x="832126" y="200880"/>
                  </a:lnTo>
                  <a:lnTo>
                    <a:pt x="805936" y="165802"/>
                  </a:lnTo>
                  <a:lnTo>
                    <a:pt x="776573" y="133445"/>
                  </a:lnTo>
                  <a:lnTo>
                    <a:pt x="744266" y="104037"/>
                  </a:lnTo>
                  <a:lnTo>
                    <a:pt x="709244" y="77808"/>
                  </a:lnTo>
                  <a:lnTo>
                    <a:pt x="671737" y="54987"/>
                  </a:lnTo>
                  <a:lnTo>
                    <a:pt x="631971" y="35802"/>
                  </a:lnTo>
                  <a:lnTo>
                    <a:pt x="590178" y="20481"/>
                  </a:lnTo>
                  <a:lnTo>
                    <a:pt x="546584" y="9255"/>
                  </a:lnTo>
                  <a:lnTo>
                    <a:pt x="501420" y="2352"/>
                  </a:lnTo>
                  <a:lnTo>
                    <a:pt x="454913" y="0"/>
                  </a:lnTo>
                  <a:close/>
                </a:path>
              </a:pathLst>
            </a:custGeom>
            <a:solidFill>
              <a:srgbClr val="000000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9983" y="3198875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357424" y="2721"/>
                  </a:lnTo>
                  <a:lnTo>
                    <a:pt x="311829" y="10683"/>
                  </a:lnTo>
                  <a:lnTo>
                    <a:pt x="268138" y="23583"/>
                  </a:lnTo>
                  <a:lnTo>
                    <a:pt x="226656" y="41116"/>
                  </a:lnTo>
                  <a:lnTo>
                    <a:pt x="187685" y="62981"/>
                  </a:lnTo>
                  <a:lnTo>
                    <a:pt x="151529" y="88874"/>
                  </a:lnTo>
                  <a:lnTo>
                    <a:pt x="118490" y="118490"/>
                  </a:lnTo>
                  <a:lnTo>
                    <a:pt x="88874" y="151529"/>
                  </a:lnTo>
                  <a:lnTo>
                    <a:pt x="62981" y="187685"/>
                  </a:lnTo>
                  <a:lnTo>
                    <a:pt x="41116" y="226656"/>
                  </a:lnTo>
                  <a:lnTo>
                    <a:pt x="23583" y="268138"/>
                  </a:lnTo>
                  <a:lnTo>
                    <a:pt x="10683" y="311829"/>
                  </a:lnTo>
                  <a:lnTo>
                    <a:pt x="2721" y="357424"/>
                  </a:lnTo>
                  <a:lnTo>
                    <a:pt x="0" y="404622"/>
                  </a:lnTo>
                  <a:lnTo>
                    <a:pt x="2721" y="451819"/>
                  </a:lnTo>
                  <a:lnTo>
                    <a:pt x="10683" y="497414"/>
                  </a:lnTo>
                  <a:lnTo>
                    <a:pt x="23583" y="541105"/>
                  </a:lnTo>
                  <a:lnTo>
                    <a:pt x="41116" y="582587"/>
                  </a:lnTo>
                  <a:lnTo>
                    <a:pt x="62981" y="621558"/>
                  </a:lnTo>
                  <a:lnTo>
                    <a:pt x="88874" y="657714"/>
                  </a:lnTo>
                  <a:lnTo>
                    <a:pt x="118491" y="690753"/>
                  </a:lnTo>
                  <a:lnTo>
                    <a:pt x="151529" y="720369"/>
                  </a:lnTo>
                  <a:lnTo>
                    <a:pt x="187685" y="746262"/>
                  </a:lnTo>
                  <a:lnTo>
                    <a:pt x="226656" y="768127"/>
                  </a:lnTo>
                  <a:lnTo>
                    <a:pt x="268138" y="785660"/>
                  </a:lnTo>
                  <a:lnTo>
                    <a:pt x="311829" y="798560"/>
                  </a:lnTo>
                  <a:lnTo>
                    <a:pt x="357424" y="806522"/>
                  </a:lnTo>
                  <a:lnTo>
                    <a:pt x="404622" y="809244"/>
                  </a:lnTo>
                  <a:lnTo>
                    <a:pt x="451819" y="806522"/>
                  </a:lnTo>
                  <a:lnTo>
                    <a:pt x="497414" y="798560"/>
                  </a:lnTo>
                  <a:lnTo>
                    <a:pt x="541105" y="785660"/>
                  </a:lnTo>
                  <a:lnTo>
                    <a:pt x="582587" y="768127"/>
                  </a:lnTo>
                  <a:lnTo>
                    <a:pt x="621558" y="746262"/>
                  </a:lnTo>
                  <a:lnTo>
                    <a:pt x="657714" y="720369"/>
                  </a:lnTo>
                  <a:lnTo>
                    <a:pt x="690753" y="690753"/>
                  </a:lnTo>
                  <a:lnTo>
                    <a:pt x="720369" y="657714"/>
                  </a:lnTo>
                  <a:lnTo>
                    <a:pt x="746262" y="621558"/>
                  </a:lnTo>
                  <a:lnTo>
                    <a:pt x="768127" y="582587"/>
                  </a:lnTo>
                  <a:lnTo>
                    <a:pt x="785660" y="541105"/>
                  </a:lnTo>
                  <a:lnTo>
                    <a:pt x="798560" y="497414"/>
                  </a:lnTo>
                  <a:lnTo>
                    <a:pt x="806522" y="451819"/>
                  </a:lnTo>
                  <a:lnTo>
                    <a:pt x="809244" y="404622"/>
                  </a:lnTo>
                  <a:lnTo>
                    <a:pt x="806522" y="357424"/>
                  </a:lnTo>
                  <a:lnTo>
                    <a:pt x="798560" y="311829"/>
                  </a:lnTo>
                  <a:lnTo>
                    <a:pt x="785660" y="268138"/>
                  </a:lnTo>
                  <a:lnTo>
                    <a:pt x="768127" y="226656"/>
                  </a:lnTo>
                  <a:lnTo>
                    <a:pt x="746262" y="187685"/>
                  </a:lnTo>
                  <a:lnTo>
                    <a:pt x="720369" y="151529"/>
                  </a:lnTo>
                  <a:lnTo>
                    <a:pt x="690752" y="118491"/>
                  </a:lnTo>
                  <a:lnTo>
                    <a:pt x="657714" y="88874"/>
                  </a:lnTo>
                  <a:lnTo>
                    <a:pt x="621558" y="62981"/>
                  </a:lnTo>
                  <a:lnTo>
                    <a:pt x="582587" y="41116"/>
                  </a:lnTo>
                  <a:lnTo>
                    <a:pt x="541105" y="23583"/>
                  </a:lnTo>
                  <a:lnTo>
                    <a:pt x="497414" y="10683"/>
                  </a:lnTo>
                  <a:lnTo>
                    <a:pt x="451819" y="2721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4535" y="3043428"/>
              <a:ext cx="1122045" cy="1122045"/>
            </a:xfrm>
            <a:custGeom>
              <a:avLst/>
              <a:gdLst/>
              <a:ahLst/>
              <a:cxnLst/>
              <a:rect l="l" t="t" r="r" b="b"/>
              <a:pathLst>
                <a:path w="1122045" h="1122045">
                  <a:moveTo>
                    <a:pt x="560832" y="0"/>
                  </a:moveTo>
                  <a:lnTo>
                    <a:pt x="512439" y="2058"/>
                  </a:lnTo>
                  <a:lnTo>
                    <a:pt x="465190" y="8121"/>
                  </a:lnTo>
                  <a:lnTo>
                    <a:pt x="419252" y="18021"/>
                  </a:lnTo>
                  <a:lnTo>
                    <a:pt x="374795" y="31589"/>
                  </a:lnTo>
                  <a:lnTo>
                    <a:pt x="331986" y="48656"/>
                  </a:lnTo>
                  <a:lnTo>
                    <a:pt x="290994" y="69055"/>
                  </a:lnTo>
                  <a:lnTo>
                    <a:pt x="251987" y="92618"/>
                  </a:lnTo>
                  <a:lnTo>
                    <a:pt x="215133" y="119175"/>
                  </a:lnTo>
                  <a:lnTo>
                    <a:pt x="180601" y="148559"/>
                  </a:lnTo>
                  <a:lnTo>
                    <a:pt x="148559" y="180601"/>
                  </a:lnTo>
                  <a:lnTo>
                    <a:pt x="119175" y="215133"/>
                  </a:lnTo>
                  <a:lnTo>
                    <a:pt x="92618" y="251987"/>
                  </a:lnTo>
                  <a:lnTo>
                    <a:pt x="69055" y="290994"/>
                  </a:lnTo>
                  <a:lnTo>
                    <a:pt x="48656" y="331986"/>
                  </a:lnTo>
                  <a:lnTo>
                    <a:pt x="31589" y="374795"/>
                  </a:lnTo>
                  <a:lnTo>
                    <a:pt x="18021" y="419252"/>
                  </a:lnTo>
                  <a:lnTo>
                    <a:pt x="8121" y="465190"/>
                  </a:lnTo>
                  <a:lnTo>
                    <a:pt x="2058" y="512439"/>
                  </a:lnTo>
                  <a:lnTo>
                    <a:pt x="0" y="560832"/>
                  </a:lnTo>
                  <a:lnTo>
                    <a:pt x="2058" y="609222"/>
                  </a:lnTo>
                  <a:lnTo>
                    <a:pt x="8121" y="656470"/>
                  </a:lnTo>
                  <a:lnTo>
                    <a:pt x="18021" y="702407"/>
                  </a:lnTo>
                  <a:lnTo>
                    <a:pt x="31589" y="746863"/>
                  </a:lnTo>
                  <a:lnTo>
                    <a:pt x="48656" y="789672"/>
                  </a:lnTo>
                  <a:lnTo>
                    <a:pt x="69055" y="830664"/>
                  </a:lnTo>
                  <a:lnTo>
                    <a:pt x="92618" y="869671"/>
                  </a:lnTo>
                  <a:lnTo>
                    <a:pt x="119175" y="906525"/>
                  </a:lnTo>
                  <a:lnTo>
                    <a:pt x="148559" y="941057"/>
                  </a:lnTo>
                  <a:lnTo>
                    <a:pt x="180601" y="973100"/>
                  </a:lnTo>
                  <a:lnTo>
                    <a:pt x="215133" y="1002484"/>
                  </a:lnTo>
                  <a:lnTo>
                    <a:pt x="251987" y="1029042"/>
                  </a:lnTo>
                  <a:lnTo>
                    <a:pt x="290994" y="1052605"/>
                  </a:lnTo>
                  <a:lnTo>
                    <a:pt x="331986" y="1073005"/>
                  </a:lnTo>
                  <a:lnTo>
                    <a:pt x="374795" y="1090073"/>
                  </a:lnTo>
                  <a:lnTo>
                    <a:pt x="419252" y="1103641"/>
                  </a:lnTo>
                  <a:lnTo>
                    <a:pt x="465190" y="1113541"/>
                  </a:lnTo>
                  <a:lnTo>
                    <a:pt x="512439" y="1119605"/>
                  </a:lnTo>
                  <a:lnTo>
                    <a:pt x="560832" y="1121664"/>
                  </a:lnTo>
                  <a:lnTo>
                    <a:pt x="609224" y="1119605"/>
                  </a:lnTo>
                  <a:lnTo>
                    <a:pt x="652165" y="1114094"/>
                  </a:lnTo>
                  <a:lnTo>
                    <a:pt x="560832" y="1114094"/>
                  </a:lnTo>
                  <a:lnTo>
                    <a:pt x="513094" y="1112064"/>
                  </a:lnTo>
                  <a:lnTo>
                    <a:pt x="466485" y="1106082"/>
                  </a:lnTo>
                  <a:lnTo>
                    <a:pt x="421170" y="1096315"/>
                  </a:lnTo>
                  <a:lnTo>
                    <a:pt x="377316" y="1082930"/>
                  </a:lnTo>
                  <a:lnTo>
                    <a:pt x="335088" y="1066093"/>
                  </a:lnTo>
                  <a:lnTo>
                    <a:pt x="294652" y="1045968"/>
                  </a:lnTo>
                  <a:lnTo>
                    <a:pt x="256175" y="1022723"/>
                  </a:lnTo>
                  <a:lnTo>
                    <a:pt x="219823" y="996524"/>
                  </a:lnTo>
                  <a:lnTo>
                    <a:pt x="185760" y="967536"/>
                  </a:lnTo>
                  <a:lnTo>
                    <a:pt x="154154" y="935926"/>
                  </a:lnTo>
                  <a:lnTo>
                    <a:pt x="125170" y="901860"/>
                  </a:lnTo>
                  <a:lnTo>
                    <a:pt x="98975" y="865503"/>
                  </a:lnTo>
                  <a:lnTo>
                    <a:pt x="75734" y="827023"/>
                  </a:lnTo>
                  <a:lnTo>
                    <a:pt x="55613" y="786584"/>
                  </a:lnTo>
                  <a:lnTo>
                    <a:pt x="38778" y="744353"/>
                  </a:lnTo>
                  <a:lnTo>
                    <a:pt x="25395" y="700497"/>
                  </a:lnTo>
                  <a:lnTo>
                    <a:pt x="15630" y="655180"/>
                  </a:lnTo>
                  <a:lnTo>
                    <a:pt x="9650" y="608570"/>
                  </a:lnTo>
                  <a:lnTo>
                    <a:pt x="7620" y="560832"/>
                  </a:lnTo>
                  <a:lnTo>
                    <a:pt x="9650" y="513094"/>
                  </a:lnTo>
                  <a:lnTo>
                    <a:pt x="15630" y="466485"/>
                  </a:lnTo>
                  <a:lnTo>
                    <a:pt x="25395" y="421170"/>
                  </a:lnTo>
                  <a:lnTo>
                    <a:pt x="38778" y="377316"/>
                  </a:lnTo>
                  <a:lnTo>
                    <a:pt x="55613" y="335088"/>
                  </a:lnTo>
                  <a:lnTo>
                    <a:pt x="75734" y="294652"/>
                  </a:lnTo>
                  <a:lnTo>
                    <a:pt x="98975" y="256175"/>
                  </a:lnTo>
                  <a:lnTo>
                    <a:pt x="125170" y="219823"/>
                  </a:lnTo>
                  <a:lnTo>
                    <a:pt x="154154" y="185760"/>
                  </a:lnTo>
                  <a:lnTo>
                    <a:pt x="185760" y="154154"/>
                  </a:lnTo>
                  <a:lnTo>
                    <a:pt x="219823" y="125170"/>
                  </a:lnTo>
                  <a:lnTo>
                    <a:pt x="256175" y="98975"/>
                  </a:lnTo>
                  <a:lnTo>
                    <a:pt x="294652" y="75734"/>
                  </a:lnTo>
                  <a:lnTo>
                    <a:pt x="335088" y="55613"/>
                  </a:lnTo>
                  <a:lnTo>
                    <a:pt x="377316" y="38778"/>
                  </a:lnTo>
                  <a:lnTo>
                    <a:pt x="421170" y="25395"/>
                  </a:lnTo>
                  <a:lnTo>
                    <a:pt x="466485" y="15630"/>
                  </a:lnTo>
                  <a:lnTo>
                    <a:pt x="513094" y="9650"/>
                  </a:lnTo>
                  <a:lnTo>
                    <a:pt x="560832" y="7620"/>
                  </a:lnTo>
                  <a:lnTo>
                    <a:pt x="652564" y="7620"/>
                  </a:lnTo>
                  <a:lnTo>
                    <a:pt x="609224" y="2058"/>
                  </a:lnTo>
                  <a:lnTo>
                    <a:pt x="560832" y="0"/>
                  </a:lnTo>
                  <a:close/>
                </a:path>
                <a:path w="1122045" h="1122045">
                  <a:moveTo>
                    <a:pt x="652564" y="7620"/>
                  </a:moveTo>
                  <a:lnTo>
                    <a:pt x="560832" y="7620"/>
                  </a:lnTo>
                  <a:lnTo>
                    <a:pt x="608569" y="9650"/>
                  </a:lnTo>
                  <a:lnTo>
                    <a:pt x="655178" y="15630"/>
                  </a:lnTo>
                  <a:lnTo>
                    <a:pt x="700493" y="25395"/>
                  </a:lnTo>
                  <a:lnTo>
                    <a:pt x="744347" y="38778"/>
                  </a:lnTo>
                  <a:lnTo>
                    <a:pt x="786575" y="55613"/>
                  </a:lnTo>
                  <a:lnTo>
                    <a:pt x="827011" y="75734"/>
                  </a:lnTo>
                  <a:lnTo>
                    <a:pt x="865488" y="98975"/>
                  </a:lnTo>
                  <a:lnTo>
                    <a:pt x="901840" y="125170"/>
                  </a:lnTo>
                  <a:lnTo>
                    <a:pt x="935903" y="154154"/>
                  </a:lnTo>
                  <a:lnTo>
                    <a:pt x="967509" y="185760"/>
                  </a:lnTo>
                  <a:lnTo>
                    <a:pt x="996493" y="219823"/>
                  </a:lnTo>
                  <a:lnTo>
                    <a:pt x="1022688" y="256175"/>
                  </a:lnTo>
                  <a:lnTo>
                    <a:pt x="1045929" y="294652"/>
                  </a:lnTo>
                  <a:lnTo>
                    <a:pt x="1066050" y="335088"/>
                  </a:lnTo>
                  <a:lnTo>
                    <a:pt x="1082885" y="377316"/>
                  </a:lnTo>
                  <a:lnTo>
                    <a:pt x="1096268" y="421170"/>
                  </a:lnTo>
                  <a:lnTo>
                    <a:pt x="1106033" y="466485"/>
                  </a:lnTo>
                  <a:lnTo>
                    <a:pt x="1112013" y="513094"/>
                  </a:lnTo>
                  <a:lnTo>
                    <a:pt x="1114044" y="560832"/>
                  </a:lnTo>
                  <a:lnTo>
                    <a:pt x="1112013" y="608570"/>
                  </a:lnTo>
                  <a:lnTo>
                    <a:pt x="1106033" y="655180"/>
                  </a:lnTo>
                  <a:lnTo>
                    <a:pt x="1096268" y="700497"/>
                  </a:lnTo>
                  <a:lnTo>
                    <a:pt x="1082885" y="744353"/>
                  </a:lnTo>
                  <a:lnTo>
                    <a:pt x="1066050" y="786584"/>
                  </a:lnTo>
                  <a:lnTo>
                    <a:pt x="1045929" y="827023"/>
                  </a:lnTo>
                  <a:lnTo>
                    <a:pt x="1022688" y="865503"/>
                  </a:lnTo>
                  <a:lnTo>
                    <a:pt x="996493" y="901860"/>
                  </a:lnTo>
                  <a:lnTo>
                    <a:pt x="967509" y="935926"/>
                  </a:lnTo>
                  <a:lnTo>
                    <a:pt x="935903" y="967536"/>
                  </a:lnTo>
                  <a:lnTo>
                    <a:pt x="901840" y="996524"/>
                  </a:lnTo>
                  <a:lnTo>
                    <a:pt x="865488" y="1022723"/>
                  </a:lnTo>
                  <a:lnTo>
                    <a:pt x="827011" y="1045968"/>
                  </a:lnTo>
                  <a:lnTo>
                    <a:pt x="786575" y="1066093"/>
                  </a:lnTo>
                  <a:lnTo>
                    <a:pt x="744347" y="1082930"/>
                  </a:lnTo>
                  <a:lnTo>
                    <a:pt x="700493" y="1096315"/>
                  </a:lnTo>
                  <a:lnTo>
                    <a:pt x="655178" y="1106082"/>
                  </a:lnTo>
                  <a:lnTo>
                    <a:pt x="608569" y="1112064"/>
                  </a:lnTo>
                  <a:lnTo>
                    <a:pt x="560832" y="1114094"/>
                  </a:lnTo>
                  <a:lnTo>
                    <a:pt x="652165" y="1114094"/>
                  </a:lnTo>
                  <a:lnTo>
                    <a:pt x="702411" y="1103641"/>
                  </a:lnTo>
                  <a:lnTo>
                    <a:pt x="746868" y="1090073"/>
                  </a:lnTo>
                  <a:lnTo>
                    <a:pt x="789677" y="1073005"/>
                  </a:lnTo>
                  <a:lnTo>
                    <a:pt x="830669" y="1052605"/>
                  </a:lnTo>
                  <a:lnTo>
                    <a:pt x="869676" y="1029042"/>
                  </a:lnTo>
                  <a:lnTo>
                    <a:pt x="906530" y="1002484"/>
                  </a:lnTo>
                  <a:lnTo>
                    <a:pt x="941062" y="973100"/>
                  </a:lnTo>
                  <a:lnTo>
                    <a:pt x="973104" y="941057"/>
                  </a:lnTo>
                  <a:lnTo>
                    <a:pt x="1002488" y="906525"/>
                  </a:lnTo>
                  <a:lnTo>
                    <a:pt x="1029045" y="869671"/>
                  </a:lnTo>
                  <a:lnTo>
                    <a:pt x="1052608" y="830664"/>
                  </a:lnTo>
                  <a:lnTo>
                    <a:pt x="1073007" y="789672"/>
                  </a:lnTo>
                  <a:lnTo>
                    <a:pt x="1090074" y="746863"/>
                  </a:lnTo>
                  <a:lnTo>
                    <a:pt x="1103642" y="702407"/>
                  </a:lnTo>
                  <a:lnTo>
                    <a:pt x="1113542" y="656470"/>
                  </a:lnTo>
                  <a:lnTo>
                    <a:pt x="1119605" y="609222"/>
                  </a:lnTo>
                  <a:lnTo>
                    <a:pt x="1121664" y="560832"/>
                  </a:lnTo>
                  <a:lnTo>
                    <a:pt x="1119605" y="512439"/>
                  </a:lnTo>
                  <a:lnTo>
                    <a:pt x="1113542" y="465190"/>
                  </a:lnTo>
                  <a:lnTo>
                    <a:pt x="1103642" y="419252"/>
                  </a:lnTo>
                  <a:lnTo>
                    <a:pt x="1090074" y="374795"/>
                  </a:lnTo>
                  <a:lnTo>
                    <a:pt x="1073007" y="331986"/>
                  </a:lnTo>
                  <a:lnTo>
                    <a:pt x="1052608" y="290994"/>
                  </a:lnTo>
                  <a:lnTo>
                    <a:pt x="1029045" y="251987"/>
                  </a:lnTo>
                  <a:lnTo>
                    <a:pt x="1002488" y="215133"/>
                  </a:lnTo>
                  <a:lnTo>
                    <a:pt x="973104" y="180601"/>
                  </a:lnTo>
                  <a:lnTo>
                    <a:pt x="941062" y="148559"/>
                  </a:lnTo>
                  <a:lnTo>
                    <a:pt x="906530" y="119175"/>
                  </a:lnTo>
                  <a:lnTo>
                    <a:pt x="869676" y="92618"/>
                  </a:lnTo>
                  <a:lnTo>
                    <a:pt x="830669" y="69055"/>
                  </a:lnTo>
                  <a:lnTo>
                    <a:pt x="789677" y="48656"/>
                  </a:lnTo>
                  <a:lnTo>
                    <a:pt x="746868" y="31589"/>
                  </a:lnTo>
                  <a:lnTo>
                    <a:pt x="702411" y="18021"/>
                  </a:lnTo>
                  <a:lnTo>
                    <a:pt x="656473" y="8121"/>
                  </a:lnTo>
                  <a:lnTo>
                    <a:pt x="652564" y="762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4209" y="3483102"/>
              <a:ext cx="245745" cy="245745"/>
            </a:xfrm>
            <a:custGeom>
              <a:avLst/>
              <a:gdLst/>
              <a:ahLst/>
              <a:cxnLst/>
              <a:rect l="l" t="t" r="r" b="b"/>
              <a:pathLst>
                <a:path w="245745" h="245745">
                  <a:moveTo>
                    <a:pt x="214757" y="61468"/>
                  </a:moveTo>
                  <a:lnTo>
                    <a:pt x="217424" y="58928"/>
                  </a:lnTo>
                  <a:lnTo>
                    <a:pt x="220345" y="57404"/>
                  </a:lnTo>
                  <a:lnTo>
                    <a:pt x="223774" y="56261"/>
                  </a:lnTo>
                  <a:lnTo>
                    <a:pt x="226695" y="55626"/>
                  </a:lnTo>
                  <a:lnTo>
                    <a:pt x="230124" y="54864"/>
                  </a:lnTo>
                  <a:lnTo>
                    <a:pt x="233425" y="53340"/>
                  </a:lnTo>
                  <a:lnTo>
                    <a:pt x="236347" y="51435"/>
                  </a:lnTo>
                  <a:lnTo>
                    <a:pt x="239775" y="48895"/>
                  </a:lnTo>
                  <a:lnTo>
                    <a:pt x="242316" y="45847"/>
                  </a:lnTo>
                  <a:lnTo>
                    <a:pt x="243840" y="42545"/>
                  </a:lnTo>
                  <a:lnTo>
                    <a:pt x="244983" y="38735"/>
                  </a:lnTo>
                  <a:lnTo>
                    <a:pt x="245364" y="34671"/>
                  </a:lnTo>
                  <a:lnTo>
                    <a:pt x="244983" y="31368"/>
                  </a:lnTo>
                  <a:lnTo>
                    <a:pt x="244601" y="27940"/>
                  </a:lnTo>
                  <a:lnTo>
                    <a:pt x="243459" y="25018"/>
                  </a:lnTo>
                  <a:lnTo>
                    <a:pt x="234569" y="10795"/>
                  </a:lnTo>
                  <a:lnTo>
                    <a:pt x="210693" y="0"/>
                  </a:lnTo>
                  <a:lnTo>
                    <a:pt x="206629" y="381"/>
                  </a:lnTo>
                  <a:lnTo>
                    <a:pt x="202819" y="1524"/>
                  </a:lnTo>
                  <a:lnTo>
                    <a:pt x="199517" y="3048"/>
                  </a:lnTo>
                  <a:lnTo>
                    <a:pt x="196469" y="5587"/>
                  </a:lnTo>
                  <a:lnTo>
                    <a:pt x="193929" y="8636"/>
                  </a:lnTo>
                  <a:lnTo>
                    <a:pt x="192024" y="11937"/>
                  </a:lnTo>
                  <a:lnTo>
                    <a:pt x="190881" y="14986"/>
                  </a:lnTo>
                  <a:lnTo>
                    <a:pt x="190119" y="18287"/>
                  </a:lnTo>
                  <a:lnTo>
                    <a:pt x="189103" y="21590"/>
                  </a:lnTo>
                  <a:lnTo>
                    <a:pt x="187960" y="24637"/>
                  </a:lnTo>
                  <a:lnTo>
                    <a:pt x="186436" y="27940"/>
                  </a:lnTo>
                  <a:lnTo>
                    <a:pt x="183896" y="30606"/>
                  </a:lnTo>
                  <a:lnTo>
                    <a:pt x="179705" y="34671"/>
                  </a:lnTo>
                  <a:lnTo>
                    <a:pt x="176022" y="37338"/>
                  </a:lnTo>
                  <a:lnTo>
                    <a:pt x="172593" y="38735"/>
                  </a:lnTo>
                  <a:lnTo>
                    <a:pt x="169672" y="39497"/>
                  </a:lnTo>
                  <a:lnTo>
                    <a:pt x="166750" y="39497"/>
                  </a:lnTo>
                  <a:lnTo>
                    <a:pt x="148082" y="21590"/>
                  </a:lnTo>
                  <a:lnTo>
                    <a:pt x="141350" y="13462"/>
                  </a:lnTo>
                  <a:lnTo>
                    <a:pt x="137541" y="9017"/>
                  </a:lnTo>
                  <a:lnTo>
                    <a:pt x="133476" y="4445"/>
                  </a:lnTo>
                  <a:lnTo>
                    <a:pt x="131318" y="2667"/>
                  </a:lnTo>
                  <a:lnTo>
                    <a:pt x="128270" y="1143"/>
                  </a:lnTo>
                  <a:lnTo>
                    <a:pt x="125730" y="381"/>
                  </a:lnTo>
                  <a:lnTo>
                    <a:pt x="122682" y="0"/>
                  </a:lnTo>
                  <a:lnTo>
                    <a:pt x="103250" y="11556"/>
                  </a:lnTo>
                  <a:lnTo>
                    <a:pt x="98425" y="14986"/>
                  </a:lnTo>
                  <a:lnTo>
                    <a:pt x="81280" y="36957"/>
                  </a:lnTo>
                  <a:lnTo>
                    <a:pt x="80518" y="39116"/>
                  </a:lnTo>
                  <a:lnTo>
                    <a:pt x="80137" y="41402"/>
                  </a:lnTo>
                  <a:lnTo>
                    <a:pt x="80137" y="43688"/>
                  </a:lnTo>
                  <a:lnTo>
                    <a:pt x="85725" y="55245"/>
                  </a:lnTo>
                  <a:lnTo>
                    <a:pt x="101473" y="61849"/>
                  </a:lnTo>
                  <a:lnTo>
                    <a:pt x="104775" y="63373"/>
                  </a:lnTo>
                  <a:lnTo>
                    <a:pt x="107823" y="64897"/>
                  </a:lnTo>
                  <a:lnTo>
                    <a:pt x="110744" y="67437"/>
                  </a:lnTo>
                  <a:lnTo>
                    <a:pt x="113411" y="70485"/>
                  </a:lnTo>
                  <a:lnTo>
                    <a:pt x="114808" y="73787"/>
                  </a:lnTo>
                  <a:lnTo>
                    <a:pt x="115950" y="77597"/>
                  </a:lnTo>
                  <a:lnTo>
                    <a:pt x="116332" y="82042"/>
                  </a:lnTo>
                  <a:lnTo>
                    <a:pt x="115950" y="85090"/>
                  </a:lnTo>
                  <a:lnTo>
                    <a:pt x="115570" y="88392"/>
                  </a:lnTo>
                  <a:lnTo>
                    <a:pt x="114426" y="91313"/>
                  </a:lnTo>
                  <a:lnTo>
                    <a:pt x="105537" y="105537"/>
                  </a:lnTo>
                  <a:lnTo>
                    <a:pt x="102870" y="107823"/>
                  </a:lnTo>
                  <a:lnTo>
                    <a:pt x="100330" y="109982"/>
                  </a:lnTo>
                  <a:lnTo>
                    <a:pt x="97663" y="111506"/>
                  </a:lnTo>
                  <a:lnTo>
                    <a:pt x="94742" y="113411"/>
                  </a:lnTo>
                  <a:lnTo>
                    <a:pt x="91694" y="114427"/>
                  </a:lnTo>
                  <a:lnTo>
                    <a:pt x="88392" y="115570"/>
                  </a:lnTo>
                  <a:lnTo>
                    <a:pt x="85090" y="115951"/>
                  </a:lnTo>
                  <a:lnTo>
                    <a:pt x="82042" y="116332"/>
                  </a:lnTo>
                  <a:lnTo>
                    <a:pt x="77978" y="115951"/>
                  </a:lnTo>
                  <a:lnTo>
                    <a:pt x="74168" y="114808"/>
                  </a:lnTo>
                  <a:lnTo>
                    <a:pt x="70485" y="113411"/>
                  </a:lnTo>
                  <a:lnTo>
                    <a:pt x="67437" y="110744"/>
                  </a:lnTo>
                  <a:lnTo>
                    <a:pt x="60071" y="94742"/>
                  </a:lnTo>
                  <a:lnTo>
                    <a:pt x="58928" y="91694"/>
                  </a:lnTo>
                  <a:lnTo>
                    <a:pt x="57404" y="88773"/>
                  </a:lnTo>
                  <a:lnTo>
                    <a:pt x="55245" y="85725"/>
                  </a:lnTo>
                  <a:lnTo>
                    <a:pt x="43688" y="80137"/>
                  </a:lnTo>
                  <a:lnTo>
                    <a:pt x="41401" y="80137"/>
                  </a:lnTo>
                  <a:lnTo>
                    <a:pt x="39116" y="80518"/>
                  </a:lnTo>
                  <a:lnTo>
                    <a:pt x="36957" y="81280"/>
                  </a:lnTo>
                  <a:lnTo>
                    <a:pt x="34290" y="82042"/>
                  </a:lnTo>
                  <a:lnTo>
                    <a:pt x="11557" y="103251"/>
                  </a:lnTo>
                  <a:lnTo>
                    <a:pt x="8255" y="107823"/>
                  </a:lnTo>
                  <a:lnTo>
                    <a:pt x="5588" y="111887"/>
                  </a:lnTo>
                  <a:lnTo>
                    <a:pt x="1524" y="118999"/>
                  </a:lnTo>
                  <a:lnTo>
                    <a:pt x="381" y="121158"/>
                  </a:lnTo>
                  <a:lnTo>
                    <a:pt x="0" y="122682"/>
                  </a:lnTo>
                  <a:lnTo>
                    <a:pt x="381" y="125603"/>
                  </a:lnTo>
                  <a:lnTo>
                    <a:pt x="1143" y="128270"/>
                  </a:lnTo>
                  <a:lnTo>
                    <a:pt x="2667" y="131318"/>
                  </a:lnTo>
                  <a:lnTo>
                    <a:pt x="4445" y="133477"/>
                  </a:lnTo>
                  <a:lnTo>
                    <a:pt x="9017" y="137541"/>
                  </a:lnTo>
                  <a:lnTo>
                    <a:pt x="13462" y="141351"/>
                  </a:lnTo>
                  <a:lnTo>
                    <a:pt x="21590" y="148082"/>
                  </a:lnTo>
                  <a:lnTo>
                    <a:pt x="29083" y="153670"/>
                  </a:lnTo>
                  <a:lnTo>
                    <a:pt x="32131" y="156210"/>
                  </a:lnTo>
                  <a:lnTo>
                    <a:pt x="35051" y="158877"/>
                  </a:lnTo>
                  <a:lnTo>
                    <a:pt x="36957" y="161417"/>
                  </a:lnTo>
                  <a:lnTo>
                    <a:pt x="38735" y="164084"/>
                  </a:lnTo>
                  <a:lnTo>
                    <a:pt x="39497" y="166751"/>
                  </a:lnTo>
                  <a:lnTo>
                    <a:pt x="39497" y="169672"/>
                  </a:lnTo>
                  <a:lnTo>
                    <a:pt x="38735" y="172593"/>
                  </a:lnTo>
                  <a:lnTo>
                    <a:pt x="37338" y="176022"/>
                  </a:lnTo>
                  <a:lnTo>
                    <a:pt x="34671" y="179705"/>
                  </a:lnTo>
                  <a:lnTo>
                    <a:pt x="30607" y="183896"/>
                  </a:lnTo>
                  <a:lnTo>
                    <a:pt x="15240" y="190500"/>
                  </a:lnTo>
                  <a:lnTo>
                    <a:pt x="11938" y="192024"/>
                  </a:lnTo>
                  <a:lnTo>
                    <a:pt x="9017" y="193929"/>
                  </a:lnTo>
                  <a:lnTo>
                    <a:pt x="5588" y="196469"/>
                  </a:lnTo>
                  <a:lnTo>
                    <a:pt x="3048" y="199517"/>
                  </a:lnTo>
                  <a:lnTo>
                    <a:pt x="1524" y="202819"/>
                  </a:lnTo>
                  <a:lnTo>
                    <a:pt x="381" y="206629"/>
                  </a:lnTo>
                  <a:lnTo>
                    <a:pt x="0" y="210693"/>
                  </a:lnTo>
                  <a:lnTo>
                    <a:pt x="381" y="213995"/>
                  </a:lnTo>
                  <a:lnTo>
                    <a:pt x="762" y="217424"/>
                  </a:lnTo>
                  <a:lnTo>
                    <a:pt x="1905" y="220345"/>
                  </a:lnTo>
                  <a:lnTo>
                    <a:pt x="10795" y="234569"/>
                  </a:lnTo>
                  <a:lnTo>
                    <a:pt x="34671" y="245364"/>
                  </a:lnTo>
                  <a:lnTo>
                    <a:pt x="38735" y="244983"/>
                  </a:lnTo>
                  <a:lnTo>
                    <a:pt x="42545" y="243840"/>
                  </a:lnTo>
                  <a:lnTo>
                    <a:pt x="45847" y="242316"/>
                  </a:lnTo>
                  <a:lnTo>
                    <a:pt x="48895" y="239776"/>
                  </a:lnTo>
                  <a:lnTo>
                    <a:pt x="51435" y="236728"/>
                  </a:lnTo>
                  <a:lnTo>
                    <a:pt x="53340" y="233426"/>
                  </a:lnTo>
                  <a:lnTo>
                    <a:pt x="54483" y="230378"/>
                  </a:lnTo>
                  <a:lnTo>
                    <a:pt x="55245" y="227076"/>
                  </a:lnTo>
                  <a:lnTo>
                    <a:pt x="56261" y="223774"/>
                  </a:lnTo>
                  <a:lnTo>
                    <a:pt x="57404" y="220726"/>
                  </a:lnTo>
                  <a:lnTo>
                    <a:pt x="58928" y="217424"/>
                  </a:lnTo>
                  <a:lnTo>
                    <a:pt x="61468" y="214757"/>
                  </a:lnTo>
                  <a:lnTo>
                    <a:pt x="65659" y="211074"/>
                  </a:lnTo>
                  <a:lnTo>
                    <a:pt x="69342" y="208026"/>
                  </a:lnTo>
                  <a:lnTo>
                    <a:pt x="72771" y="206629"/>
                  </a:lnTo>
                  <a:lnTo>
                    <a:pt x="75692" y="205867"/>
                  </a:lnTo>
                  <a:lnTo>
                    <a:pt x="78740" y="205867"/>
                  </a:lnTo>
                  <a:lnTo>
                    <a:pt x="97282" y="223774"/>
                  </a:lnTo>
                  <a:lnTo>
                    <a:pt x="104013" y="231902"/>
                  </a:lnTo>
                  <a:lnTo>
                    <a:pt x="107823" y="236347"/>
                  </a:lnTo>
                  <a:lnTo>
                    <a:pt x="111887" y="240919"/>
                  </a:lnTo>
                  <a:lnTo>
                    <a:pt x="114173" y="242697"/>
                  </a:lnTo>
                  <a:lnTo>
                    <a:pt x="117094" y="244221"/>
                  </a:lnTo>
                  <a:lnTo>
                    <a:pt x="119761" y="244983"/>
                  </a:lnTo>
                  <a:lnTo>
                    <a:pt x="122682" y="245364"/>
                  </a:lnTo>
                  <a:lnTo>
                    <a:pt x="142113" y="233807"/>
                  </a:lnTo>
                  <a:lnTo>
                    <a:pt x="146939" y="230378"/>
                  </a:lnTo>
                  <a:lnTo>
                    <a:pt x="164084" y="208407"/>
                  </a:lnTo>
                  <a:lnTo>
                    <a:pt x="164846" y="206248"/>
                  </a:lnTo>
                  <a:lnTo>
                    <a:pt x="165226" y="203962"/>
                  </a:lnTo>
                  <a:lnTo>
                    <a:pt x="165226" y="201676"/>
                  </a:lnTo>
                  <a:lnTo>
                    <a:pt x="159639" y="190119"/>
                  </a:lnTo>
                  <a:lnTo>
                    <a:pt x="143891" y="183515"/>
                  </a:lnTo>
                  <a:lnTo>
                    <a:pt x="140589" y="181991"/>
                  </a:lnTo>
                  <a:lnTo>
                    <a:pt x="137541" y="180467"/>
                  </a:lnTo>
                  <a:lnTo>
                    <a:pt x="134620" y="177927"/>
                  </a:lnTo>
                  <a:lnTo>
                    <a:pt x="131953" y="174879"/>
                  </a:lnTo>
                  <a:lnTo>
                    <a:pt x="130556" y="171577"/>
                  </a:lnTo>
                  <a:lnTo>
                    <a:pt x="129413" y="167767"/>
                  </a:lnTo>
                  <a:lnTo>
                    <a:pt x="129032" y="163322"/>
                  </a:lnTo>
                  <a:lnTo>
                    <a:pt x="129413" y="160274"/>
                  </a:lnTo>
                  <a:lnTo>
                    <a:pt x="129794" y="156972"/>
                  </a:lnTo>
                  <a:lnTo>
                    <a:pt x="130937" y="154051"/>
                  </a:lnTo>
                  <a:lnTo>
                    <a:pt x="139826" y="139827"/>
                  </a:lnTo>
                  <a:lnTo>
                    <a:pt x="142494" y="137541"/>
                  </a:lnTo>
                  <a:lnTo>
                    <a:pt x="145034" y="135763"/>
                  </a:lnTo>
                  <a:lnTo>
                    <a:pt x="147700" y="133858"/>
                  </a:lnTo>
                  <a:lnTo>
                    <a:pt x="150622" y="131953"/>
                  </a:lnTo>
                  <a:lnTo>
                    <a:pt x="153670" y="130937"/>
                  </a:lnTo>
                  <a:lnTo>
                    <a:pt x="156972" y="129794"/>
                  </a:lnTo>
                  <a:lnTo>
                    <a:pt x="160400" y="129413"/>
                  </a:lnTo>
                  <a:lnTo>
                    <a:pt x="163322" y="129032"/>
                  </a:lnTo>
                  <a:lnTo>
                    <a:pt x="167386" y="129413"/>
                  </a:lnTo>
                  <a:lnTo>
                    <a:pt x="171196" y="130556"/>
                  </a:lnTo>
                  <a:lnTo>
                    <a:pt x="174879" y="131953"/>
                  </a:lnTo>
                  <a:lnTo>
                    <a:pt x="177926" y="134620"/>
                  </a:lnTo>
                  <a:lnTo>
                    <a:pt x="185293" y="150622"/>
                  </a:lnTo>
                  <a:lnTo>
                    <a:pt x="186436" y="153670"/>
                  </a:lnTo>
                  <a:lnTo>
                    <a:pt x="187960" y="156591"/>
                  </a:lnTo>
                  <a:lnTo>
                    <a:pt x="190119" y="159639"/>
                  </a:lnTo>
                  <a:lnTo>
                    <a:pt x="201675" y="165227"/>
                  </a:lnTo>
                  <a:lnTo>
                    <a:pt x="203962" y="165227"/>
                  </a:lnTo>
                  <a:lnTo>
                    <a:pt x="206248" y="164846"/>
                  </a:lnTo>
                  <a:lnTo>
                    <a:pt x="208407" y="164084"/>
                  </a:lnTo>
                  <a:lnTo>
                    <a:pt x="211074" y="163322"/>
                  </a:lnTo>
                  <a:lnTo>
                    <a:pt x="233807" y="142113"/>
                  </a:lnTo>
                  <a:lnTo>
                    <a:pt x="237109" y="137541"/>
                  </a:lnTo>
                  <a:lnTo>
                    <a:pt x="239775" y="133477"/>
                  </a:lnTo>
                  <a:lnTo>
                    <a:pt x="243840" y="126365"/>
                  </a:lnTo>
                  <a:lnTo>
                    <a:pt x="244983" y="124206"/>
                  </a:lnTo>
                  <a:lnTo>
                    <a:pt x="245364" y="122682"/>
                  </a:lnTo>
                  <a:lnTo>
                    <a:pt x="244983" y="119761"/>
                  </a:lnTo>
                  <a:lnTo>
                    <a:pt x="244221" y="117094"/>
                  </a:lnTo>
                  <a:lnTo>
                    <a:pt x="242697" y="114046"/>
                  </a:lnTo>
                  <a:lnTo>
                    <a:pt x="240919" y="111887"/>
                  </a:lnTo>
                  <a:lnTo>
                    <a:pt x="236347" y="107823"/>
                  </a:lnTo>
                  <a:lnTo>
                    <a:pt x="231901" y="104013"/>
                  </a:lnTo>
                  <a:lnTo>
                    <a:pt x="223774" y="97282"/>
                  </a:lnTo>
                  <a:lnTo>
                    <a:pt x="216281" y="91694"/>
                  </a:lnTo>
                  <a:lnTo>
                    <a:pt x="213233" y="89154"/>
                  </a:lnTo>
                  <a:lnTo>
                    <a:pt x="210312" y="86487"/>
                  </a:lnTo>
                  <a:lnTo>
                    <a:pt x="208407" y="83947"/>
                  </a:lnTo>
                  <a:lnTo>
                    <a:pt x="206629" y="81280"/>
                  </a:lnTo>
                  <a:lnTo>
                    <a:pt x="205867" y="78740"/>
                  </a:lnTo>
                  <a:lnTo>
                    <a:pt x="205867" y="75692"/>
                  </a:lnTo>
                  <a:lnTo>
                    <a:pt x="206629" y="72771"/>
                  </a:lnTo>
                  <a:lnTo>
                    <a:pt x="208025" y="69342"/>
                  </a:lnTo>
                  <a:lnTo>
                    <a:pt x="210693" y="65659"/>
                  </a:lnTo>
                  <a:lnTo>
                    <a:pt x="214757" y="614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1019" y="2005583"/>
            <a:ext cx="5862955" cy="36085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lang="en-ID" sz="1400" spc="-100" dirty="0">
                <a:solidFill>
                  <a:srgbClr val="434343"/>
                </a:solidFill>
                <a:latin typeface="Lucida Sans Unicode"/>
                <a:cs typeface="Lucida Sans Unicode"/>
              </a:rPr>
              <a:t>Covers what is </a:t>
            </a:r>
            <a:r>
              <a:rPr lang="en-ID" sz="1400" b="1" spc="-100" dirty="0">
                <a:solidFill>
                  <a:srgbClr val="434343"/>
                </a:solidFill>
                <a:latin typeface="Lucida Sans Unicode"/>
                <a:cs typeface="Lucida Sans Unicode"/>
              </a:rPr>
              <a:t>allowed</a:t>
            </a:r>
            <a:r>
              <a:rPr lang="en-ID" sz="1400" spc="-100" dirty="0">
                <a:solidFill>
                  <a:srgbClr val="434343"/>
                </a:solidFill>
                <a:latin typeface="Lucida Sans Unicode"/>
                <a:cs typeface="Lucida Sans Unicode"/>
              </a:rPr>
              <a:t> and what is </a:t>
            </a:r>
            <a:r>
              <a:rPr lang="en-ID" sz="1400" b="1" spc="-100" dirty="0">
                <a:solidFill>
                  <a:srgbClr val="434343"/>
                </a:solidFill>
                <a:latin typeface="Lucida Sans Unicode"/>
                <a:cs typeface="Lucida Sans Unicode"/>
              </a:rPr>
              <a:t>not</a:t>
            </a:r>
            <a:r>
              <a:rPr lang="en-ID" sz="1400" spc="-100" dirty="0">
                <a:solidFill>
                  <a:srgbClr val="434343"/>
                </a:solidFill>
                <a:latin typeface="Lucida Sans Unicode"/>
                <a:cs typeface="Lucida Sans Unicode"/>
              </a:rPr>
              <a:t> to be done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019" y="2538983"/>
            <a:ext cx="5862955" cy="36085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lang="en-ID" sz="1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Includes what </a:t>
            </a:r>
            <a:r>
              <a:rPr lang="en-ID" sz="1400" b="1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needs</a:t>
            </a:r>
            <a:r>
              <a:rPr lang="en-ID" sz="1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 to exist and what </a:t>
            </a:r>
            <a:r>
              <a:rPr lang="en-ID" sz="1400" b="1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doesn't need</a:t>
            </a:r>
            <a:r>
              <a:rPr lang="en-ID" sz="1400" spc="-60" dirty="0">
                <a:solidFill>
                  <a:srgbClr val="434343"/>
                </a:solidFill>
                <a:latin typeface="Lucida Sans Unicode"/>
                <a:cs typeface="Lucida Sans Unicode"/>
              </a:rPr>
              <a:t> to exist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019" y="3072383"/>
            <a:ext cx="5862955" cy="36085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72000" rIns="0" bIns="7200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lang="en-ID" sz="1400" spc="-120" dirty="0">
                <a:solidFill>
                  <a:srgbClr val="434343"/>
                </a:solidFill>
                <a:latin typeface="Lucida Sans Unicode"/>
                <a:cs typeface="Lucida Sans Unicode"/>
              </a:rPr>
              <a:t>A combination of </a:t>
            </a:r>
            <a:r>
              <a:rPr lang="en-ID" sz="1400" b="1" spc="-120" dirty="0">
                <a:solidFill>
                  <a:srgbClr val="434343"/>
                </a:solidFill>
                <a:latin typeface="Lucida Sans Unicode"/>
                <a:cs typeface="Lucida Sans Unicode"/>
              </a:rPr>
              <a:t>theory</a:t>
            </a:r>
            <a:r>
              <a:rPr lang="en-ID" sz="1400" spc="-120" dirty="0">
                <a:solidFill>
                  <a:srgbClr val="434343"/>
                </a:solidFill>
                <a:latin typeface="Lucida Sans Unicode"/>
                <a:cs typeface="Lucida Sans Unicode"/>
              </a:rPr>
              <a:t>, </a:t>
            </a:r>
            <a:r>
              <a:rPr lang="en-ID" sz="1400" b="1" spc="-120" dirty="0">
                <a:solidFill>
                  <a:srgbClr val="434343"/>
                </a:solidFill>
                <a:latin typeface="Lucida Sans Unicode"/>
                <a:cs typeface="Lucida Sans Unicode"/>
              </a:rPr>
              <a:t>experience</a:t>
            </a:r>
            <a:r>
              <a:rPr lang="en-ID" sz="1400" spc="-120" dirty="0">
                <a:solidFill>
                  <a:srgbClr val="434343"/>
                </a:solidFill>
                <a:latin typeface="Lucida Sans Unicode"/>
                <a:cs typeface="Lucida Sans Unicode"/>
              </a:rPr>
              <a:t>, and </a:t>
            </a:r>
            <a:r>
              <a:rPr lang="en-ID" sz="1400" b="1" spc="-120" dirty="0">
                <a:solidFill>
                  <a:srgbClr val="434343"/>
                </a:solidFill>
                <a:latin typeface="Lucida Sans Unicode"/>
                <a:cs typeface="Lucida Sans Unicode"/>
              </a:rPr>
              <a:t>reason</a:t>
            </a:r>
            <a:endParaRPr sz="1400" b="1" dirty="0">
              <a:latin typeface="Trebuchet MS"/>
              <a:cs typeface="Trebuchet MS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014A874-423F-39B8-3A7A-FC1C7ECE75F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7683" y="2222205"/>
            <a:ext cx="716279" cy="6289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2532" y="2212675"/>
            <a:ext cx="714756" cy="6480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0466" y="2142744"/>
            <a:ext cx="697179" cy="7162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871" y="2157069"/>
            <a:ext cx="716279" cy="68762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037831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5" h="1384300">
                <a:moveTo>
                  <a:pt x="1197356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8" y="1153159"/>
                </a:lnTo>
                <a:lnTo>
                  <a:pt x="1427988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420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972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5916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4" h="1384300">
                <a:moveTo>
                  <a:pt x="1197356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7" y="1153159"/>
                </a:lnTo>
                <a:lnTo>
                  <a:pt x="1427987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53" y="4685"/>
                </a:lnTo>
                <a:lnTo>
                  <a:pt x="140862" y="18123"/>
                </a:lnTo>
                <a:lnTo>
                  <a:pt x="101686" y="39386"/>
                </a:lnTo>
                <a:lnTo>
                  <a:pt x="67552" y="67548"/>
                </a:lnTo>
                <a:lnTo>
                  <a:pt x="39389" y="101680"/>
                </a:lnTo>
                <a:lnTo>
                  <a:pt x="18125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5" y="1242935"/>
                </a:lnTo>
                <a:lnTo>
                  <a:pt x="39389" y="1282111"/>
                </a:lnTo>
                <a:lnTo>
                  <a:pt x="67552" y="1316243"/>
                </a:lnTo>
                <a:lnTo>
                  <a:pt x="101686" y="1344405"/>
                </a:lnTo>
                <a:lnTo>
                  <a:pt x="140862" y="1365668"/>
                </a:lnTo>
                <a:lnTo>
                  <a:pt x="184153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3" name="object 13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17468" y="369393"/>
            <a:ext cx="700824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i="0" spc="-45" dirty="0"/>
              <a:t>PRINCIPLES OF INTERACTION DESIGN (1)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219" y="2916174"/>
            <a:ext cx="917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B7B7B7"/>
                </a:solidFill>
                <a:latin typeface="Trebuchet MS"/>
                <a:cs typeface="Trebuchet MS"/>
              </a:rPr>
              <a:t>C</a:t>
            </a:r>
            <a:r>
              <a:rPr sz="1400" b="1" spc="-35" dirty="0">
                <a:solidFill>
                  <a:srgbClr val="B7B7B7"/>
                </a:solidFill>
                <a:latin typeface="Trebuchet MS"/>
                <a:cs typeface="Trebuchet MS"/>
              </a:rPr>
              <a:t>onst</a:t>
            </a:r>
            <a:r>
              <a:rPr sz="1400" b="1" spc="-25" dirty="0">
                <a:solidFill>
                  <a:srgbClr val="B7B7B7"/>
                </a:solidFill>
                <a:latin typeface="Trebuchet MS"/>
                <a:cs typeface="Trebuchet MS"/>
              </a:rPr>
              <a:t>raints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5602" y="2916174"/>
            <a:ext cx="9537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B7B7B7"/>
                </a:solidFill>
                <a:latin typeface="Trebuchet MS"/>
                <a:cs typeface="Trebuchet MS"/>
              </a:rPr>
              <a:t>Consistency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8000" y="1243330"/>
            <a:ext cx="270497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60" dirty="0">
                <a:latin typeface="Lucida Sans Unicode"/>
                <a:cs typeface="Lucida Sans Unicode"/>
              </a:rPr>
              <a:t>According to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P</a:t>
            </a:r>
            <a:r>
              <a:rPr sz="1400" b="1" spc="-25" dirty="0">
                <a:latin typeface="Trebuchet MS"/>
                <a:cs typeface="Trebuchet MS"/>
              </a:rPr>
              <a:t>r</a:t>
            </a:r>
            <a:r>
              <a:rPr sz="1400" b="1" spc="-90" dirty="0">
                <a:latin typeface="Trebuchet MS"/>
                <a:cs typeface="Trebuchet MS"/>
              </a:rPr>
              <a:t>e</a:t>
            </a:r>
            <a:r>
              <a:rPr sz="1400" b="1" spc="-85" dirty="0">
                <a:latin typeface="Trebuchet MS"/>
                <a:cs typeface="Trebuchet MS"/>
              </a:rPr>
              <a:t>e</a:t>
            </a:r>
            <a:r>
              <a:rPr sz="1400" b="1" spc="-90" dirty="0">
                <a:latin typeface="Trebuchet MS"/>
                <a:cs typeface="Trebuchet MS"/>
              </a:rPr>
              <a:t>ce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et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al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(</a:t>
            </a:r>
            <a:r>
              <a:rPr sz="1400" spc="-120" dirty="0">
                <a:latin typeface="Lucida Sans Unicode"/>
                <a:cs typeface="Lucida Sans Unicode"/>
              </a:rPr>
              <a:t>1</a:t>
            </a:r>
            <a:r>
              <a:rPr sz="1400" spc="-100" dirty="0">
                <a:latin typeface="Lucida Sans Unicode"/>
                <a:cs typeface="Lucida Sans Unicode"/>
              </a:rPr>
              <a:t>988</a:t>
            </a:r>
            <a:r>
              <a:rPr sz="1400" spc="-85" dirty="0">
                <a:latin typeface="Lucida Sans Unicode"/>
                <a:cs typeface="Lucida Sans Unicode"/>
              </a:rPr>
              <a:t>)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r>
              <a:rPr sz="1400" spc="-150" dirty="0">
                <a:latin typeface="Lucida Sans Unicode"/>
                <a:cs typeface="Lucida Sans Unicode"/>
              </a:rPr>
              <a:t>.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01610" y="2916174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B7B7B7"/>
                </a:solidFill>
                <a:latin typeface="Trebuchet MS"/>
                <a:cs typeface="Trebuchet MS"/>
              </a:rPr>
              <a:t>Affordance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6751" y="2916174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B7B7B7"/>
                </a:solidFill>
                <a:latin typeface="Trebuchet MS"/>
                <a:cs typeface="Trebuchet MS"/>
              </a:rPr>
              <a:t>Fe</a:t>
            </a:r>
            <a:r>
              <a:rPr sz="1400" b="1" spc="-80" dirty="0">
                <a:solidFill>
                  <a:srgbClr val="B7B7B7"/>
                </a:solidFill>
                <a:latin typeface="Trebuchet MS"/>
                <a:cs typeface="Trebuchet MS"/>
              </a:rPr>
              <a:t>e</a:t>
            </a:r>
            <a:r>
              <a:rPr sz="1400" b="1" spc="-55" dirty="0">
                <a:solidFill>
                  <a:srgbClr val="B7B7B7"/>
                </a:solidFill>
                <a:latin typeface="Trebuchet MS"/>
                <a:cs typeface="Trebuchet MS"/>
              </a:rPr>
              <a:t>dback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1681" y="2916174"/>
            <a:ext cx="701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434343"/>
                </a:solidFill>
                <a:latin typeface="Trebuchet MS"/>
                <a:cs typeface="Trebuchet MS"/>
              </a:rPr>
              <a:t>Visibility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4147" y="2179320"/>
            <a:ext cx="714755" cy="714756"/>
          </a:xfrm>
          <a:prstGeom prst="rect">
            <a:avLst/>
          </a:prstGeom>
        </p:spPr>
      </p:pic>
      <p:sp>
        <p:nvSpPr>
          <p:cNvPr id="24" name="object 14">
            <a:extLst>
              <a:ext uri="{FF2B5EF4-FFF2-40B4-BE49-F238E27FC236}">
                <a16:creationId xmlns:a16="http://schemas.microsoft.com/office/drawing/2014/main" id="{9B861721-90B5-5F5D-4D1E-BE72C5709D0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alendar on table">
            <a:extLst>
              <a:ext uri="{FF2B5EF4-FFF2-40B4-BE49-F238E27FC236}">
                <a16:creationId xmlns:a16="http://schemas.microsoft.com/office/drawing/2014/main" id="{D0395D32-9511-4932-A10D-FCCA52C53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285" y="7"/>
            <a:ext cx="9143999" cy="5143493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B5A9B023-A696-105C-C714-A0F6B4DCD4B0}"/>
              </a:ext>
            </a:extLst>
          </p:cNvPr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4BB21F12-2D4D-6894-BC6E-E00795AF3F86}"/>
                </a:ext>
              </a:extLst>
            </p:cNvPr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969BC308-CCE1-BBDA-FF09-58F4C8B7BF4A}"/>
                </a:ext>
              </a:extLst>
            </p:cNvPr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519E58-E074-1446-9A22-D379A3BE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44162"/>
            <a:ext cx="7543800" cy="26810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rtlCol="0" anchor="b">
            <a:normAutofit/>
          </a:bodyPr>
          <a:lstStyle/>
          <a:p>
            <a:pPr algn="ctr"/>
            <a:r>
              <a:rPr lang="en-US" sz="3900" dirty="0">
                <a:solidFill>
                  <a:srgbClr val="FFFFFF"/>
                </a:solidFill>
              </a:rPr>
              <a:t>Review Last week Session: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74EDF-0489-524E-A1B0-48FCF7FF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3054033"/>
            <a:ext cx="7543800" cy="962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 are the different between Web Application VS Website?</a:t>
            </a:r>
          </a:p>
        </p:txBody>
      </p:sp>
    </p:spTree>
    <p:extLst>
      <p:ext uri="{BB962C8B-B14F-4D97-AF65-F5344CB8AC3E}">
        <p14:creationId xmlns:p14="http://schemas.microsoft.com/office/powerpoint/2010/main" val="61380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8371" y="733044"/>
            <a:ext cx="1751330" cy="100965"/>
          </a:xfrm>
          <a:custGeom>
            <a:avLst/>
            <a:gdLst/>
            <a:ahLst/>
            <a:cxnLst/>
            <a:rect l="l" t="t" r="r" b="b"/>
            <a:pathLst>
              <a:path w="1751329" h="100965">
                <a:moveTo>
                  <a:pt x="1751076" y="0"/>
                </a:moveTo>
                <a:lnTo>
                  <a:pt x="0" y="0"/>
                </a:lnTo>
                <a:lnTo>
                  <a:pt x="0" y="100584"/>
                </a:lnTo>
                <a:lnTo>
                  <a:pt x="1751076" y="100584"/>
                </a:lnTo>
                <a:lnTo>
                  <a:pt x="17510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7676" y="345916"/>
            <a:ext cx="163068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5" dirty="0"/>
              <a:t>VI</a:t>
            </a:r>
            <a:r>
              <a:rPr spc="-200" dirty="0"/>
              <a:t>S</a:t>
            </a:r>
            <a:r>
              <a:rPr spc="-175" dirty="0"/>
              <a:t>IBILI</a:t>
            </a:r>
            <a:r>
              <a:rPr spc="-315" dirty="0"/>
              <a:t>T</a:t>
            </a:r>
            <a:r>
              <a:rPr spc="-675" dirty="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19960" y="3806748"/>
            <a:ext cx="481266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D" sz="1400" b="1" spc="-40" dirty="0">
                <a:solidFill>
                  <a:srgbClr val="585858"/>
                </a:solidFill>
                <a:latin typeface="Trebuchet MS"/>
                <a:cs typeface="Trebuchet MS"/>
              </a:rPr>
              <a:t>The clearer </a:t>
            </a:r>
            <a:r>
              <a:rPr lang="en-ID" sz="1400" spc="-40" dirty="0">
                <a:solidFill>
                  <a:srgbClr val="585858"/>
                </a:solidFill>
                <a:latin typeface="Trebuchet MS"/>
                <a:cs typeface="Trebuchet MS"/>
              </a:rPr>
              <a:t>(visible) a function is, the easier it is for users to know what they need to do next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2132" y="1072896"/>
            <a:ext cx="2528316" cy="2488691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:a16="http://schemas.microsoft.com/office/drawing/2014/main" id="{43F0264B-7017-3ED4-2FA3-4A9DD2FFEB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935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4">
            <a:extLst>
              <a:ext uri="{FF2B5EF4-FFF2-40B4-BE49-F238E27FC236}">
                <a16:creationId xmlns:a16="http://schemas.microsoft.com/office/drawing/2014/main" id="{A994BCA2-0395-46D8-4BC8-AB8377C1E35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5916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4" h="1384300">
                <a:moveTo>
                  <a:pt x="1197356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7" y="1153159"/>
                </a:lnTo>
                <a:lnTo>
                  <a:pt x="1427987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7683" y="2222205"/>
            <a:ext cx="716279" cy="6289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2532" y="2179320"/>
            <a:ext cx="714756" cy="7147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0466" y="2142744"/>
            <a:ext cx="697179" cy="716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871" y="2157069"/>
            <a:ext cx="716279" cy="68762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037831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5" h="1384300">
                <a:moveTo>
                  <a:pt x="1197356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8" y="1153159"/>
                </a:lnTo>
                <a:lnTo>
                  <a:pt x="1427988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420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972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53" y="4685"/>
                </a:lnTo>
                <a:lnTo>
                  <a:pt x="140862" y="18123"/>
                </a:lnTo>
                <a:lnTo>
                  <a:pt x="101686" y="39386"/>
                </a:lnTo>
                <a:lnTo>
                  <a:pt x="67552" y="67548"/>
                </a:lnTo>
                <a:lnTo>
                  <a:pt x="39389" y="101680"/>
                </a:lnTo>
                <a:lnTo>
                  <a:pt x="18125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5" y="1242935"/>
                </a:lnTo>
                <a:lnTo>
                  <a:pt x="39389" y="1282111"/>
                </a:lnTo>
                <a:lnTo>
                  <a:pt x="67552" y="1316243"/>
                </a:lnTo>
                <a:lnTo>
                  <a:pt x="101686" y="1344405"/>
                </a:lnTo>
                <a:lnTo>
                  <a:pt x="140862" y="1365668"/>
                </a:lnTo>
                <a:lnTo>
                  <a:pt x="184153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3" name="object 13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65219" y="2916174"/>
            <a:ext cx="917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B7B7B7"/>
                </a:solidFill>
                <a:latin typeface="Trebuchet MS"/>
                <a:cs typeface="Trebuchet MS"/>
              </a:rPr>
              <a:t>C</a:t>
            </a:r>
            <a:r>
              <a:rPr sz="1400" b="1" spc="-35" dirty="0">
                <a:solidFill>
                  <a:srgbClr val="B7B7B7"/>
                </a:solidFill>
                <a:latin typeface="Trebuchet MS"/>
                <a:cs typeface="Trebuchet MS"/>
              </a:rPr>
              <a:t>onst</a:t>
            </a:r>
            <a:r>
              <a:rPr sz="1400" b="1" spc="-25" dirty="0">
                <a:solidFill>
                  <a:srgbClr val="B7B7B7"/>
                </a:solidFill>
                <a:latin typeface="Trebuchet MS"/>
                <a:cs typeface="Trebuchet MS"/>
              </a:rPr>
              <a:t>raints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5602" y="2916174"/>
            <a:ext cx="9537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B7B7B7"/>
                </a:solidFill>
                <a:latin typeface="Trebuchet MS"/>
                <a:cs typeface="Trebuchet MS"/>
              </a:rPr>
              <a:t>Consistency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1610" y="2916174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B7B7B7"/>
                </a:solidFill>
                <a:latin typeface="Trebuchet MS"/>
                <a:cs typeface="Trebuchet MS"/>
              </a:rPr>
              <a:t>Affordance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6751" y="2916174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434343"/>
                </a:solidFill>
                <a:latin typeface="Trebuchet MS"/>
                <a:cs typeface="Trebuchet MS"/>
              </a:rPr>
              <a:t>Fe</a:t>
            </a:r>
            <a:r>
              <a:rPr sz="1400" b="1" spc="-8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1400" b="1" spc="-55" dirty="0">
                <a:solidFill>
                  <a:srgbClr val="434343"/>
                </a:solidFill>
                <a:latin typeface="Trebuchet MS"/>
                <a:cs typeface="Trebuchet MS"/>
              </a:rPr>
              <a:t>dback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1681" y="2916174"/>
            <a:ext cx="701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434343"/>
                </a:solidFill>
                <a:latin typeface="Trebuchet MS"/>
                <a:cs typeface="Trebuchet MS"/>
              </a:rPr>
              <a:t>Visibility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4147" y="2179320"/>
            <a:ext cx="714755" cy="714756"/>
          </a:xfrm>
          <a:prstGeom prst="rect">
            <a:avLst/>
          </a:prstGeom>
        </p:spPr>
      </p:pic>
      <p:sp>
        <p:nvSpPr>
          <p:cNvPr id="24" name="object 14">
            <a:extLst>
              <a:ext uri="{FF2B5EF4-FFF2-40B4-BE49-F238E27FC236}">
                <a16:creationId xmlns:a16="http://schemas.microsoft.com/office/drawing/2014/main" id="{025842CB-5490-8C1F-C218-D92E1CB4AB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D6206E0B-D44F-8708-72DA-9AD3FECB3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468" y="369393"/>
            <a:ext cx="700824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i="0" spc="-45" dirty="0"/>
              <a:t>PRINCIPLES OF INTERACTION DESIGN (2)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82F05A58-2857-4AA0-1F80-BD47CB21DDE6}"/>
              </a:ext>
            </a:extLst>
          </p:cNvPr>
          <p:cNvSpPr txBox="1"/>
          <p:nvPr/>
        </p:nvSpPr>
        <p:spPr>
          <a:xfrm>
            <a:off x="3048000" y="1243330"/>
            <a:ext cx="270497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60" dirty="0">
                <a:latin typeface="Lucida Sans Unicode"/>
                <a:cs typeface="Lucida Sans Unicode"/>
              </a:rPr>
              <a:t>According to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P</a:t>
            </a:r>
            <a:r>
              <a:rPr sz="1400" b="1" spc="-25" dirty="0">
                <a:latin typeface="Trebuchet MS"/>
                <a:cs typeface="Trebuchet MS"/>
              </a:rPr>
              <a:t>r</a:t>
            </a:r>
            <a:r>
              <a:rPr sz="1400" b="1" spc="-90" dirty="0">
                <a:latin typeface="Trebuchet MS"/>
                <a:cs typeface="Trebuchet MS"/>
              </a:rPr>
              <a:t>e</a:t>
            </a:r>
            <a:r>
              <a:rPr sz="1400" b="1" spc="-85" dirty="0">
                <a:latin typeface="Trebuchet MS"/>
                <a:cs typeface="Trebuchet MS"/>
              </a:rPr>
              <a:t>e</a:t>
            </a:r>
            <a:r>
              <a:rPr sz="1400" b="1" spc="-90" dirty="0">
                <a:latin typeface="Trebuchet MS"/>
                <a:cs typeface="Trebuchet MS"/>
              </a:rPr>
              <a:t>ce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et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al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(</a:t>
            </a:r>
            <a:r>
              <a:rPr sz="1400" spc="-120" dirty="0">
                <a:latin typeface="Lucida Sans Unicode"/>
                <a:cs typeface="Lucida Sans Unicode"/>
              </a:rPr>
              <a:t>1</a:t>
            </a:r>
            <a:r>
              <a:rPr sz="1400" spc="-100" dirty="0">
                <a:latin typeface="Lucida Sans Unicode"/>
                <a:cs typeface="Lucida Sans Unicode"/>
              </a:rPr>
              <a:t>988</a:t>
            </a:r>
            <a:r>
              <a:rPr sz="1400" spc="-85" dirty="0">
                <a:latin typeface="Lucida Sans Unicode"/>
                <a:cs typeface="Lucida Sans Unicode"/>
              </a:rPr>
              <a:t>)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r>
              <a:rPr sz="1400" spc="-150" dirty="0">
                <a:latin typeface="Lucida Sans Unicode"/>
                <a:cs typeface="Lucida Sans Unicode"/>
              </a:rPr>
              <a:t>.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8371" y="733044"/>
            <a:ext cx="1751330" cy="100965"/>
          </a:xfrm>
          <a:custGeom>
            <a:avLst/>
            <a:gdLst/>
            <a:ahLst/>
            <a:cxnLst/>
            <a:rect l="l" t="t" r="r" b="b"/>
            <a:pathLst>
              <a:path w="1751329" h="100965">
                <a:moveTo>
                  <a:pt x="1751076" y="0"/>
                </a:moveTo>
                <a:lnTo>
                  <a:pt x="0" y="0"/>
                </a:lnTo>
                <a:lnTo>
                  <a:pt x="0" y="100584"/>
                </a:lnTo>
                <a:lnTo>
                  <a:pt x="1751076" y="100584"/>
                </a:lnTo>
                <a:lnTo>
                  <a:pt x="17510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60723" y="345916"/>
            <a:ext cx="162115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5" dirty="0"/>
              <a:t>FE</a:t>
            </a:r>
            <a:r>
              <a:rPr spc="-370" dirty="0"/>
              <a:t>E</a:t>
            </a:r>
            <a:r>
              <a:rPr spc="-390" dirty="0"/>
              <a:t>D</a:t>
            </a:r>
            <a:r>
              <a:rPr spc="-245" dirty="0"/>
              <a:t>BACK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5863" y="1600301"/>
            <a:ext cx="3128010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Font typeface="Segoe UI Symbol"/>
              <a:buChar char="➔"/>
              <a:tabLst>
                <a:tab pos="329565" algn="l"/>
                <a:tab pos="330200" algn="l"/>
              </a:tabLst>
            </a:pPr>
            <a:r>
              <a:rPr lang="en-ID" sz="1400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Providing information about </a:t>
            </a:r>
            <a:r>
              <a:rPr lang="en-ID" sz="1400" b="1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what has been or has been successfully done</a:t>
            </a:r>
            <a:r>
              <a:rPr lang="en-ID" sz="1400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.
Gives a </a:t>
            </a:r>
            <a:r>
              <a:rPr lang="en-ID" sz="1400" b="1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sign</a:t>
            </a:r>
            <a:r>
              <a:rPr lang="en-ID" sz="1400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 that the user's goal in performing an action is achieved.
Related to </a:t>
            </a:r>
            <a:r>
              <a:rPr lang="en-ID" sz="1400" b="1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visibility</a:t>
            </a:r>
            <a:r>
              <a:rPr lang="en-ID" sz="1400" spc="50" dirty="0">
                <a:solidFill>
                  <a:srgbClr val="585858"/>
                </a:solidFill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423" y="1153667"/>
            <a:ext cx="2926079" cy="327202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559808" y="1499616"/>
            <a:ext cx="24130" cy="2274570"/>
          </a:xfrm>
          <a:custGeom>
            <a:avLst/>
            <a:gdLst/>
            <a:ahLst/>
            <a:cxnLst/>
            <a:rect l="l" t="t" r="r" b="b"/>
            <a:pathLst>
              <a:path w="24129" h="2274570">
                <a:moveTo>
                  <a:pt x="0" y="0"/>
                </a:moveTo>
                <a:lnTo>
                  <a:pt x="23749" y="2274062"/>
                </a:lnTo>
              </a:path>
            </a:pathLst>
          </a:custGeom>
          <a:ln w="914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2044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b="1" spc="70" dirty="0">
                <a:latin typeface="Trebuchet MS"/>
                <a:cs typeface="Trebuchet MS"/>
              </a:rPr>
              <a:t>SISTEM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INTERAKSI </a:t>
            </a:r>
            <a:r>
              <a:rPr b="1" spc="75" dirty="0">
                <a:latin typeface="Trebuchet MS"/>
                <a:cs typeface="Trebuchet MS"/>
              </a:rPr>
              <a:t> 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spc="95" dirty="0"/>
              <a:t>FAKULTAS</a:t>
            </a:r>
            <a:r>
              <a:rPr spc="-80" dirty="0"/>
              <a:t> </a:t>
            </a:r>
            <a:r>
              <a:rPr spc="95" dirty="0"/>
              <a:t>ILMU</a:t>
            </a:r>
            <a:r>
              <a:rPr spc="-55" dirty="0"/>
              <a:t> </a:t>
            </a:r>
            <a:r>
              <a:rPr spc="95" dirty="0"/>
              <a:t>KOMPUTER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5916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4" h="1384300">
                <a:moveTo>
                  <a:pt x="1197356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7" y="1153159"/>
                </a:lnTo>
                <a:lnTo>
                  <a:pt x="1427987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7683" y="2222205"/>
            <a:ext cx="716279" cy="6289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2532" y="2179320"/>
            <a:ext cx="714756" cy="7147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915" y="2142744"/>
            <a:ext cx="716279" cy="716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871" y="2157069"/>
            <a:ext cx="716279" cy="68762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037831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5" h="1384300">
                <a:moveTo>
                  <a:pt x="1197356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8" y="1153159"/>
                </a:lnTo>
                <a:lnTo>
                  <a:pt x="1427988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420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53" y="4685"/>
                </a:lnTo>
                <a:lnTo>
                  <a:pt x="140862" y="18123"/>
                </a:lnTo>
                <a:lnTo>
                  <a:pt x="101686" y="39386"/>
                </a:lnTo>
                <a:lnTo>
                  <a:pt x="67552" y="67548"/>
                </a:lnTo>
                <a:lnTo>
                  <a:pt x="39389" y="101680"/>
                </a:lnTo>
                <a:lnTo>
                  <a:pt x="18125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5" y="1242935"/>
                </a:lnTo>
                <a:lnTo>
                  <a:pt x="39389" y="1282111"/>
                </a:lnTo>
                <a:lnTo>
                  <a:pt x="67552" y="1316243"/>
                </a:lnTo>
                <a:lnTo>
                  <a:pt x="101686" y="1344405"/>
                </a:lnTo>
                <a:lnTo>
                  <a:pt x="140862" y="1365668"/>
                </a:lnTo>
                <a:lnTo>
                  <a:pt x="184153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3" name="object 13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65219" y="2916174"/>
            <a:ext cx="917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434343"/>
                </a:solidFill>
                <a:latin typeface="Trebuchet MS"/>
                <a:cs typeface="Trebuchet MS"/>
              </a:rPr>
              <a:t>C</a:t>
            </a:r>
            <a:r>
              <a:rPr sz="1400" b="1" spc="-35" dirty="0">
                <a:solidFill>
                  <a:srgbClr val="434343"/>
                </a:solidFill>
                <a:latin typeface="Trebuchet MS"/>
                <a:cs typeface="Trebuchet MS"/>
              </a:rPr>
              <a:t>onst</a:t>
            </a:r>
            <a:r>
              <a:rPr sz="1400" b="1" spc="-25" dirty="0">
                <a:solidFill>
                  <a:srgbClr val="434343"/>
                </a:solidFill>
                <a:latin typeface="Trebuchet MS"/>
                <a:cs typeface="Trebuchet MS"/>
              </a:rPr>
              <a:t>raints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5602" y="2916174"/>
            <a:ext cx="9537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B7B7B7"/>
                </a:solidFill>
                <a:latin typeface="Trebuchet MS"/>
                <a:cs typeface="Trebuchet MS"/>
              </a:rPr>
              <a:t>Consistency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1610" y="2916174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B7B7B7"/>
                </a:solidFill>
                <a:latin typeface="Trebuchet MS"/>
                <a:cs typeface="Trebuchet MS"/>
              </a:rPr>
              <a:t>Affordance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6751" y="2916174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434343"/>
                </a:solidFill>
                <a:latin typeface="Trebuchet MS"/>
                <a:cs typeface="Trebuchet MS"/>
              </a:rPr>
              <a:t>Fe</a:t>
            </a:r>
            <a:r>
              <a:rPr sz="1400" b="1" spc="-8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1400" b="1" spc="-55" dirty="0">
                <a:solidFill>
                  <a:srgbClr val="434343"/>
                </a:solidFill>
                <a:latin typeface="Trebuchet MS"/>
                <a:cs typeface="Trebuchet MS"/>
              </a:rPr>
              <a:t>dback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1681" y="2916174"/>
            <a:ext cx="701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434343"/>
                </a:solidFill>
                <a:latin typeface="Trebuchet MS"/>
                <a:cs typeface="Trebuchet MS"/>
              </a:rPr>
              <a:t>Visibility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4147" y="2179320"/>
            <a:ext cx="714755" cy="714756"/>
          </a:xfrm>
          <a:prstGeom prst="rect">
            <a:avLst/>
          </a:prstGeom>
        </p:spPr>
      </p:pic>
      <p:sp>
        <p:nvSpPr>
          <p:cNvPr id="24" name="object 14">
            <a:extLst>
              <a:ext uri="{FF2B5EF4-FFF2-40B4-BE49-F238E27FC236}">
                <a16:creationId xmlns:a16="http://schemas.microsoft.com/office/drawing/2014/main" id="{3D736514-C38B-014A-23B7-07A8884B6F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6870F0A5-8CCF-350E-62F2-5B391B9B5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468" y="369393"/>
            <a:ext cx="700824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i="0" spc="-45" dirty="0"/>
              <a:t>PRINCIPLES OF INTERACTION DESIGN (3)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77741A9C-6D6F-3FD7-C468-38D9A85BEC2D}"/>
              </a:ext>
            </a:extLst>
          </p:cNvPr>
          <p:cNvSpPr txBox="1"/>
          <p:nvPr/>
        </p:nvSpPr>
        <p:spPr>
          <a:xfrm>
            <a:off x="3048000" y="1243330"/>
            <a:ext cx="270497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60" dirty="0">
                <a:latin typeface="Lucida Sans Unicode"/>
                <a:cs typeface="Lucida Sans Unicode"/>
              </a:rPr>
              <a:t>According to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P</a:t>
            </a:r>
            <a:r>
              <a:rPr sz="1400" b="1" spc="-25" dirty="0">
                <a:latin typeface="Trebuchet MS"/>
                <a:cs typeface="Trebuchet MS"/>
              </a:rPr>
              <a:t>r</a:t>
            </a:r>
            <a:r>
              <a:rPr sz="1400" b="1" spc="-90" dirty="0">
                <a:latin typeface="Trebuchet MS"/>
                <a:cs typeface="Trebuchet MS"/>
              </a:rPr>
              <a:t>e</a:t>
            </a:r>
            <a:r>
              <a:rPr sz="1400" b="1" spc="-85" dirty="0">
                <a:latin typeface="Trebuchet MS"/>
                <a:cs typeface="Trebuchet MS"/>
              </a:rPr>
              <a:t>e</a:t>
            </a:r>
            <a:r>
              <a:rPr sz="1400" b="1" spc="-90" dirty="0">
                <a:latin typeface="Trebuchet MS"/>
                <a:cs typeface="Trebuchet MS"/>
              </a:rPr>
              <a:t>ce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et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al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(</a:t>
            </a:r>
            <a:r>
              <a:rPr sz="1400" spc="-120" dirty="0">
                <a:latin typeface="Lucida Sans Unicode"/>
                <a:cs typeface="Lucida Sans Unicode"/>
              </a:rPr>
              <a:t>1</a:t>
            </a:r>
            <a:r>
              <a:rPr sz="1400" spc="-100" dirty="0">
                <a:latin typeface="Lucida Sans Unicode"/>
                <a:cs typeface="Lucida Sans Unicode"/>
              </a:rPr>
              <a:t>988</a:t>
            </a:r>
            <a:r>
              <a:rPr sz="1400" spc="-85" dirty="0">
                <a:latin typeface="Lucida Sans Unicode"/>
                <a:cs typeface="Lucida Sans Unicode"/>
              </a:rPr>
              <a:t>)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r>
              <a:rPr sz="1400" spc="-150" dirty="0">
                <a:latin typeface="Lucida Sans Unicode"/>
                <a:cs typeface="Lucida Sans Unicode"/>
              </a:rPr>
              <a:t>.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6808" y="733044"/>
            <a:ext cx="2322830" cy="100965"/>
          </a:xfrm>
          <a:custGeom>
            <a:avLst/>
            <a:gdLst/>
            <a:ahLst/>
            <a:cxnLst/>
            <a:rect l="l" t="t" r="r" b="b"/>
            <a:pathLst>
              <a:path w="2322829" h="100965">
                <a:moveTo>
                  <a:pt x="2322576" y="0"/>
                </a:moveTo>
                <a:lnTo>
                  <a:pt x="0" y="0"/>
                </a:lnTo>
                <a:lnTo>
                  <a:pt x="0" y="100584"/>
                </a:lnTo>
                <a:lnTo>
                  <a:pt x="2322576" y="100584"/>
                </a:lnTo>
                <a:lnTo>
                  <a:pt x="232257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4879" y="345916"/>
            <a:ext cx="217487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35" dirty="0"/>
              <a:t>CONSTRAINTS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19960" y="3806748"/>
            <a:ext cx="511365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ID" sz="1400" b="1" spc="-15" dirty="0">
                <a:solidFill>
                  <a:srgbClr val="585858"/>
                </a:solidFill>
                <a:latin typeface="Trebuchet MS"/>
                <a:cs typeface="Trebuchet MS"/>
              </a:rPr>
              <a:t>Limit the activities </a:t>
            </a:r>
            <a:r>
              <a:rPr lang="en-ID" sz="1400" spc="-15" dirty="0">
                <a:solidFill>
                  <a:srgbClr val="585858"/>
                </a:solidFill>
                <a:latin typeface="Trebuchet MS"/>
                <a:cs typeface="Trebuchet MS"/>
              </a:rPr>
              <a:t>that users can perform according to situations and conditions at a certain time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811" y="1072896"/>
            <a:ext cx="3008376" cy="2563367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:a16="http://schemas.microsoft.com/office/drawing/2014/main" id="{3A8935D2-E056-71C3-9A84-75F63A040CB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420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972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5916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4" h="1384300">
                <a:moveTo>
                  <a:pt x="1197356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7" y="1153159"/>
                </a:lnTo>
                <a:lnTo>
                  <a:pt x="1427987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7683" y="2222205"/>
            <a:ext cx="716279" cy="628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2532" y="2179320"/>
            <a:ext cx="714756" cy="7147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915" y="2142744"/>
            <a:ext cx="716279" cy="716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871" y="2142744"/>
            <a:ext cx="716279" cy="71628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037831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5" h="1384300">
                <a:moveTo>
                  <a:pt x="1197356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8" y="1153159"/>
                </a:lnTo>
                <a:lnTo>
                  <a:pt x="1427988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CCCCCC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627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53" y="4685"/>
                </a:lnTo>
                <a:lnTo>
                  <a:pt x="140862" y="18123"/>
                </a:lnTo>
                <a:lnTo>
                  <a:pt x="101686" y="39386"/>
                </a:lnTo>
                <a:lnTo>
                  <a:pt x="67552" y="67548"/>
                </a:lnTo>
                <a:lnTo>
                  <a:pt x="39389" y="101680"/>
                </a:lnTo>
                <a:lnTo>
                  <a:pt x="18125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5" y="1242935"/>
                </a:lnTo>
                <a:lnTo>
                  <a:pt x="39389" y="1282111"/>
                </a:lnTo>
                <a:lnTo>
                  <a:pt x="67552" y="1316243"/>
                </a:lnTo>
                <a:lnTo>
                  <a:pt x="101686" y="1344405"/>
                </a:lnTo>
                <a:lnTo>
                  <a:pt x="140862" y="1365668"/>
                </a:lnTo>
                <a:lnTo>
                  <a:pt x="184153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3" name="object 13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65219" y="2916174"/>
            <a:ext cx="917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434343"/>
                </a:solidFill>
                <a:latin typeface="Trebuchet MS"/>
                <a:cs typeface="Trebuchet MS"/>
              </a:rPr>
              <a:t>C</a:t>
            </a:r>
            <a:r>
              <a:rPr sz="1400" b="1" spc="-35" dirty="0">
                <a:solidFill>
                  <a:srgbClr val="434343"/>
                </a:solidFill>
                <a:latin typeface="Trebuchet MS"/>
                <a:cs typeface="Trebuchet MS"/>
              </a:rPr>
              <a:t>onst</a:t>
            </a:r>
            <a:r>
              <a:rPr sz="1400" b="1" spc="-25" dirty="0">
                <a:solidFill>
                  <a:srgbClr val="434343"/>
                </a:solidFill>
                <a:latin typeface="Trebuchet MS"/>
                <a:cs typeface="Trebuchet MS"/>
              </a:rPr>
              <a:t>raints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5602" y="2916174"/>
            <a:ext cx="9537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434343"/>
                </a:solidFill>
                <a:latin typeface="Trebuchet MS"/>
                <a:cs typeface="Trebuchet MS"/>
              </a:rPr>
              <a:t>Consistency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1610" y="2916174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B7B7B7"/>
                </a:solidFill>
                <a:latin typeface="Trebuchet MS"/>
                <a:cs typeface="Trebuchet MS"/>
              </a:rPr>
              <a:t>Affordance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6751" y="2916174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434343"/>
                </a:solidFill>
                <a:latin typeface="Trebuchet MS"/>
                <a:cs typeface="Trebuchet MS"/>
              </a:rPr>
              <a:t>Fe</a:t>
            </a:r>
            <a:r>
              <a:rPr sz="1400" b="1" spc="-8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1400" b="1" spc="-55" dirty="0">
                <a:solidFill>
                  <a:srgbClr val="434343"/>
                </a:solidFill>
                <a:latin typeface="Trebuchet MS"/>
                <a:cs typeface="Trebuchet MS"/>
              </a:rPr>
              <a:t>dback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1681" y="2916174"/>
            <a:ext cx="701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434343"/>
                </a:solidFill>
                <a:latin typeface="Trebuchet MS"/>
                <a:cs typeface="Trebuchet MS"/>
              </a:rPr>
              <a:t>Visibility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4147" y="2179320"/>
            <a:ext cx="714755" cy="714756"/>
          </a:xfrm>
          <a:prstGeom prst="rect">
            <a:avLst/>
          </a:prstGeom>
        </p:spPr>
      </p:pic>
      <p:sp>
        <p:nvSpPr>
          <p:cNvPr id="24" name="object 14">
            <a:extLst>
              <a:ext uri="{FF2B5EF4-FFF2-40B4-BE49-F238E27FC236}">
                <a16:creationId xmlns:a16="http://schemas.microsoft.com/office/drawing/2014/main" id="{8C6CC3BA-2B9E-EFB3-AF05-0D830B5DE6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FA1B1BBB-1136-EBD0-B2DC-AF690AAD0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468" y="369393"/>
            <a:ext cx="700824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i="0" spc="-45" dirty="0"/>
              <a:t>PRINCIPLES OF INTERACTION DESIGN (4)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08C9A9A0-8157-48DC-3A22-3A7415717F9F}"/>
              </a:ext>
            </a:extLst>
          </p:cNvPr>
          <p:cNvSpPr txBox="1"/>
          <p:nvPr/>
        </p:nvSpPr>
        <p:spPr>
          <a:xfrm>
            <a:off x="3048000" y="1243330"/>
            <a:ext cx="270497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60" dirty="0">
                <a:latin typeface="Lucida Sans Unicode"/>
                <a:cs typeface="Lucida Sans Unicode"/>
              </a:rPr>
              <a:t>According to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P</a:t>
            </a:r>
            <a:r>
              <a:rPr sz="1400" b="1" spc="-25" dirty="0">
                <a:latin typeface="Trebuchet MS"/>
                <a:cs typeface="Trebuchet MS"/>
              </a:rPr>
              <a:t>r</a:t>
            </a:r>
            <a:r>
              <a:rPr sz="1400" b="1" spc="-90" dirty="0">
                <a:latin typeface="Trebuchet MS"/>
                <a:cs typeface="Trebuchet MS"/>
              </a:rPr>
              <a:t>e</a:t>
            </a:r>
            <a:r>
              <a:rPr sz="1400" b="1" spc="-85" dirty="0">
                <a:latin typeface="Trebuchet MS"/>
                <a:cs typeface="Trebuchet MS"/>
              </a:rPr>
              <a:t>e</a:t>
            </a:r>
            <a:r>
              <a:rPr sz="1400" b="1" spc="-90" dirty="0">
                <a:latin typeface="Trebuchet MS"/>
                <a:cs typeface="Trebuchet MS"/>
              </a:rPr>
              <a:t>ce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et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al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(</a:t>
            </a:r>
            <a:r>
              <a:rPr sz="1400" spc="-120" dirty="0">
                <a:latin typeface="Lucida Sans Unicode"/>
                <a:cs typeface="Lucida Sans Unicode"/>
              </a:rPr>
              <a:t>1</a:t>
            </a:r>
            <a:r>
              <a:rPr sz="1400" spc="-100" dirty="0">
                <a:latin typeface="Lucida Sans Unicode"/>
                <a:cs typeface="Lucida Sans Unicode"/>
              </a:rPr>
              <a:t>988</a:t>
            </a:r>
            <a:r>
              <a:rPr sz="1400" spc="-85" dirty="0">
                <a:latin typeface="Lucida Sans Unicode"/>
                <a:cs typeface="Lucida Sans Unicode"/>
              </a:rPr>
              <a:t>)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r>
              <a:rPr sz="1400" spc="-150" dirty="0">
                <a:latin typeface="Lucida Sans Unicode"/>
                <a:cs typeface="Lucida Sans Unicode"/>
              </a:rPr>
              <a:t>.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552" y="733044"/>
            <a:ext cx="2691765" cy="100965"/>
          </a:xfrm>
          <a:custGeom>
            <a:avLst/>
            <a:gdLst/>
            <a:ahLst/>
            <a:cxnLst/>
            <a:rect l="l" t="t" r="r" b="b"/>
            <a:pathLst>
              <a:path w="2691765" h="100965">
                <a:moveTo>
                  <a:pt x="2691383" y="0"/>
                </a:moveTo>
                <a:lnTo>
                  <a:pt x="0" y="0"/>
                </a:lnTo>
                <a:lnTo>
                  <a:pt x="0" y="100584"/>
                </a:lnTo>
                <a:lnTo>
                  <a:pt x="2691383" y="100584"/>
                </a:lnTo>
                <a:lnTo>
                  <a:pt x="269138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3232" y="345916"/>
            <a:ext cx="263715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CON</a:t>
            </a:r>
            <a:r>
              <a:rPr spc="-225" dirty="0"/>
              <a:t>S</a:t>
            </a:r>
            <a:r>
              <a:rPr spc="-385" dirty="0"/>
              <a:t>ISTENCY</a:t>
            </a:r>
            <a:r>
              <a:rPr spc="-204" dirty="0"/>
              <a:t> </a:t>
            </a:r>
            <a:r>
              <a:rPr spc="-335" dirty="0"/>
              <a:t>(1)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1019" y="1243583"/>
            <a:ext cx="5862955" cy="621196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82550" rIns="0" bIns="0" rtlCol="0">
            <a:spAutoFit/>
          </a:bodyPr>
          <a:lstStyle/>
          <a:p>
            <a:pPr marL="90805" marR="82550">
              <a:lnSpc>
                <a:spcPct val="103699"/>
              </a:lnSpc>
              <a:spcBef>
                <a:spcPts val="650"/>
              </a:spcBef>
            </a:pPr>
            <a:r>
              <a:rPr lang="en-ID" sz="14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Use of </a:t>
            </a:r>
            <a:r>
              <a:rPr lang="en-ID" sz="1400" b="1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similar</a:t>
            </a:r>
            <a:r>
              <a:rPr lang="en-ID" sz="14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 interfaces to execute similar functions.  </a:t>
            </a:r>
          </a:p>
          <a:p>
            <a:pPr marL="90805" marR="82550">
              <a:lnSpc>
                <a:spcPct val="103699"/>
              </a:lnSpc>
              <a:spcBef>
                <a:spcPts val="650"/>
              </a:spcBef>
            </a:pPr>
            <a:r>
              <a:rPr lang="en-ID" sz="14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Make products </a:t>
            </a:r>
            <a:r>
              <a:rPr lang="en-ID" sz="1400" b="1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easier to understand and use</a:t>
            </a:r>
            <a:r>
              <a:rPr lang="en-ID" sz="14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74535" y="1130808"/>
            <a:ext cx="2569845" cy="3034665"/>
            <a:chOff x="6574535" y="1130808"/>
            <a:chExt cx="2569845" cy="30346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6935" y="1130808"/>
              <a:ext cx="2417063" cy="28818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79691" y="3148584"/>
              <a:ext cx="909955" cy="911860"/>
            </a:xfrm>
            <a:custGeom>
              <a:avLst/>
              <a:gdLst/>
              <a:ahLst/>
              <a:cxnLst/>
              <a:rect l="l" t="t" r="r" b="b"/>
              <a:pathLst>
                <a:path w="909954" h="911860">
                  <a:moveTo>
                    <a:pt x="454913" y="0"/>
                  </a:moveTo>
                  <a:lnTo>
                    <a:pt x="408407" y="2352"/>
                  </a:lnTo>
                  <a:lnTo>
                    <a:pt x="363243" y="9255"/>
                  </a:lnTo>
                  <a:lnTo>
                    <a:pt x="319649" y="20481"/>
                  </a:lnTo>
                  <a:lnTo>
                    <a:pt x="277856" y="35802"/>
                  </a:lnTo>
                  <a:lnTo>
                    <a:pt x="238090" y="54987"/>
                  </a:lnTo>
                  <a:lnTo>
                    <a:pt x="200583" y="77808"/>
                  </a:lnTo>
                  <a:lnTo>
                    <a:pt x="165561" y="104037"/>
                  </a:lnTo>
                  <a:lnTo>
                    <a:pt x="133254" y="133445"/>
                  </a:lnTo>
                  <a:lnTo>
                    <a:pt x="103891" y="165802"/>
                  </a:lnTo>
                  <a:lnTo>
                    <a:pt x="77701" y="200880"/>
                  </a:lnTo>
                  <a:lnTo>
                    <a:pt x="54912" y="238451"/>
                  </a:lnTo>
                  <a:lnTo>
                    <a:pt x="35754" y="278284"/>
                  </a:lnTo>
                  <a:lnTo>
                    <a:pt x="20455" y="320152"/>
                  </a:lnTo>
                  <a:lnTo>
                    <a:pt x="9243" y="363826"/>
                  </a:lnTo>
                  <a:lnTo>
                    <a:pt x="2349" y="409077"/>
                  </a:lnTo>
                  <a:lnTo>
                    <a:pt x="0" y="455676"/>
                  </a:lnTo>
                  <a:lnTo>
                    <a:pt x="2349" y="502274"/>
                  </a:lnTo>
                  <a:lnTo>
                    <a:pt x="9243" y="547525"/>
                  </a:lnTo>
                  <a:lnTo>
                    <a:pt x="20455" y="591199"/>
                  </a:lnTo>
                  <a:lnTo>
                    <a:pt x="35754" y="633067"/>
                  </a:lnTo>
                  <a:lnTo>
                    <a:pt x="54912" y="672900"/>
                  </a:lnTo>
                  <a:lnTo>
                    <a:pt x="77701" y="710471"/>
                  </a:lnTo>
                  <a:lnTo>
                    <a:pt x="103891" y="745549"/>
                  </a:lnTo>
                  <a:lnTo>
                    <a:pt x="133254" y="777906"/>
                  </a:lnTo>
                  <a:lnTo>
                    <a:pt x="165561" y="807314"/>
                  </a:lnTo>
                  <a:lnTo>
                    <a:pt x="200583" y="833543"/>
                  </a:lnTo>
                  <a:lnTo>
                    <a:pt x="238090" y="856364"/>
                  </a:lnTo>
                  <a:lnTo>
                    <a:pt x="277856" y="875549"/>
                  </a:lnTo>
                  <a:lnTo>
                    <a:pt x="319649" y="890870"/>
                  </a:lnTo>
                  <a:lnTo>
                    <a:pt x="363243" y="902096"/>
                  </a:lnTo>
                  <a:lnTo>
                    <a:pt x="408407" y="908999"/>
                  </a:lnTo>
                  <a:lnTo>
                    <a:pt x="454913" y="911352"/>
                  </a:lnTo>
                  <a:lnTo>
                    <a:pt x="501420" y="908999"/>
                  </a:lnTo>
                  <a:lnTo>
                    <a:pt x="546584" y="902096"/>
                  </a:lnTo>
                  <a:lnTo>
                    <a:pt x="590178" y="890870"/>
                  </a:lnTo>
                  <a:lnTo>
                    <a:pt x="631971" y="875549"/>
                  </a:lnTo>
                  <a:lnTo>
                    <a:pt x="671737" y="856364"/>
                  </a:lnTo>
                  <a:lnTo>
                    <a:pt x="709244" y="833543"/>
                  </a:lnTo>
                  <a:lnTo>
                    <a:pt x="744266" y="807314"/>
                  </a:lnTo>
                  <a:lnTo>
                    <a:pt x="776573" y="777906"/>
                  </a:lnTo>
                  <a:lnTo>
                    <a:pt x="805936" y="745549"/>
                  </a:lnTo>
                  <a:lnTo>
                    <a:pt x="832126" y="710471"/>
                  </a:lnTo>
                  <a:lnTo>
                    <a:pt x="854915" y="672900"/>
                  </a:lnTo>
                  <a:lnTo>
                    <a:pt x="874073" y="633067"/>
                  </a:lnTo>
                  <a:lnTo>
                    <a:pt x="889372" y="591199"/>
                  </a:lnTo>
                  <a:lnTo>
                    <a:pt x="900584" y="547525"/>
                  </a:lnTo>
                  <a:lnTo>
                    <a:pt x="907478" y="502274"/>
                  </a:lnTo>
                  <a:lnTo>
                    <a:pt x="909827" y="455676"/>
                  </a:lnTo>
                  <a:lnTo>
                    <a:pt x="907478" y="409077"/>
                  </a:lnTo>
                  <a:lnTo>
                    <a:pt x="900584" y="363826"/>
                  </a:lnTo>
                  <a:lnTo>
                    <a:pt x="889372" y="320152"/>
                  </a:lnTo>
                  <a:lnTo>
                    <a:pt x="874073" y="278284"/>
                  </a:lnTo>
                  <a:lnTo>
                    <a:pt x="854915" y="238451"/>
                  </a:lnTo>
                  <a:lnTo>
                    <a:pt x="832126" y="200880"/>
                  </a:lnTo>
                  <a:lnTo>
                    <a:pt x="805936" y="165802"/>
                  </a:lnTo>
                  <a:lnTo>
                    <a:pt x="776573" y="133445"/>
                  </a:lnTo>
                  <a:lnTo>
                    <a:pt x="744266" y="104037"/>
                  </a:lnTo>
                  <a:lnTo>
                    <a:pt x="709244" y="77808"/>
                  </a:lnTo>
                  <a:lnTo>
                    <a:pt x="671737" y="54987"/>
                  </a:lnTo>
                  <a:lnTo>
                    <a:pt x="631971" y="35802"/>
                  </a:lnTo>
                  <a:lnTo>
                    <a:pt x="590178" y="20481"/>
                  </a:lnTo>
                  <a:lnTo>
                    <a:pt x="546584" y="9255"/>
                  </a:lnTo>
                  <a:lnTo>
                    <a:pt x="501420" y="2352"/>
                  </a:lnTo>
                  <a:lnTo>
                    <a:pt x="454913" y="0"/>
                  </a:lnTo>
                  <a:close/>
                </a:path>
              </a:pathLst>
            </a:custGeom>
            <a:solidFill>
              <a:srgbClr val="000000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9983" y="3198875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357424" y="2721"/>
                  </a:lnTo>
                  <a:lnTo>
                    <a:pt x="311829" y="10683"/>
                  </a:lnTo>
                  <a:lnTo>
                    <a:pt x="268138" y="23583"/>
                  </a:lnTo>
                  <a:lnTo>
                    <a:pt x="226656" y="41116"/>
                  </a:lnTo>
                  <a:lnTo>
                    <a:pt x="187685" y="62981"/>
                  </a:lnTo>
                  <a:lnTo>
                    <a:pt x="151529" y="88874"/>
                  </a:lnTo>
                  <a:lnTo>
                    <a:pt x="118490" y="118490"/>
                  </a:lnTo>
                  <a:lnTo>
                    <a:pt x="88874" y="151529"/>
                  </a:lnTo>
                  <a:lnTo>
                    <a:pt x="62981" y="187685"/>
                  </a:lnTo>
                  <a:lnTo>
                    <a:pt x="41116" y="226656"/>
                  </a:lnTo>
                  <a:lnTo>
                    <a:pt x="23583" y="268138"/>
                  </a:lnTo>
                  <a:lnTo>
                    <a:pt x="10683" y="311829"/>
                  </a:lnTo>
                  <a:lnTo>
                    <a:pt x="2721" y="357424"/>
                  </a:lnTo>
                  <a:lnTo>
                    <a:pt x="0" y="404622"/>
                  </a:lnTo>
                  <a:lnTo>
                    <a:pt x="2721" y="451819"/>
                  </a:lnTo>
                  <a:lnTo>
                    <a:pt x="10683" y="497414"/>
                  </a:lnTo>
                  <a:lnTo>
                    <a:pt x="23583" y="541105"/>
                  </a:lnTo>
                  <a:lnTo>
                    <a:pt x="41116" y="582587"/>
                  </a:lnTo>
                  <a:lnTo>
                    <a:pt x="62981" y="621558"/>
                  </a:lnTo>
                  <a:lnTo>
                    <a:pt x="88874" y="657714"/>
                  </a:lnTo>
                  <a:lnTo>
                    <a:pt x="118491" y="690753"/>
                  </a:lnTo>
                  <a:lnTo>
                    <a:pt x="151529" y="720369"/>
                  </a:lnTo>
                  <a:lnTo>
                    <a:pt x="187685" y="746262"/>
                  </a:lnTo>
                  <a:lnTo>
                    <a:pt x="226656" y="768127"/>
                  </a:lnTo>
                  <a:lnTo>
                    <a:pt x="268138" y="785660"/>
                  </a:lnTo>
                  <a:lnTo>
                    <a:pt x="311829" y="798560"/>
                  </a:lnTo>
                  <a:lnTo>
                    <a:pt x="357424" y="806522"/>
                  </a:lnTo>
                  <a:lnTo>
                    <a:pt x="404622" y="809244"/>
                  </a:lnTo>
                  <a:lnTo>
                    <a:pt x="451819" y="806522"/>
                  </a:lnTo>
                  <a:lnTo>
                    <a:pt x="497414" y="798560"/>
                  </a:lnTo>
                  <a:lnTo>
                    <a:pt x="541105" y="785660"/>
                  </a:lnTo>
                  <a:lnTo>
                    <a:pt x="582587" y="768127"/>
                  </a:lnTo>
                  <a:lnTo>
                    <a:pt x="621558" y="746262"/>
                  </a:lnTo>
                  <a:lnTo>
                    <a:pt x="657714" y="720369"/>
                  </a:lnTo>
                  <a:lnTo>
                    <a:pt x="690753" y="690753"/>
                  </a:lnTo>
                  <a:lnTo>
                    <a:pt x="720369" y="657714"/>
                  </a:lnTo>
                  <a:lnTo>
                    <a:pt x="746262" y="621558"/>
                  </a:lnTo>
                  <a:lnTo>
                    <a:pt x="768127" y="582587"/>
                  </a:lnTo>
                  <a:lnTo>
                    <a:pt x="785660" y="541105"/>
                  </a:lnTo>
                  <a:lnTo>
                    <a:pt x="798560" y="497414"/>
                  </a:lnTo>
                  <a:lnTo>
                    <a:pt x="806522" y="451819"/>
                  </a:lnTo>
                  <a:lnTo>
                    <a:pt x="809244" y="404622"/>
                  </a:lnTo>
                  <a:lnTo>
                    <a:pt x="806522" y="357424"/>
                  </a:lnTo>
                  <a:lnTo>
                    <a:pt x="798560" y="311829"/>
                  </a:lnTo>
                  <a:lnTo>
                    <a:pt x="785660" y="268138"/>
                  </a:lnTo>
                  <a:lnTo>
                    <a:pt x="768127" y="226656"/>
                  </a:lnTo>
                  <a:lnTo>
                    <a:pt x="746262" y="187685"/>
                  </a:lnTo>
                  <a:lnTo>
                    <a:pt x="720369" y="151529"/>
                  </a:lnTo>
                  <a:lnTo>
                    <a:pt x="690752" y="118491"/>
                  </a:lnTo>
                  <a:lnTo>
                    <a:pt x="657714" y="88874"/>
                  </a:lnTo>
                  <a:lnTo>
                    <a:pt x="621558" y="62981"/>
                  </a:lnTo>
                  <a:lnTo>
                    <a:pt x="582587" y="41116"/>
                  </a:lnTo>
                  <a:lnTo>
                    <a:pt x="541105" y="23583"/>
                  </a:lnTo>
                  <a:lnTo>
                    <a:pt x="497414" y="10683"/>
                  </a:lnTo>
                  <a:lnTo>
                    <a:pt x="451819" y="2721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4535" y="3043428"/>
              <a:ext cx="1122045" cy="1122045"/>
            </a:xfrm>
            <a:custGeom>
              <a:avLst/>
              <a:gdLst/>
              <a:ahLst/>
              <a:cxnLst/>
              <a:rect l="l" t="t" r="r" b="b"/>
              <a:pathLst>
                <a:path w="1122045" h="1122045">
                  <a:moveTo>
                    <a:pt x="560832" y="0"/>
                  </a:moveTo>
                  <a:lnTo>
                    <a:pt x="512439" y="2058"/>
                  </a:lnTo>
                  <a:lnTo>
                    <a:pt x="465190" y="8121"/>
                  </a:lnTo>
                  <a:lnTo>
                    <a:pt x="419252" y="18021"/>
                  </a:lnTo>
                  <a:lnTo>
                    <a:pt x="374795" y="31589"/>
                  </a:lnTo>
                  <a:lnTo>
                    <a:pt x="331986" y="48656"/>
                  </a:lnTo>
                  <a:lnTo>
                    <a:pt x="290994" y="69055"/>
                  </a:lnTo>
                  <a:lnTo>
                    <a:pt x="251987" y="92618"/>
                  </a:lnTo>
                  <a:lnTo>
                    <a:pt x="215133" y="119175"/>
                  </a:lnTo>
                  <a:lnTo>
                    <a:pt x="180601" y="148559"/>
                  </a:lnTo>
                  <a:lnTo>
                    <a:pt x="148559" y="180601"/>
                  </a:lnTo>
                  <a:lnTo>
                    <a:pt x="119175" y="215133"/>
                  </a:lnTo>
                  <a:lnTo>
                    <a:pt x="92618" y="251987"/>
                  </a:lnTo>
                  <a:lnTo>
                    <a:pt x="69055" y="290994"/>
                  </a:lnTo>
                  <a:lnTo>
                    <a:pt x="48656" y="331986"/>
                  </a:lnTo>
                  <a:lnTo>
                    <a:pt x="31589" y="374795"/>
                  </a:lnTo>
                  <a:lnTo>
                    <a:pt x="18021" y="419252"/>
                  </a:lnTo>
                  <a:lnTo>
                    <a:pt x="8121" y="465190"/>
                  </a:lnTo>
                  <a:lnTo>
                    <a:pt x="2058" y="512439"/>
                  </a:lnTo>
                  <a:lnTo>
                    <a:pt x="0" y="560832"/>
                  </a:lnTo>
                  <a:lnTo>
                    <a:pt x="2058" y="609222"/>
                  </a:lnTo>
                  <a:lnTo>
                    <a:pt x="8121" y="656470"/>
                  </a:lnTo>
                  <a:lnTo>
                    <a:pt x="18021" y="702407"/>
                  </a:lnTo>
                  <a:lnTo>
                    <a:pt x="31589" y="746863"/>
                  </a:lnTo>
                  <a:lnTo>
                    <a:pt x="48656" y="789672"/>
                  </a:lnTo>
                  <a:lnTo>
                    <a:pt x="69055" y="830664"/>
                  </a:lnTo>
                  <a:lnTo>
                    <a:pt x="92618" y="869671"/>
                  </a:lnTo>
                  <a:lnTo>
                    <a:pt x="119175" y="906525"/>
                  </a:lnTo>
                  <a:lnTo>
                    <a:pt x="148559" y="941057"/>
                  </a:lnTo>
                  <a:lnTo>
                    <a:pt x="180601" y="973100"/>
                  </a:lnTo>
                  <a:lnTo>
                    <a:pt x="215133" y="1002484"/>
                  </a:lnTo>
                  <a:lnTo>
                    <a:pt x="251987" y="1029042"/>
                  </a:lnTo>
                  <a:lnTo>
                    <a:pt x="290994" y="1052605"/>
                  </a:lnTo>
                  <a:lnTo>
                    <a:pt x="331986" y="1073005"/>
                  </a:lnTo>
                  <a:lnTo>
                    <a:pt x="374795" y="1090073"/>
                  </a:lnTo>
                  <a:lnTo>
                    <a:pt x="419252" y="1103641"/>
                  </a:lnTo>
                  <a:lnTo>
                    <a:pt x="465190" y="1113541"/>
                  </a:lnTo>
                  <a:lnTo>
                    <a:pt x="512439" y="1119605"/>
                  </a:lnTo>
                  <a:lnTo>
                    <a:pt x="560832" y="1121664"/>
                  </a:lnTo>
                  <a:lnTo>
                    <a:pt x="609224" y="1119605"/>
                  </a:lnTo>
                  <a:lnTo>
                    <a:pt x="652165" y="1114094"/>
                  </a:lnTo>
                  <a:lnTo>
                    <a:pt x="560832" y="1114094"/>
                  </a:lnTo>
                  <a:lnTo>
                    <a:pt x="513094" y="1112064"/>
                  </a:lnTo>
                  <a:lnTo>
                    <a:pt x="466485" y="1106082"/>
                  </a:lnTo>
                  <a:lnTo>
                    <a:pt x="421170" y="1096315"/>
                  </a:lnTo>
                  <a:lnTo>
                    <a:pt x="377316" y="1082930"/>
                  </a:lnTo>
                  <a:lnTo>
                    <a:pt x="335088" y="1066093"/>
                  </a:lnTo>
                  <a:lnTo>
                    <a:pt x="294652" y="1045968"/>
                  </a:lnTo>
                  <a:lnTo>
                    <a:pt x="256175" y="1022723"/>
                  </a:lnTo>
                  <a:lnTo>
                    <a:pt x="219823" y="996524"/>
                  </a:lnTo>
                  <a:lnTo>
                    <a:pt x="185760" y="967536"/>
                  </a:lnTo>
                  <a:lnTo>
                    <a:pt x="154154" y="935926"/>
                  </a:lnTo>
                  <a:lnTo>
                    <a:pt x="125170" y="901860"/>
                  </a:lnTo>
                  <a:lnTo>
                    <a:pt x="98975" y="865503"/>
                  </a:lnTo>
                  <a:lnTo>
                    <a:pt x="75734" y="827023"/>
                  </a:lnTo>
                  <a:lnTo>
                    <a:pt x="55613" y="786584"/>
                  </a:lnTo>
                  <a:lnTo>
                    <a:pt x="38778" y="744353"/>
                  </a:lnTo>
                  <a:lnTo>
                    <a:pt x="25395" y="700497"/>
                  </a:lnTo>
                  <a:lnTo>
                    <a:pt x="15630" y="655180"/>
                  </a:lnTo>
                  <a:lnTo>
                    <a:pt x="9650" y="608570"/>
                  </a:lnTo>
                  <a:lnTo>
                    <a:pt x="7620" y="560832"/>
                  </a:lnTo>
                  <a:lnTo>
                    <a:pt x="9650" y="513094"/>
                  </a:lnTo>
                  <a:lnTo>
                    <a:pt x="15630" y="466485"/>
                  </a:lnTo>
                  <a:lnTo>
                    <a:pt x="25395" y="421170"/>
                  </a:lnTo>
                  <a:lnTo>
                    <a:pt x="38778" y="377316"/>
                  </a:lnTo>
                  <a:lnTo>
                    <a:pt x="55613" y="335088"/>
                  </a:lnTo>
                  <a:lnTo>
                    <a:pt x="75734" y="294652"/>
                  </a:lnTo>
                  <a:lnTo>
                    <a:pt x="98975" y="256175"/>
                  </a:lnTo>
                  <a:lnTo>
                    <a:pt x="125170" y="219823"/>
                  </a:lnTo>
                  <a:lnTo>
                    <a:pt x="154154" y="185760"/>
                  </a:lnTo>
                  <a:lnTo>
                    <a:pt x="185760" y="154154"/>
                  </a:lnTo>
                  <a:lnTo>
                    <a:pt x="219823" y="125170"/>
                  </a:lnTo>
                  <a:lnTo>
                    <a:pt x="256175" y="98975"/>
                  </a:lnTo>
                  <a:lnTo>
                    <a:pt x="294652" y="75734"/>
                  </a:lnTo>
                  <a:lnTo>
                    <a:pt x="335088" y="55613"/>
                  </a:lnTo>
                  <a:lnTo>
                    <a:pt x="377316" y="38778"/>
                  </a:lnTo>
                  <a:lnTo>
                    <a:pt x="421170" y="25395"/>
                  </a:lnTo>
                  <a:lnTo>
                    <a:pt x="466485" y="15630"/>
                  </a:lnTo>
                  <a:lnTo>
                    <a:pt x="513094" y="9650"/>
                  </a:lnTo>
                  <a:lnTo>
                    <a:pt x="560832" y="7620"/>
                  </a:lnTo>
                  <a:lnTo>
                    <a:pt x="652564" y="7620"/>
                  </a:lnTo>
                  <a:lnTo>
                    <a:pt x="609224" y="2058"/>
                  </a:lnTo>
                  <a:lnTo>
                    <a:pt x="560832" y="0"/>
                  </a:lnTo>
                  <a:close/>
                </a:path>
                <a:path w="1122045" h="1122045">
                  <a:moveTo>
                    <a:pt x="652564" y="7620"/>
                  </a:moveTo>
                  <a:lnTo>
                    <a:pt x="560832" y="7620"/>
                  </a:lnTo>
                  <a:lnTo>
                    <a:pt x="608569" y="9650"/>
                  </a:lnTo>
                  <a:lnTo>
                    <a:pt x="655178" y="15630"/>
                  </a:lnTo>
                  <a:lnTo>
                    <a:pt x="700493" y="25395"/>
                  </a:lnTo>
                  <a:lnTo>
                    <a:pt x="744347" y="38778"/>
                  </a:lnTo>
                  <a:lnTo>
                    <a:pt x="786575" y="55613"/>
                  </a:lnTo>
                  <a:lnTo>
                    <a:pt x="827011" y="75734"/>
                  </a:lnTo>
                  <a:lnTo>
                    <a:pt x="865488" y="98975"/>
                  </a:lnTo>
                  <a:lnTo>
                    <a:pt x="901840" y="125170"/>
                  </a:lnTo>
                  <a:lnTo>
                    <a:pt x="935903" y="154154"/>
                  </a:lnTo>
                  <a:lnTo>
                    <a:pt x="967509" y="185760"/>
                  </a:lnTo>
                  <a:lnTo>
                    <a:pt x="996493" y="219823"/>
                  </a:lnTo>
                  <a:lnTo>
                    <a:pt x="1022688" y="256175"/>
                  </a:lnTo>
                  <a:lnTo>
                    <a:pt x="1045929" y="294652"/>
                  </a:lnTo>
                  <a:lnTo>
                    <a:pt x="1066050" y="335088"/>
                  </a:lnTo>
                  <a:lnTo>
                    <a:pt x="1082885" y="377316"/>
                  </a:lnTo>
                  <a:lnTo>
                    <a:pt x="1096268" y="421170"/>
                  </a:lnTo>
                  <a:lnTo>
                    <a:pt x="1106033" y="466485"/>
                  </a:lnTo>
                  <a:lnTo>
                    <a:pt x="1112013" y="513094"/>
                  </a:lnTo>
                  <a:lnTo>
                    <a:pt x="1114044" y="560832"/>
                  </a:lnTo>
                  <a:lnTo>
                    <a:pt x="1112013" y="608570"/>
                  </a:lnTo>
                  <a:lnTo>
                    <a:pt x="1106033" y="655180"/>
                  </a:lnTo>
                  <a:lnTo>
                    <a:pt x="1096268" y="700497"/>
                  </a:lnTo>
                  <a:lnTo>
                    <a:pt x="1082885" y="744353"/>
                  </a:lnTo>
                  <a:lnTo>
                    <a:pt x="1066050" y="786584"/>
                  </a:lnTo>
                  <a:lnTo>
                    <a:pt x="1045929" y="827023"/>
                  </a:lnTo>
                  <a:lnTo>
                    <a:pt x="1022688" y="865503"/>
                  </a:lnTo>
                  <a:lnTo>
                    <a:pt x="996493" y="901860"/>
                  </a:lnTo>
                  <a:lnTo>
                    <a:pt x="967509" y="935926"/>
                  </a:lnTo>
                  <a:lnTo>
                    <a:pt x="935903" y="967536"/>
                  </a:lnTo>
                  <a:lnTo>
                    <a:pt x="901840" y="996524"/>
                  </a:lnTo>
                  <a:lnTo>
                    <a:pt x="865488" y="1022723"/>
                  </a:lnTo>
                  <a:lnTo>
                    <a:pt x="827011" y="1045968"/>
                  </a:lnTo>
                  <a:lnTo>
                    <a:pt x="786575" y="1066093"/>
                  </a:lnTo>
                  <a:lnTo>
                    <a:pt x="744347" y="1082930"/>
                  </a:lnTo>
                  <a:lnTo>
                    <a:pt x="700493" y="1096315"/>
                  </a:lnTo>
                  <a:lnTo>
                    <a:pt x="655178" y="1106082"/>
                  </a:lnTo>
                  <a:lnTo>
                    <a:pt x="608569" y="1112064"/>
                  </a:lnTo>
                  <a:lnTo>
                    <a:pt x="560832" y="1114094"/>
                  </a:lnTo>
                  <a:lnTo>
                    <a:pt x="652165" y="1114094"/>
                  </a:lnTo>
                  <a:lnTo>
                    <a:pt x="702411" y="1103641"/>
                  </a:lnTo>
                  <a:lnTo>
                    <a:pt x="746868" y="1090073"/>
                  </a:lnTo>
                  <a:lnTo>
                    <a:pt x="789677" y="1073005"/>
                  </a:lnTo>
                  <a:lnTo>
                    <a:pt x="830669" y="1052605"/>
                  </a:lnTo>
                  <a:lnTo>
                    <a:pt x="869676" y="1029042"/>
                  </a:lnTo>
                  <a:lnTo>
                    <a:pt x="906530" y="1002484"/>
                  </a:lnTo>
                  <a:lnTo>
                    <a:pt x="941062" y="973100"/>
                  </a:lnTo>
                  <a:lnTo>
                    <a:pt x="973104" y="941057"/>
                  </a:lnTo>
                  <a:lnTo>
                    <a:pt x="1002488" y="906525"/>
                  </a:lnTo>
                  <a:lnTo>
                    <a:pt x="1029045" y="869671"/>
                  </a:lnTo>
                  <a:lnTo>
                    <a:pt x="1052608" y="830664"/>
                  </a:lnTo>
                  <a:lnTo>
                    <a:pt x="1073007" y="789672"/>
                  </a:lnTo>
                  <a:lnTo>
                    <a:pt x="1090074" y="746863"/>
                  </a:lnTo>
                  <a:lnTo>
                    <a:pt x="1103642" y="702407"/>
                  </a:lnTo>
                  <a:lnTo>
                    <a:pt x="1113542" y="656470"/>
                  </a:lnTo>
                  <a:lnTo>
                    <a:pt x="1119605" y="609222"/>
                  </a:lnTo>
                  <a:lnTo>
                    <a:pt x="1121664" y="560832"/>
                  </a:lnTo>
                  <a:lnTo>
                    <a:pt x="1119605" y="512439"/>
                  </a:lnTo>
                  <a:lnTo>
                    <a:pt x="1113542" y="465190"/>
                  </a:lnTo>
                  <a:lnTo>
                    <a:pt x="1103642" y="419252"/>
                  </a:lnTo>
                  <a:lnTo>
                    <a:pt x="1090074" y="374795"/>
                  </a:lnTo>
                  <a:lnTo>
                    <a:pt x="1073007" y="331986"/>
                  </a:lnTo>
                  <a:lnTo>
                    <a:pt x="1052608" y="290994"/>
                  </a:lnTo>
                  <a:lnTo>
                    <a:pt x="1029045" y="251987"/>
                  </a:lnTo>
                  <a:lnTo>
                    <a:pt x="1002488" y="215133"/>
                  </a:lnTo>
                  <a:lnTo>
                    <a:pt x="973104" y="180601"/>
                  </a:lnTo>
                  <a:lnTo>
                    <a:pt x="941062" y="148559"/>
                  </a:lnTo>
                  <a:lnTo>
                    <a:pt x="906530" y="119175"/>
                  </a:lnTo>
                  <a:lnTo>
                    <a:pt x="869676" y="92618"/>
                  </a:lnTo>
                  <a:lnTo>
                    <a:pt x="830669" y="69055"/>
                  </a:lnTo>
                  <a:lnTo>
                    <a:pt x="789677" y="48656"/>
                  </a:lnTo>
                  <a:lnTo>
                    <a:pt x="746868" y="31589"/>
                  </a:lnTo>
                  <a:lnTo>
                    <a:pt x="702411" y="18021"/>
                  </a:lnTo>
                  <a:lnTo>
                    <a:pt x="656473" y="8121"/>
                  </a:lnTo>
                  <a:lnTo>
                    <a:pt x="652564" y="762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4209" y="3483102"/>
              <a:ext cx="245745" cy="245745"/>
            </a:xfrm>
            <a:custGeom>
              <a:avLst/>
              <a:gdLst/>
              <a:ahLst/>
              <a:cxnLst/>
              <a:rect l="l" t="t" r="r" b="b"/>
              <a:pathLst>
                <a:path w="245745" h="245745">
                  <a:moveTo>
                    <a:pt x="214757" y="61468"/>
                  </a:moveTo>
                  <a:lnTo>
                    <a:pt x="217424" y="58928"/>
                  </a:lnTo>
                  <a:lnTo>
                    <a:pt x="220345" y="57404"/>
                  </a:lnTo>
                  <a:lnTo>
                    <a:pt x="223774" y="56261"/>
                  </a:lnTo>
                  <a:lnTo>
                    <a:pt x="226695" y="55626"/>
                  </a:lnTo>
                  <a:lnTo>
                    <a:pt x="230124" y="54864"/>
                  </a:lnTo>
                  <a:lnTo>
                    <a:pt x="233425" y="53340"/>
                  </a:lnTo>
                  <a:lnTo>
                    <a:pt x="236347" y="51435"/>
                  </a:lnTo>
                  <a:lnTo>
                    <a:pt x="239775" y="48895"/>
                  </a:lnTo>
                  <a:lnTo>
                    <a:pt x="242316" y="45847"/>
                  </a:lnTo>
                  <a:lnTo>
                    <a:pt x="243840" y="42545"/>
                  </a:lnTo>
                  <a:lnTo>
                    <a:pt x="244983" y="38735"/>
                  </a:lnTo>
                  <a:lnTo>
                    <a:pt x="245364" y="34671"/>
                  </a:lnTo>
                  <a:lnTo>
                    <a:pt x="244983" y="31368"/>
                  </a:lnTo>
                  <a:lnTo>
                    <a:pt x="244601" y="27940"/>
                  </a:lnTo>
                  <a:lnTo>
                    <a:pt x="243459" y="25018"/>
                  </a:lnTo>
                  <a:lnTo>
                    <a:pt x="234569" y="10795"/>
                  </a:lnTo>
                  <a:lnTo>
                    <a:pt x="210693" y="0"/>
                  </a:lnTo>
                  <a:lnTo>
                    <a:pt x="206629" y="381"/>
                  </a:lnTo>
                  <a:lnTo>
                    <a:pt x="202819" y="1524"/>
                  </a:lnTo>
                  <a:lnTo>
                    <a:pt x="199517" y="3048"/>
                  </a:lnTo>
                  <a:lnTo>
                    <a:pt x="196469" y="5587"/>
                  </a:lnTo>
                  <a:lnTo>
                    <a:pt x="193929" y="8636"/>
                  </a:lnTo>
                  <a:lnTo>
                    <a:pt x="192024" y="11937"/>
                  </a:lnTo>
                  <a:lnTo>
                    <a:pt x="190881" y="14986"/>
                  </a:lnTo>
                  <a:lnTo>
                    <a:pt x="190119" y="18287"/>
                  </a:lnTo>
                  <a:lnTo>
                    <a:pt x="189103" y="21590"/>
                  </a:lnTo>
                  <a:lnTo>
                    <a:pt x="187960" y="24637"/>
                  </a:lnTo>
                  <a:lnTo>
                    <a:pt x="186436" y="27940"/>
                  </a:lnTo>
                  <a:lnTo>
                    <a:pt x="183896" y="30606"/>
                  </a:lnTo>
                  <a:lnTo>
                    <a:pt x="179705" y="34671"/>
                  </a:lnTo>
                  <a:lnTo>
                    <a:pt x="176022" y="37338"/>
                  </a:lnTo>
                  <a:lnTo>
                    <a:pt x="172593" y="38735"/>
                  </a:lnTo>
                  <a:lnTo>
                    <a:pt x="169672" y="39497"/>
                  </a:lnTo>
                  <a:lnTo>
                    <a:pt x="166750" y="39497"/>
                  </a:lnTo>
                  <a:lnTo>
                    <a:pt x="148082" y="21590"/>
                  </a:lnTo>
                  <a:lnTo>
                    <a:pt x="141350" y="13462"/>
                  </a:lnTo>
                  <a:lnTo>
                    <a:pt x="137541" y="9017"/>
                  </a:lnTo>
                  <a:lnTo>
                    <a:pt x="133476" y="4445"/>
                  </a:lnTo>
                  <a:lnTo>
                    <a:pt x="131318" y="2667"/>
                  </a:lnTo>
                  <a:lnTo>
                    <a:pt x="128270" y="1143"/>
                  </a:lnTo>
                  <a:lnTo>
                    <a:pt x="125730" y="381"/>
                  </a:lnTo>
                  <a:lnTo>
                    <a:pt x="122682" y="0"/>
                  </a:lnTo>
                  <a:lnTo>
                    <a:pt x="103250" y="11556"/>
                  </a:lnTo>
                  <a:lnTo>
                    <a:pt x="98425" y="14986"/>
                  </a:lnTo>
                  <a:lnTo>
                    <a:pt x="81280" y="36957"/>
                  </a:lnTo>
                  <a:lnTo>
                    <a:pt x="80518" y="39116"/>
                  </a:lnTo>
                  <a:lnTo>
                    <a:pt x="80137" y="41402"/>
                  </a:lnTo>
                  <a:lnTo>
                    <a:pt x="80137" y="43688"/>
                  </a:lnTo>
                  <a:lnTo>
                    <a:pt x="85725" y="55245"/>
                  </a:lnTo>
                  <a:lnTo>
                    <a:pt x="101473" y="61849"/>
                  </a:lnTo>
                  <a:lnTo>
                    <a:pt x="104775" y="63373"/>
                  </a:lnTo>
                  <a:lnTo>
                    <a:pt x="107823" y="64897"/>
                  </a:lnTo>
                  <a:lnTo>
                    <a:pt x="110744" y="67437"/>
                  </a:lnTo>
                  <a:lnTo>
                    <a:pt x="113411" y="70485"/>
                  </a:lnTo>
                  <a:lnTo>
                    <a:pt x="114808" y="73787"/>
                  </a:lnTo>
                  <a:lnTo>
                    <a:pt x="115950" y="77597"/>
                  </a:lnTo>
                  <a:lnTo>
                    <a:pt x="116332" y="82042"/>
                  </a:lnTo>
                  <a:lnTo>
                    <a:pt x="115950" y="85090"/>
                  </a:lnTo>
                  <a:lnTo>
                    <a:pt x="115570" y="88392"/>
                  </a:lnTo>
                  <a:lnTo>
                    <a:pt x="114426" y="91313"/>
                  </a:lnTo>
                  <a:lnTo>
                    <a:pt x="105537" y="105537"/>
                  </a:lnTo>
                  <a:lnTo>
                    <a:pt x="102870" y="107823"/>
                  </a:lnTo>
                  <a:lnTo>
                    <a:pt x="100330" y="109982"/>
                  </a:lnTo>
                  <a:lnTo>
                    <a:pt x="97663" y="111506"/>
                  </a:lnTo>
                  <a:lnTo>
                    <a:pt x="94742" y="113411"/>
                  </a:lnTo>
                  <a:lnTo>
                    <a:pt x="91694" y="114427"/>
                  </a:lnTo>
                  <a:lnTo>
                    <a:pt x="88392" y="115570"/>
                  </a:lnTo>
                  <a:lnTo>
                    <a:pt x="85090" y="115951"/>
                  </a:lnTo>
                  <a:lnTo>
                    <a:pt x="82042" y="116332"/>
                  </a:lnTo>
                  <a:lnTo>
                    <a:pt x="77978" y="115951"/>
                  </a:lnTo>
                  <a:lnTo>
                    <a:pt x="74168" y="114808"/>
                  </a:lnTo>
                  <a:lnTo>
                    <a:pt x="70485" y="113411"/>
                  </a:lnTo>
                  <a:lnTo>
                    <a:pt x="67437" y="110744"/>
                  </a:lnTo>
                  <a:lnTo>
                    <a:pt x="60071" y="94742"/>
                  </a:lnTo>
                  <a:lnTo>
                    <a:pt x="58928" y="91694"/>
                  </a:lnTo>
                  <a:lnTo>
                    <a:pt x="57404" y="88773"/>
                  </a:lnTo>
                  <a:lnTo>
                    <a:pt x="55245" y="85725"/>
                  </a:lnTo>
                  <a:lnTo>
                    <a:pt x="43688" y="80137"/>
                  </a:lnTo>
                  <a:lnTo>
                    <a:pt x="41401" y="80137"/>
                  </a:lnTo>
                  <a:lnTo>
                    <a:pt x="39116" y="80518"/>
                  </a:lnTo>
                  <a:lnTo>
                    <a:pt x="36957" y="81280"/>
                  </a:lnTo>
                  <a:lnTo>
                    <a:pt x="34290" y="82042"/>
                  </a:lnTo>
                  <a:lnTo>
                    <a:pt x="11557" y="103251"/>
                  </a:lnTo>
                  <a:lnTo>
                    <a:pt x="8255" y="107823"/>
                  </a:lnTo>
                  <a:lnTo>
                    <a:pt x="5588" y="111887"/>
                  </a:lnTo>
                  <a:lnTo>
                    <a:pt x="1524" y="118999"/>
                  </a:lnTo>
                  <a:lnTo>
                    <a:pt x="381" y="121158"/>
                  </a:lnTo>
                  <a:lnTo>
                    <a:pt x="0" y="122682"/>
                  </a:lnTo>
                  <a:lnTo>
                    <a:pt x="381" y="125603"/>
                  </a:lnTo>
                  <a:lnTo>
                    <a:pt x="1143" y="128270"/>
                  </a:lnTo>
                  <a:lnTo>
                    <a:pt x="2667" y="131318"/>
                  </a:lnTo>
                  <a:lnTo>
                    <a:pt x="4445" y="133477"/>
                  </a:lnTo>
                  <a:lnTo>
                    <a:pt x="9017" y="137541"/>
                  </a:lnTo>
                  <a:lnTo>
                    <a:pt x="13462" y="141351"/>
                  </a:lnTo>
                  <a:lnTo>
                    <a:pt x="21590" y="148082"/>
                  </a:lnTo>
                  <a:lnTo>
                    <a:pt x="29083" y="153670"/>
                  </a:lnTo>
                  <a:lnTo>
                    <a:pt x="32131" y="156210"/>
                  </a:lnTo>
                  <a:lnTo>
                    <a:pt x="35051" y="158877"/>
                  </a:lnTo>
                  <a:lnTo>
                    <a:pt x="36957" y="161417"/>
                  </a:lnTo>
                  <a:lnTo>
                    <a:pt x="38735" y="164084"/>
                  </a:lnTo>
                  <a:lnTo>
                    <a:pt x="39497" y="166751"/>
                  </a:lnTo>
                  <a:lnTo>
                    <a:pt x="39497" y="169672"/>
                  </a:lnTo>
                  <a:lnTo>
                    <a:pt x="38735" y="172593"/>
                  </a:lnTo>
                  <a:lnTo>
                    <a:pt x="37338" y="176022"/>
                  </a:lnTo>
                  <a:lnTo>
                    <a:pt x="34671" y="179705"/>
                  </a:lnTo>
                  <a:lnTo>
                    <a:pt x="30607" y="183896"/>
                  </a:lnTo>
                  <a:lnTo>
                    <a:pt x="15240" y="190500"/>
                  </a:lnTo>
                  <a:lnTo>
                    <a:pt x="11938" y="192024"/>
                  </a:lnTo>
                  <a:lnTo>
                    <a:pt x="9017" y="193929"/>
                  </a:lnTo>
                  <a:lnTo>
                    <a:pt x="5588" y="196469"/>
                  </a:lnTo>
                  <a:lnTo>
                    <a:pt x="3048" y="199517"/>
                  </a:lnTo>
                  <a:lnTo>
                    <a:pt x="1524" y="202819"/>
                  </a:lnTo>
                  <a:lnTo>
                    <a:pt x="381" y="206629"/>
                  </a:lnTo>
                  <a:lnTo>
                    <a:pt x="0" y="210693"/>
                  </a:lnTo>
                  <a:lnTo>
                    <a:pt x="381" y="213995"/>
                  </a:lnTo>
                  <a:lnTo>
                    <a:pt x="762" y="217424"/>
                  </a:lnTo>
                  <a:lnTo>
                    <a:pt x="1905" y="220345"/>
                  </a:lnTo>
                  <a:lnTo>
                    <a:pt x="10795" y="234569"/>
                  </a:lnTo>
                  <a:lnTo>
                    <a:pt x="34671" y="245364"/>
                  </a:lnTo>
                  <a:lnTo>
                    <a:pt x="38735" y="244983"/>
                  </a:lnTo>
                  <a:lnTo>
                    <a:pt x="42545" y="243840"/>
                  </a:lnTo>
                  <a:lnTo>
                    <a:pt x="45847" y="242316"/>
                  </a:lnTo>
                  <a:lnTo>
                    <a:pt x="48895" y="239776"/>
                  </a:lnTo>
                  <a:lnTo>
                    <a:pt x="51435" y="236728"/>
                  </a:lnTo>
                  <a:lnTo>
                    <a:pt x="53340" y="233426"/>
                  </a:lnTo>
                  <a:lnTo>
                    <a:pt x="54483" y="230378"/>
                  </a:lnTo>
                  <a:lnTo>
                    <a:pt x="55245" y="227076"/>
                  </a:lnTo>
                  <a:lnTo>
                    <a:pt x="56261" y="223774"/>
                  </a:lnTo>
                  <a:lnTo>
                    <a:pt x="57404" y="220726"/>
                  </a:lnTo>
                  <a:lnTo>
                    <a:pt x="58928" y="217424"/>
                  </a:lnTo>
                  <a:lnTo>
                    <a:pt x="61468" y="214757"/>
                  </a:lnTo>
                  <a:lnTo>
                    <a:pt x="65659" y="211074"/>
                  </a:lnTo>
                  <a:lnTo>
                    <a:pt x="69342" y="208026"/>
                  </a:lnTo>
                  <a:lnTo>
                    <a:pt x="72771" y="206629"/>
                  </a:lnTo>
                  <a:lnTo>
                    <a:pt x="75692" y="205867"/>
                  </a:lnTo>
                  <a:lnTo>
                    <a:pt x="78740" y="205867"/>
                  </a:lnTo>
                  <a:lnTo>
                    <a:pt x="97282" y="223774"/>
                  </a:lnTo>
                  <a:lnTo>
                    <a:pt x="104013" y="231902"/>
                  </a:lnTo>
                  <a:lnTo>
                    <a:pt x="107823" y="236347"/>
                  </a:lnTo>
                  <a:lnTo>
                    <a:pt x="111887" y="240919"/>
                  </a:lnTo>
                  <a:lnTo>
                    <a:pt x="114173" y="242697"/>
                  </a:lnTo>
                  <a:lnTo>
                    <a:pt x="117094" y="244221"/>
                  </a:lnTo>
                  <a:lnTo>
                    <a:pt x="119761" y="244983"/>
                  </a:lnTo>
                  <a:lnTo>
                    <a:pt x="122682" y="245364"/>
                  </a:lnTo>
                  <a:lnTo>
                    <a:pt x="142113" y="233807"/>
                  </a:lnTo>
                  <a:lnTo>
                    <a:pt x="146939" y="230378"/>
                  </a:lnTo>
                  <a:lnTo>
                    <a:pt x="164084" y="208407"/>
                  </a:lnTo>
                  <a:lnTo>
                    <a:pt x="164846" y="206248"/>
                  </a:lnTo>
                  <a:lnTo>
                    <a:pt x="165226" y="203962"/>
                  </a:lnTo>
                  <a:lnTo>
                    <a:pt x="165226" y="201676"/>
                  </a:lnTo>
                  <a:lnTo>
                    <a:pt x="159639" y="190119"/>
                  </a:lnTo>
                  <a:lnTo>
                    <a:pt x="143891" y="183515"/>
                  </a:lnTo>
                  <a:lnTo>
                    <a:pt x="140589" y="181991"/>
                  </a:lnTo>
                  <a:lnTo>
                    <a:pt x="137541" y="180467"/>
                  </a:lnTo>
                  <a:lnTo>
                    <a:pt x="134620" y="177927"/>
                  </a:lnTo>
                  <a:lnTo>
                    <a:pt x="131953" y="174879"/>
                  </a:lnTo>
                  <a:lnTo>
                    <a:pt x="130556" y="171577"/>
                  </a:lnTo>
                  <a:lnTo>
                    <a:pt x="129413" y="167767"/>
                  </a:lnTo>
                  <a:lnTo>
                    <a:pt x="129032" y="163322"/>
                  </a:lnTo>
                  <a:lnTo>
                    <a:pt x="129413" y="160274"/>
                  </a:lnTo>
                  <a:lnTo>
                    <a:pt x="129794" y="156972"/>
                  </a:lnTo>
                  <a:lnTo>
                    <a:pt x="130937" y="154051"/>
                  </a:lnTo>
                  <a:lnTo>
                    <a:pt x="139826" y="139827"/>
                  </a:lnTo>
                  <a:lnTo>
                    <a:pt x="142494" y="137541"/>
                  </a:lnTo>
                  <a:lnTo>
                    <a:pt x="145034" y="135763"/>
                  </a:lnTo>
                  <a:lnTo>
                    <a:pt x="147700" y="133858"/>
                  </a:lnTo>
                  <a:lnTo>
                    <a:pt x="150622" y="131953"/>
                  </a:lnTo>
                  <a:lnTo>
                    <a:pt x="153670" y="130937"/>
                  </a:lnTo>
                  <a:lnTo>
                    <a:pt x="156972" y="129794"/>
                  </a:lnTo>
                  <a:lnTo>
                    <a:pt x="160400" y="129413"/>
                  </a:lnTo>
                  <a:lnTo>
                    <a:pt x="163322" y="129032"/>
                  </a:lnTo>
                  <a:lnTo>
                    <a:pt x="167386" y="129413"/>
                  </a:lnTo>
                  <a:lnTo>
                    <a:pt x="171196" y="130556"/>
                  </a:lnTo>
                  <a:lnTo>
                    <a:pt x="174879" y="131953"/>
                  </a:lnTo>
                  <a:lnTo>
                    <a:pt x="177926" y="134620"/>
                  </a:lnTo>
                  <a:lnTo>
                    <a:pt x="185293" y="150622"/>
                  </a:lnTo>
                  <a:lnTo>
                    <a:pt x="186436" y="153670"/>
                  </a:lnTo>
                  <a:lnTo>
                    <a:pt x="187960" y="156591"/>
                  </a:lnTo>
                  <a:lnTo>
                    <a:pt x="190119" y="159639"/>
                  </a:lnTo>
                  <a:lnTo>
                    <a:pt x="201675" y="165227"/>
                  </a:lnTo>
                  <a:lnTo>
                    <a:pt x="203962" y="165227"/>
                  </a:lnTo>
                  <a:lnTo>
                    <a:pt x="206248" y="164846"/>
                  </a:lnTo>
                  <a:lnTo>
                    <a:pt x="208407" y="164084"/>
                  </a:lnTo>
                  <a:lnTo>
                    <a:pt x="211074" y="163322"/>
                  </a:lnTo>
                  <a:lnTo>
                    <a:pt x="233807" y="142113"/>
                  </a:lnTo>
                  <a:lnTo>
                    <a:pt x="237109" y="137541"/>
                  </a:lnTo>
                  <a:lnTo>
                    <a:pt x="239775" y="133477"/>
                  </a:lnTo>
                  <a:lnTo>
                    <a:pt x="243840" y="126365"/>
                  </a:lnTo>
                  <a:lnTo>
                    <a:pt x="244983" y="124206"/>
                  </a:lnTo>
                  <a:lnTo>
                    <a:pt x="245364" y="122682"/>
                  </a:lnTo>
                  <a:lnTo>
                    <a:pt x="244983" y="119761"/>
                  </a:lnTo>
                  <a:lnTo>
                    <a:pt x="244221" y="117094"/>
                  </a:lnTo>
                  <a:lnTo>
                    <a:pt x="242697" y="114046"/>
                  </a:lnTo>
                  <a:lnTo>
                    <a:pt x="240919" y="111887"/>
                  </a:lnTo>
                  <a:lnTo>
                    <a:pt x="236347" y="107823"/>
                  </a:lnTo>
                  <a:lnTo>
                    <a:pt x="231901" y="104013"/>
                  </a:lnTo>
                  <a:lnTo>
                    <a:pt x="223774" y="97282"/>
                  </a:lnTo>
                  <a:lnTo>
                    <a:pt x="216281" y="91694"/>
                  </a:lnTo>
                  <a:lnTo>
                    <a:pt x="213233" y="89154"/>
                  </a:lnTo>
                  <a:lnTo>
                    <a:pt x="210312" y="86487"/>
                  </a:lnTo>
                  <a:lnTo>
                    <a:pt x="208407" y="83947"/>
                  </a:lnTo>
                  <a:lnTo>
                    <a:pt x="206629" y="81280"/>
                  </a:lnTo>
                  <a:lnTo>
                    <a:pt x="205867" y="78740"/>
                  </a:lnTo>
                  <a:lnTo>
                    <a:pt x="205867" y="75692"/>
                  </a:lnTo>
                  <a:lnTo>
                    <a:pt x="206629" y="72771"/>
                  </a:lnTo>
                  <a:lnTo>
                    <a:pt x="208025" y="69342"/>
                  </a:lnTo>
                  <a:lnTo>
                    <a:pt x="210693" y="65659"/>
                  </a:lnTo>
                  <a:lnTo>
                    <a:pt x="214757" y="614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1019" y="3072383"/>
            <a:ext cx="2689860" cy="42545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b="1" spc="-45" dirty="0">
                <a:solidFill>
                  <a:srgbClr val="585858"/>
                </a:solidFill>
                <a:latin typeface="Trebuchet MS"/>
                <a:cs typeface="Trebuchet MS"/>
              </a:rPr>
              <a:t>Internal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5220" y="3072383"/>
            <a:ext cx="2689860" cy="42545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400" b="1" spc="-40" dirty="0">
                <a:solidFill>
                  <a:srgbClr val="585858"/>
                </a:solidFill>
                <a:latin typeface="Trebuchet MS"/>
                <a:cs typeface="Trebuchet MS"/>
              </a:rPr>
              <a:t>Eksternal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150" y="3544265"/>
            <a:ext cx="239268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200" spc="-85" dirty="0">
                <a:latin typeface="Lucida Sans Unicode"/>
                <a:cs typeface="Lucida Sans Unicode"/>
              </a:rPr>
              <a:t>Alignment of design and function in
one area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3959" y="3568700"/>
            <a:ext cx="231013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59"/>
              </a:spcBef>
            </a:pPr>
            <a:r>
              <a:rPr lang="en-ID" sz="1200" spc="-90" dirty="0">
                <a:latin typeface="Lucida Sans Unicode"/>
                <a:cs typeface="Lucida Sans Unicode"/>
              </a:rPr>
              <a:t>Alignment of design and function across systems or products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828" y="2174748"/>
            <a:ext cx="762243" cy="7940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3734" y="2161032"/>
            <a:ext cx="772830" cy="79552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694935" y="4808721"/>
            <a:ext cx="39084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https://bashooka.com/wp-content/uploads/2013/06/ui-sketches-10.jpg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8BF86245-583E-09A6-D68D-42A24789476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3552" y="733044"/>
            <a:ext cx="2691765" cy="100965"/>
          </a:xfrm>
          <a:custGeom>
            <a:avLst/>
            <a:gdLst/>
            <a:ahLst/>
            <a:cxnLst/>
            <a:rect l="l" t="t" r="r" b="b"/>
            <a:pathLst>
              <a:path w="2691765" h="100965">
                <a:moveTo>
                  <a:pt x="2691383" y="0"/>
                </a:moveTo>
                <a:lnTo>
                  <a:pt x="0" y="0"/>
                </a:lnTo>
                <a:lnTo>
                  <a:pt x="0" y="100584"/>
                </a:lnTo>
                <a:lnTo>
                  <a:pt x="2691383" y="100584"/>
                </a:lnTo>
                <a:lnTo>
                  <a:pt x="269138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8848" y="345916"/>
            <a:ext cx="268605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CON</a:t>
            </a:r>
            <a:r>
              <a:rPr spc="-225" dirty="0"/>
              <a:t>S</a:t>
            </a:r>
            <a:r>
              <a:rPr spc="-385" dirty="0"/>
              <a:t>ISTENCY</a:t>
            </a:r>
            <a:r>
              <a:rPr spc="-204" dirty="0"/>
              <a:t> </a:t>
            </a:r>
            <a:r>
              <a:rPr spc="-175" dirty="0"/>
              <a:t>(</a:t>
            </a:r>
            <a:r>
              <a:rPr spc="-270" dirty="0"/>
              <a:t>2</a:t>
            </a:r>
            <a:r>
              <a:rPr spc="-175" dirty="0"/>
              <a:t>)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04" y="1275294"/>
            <a:ext cx="8480061" cy="29684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94935" y="4808721"/>
            <a:ext cx="39084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https://bashooka.com/wp-content/uploads/2013/06/ui-sketches-10.jpg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F25AF78E-0DDA-FB8E-5CD4-E9BB2C30D8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7831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5" h="1384300">
                <a:moveTo>
                  <a:pt x="1197356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8" y="1153159"/>
                </a:lnTo>
                <a:lnTo>
                  <a:pt x="1427988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420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9728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2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75916" y="1985772"/>
            <a:ext cx="1428115" cy="1384300"/>
          </a:xfrm>
          <a:custGeom>
            <a:avLst/>
            <a:gdLst/>
            <a:ahLst/>
            <a:cxnLst/>
            <a:rect l="l" t="t" r="r" b="b"/>
            <a:pathLst>
              <a:path w="1428114" h="1384300">
                <a:moveTo>
                  <a:pt x="1197356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3" y="1242935"/>
                </a:lnTo>
                <a:lnTo>
                  <a:pt x="39386" y="1282111"/>
                </a:lnTo>
                <a:lnTo>
                  <a:pt x="67548" y="1316243"/>
                </a:lnTo>
                <a:lnTo>
                  <a:pt x="101680" y="1344405"/>
                </a:lnTo>
                <a:lnTo>
                  <a:pt x="140856" y="1365668"/>
                </a:lnTo>
                <a:lnTo>
                  <a:pt x="184149" y="1379106"/>
                </a:lnTo>
                <a:lnTo>
                  <a:pt x="230631" y="1383791"/>
                </a:lnTo>
                <a:lnTo>
                  <a:pt x="1197356" y="1383791"/>
                </a:lnTo>
                <a:lnTo>
                  <a:pt x="1243838" y="1379106"/>
                </a:lnTo>
                <a:lnTo>
                  <a:pt x="1287131" y="1365668"/>
                </a:lnTo>
                <a:lnTo>
                  <a:pt x="1326307" y="1344405"/>
                </a:lnTo>
                <a:lnTo>
                  <a:pt x="1360439" y="1316243"/>
                </a:lnTo>
                <a:lnTo>
                  <a:pt x="1388601" y="1282111"/>
                </a:lnTo>
                <a:lnTo>
                  <a:pt x="1409864" y="1242935"/>
                </a:lnTo>
                <a:lnTo>
                  <a:pt x="1423302" y="1199642"/>
                </a:lnTo>
                <a:lnTo>
                  <a:pt x="1427987" y="1153159"/>
                </a:lnTo>
                <a:lnTo>
                  <a:pt x="1427987" y="230631"/>
                </a:lnTo>
                <a:lnTo>
                  <a:pt x="1423302" y="184149"/>
                </a:lnTo>
                <a:lnTo>
                  <a:pt x="1409864" y="140856"/>
                </a:lnTo>
                <a:lnTo>
                  <a:pt x="1388601" y="101680"/>
                </a:lnTo>
                <a:lnTo>
                  <a:pt x="1360439" y="67548"/>
                </a:lnTo>
                <a:lnTo>
                  <a:pt x="1326307" y="39386"/>
                </a:lnTo>
                <a:lnTo>
                  <a:pt x="1287131" y="18123"/>
                </a:lnTo>
                <a:lnTo>
                  <a:pt x="1243838" y="4685"/>
                </a:lnTo>
                <a:lnTo>
                  <a:pt x="119735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7683" y="2179320"/>
            <a:ext cx="716279" cy="7147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2532" y="2179320"/>
            <a:ext cx="714756" cy="7147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915" y="2142744"/>
            <a:ext cx="716279" cy="716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871" y="2142744"/>
            <a:ext cx="716279" cy="71628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3627" y="1985772"/>
            <a:ext cx="1426845" cy="1384300"/>
          </a:xfrm>
          <a:custGeom>
            <a:avLst/>
            <a:gdLst/>
            <a:ahLst/>
            <a:cxnLst/>
            <a:rect l="l" t="t" r="r" b="b"/>
            <a:pathLst>
              <a:path w="1426845" h="1384300">
                <a:moveTo>
                  <a:pt x="1195832" y="0"/>
                </a:moveTo>
                <a:lnTo>
                  <a:pt x="230631" y="0"/>
                </a:lnTo>
                <a:lnTo>
                  <a:pt x="184153" y="4685"/>
                </a:lnTo>
                <a:lnTo>
                  <a:pt x="140862" y="18123"/>
                </a:lnTo>
                <a:lnTo>
                  <a:pt x="101686" y="39386"/>
                </a:lnTo>
                <a:lnTo>
                  <a:pt x="67552" y="67548"/>
                </a:lnTo>
                <a:lnTo>
                  <a:pt x="39389" y="101680"/>
                </a:lnTo>
                <a:lnTo>
                  <a:pt x="18125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1153159"/>
                </a:lnTo>
                <a:lnTo>
                  <a:pt x="4685" y="1199642"/>
                </a:lnTo>
                <a:lnTo>
                  <a:pt x="18125" y="1242935"/>
                </a:lnTo>
                <a:lnTo>
                  <a:pt x="39389" y="1282111"/>
                </a:lnTo>
                <a:lnTo>
                  <a:pt x="67552" y="1316243"/>
                </a:lnTo>
                <a:lnTo>
                  <a:pt x="101686" y="1344405"/>
                </a:lnTo>
                <a:lnTo>
                  <a:pt x="140862" y="1365668"/>
                </a:lnTo>
                <a:lnTo>
                  <a:pt x="184153" y="1379106"/>
                </a:lnTo>
                <a:lnTo>
                  <a:pt x="230631" y="1383791"/>
                </a:lnTo>
                <a:lnTo>
                  <a:pt x="1195832" y="1383791"/>
                </a:lnTo>
                <a:lnTo>
                  <a:pt x="1242314" y="1379106"/>
                </a:lnTo>
                <a:lnTo>
                  <a:pt x="1285607" y="1365668"/>
                </a:lnTo>
                <a:lnTo>
                  <a:pt x="1324783" y="1344405"/>
                </a:lnTo>
                <a:lnTo>
                  <a:pt x="1358915" y="1316243"/>
                </a:lnTo>
                <a:lnTo>
                  <a:pt x="1387077" y="1282111"/>
                </a:lnTo>
                <a:lnTo>
                  <a:pt x="1408340" y="1242935"/>
                </a:lnTo>
                <a:lnTo>
                  <a:pt x="1421778" y="1199642"/>
                </a:lnTo>
                <a:lnTo>
                  <a:pt x="1426464" y="1153159"/>
                </a:lnTo>
                <a:lnTo>
                  <a:pt x="1426464" y="230631"/>
                </a:lnTo>
                <a:lnTo>
                  <a:pt x="1421778" y="184149"/>
                </a:lnTo>
                <a:lnTo>
                  <a:pt x="1408340" y="140856"/>
                </a:lnTo>
                <a:lnTo>
                  <a:pt x="1387077" y="101680"/>
                </a:lnTo>
                <a:lnTo>
                  <a:pt x="1358915" y="67548"/>
                </a:lnTo>
                <a:lnTo>
                  <a:pt x="1324783" y="39386"/>
                </a:lnTo>
                <a:lnTo>
                  <a:pt x="1285607" y="18123"/>
                </a:lnTo>
                <a:lnTo>
                  <a:pt x="1242314" y="4685"/>
                </a:lnTo>
                <a:lnTo>
                  <a:pt x="119583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7819" y="733044"/>
            <a:ext cx="5928360" cy="100965"/>
          </a:xfrm>
          <a:custGeom>
            <a:avLst/>
            <a:gdLst/>
            <a:ahLst/>
            <a:cxnLst/>
            <a:rect l="l" t="t" r="r" b="b"/>
            <a:pathLst>
              <a:path w="5928359" h="100965">
                <a:moveTo>
                  <a:pt x="5928359" y="0"/>
                </a:moveTo>
                <a:lnTo>
                  <a:pt x="0" y="0"/>
                </a:lnTo>
                <a:lnTo>
                  <a:pt x="0" y="100584"/>
                </a:lnTo>
                <a:lnTo>
                  <a:pt x="5928359" y="100584"/>
                </a:lnTo>
                <a:lnTo>
                  <a:pt x="592835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13" name="object 13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65219" y="2916174"/>
            <a:ext cx="917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434343"/>
                </a:solidFill>
                <a:latin typeface="Trebuchet MS"/>
                <a:cs typeface="Trebuchet MS"/>
              </a:rPr>
              <a:t>C</a:t>
            </a:r>
            <a:r>
              <a:rPr sz="1400" b="1" spc="-35" dirty="0">
                <a:solidFill>
                  <a:srgbClr val="434343"/>
                </a:solidFill>
                <a:latin typeface="Trebuchet MS"/>
                <a:cs typeface="Trebuchet MS"/>
              </a:rPr>
              <a:t>onst</a:t>
            </a:r>
            <a:r>
              <a:rPr sz="1400" b="1" spc="-25" dirty="0">
                <a:solidFill>
                  <a:srgbClr val="434343"/>
                </a:solidFill>
                <a:latin typeface="Trebuchet MS"/>
                <a:cs typeface="Trebuchet MS"/>
              </a:rPr>
              <a:t>raints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5602" y="2916174"/>
            <a:ext cx="9537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434343"/>
                </a:solidFill>
                <a:latin typeface="Trebuchet MS"/>
                <a:cs typeface="Trebuchet MS"/>
              </a:rPr>
              <a:t>Consistency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1610" y="2916174"/>
            <a:ext cx="880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434343"/>
                </a:solidFill>
                <a:latin typeface="Trebuchet MS"/>
                <a:cs typeface="Trebuchet MS"/>
              </a:rPr>
              <a:t>Affordance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6751" y="2916174"/>
            <a:ext cx="760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solidFill>
                  <a:srgbClr val="434343"/>
                </a:solidFill>
                <a:latin typeface="Trebuchet MS"/>
                <a:cs typeface="Trebuchet MS"/>
              </a:rPr>
              <a:t>Fe</a:t>
            </a:r>
            <a:r>
              <a:rPr sz="1400" b="1" spc="-80" dirty="0">
                <a:solidFill>
                  <a:srgbClr val="434343"/>
                </a:solidFill>
                <a:latin typeface="Trebuchet MS"/>
                <a:cs typeface="Trebuchet MS"/>
              </a:rPr>
              <a:t>e</a:t>
            </a:r>
            <a:r>
              <a:rPr sz="1400" b="1" spc="-55" dirty="0">
                <a:solidFill>
                  <a:srgbClr val="434343"/>
                </a:solidFill>
                <a:latin typeface="Trebuchet MS"/>
                <a:cs typeface="Trebuchet MS"/>
              </a:rPr>
              <a:t>dback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1681" y="2916174"/>
            <a:ext cx="701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434343"/>
                </a:solidFill>
                <a:latin typeface="Trebuchet MS"/>
                <a:cs typeface="Trebuchet MS"/>
              </a:rPr>
              <a:t>Visibility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4147" y="2179320"/>
            <a:ext cx="714755" cy="714756"/>
          </a:xfrm>
          <a:prstGeom prst="rect">
            <a:avLst/>
          </a:prstGeom>
        </p:spPr>
      </p:pic>
      <p:sp>
        <p:nvSpPr>
          <p:cNvPr id="24" name="object 14">
            <a:extLst>
              <a:ext uri="{FF2B5EF4-FFF2-40B4-BE49-F238E27FC236}">
                <a16:creationId xmlns:a16="http://schemas.microsoft.com/office/drawing/2014/main" id="{2482C801-B0B5-690F-497B-C6D09D502D2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307C0B33-9FE8-B607-C5B1-00FCA1557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7468" y="369393"/>
            <a:ext cx="700824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3000" i="0" spc="-45" dirty="0"/>
              <a:t>PRINCIPLES OF INTERACTION DESIGN (5)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C6F5E706-CD7F-CC04-B438-3C6B7187826A}"/>
              </a:ext>
            </a:extLst>
          </p:cNvPr>
          <p:cNvSpPr txBox="1"/>
          <p:nvPr/>
        </p:nvSpPr>
        <p:spPr>
          <a:xfrm>
            <a:off x="3048000" y="1243330"/>
            <a:ext cx="270497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60" dirty="0">
                <a:latin typeface="Lucida Sans Unicode"/>
                <a:cs typeface="Lucida Sans Unicode"/>
              </a:rPr>
              <a:t>According to</a:t>
            </a:r>
            <a:r>
              <a:rPr sz="1400" spc="-150" dirty="0">
                <a:latin typeface="Lucida Sans Unicode"/>
                <a:cs typeface="Lucida Sans Unicode"/>
              </a:rPr>
              <a:t> </a:t>
            </a:r>
            <a:r>
              <a:rPr sz="1400" b="1" spc="-45" dirty="0">
                <a:latin typeface="Trebuchet MS"/>
                <a:cs typeface="Trebuchet MS"/>
              </a:rPr>
              <a:t>P</a:t>
            </a:r>
            <a:r>
              <a:rPr sz="1400" b="1" spc="-25" dirty="0">
                <a:latin typeface="Trebuchet MS"/>
                <a:cs typeface="Trebuchet MS"/>
              </a:rPr>
              <a:t>r</a:t>
            </a:r>
            <a:r>
              <a:rPr sz="1400" b="1" spc="-90" dirty="0">
                <a:latin typeface="Trebuchet MS"/>
                <a:cs typeface="Trebuchet MS"/>
              </a:rPr>
              <a:t>e</a:t>
            </a:r>
            <a:r>
              <a:rPr sz="1400" b="1" spc="-85" dirty="0">
                <a:latin typeface="Trebuchet MS"/>
                <a:cs typeface="Trebuchet MS"/>
              </a:rPr>
              <a:t>e</a:t>
            </a:r>
            <a:r>
              <a:rPr sz="1400" b="1" spc="-90" dirty="0">
                <a:latin typeface="Trebuchet MS"/>
                <a:cs typeface="Trebuchet MS"/>
              </a:rPr>
              <a:t>ce</a:t>
            </a:r>
            <a:r>
              <a:rPr sz="1400" b="1" spc="-135" dirty="0">
                <a:latin typeface="Trebuchet MS"/>
                <a:cs typeface="Trebuchet MS"/>
              </a:rPr>
              <a:t> </a:t>
            </a:r>
            <a:r>
              <a:rPr sz="1400" b="1" spc="-70" dirty="0">
                <a:latin typeface="Trebuchet MS"/>
                <a:cs typeface="Trebuchet MS"/>
              </a:rPr>
              <a:t>et</a:t>
            </a:r>
            <a:r>
              <a:rPr sz="1400" b="1" spc="-114" dirty="0">
                <a:latin typeface="Trebuchet MS"/>
                <a:cs typeface="Trebuchet MS"/>
              </a:rPr>
              <a:t> </a:t>
            </a:r>
            <a:r>
              <a:rPr sz="1400" b="1" spc="-35" dirty="0">
                <a:latin typeface="Trebuchet MS"/>
                <a:cs typeface="Trebuchet MS"/>
              </a:rPr>
              <a:t>al</a:t>
            </a:r>
            <a:r>
              <a:rPr sz="1400" b="1" spc="-1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(</a:t>
            </a:r>
            <a:r>
              <a:rPr sz="1400" spc="-120" dirty="0">
                <a:latin typeface="Lucida Sans Unicode"/>
                <a:cs typeface="Lucida Sans Unicode"/>
              </a:rPr>
              <a:t>1</a:t>
            </a:r>
            <a:r>
              <a:rPr sz="1400" spc="-100" dirty="0">
                <a:latin typeface="Lucida Sans Unicode"/>
                <a:cs typeface="Lucida Sans Unicode"/>
              </a:rPr>
              <a:t>988</a:t>
            </a:r>
            <a:r>
              <a:rPr sz="1400" spc="-85" dirty="0">
                <a:latin typeface="Lucida Sans Unicode"/>
                <a:cs typeface="Lucida Sans Unicode"/>
              </a:rPr>
              <a:t>)</a:t>
            </a:r>
            <a:r>
              <a:rPr sz="1400" spc="-145" dirty="0">
                <a:latin typeface="Lucida Sans Unicode"/>
                <a:cs typeface="Lucida Sans Unicode"/>
              </a:rPr>
              <a:t> 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r>
              <a:rPr sz="1400" spc="-150" dirty="0">
                <a:latin typeface="Lucida Sans Unicode"/>
                <a:cs typeface="Lucida Sans Unicode"/>
              </a:rPr>
              <a:t>.</a:t>
            </a:r>
            <a:r>
              <a:rPr sz="1400" spc="-140" dirty="0">
                <a:latin typeface="Lucida Sans Unicode"/>
                <a:cs typeface="Lucida Sans Unicode"/>
              </a:rPr>
              <a:t>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D1B2-66A5-2B1C-561E-CF58DECA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5916"/>
            <a:ext cx="5410199" cy="549434"/>
          </a:xfrm>
        </p:spPr>
        <p:txBody>
          <a:bodyPr/>
          <a:lstStyle/>
          <a:p>
            <a:r>
              <a:rPr lang="en-AU" dirty="0"/>
              <a:t>Web Application VS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AC94-6560-4ED9-490A-9BF4D881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45" y="1801825"/>
            <a:ext cx="7306309" cy="2154436"/>
          </a:xfrm>
        </p:spPr>
        <p:txBody>
          <a:bodyPr/>
          <a:lstStyle/>
          <a:p>
            <a:r>
              <a:rPr lang="en-ID" b="1" i="0" dirty="0">
                <a:solidFill>
                  <a:srgbClr val="273239"/>
                </a:solidFill>
                <a:effectLst/>
                <a:latin typeface="Nunito" pitchFamily="2" charset="77"/>
              </a:rPr>
              <a:t>Web Application:</a:t>
            </a:r>
            <a:r>
              <a:rPr lang="en-ID" b="0" i="0" dirty="0">
                <a:solidFill>
                  <a:srgbClr val="273239"/>
                </a:solidFill>
                <a:effectLst/>
                <a:latin typeface="Nunito" pitchFamily="2" charset="77"/>
              </a:rPr>
              <a:t> Web application is a piece of software that can be accessed by the browser. It needs authentication. It uses a combination of server-side scripts and client-side scripts to present information. </a:t>
            </a:r>
          </a:p>
          <a:p>
            <a:r>
              <a:rPr lang="en-ID" b="1" i="0" dirty="0">
                <a:solidFill>
                  <a:srgbClr val="273239"/>
                </a:solidFill>
                <a:effectLst/>
                <a:latin typeface="Nunito" pitchFamily="2" charset="77"/>
              </a:rPr>
              <a:t>Example:</a:t>
            </a:r>
            <a:r>
              <a:rPr lang="en-ID" b="0" i="0" dirty="0">
                <a:solidFill>
                  <a:srgbClr val="273239"/>
                </a:solidFill>
                <a:effectLst/>
                <a:latin typeface="Nunito" pitchFamily="2" charset="77"/>
              </a:rPr>
              <a:t> Google Apps, Amazon, YouTube</a:t>
            </a:r>
            <a:endParaRPr lang="en-ID" b="0" i="0" dirty="0">
              <a:solidFill>
                <a:srgbClr val="273239"/>
              </a:solidFill>
              <a:latin typeface="Nunito" pitchFamily="2" charset="77"/>
            </a:endParaRPr>
          </a:p>
          <a:p>
            <a:endParaRPr lang="en-ID" b="0" i="0" dirty="0">
              <a:solidFill>
                <a:srgbClr val="273239"/>
              </a:solidFill>
              <a:effectLst/>
              <a:latin typeface="Nunito" pitchFamily="2" charset="77"/>
            </a:endParaRPr>
          </a:p>
          <a:p>
            <a:r>
              <a:rPr lang="en-ID" b="1" i="0" dirty="0">
                <a:solidFill>
                  <a:srgbClr val="273239"/>
                </a:solidFill>
                <a:effectLst/>
                <a:latin typeface="Nunito" pitchFamily="2" charset="77"/>
              </a:rPr>
              <a:t>Website:</a:t>
            </a:r>
            <a:r>
              <a:rPr lang="en-ID" b="0" i="0" dirty="0">
                <a:solidFill>
                  <a:srgbClr val="273239"/>
                </a:solidFill>
                <a:effectLst/>
                <a:latin typeface="Nunito" pitchFamily="2" charset="77"/>
              </a:rPr>
              <a:t> Website is a collection of related web pages that contains images, text, audio, video, etc. It can consist of one page, two pages, and n number of pages. It provides visual and text content that users can view and read.  </a:t>
            </a:r>
          </a:p>
          <a:p>
            <a:r>
              <a:rPr lang="en-ID" b="1" i="0" dirty="0">
                <a:solidFill>
                  <a:srgbClr val="273239"/>
                </a:solidFill>
                <a:effectLst/>
                <a:latin typeface="Nunito" pitchFamily="2" charset="77"/>
              </a:rPr>
              <a:t>Example:</a:t>
            </a:r>
            <a:r>
              <a:rPr lang="en-ID" b="0" i="0" dirty="0">
                <a:solidFill>
                  <a:srgbClr val="273239"/>
                </a:solidFill>
                <a:effectLst/>
                <a:latin typeface="Nunito" pitchFamily="2" charset="77"/>
              </a:rPr>
              <a:t> a restaurant’s web page where you can view the menu, hours of operation, etc.</a:t>
            </a:r>
            <a:endParaRPr lang="en-ID" b="0" i="0" dirty="0">
              <a:solidFill>
                <a:srgbClr val="273239"/>
              </a:solidFill>
              <a:latin typeface="Nunito" pitchFamily="2" charset="77"/>
            </a:endParaRPr>
          </a:p>
          <a:p>
            <a:endParaRPr lang="en-AU" dirty="0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9E349A67-ACD9-2BDB-1B37-FAB32A1CFE5D}"/>
              </a:ext>
            </a:extLst>
          </p:cNvPr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EFD85284-8D94-673E-2B2C-E993700333EC}"/>
                </a:ext>
              </a:extLst>
            </p:cNvPr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5E34480-97F8-5F6E-E20A-52E8E13C3065}"/>
                </a:ext>
              </a:extLst>
            </p:cNvPr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4">
            <a:extLst>
              <a:ext uri="{FF2B5EF4-FFF2-40B4-BE49-F238E27FC236}">
                <a16:creationId xmlns:a16="http://schemas.microsoft.com/office/drawing/2014/main" id="{1826FEFA-8CE6-7548-13F8-7D46883D04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DAF3B-EB6F-B83E-C74D-7D08FE96BE23}"/>
              </a:ext>
            </a:extLst>
          </p:cNvPr>
          <p:cNvSpPr txBox="1"/>
          <p:nvPr/>
        </p:nvSpPr>
        <p:spPr>
          <a:xfrm>
            <a:off x="4953000" y="467145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https://</a:t>
            </a:r>
            <a:r>
              <a:rPr lang="en-AU" sz="1050" dirty="0" err="1">
                <a:solidFill>
                  <a:schemeClr val="bg1"/>
                </a:solidFill>
              </a:rPr>
              <a:t>www.geeksforgeeks.org</a:t>
            </a:r>
            <a:r>
              <a:rPr lang="en-AU" sz="1050" dirty="0">
                <a:solidFill>
                  <a:schemeClr val="bg1"/>
                </a:solidFill>
              </a:rPr>
              <a:t>/difference-between-web-application-and-website/</a:t>
            </a:r>
          </a:p>
        </p:txBody>
      </p:sp>
    </p:spTree>
    <p:extLst>
      <p:ext uri="{BB962C8B-B14F-4D97-AF65-F5344CB8AC3E}">
        <p14:creationId xmlns:p14="http://schemas.microsoft.com/office/powerpoint/2010/main" val="947346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6244" y="733044"/>
            <a:ext cx="2179320" cy="100965"/>
          </a:xfrm>
          <a:custGeom>
            <a:avLst/>
            <a:gdLst/>
            <a:ahLst/>
            <a:cxnLst/>
            <a:rect l="l" t="t" r="r" b="b"/>
            <a:pathLst>
              <a:path w="2179320" h="100965">
                <a:moveTo>
                  <a:pt x="2179320" y="0"/>
                </a:moveTo>
                <a:lnTo>
                  <a:pt x="0" y="0"/>
                </a:lnTo>
                <a:lnTo>
                  <a:pt x="0" y="100584"/>
                </a:lnTo>
                <a:lnTo>
                  <a:pt x="2179320" y="100584"/>
                </a:lnTo>
                <a:lnTo>
                  <a:pt x="217932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9" dirty="0"/>
              <a:t>AF</a:t>
            </a:r>
            <a:r>
              <a:rPr spc="-440" dirty="0"/>
              <a:t>F</a:t>
            </a:r>
            <a:r>
              <a:rPr spc="-290" dirty="0"/>
              <a:t>OR</a:t>
            </a:r>
            <a:r>
              <a:rPr spc="-275" dirty="0"/>
              <a:t>D</a:t>
            </a:r>
            <a:r>
              <a:rPr spc="-365" dirty="0"/>
              <a:t>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419" y="1929383"/>
            <a:ext cx="4316095" cy="480260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488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85"/>
              </a:spcBef>
            </a:pPr>
            <a:r>
              <a:rPr lang="en-ID" sz="14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The ability of a product to </a:t>
            </a:r>
            <a:r>
              <a:rPr lang="en-ID" sz="1400" b="1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provide clarity of use </a:t>
            </a:r>
            <a:r>
              <a:rPr lang="en-ID" sz="1400" spc="-110" dirty="0">
                <a:solidFill>
                  <a:srgbClr val="585858"/>
                </a:solidFill>
                <a:latin typeface="Lucida Sans Unicode"/>
                <a:cs typeface="Lucida Sans Unicode"/>
              </a:rPr>
              <a:t>of such products.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19" y="2795016"/>
            <a:ext cx="4316095" cy="532197"/>
          </a:xfrm>
          <a:prstGeom prst="rect">
            <a:avLst/>
          </a:prstGeom>
          <a:solidFill>
            <a:srgbClr val="FFD966"/>
          </a:solidFill>
        </p:spPr>
        <p:txBody>
          <a:bodyPr vert="horz" wrap="square" lIns="0" tIns="495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0"/>
              </a:spcBef>
            </a:pPr>
            <a:r>
              <a:rPr lang="en-ID" sz="1400" b="1" spc="-35" dirty="0">
                <a:solidFill>
                  <a:srgbClr val="585858"/>
                </a:solidFill>
                <a:latin typeface="Trebuchet MS"/>
                <a:cs typeface="Trebuchet MS"/>
              </a:rPr>
              <a:t>Norman (1988) </a:t>
            </a:r>
            <a:r>
              <a:rPr lang="en-ID" sz="1400" spc="-35" dirty="0">
                <a:solidFill>
                  <a:srgbClr val="585858"/>
                </a:solidFill>
                <a:latin typeface="Trebuchet MS"/>
                <a:cs typeface="Trebuchet MS"/>
              </a:rPr>
              <a:t>defines it as:</a:t>
            </a:r>
            <a:r>
              <a:rPr lang="en-ID" sz="1400" b="1" spc="-35" dirty="0">
                <a:solidFill>
                  <a:srgbClr val="585858"/>
                </a:solidFill>
                <a:latin typeface="Trebuchet MS"/>
                <a:cs typeface="Trebuchet MS"/>
              </a:rPr>
              <a:t>
"Giving Hints"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5564" y="1229867"/>
            <a:ext cx="2404872" cy="3009899"/>
          </a:xfrm>
          <a:prstGeom prst="rect">
            <a:avLst/>
          </a:prstGeom>
        </p:spPr>
      </p:pic>
      <p:sp>
        <p:nvSpPr>
          <p:cNvPr id="11" name="object 14">
            <a:extLst>
              <a:ext uri="{FF2B5EF4-FFF2-40B4-BE49-F238E27FC236}">
                <a16:creationId xmlns:a16="http://schemas.microsoft.com/office/drawing/2014/main" id="{40BF87DA-7592-759D-AD5A-BF2C2967073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9052" y="733044"/>
            <a:ext cx="6002020" cy="100965"/>
          </a:xfrm>
          <a:custGeom>
            <a:avLst/>
            <a:gdLst/>
            <a:ahLst/>
            <a:cxnLst/>
            <a:rect l="l" t="t" r="r" b="b"/>
            <a:pathLst>
              <a:path w="6002020" h="100965">
                <a:moveTo>
                  <a:pt x="6001512" y="0"/>
                </a:moveTo>
                <a:lnTo>
                  <a:pt x="0" y="0"/>
                </a:lnTo>
                <a:lnTo>
                  <a:pt x="0" y="100584"/>
                </a:lnTo>
                <a:lnTo>
                  <a:pt x="6001512" y="100584"/>
                </a:lnTo>
                <a:lnTo>
                  <a:pt x="600151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4489" y="366521"/>
            <a:ext cx="5874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3000" i="0" spc="-330"/>
              <a:t>EXAMPLES OF DESIGN PRINCIPLES (1)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917192"/>
            <a:ext cx="7911465" cy="425450"/>
          </a:xfrm>
          <a:custGeom>
            <a:avLst/>
            <a:gdLst/>
            <a:ahLst/>
            <a:cxnLst/>
            <a:rect l="l" t="t" r="r" b="b"/>
            <a:pathLst>
              <a:path w="7911465" h="425450">
                <a:moveTo>
                  <a:pt x="7911083" y="0"/>
                </a:moveTo>
                <a:lnTo>
                  <a:pt x="0" y="0"/>
                </a:lnTo>
                <a:lnTo>
                  <a:pt x="0" y="425195"/>
                </a:lnTo>
                <a:lnTo>
                  <a:pt x="7911083" y="425195"/>
                </a:lnTo>
                <a:lnTo>
                  <a:pt x="791108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8178" y="1008126"/>
            <a:ext cx="111582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z="1400" b="1" spc="45" dirty="0">
                <a:solidFill>
                  <a:srgbClr val="585858"/>
                </a:solidFill>
                <a:latin typeface="Trebuchet MS"/>
                <a:cs typeface="Trebuchet MS"/>
              </a:rPr>
              <a:t>Case study :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6392"/>
            <a:ext cx="7911465" cy="425450"/>
          </a:xfrm>
          <a:custGeom>
            <a:avLst/>
            <a:gdLst/>
            <a:ahLst/>
            <a:cxnLst/>
            <a:rect l="l" t="t" r="r" b="b"/>
            <a:pathLst>
              <a:path w="7911465" h="425450">
                <a:moveTo>
                  <a:pt x="7911083" y="0"/>
                </a:moveTo>
                <a:lnTo>
                  <a:pt x="0" y="0"/>
                </a:lnTo>
                <a:lnTo>
                  <a:pt x="0" y="425195"/>
                </a:lnTo>
                <a:lnTo>
                  <a:pt x="7911083" y="425195"/>
                </a:lnTo>
                <a:lnTo>
                  <a:pt x="791108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2747" y="1997710"/>
            <a:ext cx="5160010" cy="1511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6420">
              <a:lnSpc>
                <a:spcPct val="100000"/>
              </a:lnSpc>
              <a:spcBef>
                <a:spcPts val="100"/>
              </a:spcBef>
            </a:pPr>
            <a:r>
              <a:rPr sz="1400" b="1" i="1" spc="-70" dirty="0">
                <a:solidFill>
                  <a:srgbClr val="585858"/>
                </a:solidFill>
                <a:latin typeface="Trebuchet MS"/>
                <a:cs typeface="Trebuchet MS"/>
              </a:rPr>
              <a:t>UNIFIED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1080"/>
              </a:spcBef>
            </a:pPr>
            <a:r>
              <a:rPr lang="en-ID" sz="1400" b="1" spc="-60" dirty="0">
                <a:solidFill>
                  <a:srgbClr val="585858"/>
                </a:solidFill>
                <a:latin typeface="Trebuchet MS"/>
                <a:cs typeface="Trebuchet MS"/>
              </a:rPr>
              <a:t>No feature is isolated </a:t>
            </a:r>
            <a:r>
              <a:rPr lang="en-ID" sz="1400" spc="-60" dirty="0">
                <a:solidFill>
                  <a:srgbClr val="585858"/>
                </a:solidFill>
                <a:latin typeface="Trebuchet MS"/>
                <a:cs typeface="Trebuchet MS"/>
              </a:rPr>
              <a:t>or an outlier, each design contributes to the system positively and overall</a:t>
            </a:r>
            <a:endParaRPr sz="1900" dirty="0">
              <a:latin typeface="Lucida Sans Unicode"/>
              <a:cs typeface="Lucida Sans Unicode"/>
            </a:endParaRPr>
          </a:p>
          <a:p>
            <a:pPr marL="1836420">
              <a:lnSpc>
                <a:spcPct val="100000"/>
              </a:lnSpc>
            </a:pPr>
            <a:endParaRPr lang="en-US" sz="1400" b="1" i="1" spc="-90" dirty="0">
              <a:solidFill>
                <a:srgbClr val="585858"/>
              </a:solidFill>
              <a:latin typeface="Trebuchet MS"/>
              <a:cs typeface="Trebuchet MS"/>
            </a:endParaRPr>
          </a:p>
          <a:p>
            <a:pPr marL="1836420">
              <a:lnSpc>
                <a:spcPct val="100000"/>
              </a:lnSpc>
            </a:pPr>
            <a:endParaRPr lang="en-ID" sz="1400" b="1" i="1" spc="-90" dirty="0">
              <a:solidFill>
                <a:srgbClr val="585858"/>
              </a:solidFill>
              <a:latin typeface="Trebuchet MS"/>
              <a:cs typeface="Trebuchet MS"/>
            </a:endParaRPr>
          </a:p>
          <a:p>
            <a:pPr marL="1836420">
              <a:lnSpc>
                <a:spcPct val="100000"/>
              </a:lnSpc>
            </a:pPr>
            <a:r>
              <a:rPr sz="1400" b="1" i="1" spc="-90" dirty="0">
                <a:solidFill>
                  <a:srgbClr val="585858"/>
                </a:solidFill>
                <a:latin typeface="Trebuchet MS"/>
                <a:cs typeface="Trebuchet MS"/>
              </a:rPr>
              <a:t>UNIVERSAL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2747" y="3718661"/>
            <a:ext cx="546163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4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The design </a:t>
            </a:r>
            <a:r>
              <a:rPr lang="en-ID" sz="1400" b="1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can be used and accessed by all users </a:t>
            </a:r>
            <a:r>
              <a:rPr lang="en-ID" sz="14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everywhere
They are and whoever they are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045" y="1293875"/>
            <a:ext cx="1402950" cy="4251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12" y="2031492"/>
            <a:ext cx="822960" cy="8229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012" y="3299459"/>
            <a:ext cx="822960" cy="82295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694935" y="4808721"/>
            <a:ext cx="1767839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airbnb.design/the-way-we-build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7FA2B183-7969-75A9-949F-9BC0EB45453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9052" y="733044"/>
            <a:ext cx="6002020" cy="100965"/>
          </a:xfrm>
          <a:custGeom>
            <a:avLst/>
            <a:gdLst/>
            <a:ahLst/>
            <a:cxnLst/>
            <a:rect l="l" t="t" r="r" b="b"/>
            <a:pathLst>
              <a:path w="6002020" h="100965">
                <a:moveTo>
                  <a:pt x="6001512" y="0"/>
                </a:moveTo>
                <a:lnTo>
                  <a:pt x="0" y="0"/>
                </a:lnTo>
                <a:lnTo>
                  <a:pt x="0" y="100584"/>
                </a:lnTo>
                <a:lnTo>
                  <a:pt x="6001512" y="100584"/>
                </a:lnTo>
                <a:lnTo>
                  <a:pt x="600151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0105" y="366521"/>
            <a:ext cx="5923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D" sz="3000" i="0" spc="-330" dirty="0"/>
              <a:t>EXAMPLES OF DESIGN PRINCIPLES (2)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917192"/>
            <a:ext cx="7911465" cy="425450"/>
          </a:xfrm>
          <a:custGeom>
            <a:avLst/>
            <a:gdLst/>
            <a:ahLst/>
            <a:cxnLst/>
            <a:rect l="l" t="t" r="r" b="b"/>
            <a:pathLst>
              <a:path w="7911465" h="425450">
                <a:moveTo>
                  <a:pt x="7911083" y="0"/>
                </a:moveTo>
                <a:lnTo>
                  <a:pt x="0" y="0"/>
                </a:lnTo>
                <a:lnTo>
                  <a:pt x="0" y="425195"/>
                </a:lnTo>
                <a:lnTo>
                  <a:pt x="7911083" y="425195"/>
                </a:lnTo>
                <a:lnTo>
                  <a:pt x="791108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12747" y="1997710"/>
            <a:ext cx="4046854" cy="66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algn="ctr">
              <a:lnSpc>
                <a:spcPct val="100000"/>
              </a:lnSpc>
              <a:spcBef>
                <a:spcPts val="100"/>
              </a:spcBef>
            </a:pPr>
            <a:r>
              <a:rPr sz="1400" b="1" i="1" spc="-85" dirty="0">
                <a:solidFill>
                  <a:srgbClr val="585858"/>
                </a:solidFill>
                <a:latin typeface="Trebuchet MS"/>
                <a:cs typeface="Trebuchet MS"/>
              </a:rPr>
              <a:t>ICONIC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lang="en-ID" sz="14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Design that </a:t>
            </a:r>
            <a:r>
              <a:rPr lang="en-ID" sz="1400" b="1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characterizes</a:t>
            </a:r>
            <a:r>
              <a:rPr lang="en-ID" sz="140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 Airbnb</a:t>
            </a:r>
            <a:endParaRPr sz="1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136392"/>
            <a:ext cx="7911465" cy="425450"/>
          </a:xfrm>
          <a:custGeom>
            <a:avLst/>
            <a:gdLst/>
            <a:ahLst/>
            <a:cxnLst/>
            <a:rect l="l" t="t" r="r" b="b"/>
            <a:pathLst>
              <a:path w="7911465" h="425450">
                <a:moveTo>
                  <a:pt x="7911083" y="0"/>
                </a:moveTo>
                <a:lnTo>
                  <a:pt x="0" y="0"/>
                </a:lnTo>
                <a:lnTo>
                  <a:pt x="0" y="425195"/>
                </a:lnTo>
                <a:lnTo>
                  <a:pt x="7911083" y="425195"/>
                </a:lnTo>
                <a:lnTo>
                  <a:pt x="791108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6975" y="3216986"/>
            <a:ext cx="13385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125" dirty="0">
                <a:solidFill>
                  <a:srgbClr val="585858"/>
                </a:solidFill>
                <a:latin typeface="Trebuchet MS"/>
                <a:cs typeface="Trebuchet MS"/>
              </a:rPr>
              <a:t>CONV</a:t>
            </a:r>
            <a:r>
              <a:rPr sz="1400" b="1" i="1" spc="-12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1400" b="1" i="1" spc="-10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1400" b="1" i="1" spc="-45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1400" b="1" i="1" spc="-6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1400" b="1" i="1" spc="-33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1400" b="1" i="1" spc="-2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1400" b="1" i="1" spc="-70" dirty="0">
                <a:solidFill>
                  <a:srgbClr val="585858"/>
                </a:solidFill>
                <a:latin typeface="Trebuchet MS"/>
                <a:cs typeface="Trebuchet MS"/>
              </a:rPr>
              <a:t>ON</a:t>
            </a:r>
            <a:r>
              <a:rPr sz="1400" b="1" i="1" spc="-9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1400" b="1" i="1" spc="-150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2747" y="3718661"/>
            <a:ext cx="49542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4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Design </a:t>
            </a:r>
            <a:r>
              <a:rPr lang="en-ID" sz="1400" b="1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delivers</a:t>
            </a:r>
            <a:r>
              <a:rPr lang="en-ID" sz="14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 what Airbnb wants to say </a:t>
            </a:r>
            <a:r>
              <a:rPr lang="en-ID" sz="1400" b="1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uniquely</a:t>
            </a:r>
            <a:r>
              <a:rPr lang="en-ID" sz="1400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 and with </a:t>
            </a:r>
            <a:r>
              <a:rPr lang="en-ID" sz="1400" b="1" spc="-155" dirty="0">
                <a:solidFill>
                  <a:srgbClr val="585858"/>
                </a:solidFill>
                <a:latin typeface="Lucida Sans Unicode"/>
                <a:cs typeface="Lucida Sans Unicode"/>
              </a:rPr>
              <a:t>quality</a:t>
            </a:r>
            <a:endParaRPr sz="1400" b="1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8178" y="1008126"/>
            <a:ext cx="111582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D" sz="1400" b="1" spc="45" dirty="0">
                <a:solidFill>
                  <a:srgbClr val="585858"/>
                </a:solidFill>
                <a:latin typeface="Trebuchet MS"/>
                <a:cs typeface="Trebuchet MS"/>
              </a:rPr>
              <a:t>Case study :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045" y="1293875"/>
            <a:ext cx="1402950" cy="4251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68" y="2078735"/>
            <a:ext cx="856488" cy="85648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008" y="3281171"/>
            <a:ext cx="856488" cy="8564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694935" y="4808721"/>
            <a:ext cx="176783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chemeClr val="bg1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airbnb.design/the-way-we-build</a:t>
            </a:r>
            <a:endParaRPr sz="10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32060B7-CA24-C43B-F3DF-93555AC7043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39055"/>
            <a:ext cx="4615180" cy="504825"/>
          </a:xfrm>
          <a:custGeom>
            <a:avLst/>
            <a:gdLst/>
            <a:ahLst/>
            <a:cxnLst/>
            <a:rect l="l" t="t" r="r" b="b"/>
            <a:pathLst>
              <a:path w="4615180" h="504825">
                <a:moveTo>
                  <a:pt x="0" y="504443"/>
                </a:moveTo>
                <a:lnTo>
                  <a:pt x="4614672" y="504443"/>
                </a:lnTo>
                <a:lnTo>
                  <a:pt x="4614672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16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4671" y="4634483"/>
            <a:ext cx="4529455" cy="504825"/>
          </a:xfrm>
          <a:custGeom>
            <a:avLst/>
            <a:gdLst/>
            <a:ahLst/>
            <a:cxnLst/>
            <a:rect l="l" t="t" r="r" b="b"/>
            <a:pathLst>
              <a:path w="4529455" h="504825">
                <a:moveTo>
                  <a:pt x="0" y="504443"/>
                </a:moveTo>
                <a:lnTo>
                  <a:pt x="4529328" y="504443"/>
                </a:lnTo>
                <a:lnTo>
                  <a:pt x="4529328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4935" y="4796739"/>
            <a:ext cx="67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rb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b.co.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634484"/>
          </a:xfrm>
          <a:prstGeom prst="rect">
            <a:avLst/>
          </a:prstGeom>
        </p:spPr>
      </p:pic>
      <p:sp>
        <p:nvSpPr>
          <p:cNvPr id="7" name="object 14">
            <a:extLst>
              <a:ext uri="{FF2B5EF4-FFF2-40B4-BE49-F238E27FC236}">
                <a16:creationId xmlns:a16="http://schemas.microsoft.com/office/drawing/2014/main" id="{85EADA23-F11F-CE77-8B6B-762726B4CB6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098" y="1390015"/>
            <a:ext cx="2499360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5"/>
              </a:lnSpc>
              <a:spcBef>
                <a:spcPts val="100"/>
              </a:spcBef>
            </a:pPr>
            <a:r>
              <a:rPr lang="en-US" sz="2400" b="0" i="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Thank you</a:t>
            </a:r>
            <a:r>
              <a:rPr sz="2400" b="0" i="0" spc="-22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endParaRPr sz="2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4320"/>
              </a:lnSpc>
              <a:spcBef>
                <a:spcPts val="35"/>
              </a:spcBef>
            </a:pPr>
            <a:r>
              <a:rPr lang="en-US" sz="3600" i="0" spc="-10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3600" i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i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600" i="0" spc="-110" dirty="0">
                <a:solidFill>
                  <a:srgbClr val="FFFFFF"/>
                </a:solidFill>
                <a:latin typeface="Trebuchet MS"/>
                <a:cs typeface="Trebuchet MS"/>
              </a:rPr>
              <a:t>Questions</a:t>
            </a:r>
            <a:r>
              <a:rPr sz="3600" i="0" spc="-1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61915"/>
            <a:ext cx="4615180" cy="481965"/>
          </a:xfrm>
          <a:custGeom>
            <a:avLst/>
            <a:gdLst/>
            <a:ahLst/>
            <a:cxnLst/>
            <a:rect l="l" t="t" r="r" b="b"/>
            <a:pathLst>
              <a:path w="4615180" h="481964">
                <a:moveTo>
                  <a:pt x="0" y="481582"/>
                </a:moveTo>
                <a:lnTo>
                  <a:pt x="4614672" y="481582"/>
                </a:lnTo>
                <a:lnTo>
                  <a:pt x="4614672" y="0"/>
                </a:lnTo>
                <a:lnTo>
                  <a:pt x="0" y="0"/>
                </a:lnTo>
                <a:lnTo>
                  <a:pt x="0" y="481582"/>
                </a:lnTo>
                <a:close/>
              </a:path>
            </a:pathLst>
          </a:custGeom>
          <a:solidFill>
            <a:srgbClr val="16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4671" y="4660391"/>
            <a:ext cx="4529455" cy="483234"/>
          </a:xfrm>
          <a:custGeom>
            <a:avLst/>
            <a:gdLst/>
            <a:ahLst/>
            <a:cxnLst/>
            <a:rect l="l" t="t" r="r" b="b"/>
            <a:pathLst>
              <a:path w="4529455" h="483235">
                <a:moveTo>
                  <a:pt x="4529328" y="0"/>
                </a:moveTo>
                <a:lnTo>
                  <a:pt x="0" y="0"/>
                </a:lnTo>
                <a:lnTo>
                  <a:pt x="0" y="483106"/>
                </a:lnTo>
                <a:lnTo>
                  <a:pt x="4529328" y="483106"/>
                </a:lnTo>
                <a:lnTo>
                  <a:pt x="4529328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EABF9C97-1D19-09E8-8353-1081ED2C6D0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0415DC-F1AF-9A84-1234-B423EA83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578" y="168402"/>
            <a:ext cx="2068829" cy="276999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DC2406-17A7-D7D0-2CA5-50CC48FF2F5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514350"/>
            <a:ext cx="7620000" cy="20005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https://www.geeksforgeeks.org/difference-between-web-application-and-website/</a:t>
            </a:r>
            <a:endParaRPr lang="en-AU" sz="1100" b="0" i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b="0" i="0" spc="-85" dirty="0">
                <a:solidFill>
                  <a:schemeClr val="tx1"/>
                </a:solidFill>
                <a:latin typeface="Lucida Sans Unicode"/>
                <a:cs typeface="Lucida Sans Uni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https://userpeek.com/blog/what-makes-a-good-ux-designer/</a:t>
            </a:r>
            <a:endParaRPr lang="en-ID" sz="1100" b="0" i="0" spc="-85" dirty="0">
              <a:solidFill>
                <a:schemeClr val="tx1"/>
              </a:solidFill>
              <a:latin typeface="Lucida Sans Unicode"/>
              <a:cs typeface="Lucida Sans Uni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b="0" i="0" dirty="0">
                <a:solidFill>
                  <a:schemeClr val="tx1"/>
                </a:solidFill>
                <a:latin typeface="Lucida Sans Unicode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https://youtu.be/emYd8GMcfo4?feature=shared</a:t>
            </a:r>
            <a:endParaRPr lang="en-ID" sz="1100" b="0" i="0" dirty="0">
              <a:solidFill>
                <a:schemeClr val="tx1"/>
              </a:solidFill>
              <a:latin typeface="Lucida Sans Unicode"/>
              <a:cs typeface="Lucida Sans Uni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b="0" i="0" spc="-5" dirty="0">
                <a:solidFill>
                  <a:schemeClr val="tx1"/>
                </a:solidFill>
                <a:latin typeface="Arial MT"/>
                <a:cs typeface="Arial M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https://principles.design/examples/</a:t>
            </a:r>
            <a:endParaRPr lang="en-ID" sz="1100" b="0" i="0" spc="-5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100" b="0" i="0" spc="-5" dirty="0">
                <a:solidFill>
                  <a:schemeClr val="tx1"/>
                </a:solidFill>
                <a:latin typeface="Arial MT"/>
                <a:cs typeface="Arial M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https://airbnb.design/the-way-we-build/</a:t>
            </a:r>
            <a:endParaRPr lang="en-ID" sz="1100" b="0" i="0" spc="-5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b="0" i="0" spc="-5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b="0" i="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b="0" i="0" dirty="0">
              <a:solidFill>
                <a:schemeClr val="tx1"/>
              </a:solidFill>
              <a:latin typeface="Lucida Sans Unicode"/>
              <a:cs typeface="Lucida Sans Unico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>
              <a:solidFill>
                <a:schemeClr val="tx1"/>
              </a:solidFill>
              <a:latin typeface="Lucida Sans Unicode"/>
              <a:cs typeface="Lucida Sans Unicode"/>
            </a:endParaRPr>
          </a:p>
          <a:p>
            <a:endParaRPr lang="en-AU" sz="1400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64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AE59-D62C-B3D3-E129-D1618CA5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18067"/>
            <a:ext cx="3352800" cy="484748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178771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D1B2-66A5-2B1C-561E-CF58DECA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5916"/>
            <a:ext cx="5410199" cy="549434"/>
          </a:xfrm>
        </p:spPr>
        <p:txBody>
          <a:bodyPr/>
          <a:lstStyle/>
          <a:p>
            <a:r>
              <a:rPr lang="en-AU" dirty="0"/>
              <a:t>Web Application VS Website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9E349A67-ACD9-2BDB-1B37-FAB32A1CFE5D}"/>
              </a:ext>
            </a:extLst>
          </p:cNvPr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EFD85284-8D94-673E-2B2C-E993700333EC}"/>
                </a:ext>
              </a:extLst>
            </p:cNvPr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5E34480-97F8-5F6E-E20A-52E8E13C3065}"/>
                </a:ext>
              </a:extLst>
            </p:cNvPr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E7A1A2-FCDE-A970-9393-126172BA5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8397"/>
              </p:ext>
            </p:extLst>
          </p:nvPr>
        </p:nvGraphicFramePr>
        <p:xfrm>
          <a:off x="957071" y="1428750"/>
          <a:ext cx="7315200" cy="3003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50645031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54045277"/>
                    </a:ext>
                  </a:extLst>
                </a:gridCol>
              </a:tblGrid>
              <a:tr h="213216"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100" b="1" dirty="0">
                          <a:effectLst/>
                        </a:rPr>
                        <a:t>Web Application</a:t>
                      </a:r>
                    </a:p>
                  </a:txBody>
                  <a:tcPr marL="9131" marR="9131" marT="22829" marB="22829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D" sz="1100" b="1">
                          <a:effectLst/>
                        </a:rPr>
                        <a:t>Website</a:t>
                      </a:r>
                    </a:p>
                  </a:txBody>
                  <a:tcPr marL="22829" marR="22829" marT="22829" marB="22829" anchor="ctr"/>
                </a:tc>
                <a:extLst>
                  <a:ext uri="{0D108BD9-81ED-4DB2-BD59-A6C34878D82A}">
                    <a16:rowId xmlns:a16="http://schemas.microsoft.com/office/drawing/2014/main" val="3817985291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Web application is designed for interaction with end users.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Website basically contains static content.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768104505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user of web application can read the content of web application and also manipulate the data.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user of website only can read the content of website but not manipulate 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157886327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web application site should be precompiled before deployment.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website does not need to be precompiled 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3227062199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function of a web application is quite complex.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function of website is simple.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4094291931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Web application is interactive for users.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Web site is not interactive for users.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4155135577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browser capabilities involved with a web application is high.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The browser capabilities involved with web site is high.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2151019120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Integration is complex for web application because of its complex functionality.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Integration is simpler for web site.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3077222999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Web application mostly requires authentication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In web site authentication is not necessary.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4235189476"/>
                  </a:ext>
                </a:extLst>
              </a:tr>
              <a:tr h="23877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>
                          <a:effectLst/>
                        </a:rPr>
                        <a:t>EXAMPLE :- Amazon, Facebook, etc.</a:t>
                      </a:r>
                    </a:p>
                  </a:txBody>
                  <a:tcPr marL="22829" marR="22829" marT="31960" marB="31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100" b="0" dirty="0">
                          <a:effectLst/>
                        </a:rPr>
                        <a:t>EXAMPLE :- Breaking News, </a:t>
                      </a:r>
                      <a:r>
                        <a:rPr lang="en-ID" sz="1100" b="0" dirty="0" err="1">
                          <a:effectLst/>
                        </a:rPr>
                        <a:t>Aktu</a:t>
                      </a:r>
                      <a:r>
                        <a:rPr lang="en-ID" sz="1100" b="0" dirty="0">
                          <a:effectLst/>
                        </a:rPr>
                        <a:t> website, etc.</a:t>
                      </a:r>
                    </a:p>
                  </a:txBody>
                  <a:tcPr marL="22829" marR="22829" marT="31960" marB="31960" anchor="ctr"/>
                </a:tc>
                <a:extLst>
                  <a:ext uri="{0D108BD9-81ED-4DB2-BD59-A6C34878D82A}">
                    <a16:rowId xmlns:a16="http://schemas.microsoft.com/office/drawing/2014/main" val="34507499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EF15B0-5472-6645-21F1-650C9D1BF7E6}"/>
              </a:ext>
            </a:extLst>
          </p:cNvPr>
          <p:cNvSpPr txBox="1"/>
          <p:nvPr/>
        </p:nvSpPr>
        <p:spPr>
          <a:xfrm>
            <a:off x="4953000" y="467145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</a:rPr>
              <a:t>https://</a:t>
            </a:r>
            <a:r>
              <a:rPr lang="en-AU" sz="1050" dirty="0" err="1">
                <a:solidFill>
                  <a:schemeClr val="bg1"/>
                </a:solidFill>
              </a:rPr>
              <a:t>www.geeksfåorgeeks.org</a:t>
            </a:r>
            <a:r>
              <a:rPr lang="en-AU" sz="1050" dirty="0">
                <a:solidFill>
                  <a:schemeClr val="bg1"/>
                </a:solidFill>
              </a:rPr>
              <a:t>/difference-between-web-application-and-website/</a:t>
            </a: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2A49BF82-73E5-6163-95FD-92816620C92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  <p:extLst>
      <p:ext uri="{BB962C8B-B14F-4D97-AF65-F5344CB8AC3E}">
        <p14:creationId xmlns:p14="http://schemas.microsoft.com/office/powerpoint/2010/main" val="172999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Geometric shapes on a wooden background">
            <a:extLst>
              <a:ext uri="{FF2B5EF4-FFF2-40B4-BE49-F238E27FC236}">
                <a16:creationId xmlns:a16="http://schemas.microsoft.com/office/drawing/2014/main" id="{5C21D3E7-4F78-130D-6DE0-700C15F1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46" r="32994"/>
          <a:stretch/>
        </p:blipFill>
        <p:spPr>
          <a:xfrm>
            <a:off x="-5524" y="10"/>
            <a:ext cx="3641692" cy="51434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305990"/>
            <a:ext cx="2240924" cy="2240924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687" y="588248"/>
            <a:ext cx="4291113" cy="513160"/>
          </a:xfrm>
        </p:spPr>
        <p:txBody>
          <a:bodyPr>
            <a:normAutofit/>
          </a:bodyPr>
          <a:lstStyle/>
          <a:p>
            <a:r>
              <a:rPr lang="id-ID" sz="2400" dirty="0" err="1"/>
              <a:t>Session</a:t>
            </a:r>
            <a:r>
              <a:rPr lang="id-ID" sz="2400" dirty="0"/>
              <a:t> </a:t>
            </a:r>
            <a:r>
              <a:rPr lang="id-ID" sz="2400" dirty="0" err="1"/>
              <a:t>Learning</a:t>
            </a:r>
            <a:r>
              <a:rPr lang="id-ID" sz="2400" dirty="0"/>
              <a:t> </a:t>
            </a:r>
            <a:r>
              <a:rPr lang="id-ID" sz="2400" dirty="0" err="1"/>
              <a:t>Outcomes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0286" y="1401365"/>
            <a:ext cx="4291113" cy="326350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d-ID" sz="1100" b="0" i="0" dirty="0" err="1"/>
              <a:t>Upon</a:t>
            </a:r>
            <a:r>
              <a:rPr lang="id-ID" sz="1100" b="0" i="0" dirty="0"/>
              <a:t> </a:t>
            </a:r>
            <a:r>
              <a:rPr lang="id-ID" sz="1100" b="0" i="0" dirty="0" err="1"/>
              <a:t>completion</a:t>
            </a:r>
            <a:r>
              <a:rPr lang="id-ID" sz="1100" b="0" i="0" dirty="0"/>
              <a:t> </a:t>
            </a:r>
            <a:r>
              <a:rPr lang="id-ID" sz="1100" b="0" i="0" dirty="0" err="1"/>
              <a:t>of</a:t>
            </a:r>
            <a:r>
              <a:rPr lang="id-ID" sz="1100" b="0" i="0" dirty="0"/>
              <a:t> </a:t>
            </a:r>
            <a:r>
              <a:rPr lang="id-ID" sz="1100" b="0" i="0" dirty="0" err="1"/>
              <a:t>this</a:t>
            </a:r>
            <a:r>
              <a:rPr lang="id-ID" sz="1100" b="0" i="0" dirty="0"/>
              <a:t> </a:t>
            </a:r>
            <a:r>
              <a:rPr lang="id-ID" sz="1100" b="0" i="0" dirty="0" err="1"/>
              <a:t>session</a:t>
            </a:r>
            <a:r>
              <a:rPr lang="id-ID" sz="1100" b="0" i="0" dirty="0"/>
              <a:t>, </a:t>
            </a:r>
            <a:r>
              <a:rPr lang="id-ID" sz="1100" b="0" i="0" dirty="0" err="1"/>
              <a:t>students</a:t>
            </a:r>
            <a:r>
              <a:rPr lang="id-ID" sz="1100" b="0" i="0" dirty="0"/>
              <a:t> are </a:t>
            </a:r>
            <a:r>
              <a:rPr lang="id-ID" sz="1100" b="0" i="0" dirty="0" err="1"/>
              <a:t>expected</a:t>
            </a:r>
            <a:r>
              <a:rPr lang="id-ID" sz="1100" b="0" i="0" dirty="0"/>
              <a:t> </a:t>
            </a:r>
            <a:r>
              <a:rPr lang="id-ID" sz="1100" b="0" i="0" dirty="0" err="1"/>
              <a:t>to</a:t>
            </a:r>
            <a:r>
              <a:rPr lang="id-ID" sz="1100" b="0" i="0" dirty="0"/>
              <a:t> </a:t>
            </a:r>
            <a:r>
              <a:rPr lang="id-ID" sz="1100" b="0" i="0" dirty="0" err="1"/>
              <a:t>be</a:t>
            </a:r>
            <a:r>
              <a:rPr lang="id-ID" sz="1100" b="0" i="0" dirty="0"/>
              <a:t> </a:t>
            </a:r>
            <a:r>
              <a:rPr lang="id-ID" sz="1100" b="0" i="0" dirty="0" err="1"/>
              <a:t>able</a:t>
            </a:r>
            <a:r>
              <a:rPr lang="id-ID" sz="1100" b="0" i="0" dirty="0"/>
              <a:t> </a:t>
            </a:r>
            <a:r>
              <a:rPr lang="id-ID" sz="1100" b="0" i="0" dirty="0" err="1"/>
              <a:t>to</a:t>
            </a:r>
            <a:r>
              <a:rPr lang="id-ID" sz="1100" b="0" i="0" dirty="0"/>
              <a:t>: </a:t>
            </a:r>
          </a:p>
          <a:p>
            <a:pPr lvl="0">
              <a:spcAft>
                <a:spcPts val="600"/>
              </a:spcAft>
            </a:pPr>
            <a:r>
              <a:rPr lang="id-ID" sz="1100" b="0" i="0" dirty="0"/>
              <a:t>LO 1: </a:t>
            </a:r>
            <a:r>
              <a:rPr lang="en-US" sz="1100" b="0" i="0" dirty="0"/>
              <a:t>Identify the interaction design, human-computer interaction, and user experience issues. </a:t>
            </a:r>
            <a:endParaRPr lang="en-ID" sz="1100" b="0" i="0" dirty="0"/>
          </a:p>
          <a:p>
            <a:pPr lvl="0">
              <a:spcAft>
                <a:spcPts val="600"/>
              </a:spcAft>
            </a:pPr>
            <a:r>
              <a:rPr lang="en-US" sz="1100" b="0" i="0" dirty="0"/>
              <a:t>LO2: Analyze conceptual models for designers and users, knowledge of design and prototyping methods for user interfaces.</a:t>
            </a:r>
            <a:endParaRPr lang="en-ID" sz="1100" b="0" i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BC4F-4214-0E42-9622-AF7B4157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GB"/>
              <a:t>COMP6800001 - HCI</a:t>
            </a:r>
            <a:endParaRPr lang="en-GB" sz="7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8EAFD-A85F-AA45-A9F5-143C49F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fld id="{C66CD472-154E-424C-89AE-4DECF5962F32}" type="slidenum">
              <a:rPr lang="en-US" smtClean="0"/>
              <a:pPr>
                <a:spcAft>
                  <a:spcPts val="450"/>
                </a:spcAft>
              </a:pPr>
              <a:t>6</a:t>
            </a:fld>
            <a:endParaRPr lang="en-US" sz="750">
              <a:solidFill>
                <a:srgbClr val="FFFFFF"/>
              </a:solidFill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7DE34A2-8CF9-85C5-F5B2-3FBE099C8357}"/>
              </a:ext>
            </a:extLst>
          </p:cNvPr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E3BC1147-CFBC-3D9A-7C4C-052758331CEF}"/>
                </a:ext>
              </a:extLst>
            </p:cNvPr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E123A5B-B3D2-6F2F-5700-9DB47E8262E9}"/>
                </a:ext>
              </a:extLst>
            </p:cNvPr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374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2191" y="733044"/>
            <a:ext cx="1435735" cy="100965"/>
          </a:xfrm>
          <a:custGeom>
            <a:avLst/>
            <a:gdLst/>
            <a:ahLst/>
            <a:cxnLst/>
            <a:rect l="l" t="t" r="r" b="b"/>
            <a:pathLst>
              <a:path w="1435735" h="100965">
                <a:moveTo>
                  <a:pt x="1435608" y="0"/>
                </a:moveTo>
                <a:lnTo>
                  <a:pt x="0" y="0"/>
                </a:lnTo>
                <a:lnTo>
                  <a:pt x="0" y="100584"/>
                </a:lnTo>
                <a:lnTo>
                  <a:pt x="1435608" y="100584"/>
                </a:lnTo>
                <a:lnTo>
                  <a:pt x="143560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634483"/>
            <a:ext cx="9144000" cy="509270"/>
            <a:chOff x="0" y="4634483"/>
            <a:chExt cx="9144000" cy="509270"/>
          </a:xfrm>
        </p:grpSpPr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4671" y="4634483"/>
              <a:ext cx="4529455" cy="504825"/>
            </a:xfrm>
            <a:custGeom>
              <a:avLst/>
              <a:gdLst/>
              <a:ahLst/>
              <a:cxnLst/>
              <a:rect l="l" t="t" r="r" b="b"/>
              <a:pathLst>
                <a:path w="4529455" h="504825">
                  <a:moveTo>
                    <a:pt x="0" y="504443"/>
                  </a:moveTo>
                  <a:lnTo>
                    <a:pt x="4529328" y="504443"/>
                  </a:lnTo>
                  <a:lnTo>
                    <a:pt x="4529328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4459" y="366521"/>
            <a:ext cx="1275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0" spc="-310" dirty="0">
                <a:latin typeface="Trebuchet MS"/>
                <a:cs typeface="Trebuchet MS"/>
              </a:rPr>
              <a:t>AG</a:t>
            </a:r>
            <a:r>
              <a:rPr sz="3000" i="0" spc="-265" dirty="0">
                <a:latin typeface="Trebuchet MS"/>
                <a:cs typeface="Trebuchet MS"/>
              </a:rPr>
              <a:t>E</a:t>
            </a:r>
            <a:r>
              <a:rPr sz="3000" i="0" spc="-250" dirty="0">
                <a:latin typeface="Trebuchet MS"/>
                <a:cs typeface="Trebuchet MS"/>
              </a:rPr>
              <a:t>NDA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8743" y="1524127"/>
            <a:ext cx="4831080" cy="186974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20"/>
              </a:spcBef>
              <a:buFont typeface="Segoe UI Symbol"/>
              <a:buChar char="➔"/>
              <a:tabLst>
                <a:tab pos="356235" algn="l"/>
              </a:tabLst>
            </a:pPr>
            <a:r>
              <a:rPr lang="en-US" sz="1800" spc="90" dirty="0">
                <a:solidFill>
                  <a:srgbClr val="585858"/>
                </a:solidFill>
                <a:latin typeface="Trebuchet MS"/>
                <a:cs typeface="Trebuchet MS"/>
              </a:rPr>
              <a:t>Introduction</a:t>
            </a:r>
            <a:endParaRPr sz="18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Segoe UI Symbol"/>
              <a:buChar char="➔"/>
              <a:tabLst>
                <a:tab pos="356235" algn="l"/>
              </a:tabLst>
            </a:pPr>
            <a:r>
              <a:rPr lang="en-US" sz="1800" spc="50" dirty="0">
                <a:solidFill>
                  <a:srgbClr val="585858"/>
                </a:solidFill>
                <a:latin typeface="Trebuchet MS"/>
                <a:cs typeface="Trebuchet MS"/>
              </a:rPr>
              <a:t>Design Interaction’s </a:t>
            </a:r>
            <a:r>
              <a:rPr sz="1800" spc="50" dirty="0">
                <a:solidFill>
                  <a:srgbClr val="585858"/>
                </a:solidFill>
                <a:latin typeface="Trebuchet MS"/>
                <a:cs typeface="Trebuchet MS"/>
              </a:rPr>
              <a:t>Goal</a:t>
            </a:r>
            <a:endParaRPr sz="18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Segoe UI Symbol"/>
              <a:buChar char="➔"/>
              <a:tabLst>
                <a:tab pos="356235" algn="l"/>
              </a:tabLst>
            </a:pPr>
            <a:r>
              <a:rPr lang="en-US" sz="1800" spc="85" dirty="0">
                <a:solidFill>
                  <a:srgbClr val="585858"/>
                </a:solidFill>
                <a:latin typeface="Trebuchet MS"/>
                <a:cs typeface="Trebuchet MS"/>
              </a:rPr>
              <a:t>The Advantages of </a:t>
            </a:r>
            <a:r>
              <a:rPr lang="en-US" sz="1800" spc="75" dirty="0">
                <a:solidFill>
                  <a:srgbClr val="585858"/>
                </a:solidFill>
                <a:latin typeface="Trebuchet MS"/>
                <a:cs typeface="Trebuchet MS"/>
              </a:rPr>
              <a:t>Interaction Design Implementation</a:t>
            </a:r>
            <a:endParaRPr sz="18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Segoe UI Symbol"/>
              <a:buChar char="➔"/>
              <a:tabLst>
                <a:tab pos="356235" algn="l"/>
              </a:tabLst>
            </a:pPr>
            <a:r>
              <a:rPr lang="en-US" spc="10" dirty="0">
                <a:solidFill>
                  <a:srgbClr val="585858"/>
                </a:solidFill>
                <a:latin typeface="Trebuchet MS"/>
                <a:cs typeface="Trebuchet MS"/>
              </a:rPr>
              <a:t>Characteristics of Interaction Design</a:t>
            </a:r>
            <a:endParaRPr sz="18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Segoe UI Symbol"/>
              <a:buChar char="➔"/>
              <a:tabLst>
                <a:tab pos="356235" algn="l"/>
              </a:tabLst>
            </a:pPr>
            <a:r>
              <a:rPr lang="en-US" sz="1800" spc="35" dirty="0">
                <a:solidFill>
                  <a:srgbClr val="585858"/>
                </a:solidFill>
                <a:latin typeface="Trebuchet MS"/>
                <a:cs typeface="Trebuchet MS"/>
              </a:rPr>
              <a:t>Design Principles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74535" y="1130808"/>
            <a:ext cx="2569845" cy="3034665"/>
            <a:chOff x="6574535" y="1130808"/>
            <a:chExt cx="2569845" cy="30346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6935" y="1130808"/>
              <a:ext cx="2417063" cy="28818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79691" y="3148584"/>
              <a:ext cx="909955" cy="911860"/>
            </a:xfrm>
            <a:custGeom>
              <a:avLst/>
              <a:gdLst/>
              <a:ahLst/>
              <a:cxnLst/>
              <a:rect l="l" t="t" r="r" b="b"/>
              <a:pathLst>
                <a:path w="909954" h="911860">
                  <a:moveTo>
                    <a:pt x="454913" y="0"/>
                  </a:moveTo>
                  <a:lnTo>
                    <a:pt x="408407" y="2352"/>
                  </a:lnTo>
                  <a:lnTo>
                    <a:pt x="363243" y="9255"/>
                  </a:lnTo>
                  <a:lnTo>
                    <a:pt x="319649" y="20481"/>
                  </a:lnTo>
                  <a:lnTo>
                    <a:pt x="277856" y="35802"/>
                  </a:lnTo>
                  <a:lnTo>
                    <a:pt x="238090" y="54987"/>
                  </a:lnTo>
                  <a:lnTo>
                    <a:pt x="200583" y="77808"/>
                  </a:lnTo>
                  <a:lnTo>
                    <a:pt x="165561" y="104037"/>
                  </a:lnTo>
                  <a:lnTo>
                    <a:pt x="133254" y="133445"/>
                  </a:lnTo>
                  <a:lnTo>
                    <a:pt x="103891" y="165802"/>
                  </a:lnTo>
                  <a:lnTo>
                    <a:pt x="77701" y="200880"/>
                  </a:lnTo>
                  <a:lnTo>
                    <a:pt x="54912" y="238451"/>
                  </a:lnTo>
                  <a:lnTo>
                    <a:pt x="35754" y="278284"/>
                  </a:lnTo>
                  <a:lnTo>
                    <a:pt x="20455" y="320152"/>
                  </a:lnTo>
                  <a:lnTo>
                    <a:pt x="9243" y="363826"/>
                  </a:lnTo>
                  <a:lnTo>
                    <a:pt x="2349" y="409077"/>
                  </a:lnTo>
                  <a:lnTo>
                    <a:pt x="0" y="455676"/>
                  </a:lnTo>
                  <a:lnTo>
                    <a:pt x="2349" y="502274"/>
                  </a:lnTo>
                  <a:lnTo>
                    <a:pt x="9243" y="547525"/>
                  </a:lnTo>
                  <a:lnTo>
                    <a:pt x="20455" y="591199"/>
                  </a:lnTo>
                  <a:lnTo>
                    <a:pt x="35754" y="633067"/>
                  </a:lnTo>
                  <a:lnTo>
                    <a:pt x="54912" y="672900"/>
                  </a:lnTo>
                  <a:lnTo>
                    <a:pt x="77701" y="710471"/>
                  </a:lnTo>
                  <a:lnTo>
                    <a:pt x="103891" y="745549"/>
                  </a:lnTo>
                  <a:lnTo>
                    <a:pt x="133254" y="777906"/>
                  </a:lnTo>
                  <a:lnTo>
                    <a:pt x="165561" y="807314"/>
                  </a:lnTo>
                  <a:lnTo>
                    <a:pt x="200583" y="833543"/>
                  </a:lnTo>
                  <a:lnTo>
                    <a:pt x="238090" y="856364"/>
                  </a:lnTo>
                  <a:lnTo>
                    <a:pt x="277856" y="875549"/>
                  </a:lnTo>
                  <a:lnTo>
                    <a:pt x="319649" y="890870"/>
                  </a:lnTo>
                  <a:lnTo>
                    <a:pt x="363243" y="902096"/>
                  </a:lnTo>
                  <a:lnTo>
                    <a:pt x="408407" y="908999"/>
                  </a:lnTo>
                  <a:lnTo>
                    <a:pt x="454913" y="911352"/>
                  </a:lnTo>
                  <a:lnTo>
                    <a:pt x="501420" y="908999"/>
                  </a:lnTo>
                  <a:lnTo>
                    <a:pt x="546584" y="902096"/>
                  </a:lnTo>
                  <a:lnTo>
                    <a:pt x="590178" y="890870"/>
                  </a:lnTo>
                  <a:lnTo>
                    <a:pt x="631971" y="875549"/>
                  </a:lnTo>
                  <a:lnTo>
                    <a:pt x="671737" y="856364"/>
                  </a:lnTo>
                  <a:lnTo>
                    <a:pt x="709244" y="833543"/>
                  </a:lnTo>
                  <a:lnTo>
                    <a:pt x="744266" y="807314"/>
                  </a:lnTo>
                  <a:lnTo>
                    <a:pt x="776573" y="777906"/>
                  </a:lnTo>
                  <a:lnTo>
                    <a:pt x="805936" y="745549"/>
                  </a:lnTo>
                  <a:lnTo>
                    <a:pt x="832126" y="710471"/>
                  </a:lnTo>
                  <a:lnTo>
                    <a:pt x="854915" y="672900"/>
                  </a:lnTo>
                  <a:lnTo>
                    <a:pt x="874073" y="633067"/>
                  </a:lnTo>
                  <a:lnTo>
                    <a:pt x="889372" y="591199"/>
                  </a:lnTo>
                  <a:lnTo>
                    <a:pt x="900584" y="547525"/>
                  </a:lnTo>
                  <a:lnTo>
                    <a:pt x="907478" y="502274"/>
                  </a:lnTo>
                  <a:lnTo>
                    <a:pt x="909827" y="455676"/>
                  </a:lnTo>
                  <a:lnTo>
                    <a:pt x="907478" y="409077"/>
                  </a:lnTo>
                  <a:lnTo>
                    <a:pt x="900584" y="363826"/>
                  </a:lnTo>
                  <a:lnTo>
                    <a:pt x="889372" y="320152"/>
                  </a:lnTo>
                  <a:lnTo>
                    <a:pt x="874073" y="278284"/>
                  </a:lnTo>
                  <a:lnTo>
                    <a:pt x="854915" y="238451"/>
                  </a:lnTo>
                  <a:lnTo>
                    <a:pt x="832126" y="200880"/>
                  </a:lnTo>
                  <a:lnTo>
                    <a:pt x="805936" y="165802"/>
                  </a:lnTo>
                  <a:lnTo>
                    <a:pt x="776573" y="133445"/>
                  </a:lnTo>
                  <a:lnTo>
                    <a:pt x="744266" y="104037"/>
                  </a:lnTo>
                  <a:lnTo>
                    <a:pt x="709244" y="77808"/>
                  </a:lnTo>
                  <a:lnTo>
                    <a:pt x="671737" y="54987"/>
                  </a:lnTo>
                  <a:lnTo>
                    <a:pt x="631971" y="35802"/>
                  </a:lnTo>
                  <a:lnTo>
                    <a:pt x="590178" y="20481"/>
                  </a:lnTo>
                  <a:lnTo>
                    <a:pt x="546584" y="9255"/>
                  </a:lnTo>
                  <a:lnTo>
                    <a:pt x="501420" y="2352"/>
                  </a:lnTo>
                  <a:lnTo>
                    <a:pt x="454913" y="0"/>
                  </a:lnTo>
                  <a:close/>
                </a:path>
              </a:pathLst>
            </a:custGeom>
            <a:solidFill>
              <a:srgbClr val="000000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9983" y="3198875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622" y="0"/>
                  </a:moveTo>
                  <a:lnTo>
                    <a:pt x="357424" y="2721"/>
                  </a:lnTo>
                  <a:lnTo>
                    <a:pt x="311829" y="10683"/>
                  </a:lnTo>
                  <a:lnTo>
                    <a:pt x="268138" y="23583"/>
                  </a:lnTo>
                  <a:lnTo>
                    <a:pt x="226656" y="41116"/>
                  </a:lnTo>
                  <a:lnTo>
                    <a:pt x="187685" y="62981"/>
                  </a:lnTo>
                  <a:lnTo>
                    <a:pt x="151529" y="88874"/>
                  </a:lnTo>
                  <a:lnTo>
                    <a:pt x="118490" y="118490"/>
                  </a:lnTo>
                  <a:lnTo>
                    <a:pt x="88874" y="151529"/>
                  </a:lnTo>
                  <a:lnTo>
                    <a:pt x="62981" y="187685"/>
                  </a:lnTo>
                  <a:lnTo>
                    <a:pt x="41116" y="226656"/>
                  </a:lnTo>
                  <a:lnTo>
                    <a:pt x="23583" y="268138"/>
                  </a:lnTo>
                  <a:lnTo>
                    <a:pt x="10683" y="311829"/>
                  </a:lnTo>
                  <a:lnTo>
                    <a:pt x="2721" y="357424"/>
                  </a:lnTo>
                  <a:lnTo>
                    <a:pt x="0" y="404622"/>
                  </a:lnTo>
                  <a:lnTo>
                    <a:pt x="2721" y="451819"/>
                  </a:lnTo>
                  <a:lnTo>
                    <a:pt x="10683" y="497414"/>
                  </a:lnTo>
                  <a:lnTo>
                    <a:pt x="23583" y="541105"/>
                  </a:lnTo>
                  <a:lnTo>
                    <a:pt x="41116" y="582587"/>
                  </a:lnTo>
                  <a:lnTo>
                    <a:pt x="62981" y="621558"/>
                  </a:lnTo>
                  <a:lnTo>
                    <a:pt x="88874" y="657714"/>
                  </a:lnTo>
                  <a:lnTo>
                    <a:pt x="118491" y="690753"/>
                  </a:lnTo>
                  <a:lnTo>
                    <a:pt x="151529" y="720369"/>
                  </a:lnTo>
                  <a:lnTo>
                    <a:pt x="187685" y="746262"/>
                  </a:lnTo>
                  <a:lnTo>
                    <a:pt x="226656" y="768127"/>
                  </a:lnTo>
                  <a:lnTo>
                    <a:pt x="268138" y="785660"/>
                  </a:lnTo>
                  <a:lnTo>
                    <a:pt x="311829" y="798560"/>
                  </a:lnTo>
                  <a:lnTo>
                    <a:pt x="357424" y="806522"/>
                  </a:lnTo>
                  <a:lnTo>
                    <a:pt x="404622" y="809244"/>
                  </a:lnTo>
                  <a:lnTo>
                    <a:pt x="451819" y="806522"/>
                  </a:lnTo>
                  <a:lnTo>
                    <a:pt x="497414" y="798560"/>
                  </a:lnTo>
                  <a:lnTo>
                    <a:pt x="541105" y="785660"/>
                  </a:lnTo>
                  <a:lnTo>
                    <a:pt x="582587" y="768127"/>
                  </a:lnTo>
                  <a:lnTo>
                    <a:pt x="621558" y="746262"/>
                  </a:lnTo>
                  <a:lnTo>
                    <a:pt x="657714" y="720369"/>
                  </a:lnTo>
                  <a:lnTo>
                    <a:pt x="690753" y="690753"/>
                  </a:lnTo>
                  <a:lnTo>
                    <a:pt x="720369" y="657714"/>
                  </a:lnTo>
                  <a:lnTo>
                    <a:pt x="746262" y="621558"/>
                  </a:lnTo>
                  <a:lnTo>
                    <a:pt x="768127" y="582587"/>
                  </a:lnTo>
                  <a:lnTo>
                    <a:pt x="785660" y="541105"/>
                  </a:lnTo>
                  <a:lnTo>
                    <a:pt x="798560" y="497414"/>
                  </a:lnTo>
                  <a:lnTo>
                    <a:pt x="806522" y="451819"/>
                  </a:lnTo>
                  <a:lnTo>
                    <a:pt x="809244" y="404622"/>
                  </a:lnTo>
                  <a:lnTo>
                    <a:pt x="806522" y="357424"/>
                  </a:lnTo>
                  <a:lnTo>
                    <a:pt x="798560" y="311829"/>
                  </a:lnTo>
                  <a:lnTo>
                    <a:pt x="785660" y="268138"/>
                  </a:lnTo>
                  <a:lnTo>
                    <a:pt x="768127" y="226656"/>
                  </a:lnTo>
                  <a:lnTo>
                    <a:pt x="746262" y="187685"/>
                  </a:lnTo>
                  <a:lnTo>
                    <a:pt x="720369" y="151529"/>
                  </a:lnTo>
                  <a:lnTo>
                    <a:pt x="690752" y="118491"/>
                  </a:lnTo>
                  <a:lnTo>
                    <a:pt x="657714" y="88874"/>
                  </a:lnTo>
                  <a:lnTo>
                    <a:pt x="621558" y="62981"/>
                  </a:lnTo>
                  <a:lnTo>
                    <a:pt x="582587" y="41116"/>
                  </a:lnTo>
                  <a:lnTo>
                    <a:pt x="541105" y="23583"/>
                  </a:lnTo>
                  <a:lnTo>
                    <a:pt x="497414" y="10683"/>
                  </a:lnTo>
                  <a:lnTo>
                    <a:pt x="451819" y="2721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4535" y="3043428"/>
              <a:ext cx="1122045" cy="1122045"/>
            </a:xfrm>
            <a:custGeom>
              <a:avLst/>
              <a:gdLst/>
              <a:ahLst/>
              <a:cxnLst/>
              <a:rect l="l" t="t" r="r" b="b"/>
              <a:pathLst>
                <a:path w="1122045" h="1122045">
                  <a:moveTo>
                    <a:pt x="560832" y="0"/>
                  </a:moveTo>
                  <a:lnTo>
                    <a:pt x="512439" y="2058"/>
                  </a:lnTo>
                  <a:lnTo>
                    <a:pt x="465190" y="8121"/>
                  </a:lnTo>
                  <a:lnTo>
                    <a:pt x="419252" y="18021"/>
                  </a:lnTo>
                  <a:lnTo>
                    <a:pt x="374795" y="31589"/>
                  </a:lnTo>
                  <a:lnTo>
                    <a:pt x="331986" y="48656"/>
                  </a:lnTo>
                  <a:lnTo>
                    <a:pt x="290994" y="69055"/>
                  </a:lnTo>
                  <a:lnTo>
                    <a:pt x="251987" y="92618"/>
                  </a:lnTo>
                  <a:lnTo>
                    <a:pt x="215133" y="119175"/>
                  </a:lnTo>
                  <a:lnTo>
                    <a:pt x="180601" y="148559"/>
                  </a:lnTo>
                  <a:lnTo>
                    <a:pt x="148559" y="180601"/>
                  </a:lnTo>
                  <a:lnTo>
                    <a:pt x="119175" y="215133"/>
                  </a:lnTo>
                  <a:lnTo>
                    <a:pt x="92618" y="251987"/>
                  </a:lnTo>
                  <a:lnTo>
                    <a:pt x="69055" y="290994"/>
                  </a:lnTo>
                  <a:lnTo>
                    <a:pt x="48656" y="331986"/>
                  </a:lnTo>
                  <a:lnTo>
                    <a:pt x="31589" y="374795"/>
                  </a:lnTo>
                  <a:lnTo>
                    <a:pt x="18021" y="419252"/>
                  </a:lnTo>
                  <a:lnTo>
                    <a:pt x="8121" y="465190"/>
                  </a:lnTo>
                  <a:lnTo>
                    <a:pt x="2058" y="512439"/>
                  </a:lnTo>
                  <a:lnTo>
                    <a:pt x="0" y="560832"/>
                  </a:lnTo>
                  <a:lnTo>
                    <a:pt x="2058" y="609222"/>
                  </a:lnTo>
                  <a:lnTo>
                    <a:pt x="8121" y="656470"/>
                  </a:lnTo>
                  <a:lnTo>
                    <a:pt x="18021" y="702407"/>
                  </a:lnTo>
                  <a:lnTo>
                    <a:pt x="31589" y="746863"/>
                  </a:lnTo>
                  <a:lnTo>
                    <a:pt x="48656" y="789672"/>
                  </a:lnTo>
                  <a:lnTo>
                    <a:pt x="69055" y="830664"/>
                  </a:lnTo>
                  <a:lnTo>
                    <a:pt x="92618" y="869671"/>
                  </a:lnTo>
                  <a:lnTo>
                    <a:pt x="119175" y="906525"/>
                  </a:lnTo>
                  <a:lnTo>
                    <a:pt x="148559" y="941057"/>
                  </a:lnTo>
                  <a:lnTo>
                    <a:pt x="180601" y="973100"/>
                  </a:lnTo>
                  <a:lnTo>
                    <a:pt x="215133" y="1002484"/>
                  </a:lnTo>
                  <a:lnTo>
                    <a:pt x="251987" y="1029042"/>
                  </a:lnTo>
                  <a:lnTo>
                    <a:pt x="290994" y="1052605"/>
                  </a:lnTo>
                  <a:lnTo>
                    <a:pt x="331986" y="1073005"/>
                  </a:lnTo>
                  <a:lnTo>
                    <a:pt x="374795" y="1090073"/>
                  </a:lnTo>
                  <a:lnTo>
                    <a:pt x="419252" y="1103641"/>
                  </a:lnTo>
                  <a:lnTo>
                    <a:pt x="465190" y="1113541"/>
                  </a:lnTo>
                  <a:lnTo>
                    <a:pt x="512439" y="1119605"/>
                  </a:lnTo>
                  <a:lnTo>
                    <a:pt x="560832" y="1121664"/>
                  </a:lnTo>
                  <a:lnTo>
                    <a:pt x="609224" y="1119605"/>
                  </a:lnTo>
                  <a:lnTo>
                    <a:pt x="652165" y="1114094"/>
                  </a:lnTo>
                  <a:lnTo>
                    <a:pt x="560832" y="1114094"/>
                  </a:lnTo>
                  <a:lnTo>
                    <a:pt x="513094" y="1112064"/>
                  </a:lnTo>
                  <a:lnTo>
                    <a:pt x="466485" y="1106082"/>
                  </a:lnTo>
                  <a:lnTo>
                    <a:pt x="421170" y="1096315"/>
                  </a:lnTo>
                  <a:lnTo>
                    <a:pt x="377316" y="1082930"/>
                  </a:lnTo>
                  <a:lnTo>
                    <a:pt x="335088" y="1066093"/>
                  </a:lnTo>
                  <a:lnTo>
                    <a:pt x="294652" y="1045968"/>
                  </a:lnTo>
                  <a:lnTo>
                    <a:pt x="256175" y="1022723"/>
                  </a:lnTo>
                  <a:lnTo>
                    <a:pt x="219823" y="996524"/>
                  </a:lnTo>
                  <a:lnTo>
                    <a:pt x="185760" y="967536"/>
                  </a:lnTo>
                  <a:lnTo>
                    <a:pt x="154154" y="935926"/>
                  </a:lnTo>
                  <a:lnTo>
                    <a:pt x="125170" y="901860"/>
                  </a:lnTo>
                  <a:lnTo>
                    <a:pt x="98975" y="865503"/>
                  </a:lnTo>
                  <a:lnTo>
                    <a:pt x="75734" y="827023"/>
                  </a:lnTo>
                  <a:lnTo>
                    <a:pt x="55613" y="786584"/>
                  </a:lnTo>
                  <a:lnTo>
                    <a:pt x="38778" y="744353"/>
                  </a:lnTo>
                  <a:lnTo>
                    <a:pt x="25395" y="700497"/>
                  </a:lnTo>
                  <a:lnTo>
                    <a:pt x="15630" y="655180"/>
                  </a:lnTo>
                  <a:lnTo>
                    <a:pt x="9650" y="608570"/>
                  </a:lnTo>
                  <a:lnTo>
                    <a:pt x="7620" y="560832"/>
                  </a:lnTo>
                  <a:lnTo>
                    <a:pt x="9650" y="513094"/>
                  </a:lnTo>
                  <a:lnTo>
                    <a:pt x="15630" y="466485"/>
                  </a:lnTo>
                  <a:lnTo>
                    <a:pt x="25395" y="421170"/>
                  </a:lnTo>
                  <a:lnTo>
                    <a:pt x="38778" y="377316"/>
                  </a:lnTo>
                  <a:lnTo>
                    <a:pt x="55613" y="335088"/>
                  </a:lnTo>
                  <a:lnTo>
                    <a:pt x="75734" y="294652"/>
                  </a:lnTo>
                  <a:lnTo>
                    <a:pt x="98975" y="256175"/>
                  </a:lnTo>
                  <a:lnTo>
                    <a:pt x="125170" y="219823"/>
                  </a:lnTo>
                  <a:lnTo>
                    <a:pt x="154154" y="185760"/>
                  </a:lnTo>
                  <a:lnTo>
                    <a:pt x="185760" y="154154"/>
                  </a:lnTo>
                  <a:lnTo>
                    <a:pt x="219823" y="125170"/>
                  </a:lnTo>
                  <a:lnTo>
                    <a:pt x="256175" y="98975"/>
                  </a:lnTo>
                  <a:lnTo>
                    <a:pt x="294652" y="75734"/>
                  </a:lnTo>
                  <a:lnTo>
                    <a:pt x="335088" y="55613"/>
                  </a:lnTo>
                  <a:lnTo>
                    <a:pt x="377316" y="38778"/>
                  </a:lnTo>
                  <a:lnTo>
                    <a:pt x="421170" y="25395"/>
                  </a:lnTo>
                  <a:lnTo>
                    <a:pt x="466485" y="15630"/>
                  </a:lnTo>
                  <a:lnTo>
                    <a:pt x="513094" y="9650"/>
                  </a:lnTo>
                  <a:lnTo>
                    <a:pt x="560832" y="7620"/>
                  </a:lnTo>
                  <a:lnTo>
                    <a:pt x="652564" y="7620"/>
                  </a:lnTo>
                  <a:lnTo>
                    <a:pt x="609224" y="2058"/>
                  </a:lnTo>
                  <a:lnTo>
                    <a:pt x="560832" y="0"/>
                  </a:lnTo>
                  <a:close/>
                </a:path>
                <a:path w="1122045" h="1122045">
                  <a:moveTo>
                    <a:pt x="652564" y="7620"/>
                  </a:moveTo>
                  <a:lnTo>
                    <a:pt x="560832" y="7620"/>
                  </a:lnTo>
                  <a:lnTo>
                    <a:pt x="608569" y="9650"/>
                  </a:lnTo>
                  <a:lnTo>
                    <a:pt x="655178" y="15630"/>
                  </a:lnTo>
                  <a:lnTo>
                    <a:pt x="700493" y="25395"/>
                  </a:lnTo>
                  <a:lnTo>
                    <a:pt x="744347" y="38778"/>
                  </a:lnTo>
                  <a:lnTo>
                    <a:pt x="786575" y="55613"/>
                  </a:lnTo>
                  <a:lnTo>
                    <a:pt x="827011" y="75734"/>
                  </a:lnTo>
                  <a:lnTo>
                    <a:pt x="865488" y="98975"/>
                  </a:lnTo>
                  <a:lnTo>
                    <a:pt x="901840" y="125170"/>
                  </a:lnTo>
                  <a:lnTo>
                    <a:pt x="935903" y="154154"/>
                  </a:lnTo>
                  <a:lnTo>
                    <a:pt x="967509" y="185760"/>
                  </a:lnTo>
                  <a:lnTo>
                    <a:pt x="996493" y="219823"/>
                  </a:lnTo>
                  <a:lnTo>
                    <a:pt x="1022688" y="256175"/>
                  </a:lnTo>
                  <a:lnTo>
                    <a:pt x="1045929" y="294652"/>
                  </a:lnTo>
                  <a:lnTo>
                    <a:pt x="1066050" y="335088"/>
                  </a:lnTo>
                  <a:lnTo>
                    <a:pt x="1082885" y="377316"/>
                  </a:lnTo>
                  <a:lnTo>
                    <a:pt x="1096268" y="421170"/>
                  </a:lnTo>
                  <a:lnTo>
                    <a:pt x="1106033" y="466485"/>
                  </a:lnTo>
                  <a:lnTo>
                    <a:pt x="1112013" y="513094"/>
                  </a:lnTo>
                  <a:lnTo>
                    <a:pt x="1114044" y="560832"/>
                  </a:lnTo>
                  <a:lnTo>
                    <a:pt x="1112013" y="608570"/>
                  </a:lnTo>
                  <a:lnTo>
                    <a:pt x="1106033" y="655180"/>
                  </a:lnTo>
                  <a:lnTo>
                    <a:pt x="1096268" y="700497"/>
                  </a:lnTo>
                  <a:lnTo>
                    <a:pt x="1082885" y="744353"/>
                  </a:lnTo>
                  <a:lnTo>
                    <a:pt x="1066050" y="786584"/>
                  </a:lnTo>
                  <a:lnTo>
                    <a:pt x="1045929" y="827023"/>
                  </a:lnTo>
                  <a:lnTo>
                    <a:pt x="1022688" y="865503"/>
                  </a:lnTo>
                  <a:lnTo>
                    <a:pt x="996493" y="901860"/>
                  </a:lnTo>
                  <a:lnTo>
                    <a:pt x="967509" y="935926"/>
                  </a:lnTo>
                  <a:lnTo>
                    <a:pt x="935903" y="967536"/>
                  </a:lnTo>
                  <a:lnTo>
                    <a:pt x="901840" y="996524"/>
                  </a:lnTo>
                  <a:lnTo>
                    <a:pt x="865488" y="1022723"/>
                  </a:lnTo>
                  <a:lnTo>
                    <a:pt x="827011" y="1045968"/>
                  </a:lnTo>
                  <a:lnTo>
                    <a:pt x="786575" y="1066093"/>
                  </a:lnTo>
                  <a:lnTo>
                    <a:pt x="744347" y="1082930"/>
                  </a:lnTo>
                  <a:lnTo>
                    <a:pt x="700493" y="1096315"/>
                  </a:lnTo>
                  <a:lnTo>
                    <a:pt x="655178" y="1106082"/>
                  </a:lnTo>
                  <a:lnTo>
                    <a:pt x="608569" y="1112064"/>
                  </a:lnTo>
                  <a:lnTo>
                    <a:pt x="560832" y="1114094"/>
                  </a:lnTo>
                  <a:lnTo>
                    <a:pt x="652165" y="1114094"/>
                  </a:lnTo>
                  <a:lnTo>
                    <a:pt x="702411" y="1103641"/>
                  </a:lnTo>
                  <a:lnTo>
                    <a:pt x="746868" y="1090073"/>
                  </a:lnTo>
                  <a:lnTo>
                    <a:pt x="789677" y="1073005"/>
                  </a:lnTo>
                  <a:lnTo>
                    <a:pt x="830669" y="1052605"/>
                  </a:lnTo>
                  <a:lnTo>
                    <a:pt x="869676" y="1029042"/>
                  </a:lnTo>
                  <a:lnTo>
                    <a:pt x="906530" y="1002484"/>
                  </a:lnTo>
                  <a:lnTo>
                    <a:pt x="941062" y="973100"/>
                  </a:lnTo>
                  <a:lnTo>
                    <a:pt x="973104" y="941057"/>
                  </a:lnTo>
                  <a:lnTo>
                    <a:pt x="1002488" y="906525"/>
                  </a:lnTo>
                  <a:lnTo>
                    <a:pt x="1029045" y="869671"/>
                  </a:lnTo>
                  <a:lnTo>
                    <a:pt x="1052608" y="830664"/>
                  </a:lnTo>
                  <a:lnTo>
                    <a:pt x="1073007" y="789672"/>
                  </a:lnTo>
                  <a:lnTo>
                    <a:pt x="1090074" y="746863"/>
                  </a:lnTo>
                  <a:lnTo>
                    <a:pt x="1103642" y="702407"/>
                  </a:lnTo>
                  <a:lnTo>
                    <a:pt x="1113542" y="656470"/>
                  </a:lnTo>
                  <a:lnTo>
                    <a:pt x="1119605" y="609222"/>
                  </a:lnTo>
                  <a:lnTo>
                    <a:pt x="1121664" y="560832"/>
                  </a:lnTo>
                  <a:lnTo>
                    <a:pt x="1119605" y="512439"/>
                  </a:lnTo>
                  <a:lnTo>
                    <a:pt x="1113542" y="465190"/>
                  </a:lnTo>
                  <a:lnTo>
                    <a:pt x="1103642" y="419252"/>
                  </a:lnTo>
                  <a:lnTo>
                    <a:pt x="1090074" y="374795"/>
                  </a:lnTo>
                  <a:lnTo>
                    <a:pt x="1073007" y="331986"/>
                  </a:lnTo>
                  <a:lnTo>
                    <a:pt x="1052608" y="290994"/>
                  </a:lnTo>
                  <a:lnTo>
                    <a:pt x="1029045" y="251987"/>
                  </a:lnTo>
                  <a:lnTo>
                    <a:pt x="1002488" y="215133"/>
                  </a:lnTo>
                  <a:lnTo>
                    <a:pt x="973104" y="180601"/>
                  </a:lnTo>
                  <a:lnTo>
                    <a:pt x="941062" y="148559"/>
                  </a:lnTo>
                  <a:lnTo>
                    <a:pt x="906530" y="119175"/>
                  </a:lnTo>
                  <a:lnTo>
                    <a:pt x="869676" y="92618"/>
                  </a:lnTo>
                  <a:lnTo>
                    <a:pt x="830669" y="69055"/>
                  </a:lnTo>
                  <a:lnTo>
                    <a:pt x="789677" y="48656"/>
                  </a:lnTo>
                  <a:lnTo>
                    <a:pt x="746868" y="31589"/>
                  </a:lnTo>
                  <a:lnTo>
                    <a:pt x="702411" y="18021"/>
                  </a:lnTo>
                  <a:lnTo>
                    <a:pt x="656473" y="8121"/>
                  </a:lnTo>
                  <a:lnTo>
                    <a:pt x="652564" y="7620"/>
                  </a:lnTo>
                  <a:close/>
                </a:path>
              </a:pathLst>
            </a:custGeom>
            <a:solidFill>
              <a:srgbClr val="000000">
                <a:alpha val="666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4209" y="3483102"/>
              <a:ext cx="245745" cy="245745"/>
            </a:xfrm>
            <a:custGeom>
              <a:avLst/>
              <a:gdLst/>
              <a:ahLst/>
              <a:cxnLst/>
              <a:rect l="l" t="t" r="r" b="b"/>
              <a:pathLst>
                <a:path w="245745" h="245745">
                  <a:moveTo>
                    <a:pt x="214757" y="61468"/>
                  </a:moveTo>
                  <a:lnTo>
                    <a:pt x="217424" y="58928"/>
                  </a:lnTo>
                  <a:lnTo>
                    <a:pt x="220345" y="57404"/>
                  </a:lnTo>
                  <a:lnTo>
                    <a:pt x="223774" y="56261"/>
                  </a:lnTo>
                  <a:lnTo>
                    <a:pt x="226695" y="55626"/>
                  </a:lnTo>
                  <a:lnTo>
                    <a:pt x="230124" y="54864"/>
                  </a:lnTo>
                  <a:lnTo>
                    <a:pt x="233425" y="53340"/>
                  </a:lnTo>
                  <a:lnTo>
                    <a:pt x="236347" y="51435"/>
                  </a:lnTo>
                  <a:lnTo>
                    <a:pt x="239775" y="48895"/>
                  </a:lnTo>
                  <a:lnTo>
                    <a:pt x="242316" y="45847"/>
                  </a:lnTo>
                  <a:lnTo>
                    <a:pt x="243840" y="42545"/>
                  </a:lnTo>
                  <a:lnTo>
                    <a:pt x="244983" y="38735"/>
                  </a:lnTo>
                  <a:lnTo>
                    <a:pt x="245364" y="34671"/>
                  </a:lnTo>
                  <a:lnTo>
                    <a:pt x="244983" y="31368"/>
                  </a:lnTo>
                  <a:lnTo>
                    <a:pt x="244601" y="27940"/>
                  </a:lnTo>
                  <a:lnTo>
                    <a:pt x="243459" y="25018"/>
                  </a:lnTo>
                  <a:lnTo>
                    <a:pt x="234569" y="10795"/>
                  </a:lnTo>
                  <a:lnTo>
                    <a:pt x="210693" y="0"/>
                  </a:lnTo>
                  <a:lnTo>
                    <a:pt x="206629" y="381"/>
                  </a:lnTo>
                  <a:lnTo>
                    <a:pt x="202819" y="1524"/>
                  </a:lnTo>
                  <a:lnTo>
                    <a:pt x="199517" y="3048"/>
                  </a:lnTo>
                  <a:lnTo>
                    <a:pt x="196469" y="5587"/>
                  </a:lnTo>
                  <a:lnTo>
                    <a:pt x="193929" y="8636"/>
                  </a:lnTo>
                  <a:lnTo>
                    <a:pt x="192024" y="11937"/>
                  </a:lnTo>
                  <a:lnTo>
                    <a:pt x="190881" y="14986"/>
                  </a:lnTo>
                  <a:lnTo>
                    <a:pt x="190119" y="18287"/>
                  </a:lnTo>
                  <a:lnTo>
                    <a:pt x="189103" y="21590"/>
                  </a:lnTo>
                  <a:lnTo>
                    <a:pt x="187960" y="24637"/>
                  </a:lnTo>
                  <a:lnTo>
                    <a:pt x="186436" y="27940"/>
                  </a:lnTo>
                  <a:lnTo>
                    <a:pt x="183896" y="30606"/>
                  </a:lnTo>
                  <a:lnTo>
                    <a:pt x="179705" y="34671"/>
                  </a:lnTo>
                  <a:lnTo>
                    <a:pt x="176022" y="37338"/>
                  </a:lnTo>
                  <a:lnTo>
                    <a:pt x="172593" y="38735"/>
                  </a:lnTo>
                  <a:lnTo>
                    <a:pt x="169672" y="39497"/>
                  </a:lnTo>
                  <a:lnTo>
                    <a:pt x="166750" y="39497"/>
                  </a:lnTo>
                  <a:lnTo>
                    <a:pt x="148082" y="21590"/>
                  </a:lnTo>
                  <a:lnTo>
                    <a:pt x="141350" y="13462"/>
                  </a:lnTo>
                  <a:lnTo>
                    <a:pt x="137541" y="9017"/>
                  </a:lnTo>
                  <a:lnTo>
                    <a:pt x="133476" y="4445"/>
                  </a:lnTo>
                  <a:lnTo>
                    <a:pt x="131318" y="2667"/>
                  </a:lnTo>
                  <a:lnTo>
                    <a:pt x="128270" y="1143"/>
                  </a:lnTo>
                  <a:lnTo>
                    <a:pt x="125730" y="381"/>
                  </a:lnTo>
                  <a:lnTo>
                    <a:pt x="122682" y="0"/>
                  </a:lnTo>
                  <a:lnTo>
                    <a:pt x="103250" y="11556"/>
                  </a:lnTo>
                  <a:lnTo>
                    <a:pt x="98425" y="14986"/>
                  </a:lnTo>
                  <a:lnTo>
                    <a:pt x="81280" y="36957"/>
                  </a:lnTo>
                  <a:lnTo>
                    <a:pt x="80518" y="39116"/>
                  </a:lnTo>
                  <a:lnTo>
                    <a:pt x="80137" y="41402"/>
                  </a:lnTo>
                  <a:lnTo>
                    <a:pt x="80137" y="43688"/>
                  </a:lnTo>
                  <a:lnTo>
                    <a:pt x="85725" y="55245"/>
                  </a:lnTo>
                  <a:lnTo>
                    <a:pt x="101473" y="61849"/>
                  </a:lnTo>
                  <a:lnTo>
                    <a:pt x="104775" y="63373"/>
                  </a:lnTo>
                  <a:lnTo>
                    <a:pt x="107823" y="64897"/>
                  </a:lnTo>
                  <a:lnTo>
                    <a:pt x="110744" y="67437"/>
                  </a:lnTo>
                  <a:lnTo>
                    <a:pt x="113411" y="70485"/>
                  </a:lnTo>
                  <a:lnTo>
                    <a:pt x="114808" y="73787"/>
                  </a:lnTo>
                  <a:lnTo>
                    <a:pt x="115950" y="77597"/>
                  </a:lnTo>
                  <a:lnTo>
                    <a:pt x="116332" y="82042"/>
                  </a:lnTo>
                  <a:lnTo>
                    <a:pt x="115950" y="85090"/>
                  </a:lnTo>
                  <a:lnTo>
                    <a:pt x="115570" y="88392"/>
                  </a:lnTo>
                  <a:lnTo>
                    <a:pt x="114426" y="91313"/>
                  </a:lnTo>
                  <a:lnTo>
                    <a:pt x="105537" y="105537"/>
                  </a:lnTo>
                  <a:lnTo>
                    <a:pt x="102870" y="107823"/>
                  </a:lnTo>
                  <a:lnTo>
                    <a:pt x="100330" y="109982"/>
                  </a:lnTo>
                  <a:lnTo>
                    <a:pt x="97663" y="111506"/>
                  </a:lnTo>
                  <a:lnTo>
                    <a:pt x="94742" y="113411"/>
                  </a:lnTo>
                  <a:lnTo>
                    <a:pt x="91694" y="114427"/>
                  </a:lnTo>
                  <a:lnTo>
                    <a:pt x="88392" y="115570"/>
                  </a:lnTo>
                  <a:lnTo>
                    <a:pt x="85090" y="115951"/>
                  </a:lnTo>
                  <a:lnTo>
                    <a:pt x="82042" y="116332"/>
                  </a:lnTo>
                  <a:lnTo>
                    <a:pt x="77978" y="115951"/>
                  </a:lnTo>
                  <a:lnTo>
                    <a:pt x="74168" y="114808"/>
                  </a:lnTo>
                  <a:lnTo>
                    <a:pt x="70485" y="113411"/>
                  </a:lnTo>
                  <a:lnTo>
                    <a:pt x="67437" y="110744"/>
                  </a:lnTo>
                  <a:lnTo>
                    <a:pt x="60071" y="94742"/>
                  </a:lnTo>
                  <a:lnTo>
                    <a:pt x="58928" y="91694"/>
                  </a:lnTo>
                  <a:lnTo>
                    <a:pt x="57404" y="88773"/>
                  </a:lnTo>
                  <a:lnTo>
                    <a:pt x="55245" y="85725"/>
                  </a:lnTo>
                  <a:lnTo>
                    <a:pt x="43688" y="80137"/>
                  </a:lnTo>
                  <a:lnTo>
                    <a:pt x="41401" y="80137"/>
                  </a:lnTo>
                  <a:lnTo>
                    <a:pt x="39116" y="80518"/>
                  </a:lnTo>
                  <a:lnTo>
                    <a:pt x="36957" y="81280"/>
                  </a:lnTo>
                  <a:lnTo>
                    <a:pt x="34290" y="82042"/>
                  </a:lnTo>
                  <a:lnTo>
                    <a:pt x="11557" y="103251"/>
                  </a:lnTo>
                  <a:lnTo>
                    <a:pt x="8255" y="107823"/>
                  </a:lnTo>
                  <a:lnTo>
                    <a:pt x="5588" y="111887"/>
                  </a:lnTo>
                  <a:lnTo>
                    <a:pt x="1524" y="118999"/>
                  </a:lnTo>
                  <a:lnTo>
                    <a:pt x="381" y="121158"/>
                  </a:lnTo>
                  <a:lnTo>
                    <a:pt x="0" y="122682"/>
                  </a:lnTo>
                  <a:lnTo>
                    <a:pt x="381" y="125603"/>
                  </a:lnTo>
                  <a:lnTo>
                    <a:pt x="1143" y="128270"/>
                  </a:lnTo>
                  <a:lnTo>
                    <a:pt x="2667" y="131318"/>
                  </a:lnTo>
                  <a:lnTo>
                    <a:pt x="4445" y="133477"/>
                  </a:lnTo>
                  <a:lnTo>
                    <a:pt x="9017" y="137541"/>
                  </a:lnTo>
                  <a:lnTo>
                    <a:pt x="13462" y="141351"/>
                  </a:lnTo>
                  <a:lnTo>
                    <a:pt x="21590" y="148082"/>
                  </a:lnTo>
                  <a:lnTo>
                    <a:pt x="29083" y="153670"/>
                  </a:lnTo>
                  <a:lnTo>
                    <a:pt x="32131" y="156210"/>
                  </a:lnTo>
                  <a:lnTo>
                    <a:pt x="35051" y="158877"/>
                  </a:lnTo>
                  <a:lnTo>
                    <a:pt x="36957" y="161417"/>
                  </a:lnTo>
                  <a:lnTo>
                    <a:pt x="38735" y="164084"/>
                  </a:lnTo>
                  <a:lnTo>
                    <a:pt x="39497" y="166751"/>
                  </a:lnTo>
                  <a:lnTo>
                    <a:pt x="39497" y="169672"/>
                  </a:lnTo>
                  <a:lnTo>
                    <a:pt x="38735" y="172593"/>
                  </a:lnTo>
                  <a:lnTo>
                    <a:pt x="37338" y="176022"/>
                  </a:lnTo>
                  <a:lnTo>
                    <a:pt x="34671" y="179705"/>
                  </a:lnTo>
                  <a:lnTo>
                    <a:pt x="30607" y="183896"/>
                  </a:lnTo>
                  <a:lnTo>
                    <a:pt x="15240" y="190500"/>
                  </a:lnTo>
                  <a:lnTo>
                    <a:pt x="11938" y="192024"/>
                  </a:lnTo>
                  <a:lnTo>
                    <a:pt x="9017" y="193929"/>
                  </a:lnTo>
                  <a:lnTo>
                    <a:pt x="5588" y="196469"/>
                  </a:lnTo>
                  <a:lnTo>
                    <a:pt x="3048" y="199517"/>
                  </a:lnTo>
                  <a:lnTo>
                    <a:pt x="1524" y="202819"/>
                  </a:lnTo>
                  <a:lnTo>
                    <a:pt x="381" y="206629"/>
                  </a:lnTo>
                  <a:lnTo>
                    <a:pt x="0" y="210693"/>
                  </a:lnTo>
                  <a:lnTo>
                    <a:pt x="381" y="213995"/>
                  </a:lnTo>
                  <a:lnTo>
                    <a:pt x="762" y="217424"/>
                  </a:lnTo>
                  <a:lnTo>
                    <a:pt x="1905" y="220345"/>
                  </a:lnTo>
                  <a:lnTo>
                    <a:pt x="10795" y="234569"/>
                  </a:lnTo>
                  <a:lnTo>
                    <a:pt x="34671" y="245364"/>
                  </a:lnTo>
                  <a:lnTo>
                    <a:pt x="38735" y="244983"/>
                  </a:lnTo>
                  <a:lnTo>
                    <a:pt x="42545" y="243840"/>
                  </a:lnTo>
                  <a:lnTo>
                    <a:pt x="45847" y="242316"/>
                  </a:lnTo>
                  <a:lnTo>
                    <a:pt x="48895" y="239776"/>
                  </a:lnTo>
                  <a:lnTo>
                    <a:pt x="51435" y="236728"/>
                  </a:lnTo>
                  <a:lnTo>
                    <a:pt x="53340" y="233426"/>
                  </a:lnTo>
                  <a:lnTo>
                    <a:pt x="54483" y="230378"/>
                  </a:lnTo>
                  <a:lnTo>
                    <a:pt x="55245" y="227076"/>
                  </a:lnTo>
                  <a:lnTo>
                    <a:pt x="56261" y="223774"/>
                  </a:lnTo>
                  <a:lnTo>
                    <a:pt x="57404" y="220726"/>
                  </a:lnTo>
                  <a:lnTo>
                    <a:pt x="58928" y="217424"/>
                  </a:lnTo>
                  <a:lnTo>
                    <a:pt x="61468" y="214757"/>
                  </a:lnTo>
                  <a:lnTo>
                    <a:pt x="65659" y="211074"/>
                  </a:lnTo>
                  <a:lnTo>
                    <a:pt x="69342" y="208026"/>
                  </a:lnTo>
                  <a:lnTo>
                    <a:pt x="72771" y="206629"/>
                  </a:lnTo>
                  <a:lnTo>
                    <a:pt x="75692" y="205867"/>
                  </a:lnTo>
                  <a:lnTo>
                    <a:pt x="78740" y="205867"/>
                  </a:lnTo>
                  <a:lnTo>
                    <a:pt x="97282" y="223774"/>
                  </a:lnTo>
                  <a:lnTo>
                    <a:pt x="104013" y="231902"/>
                  </a:lnTo>
                  <a:lnTo>
                    <a:pt x="107823" y="236347"/>
                  </a:lnTo>
                  <a:lnTo>
                    <a:pt x="111887" y="240919"/>
                  </a:lnTo>
                  <a:lnTo>
                    <a:pt x="114173" y="242697"/>
                  </a:lnTo>
                  <a:lnTo>
                    <a:pt x="117094" y="244221"/>
                  </a:lnTo>
                  <a:lnTo>
                    <a:pt x="119761" y="244983"/>
                  </a:lnTo>
                  <a:lnTo>
                    <a:pt x="122682" y="245364"/>
                  </a:lnTo>
                  <a:lnTo>
                    <a:pt x="142113" y="233807"/>
                  </a:lnTo>
                  <a:lnTo>
                    <a:pt x="146939" y="230378"/>
                  </a:lnTo>
                  <a:lnTo>
                    <a:pt x="164084" y="208407"/>
                  </a:lnTo>
                  <a:lnTo>
                    <a:pt x="164846" y="206248"/>
                  </a:lnTo>
                  <a:lnTo>
                    <a:pt x="165226" y="203962"/>
                  </a:lnTo>
                  <a:lnTo>
                    <a:pt x="165226" y="201676"/>
                  </a:lnTo>
                  <a:lnTo>
                    <a:pt x="159639" y="190119"/>
                  </a:lnTo>
                  <a:lnTo>
                    <a:pt x="143891" y="183515"/>
                  </a:lnTo>
                  <a:lnTo>
                    <a:pt x="140589" y="181991"/>
                  </a:lnTo>
                  <a:lnTo>
                    <a:pt x="137541" y="180467"/>
                  </a:lnTo>
                  <a:lnTo>
                    <a:pt x="134620" y="177927"/>
                  </a:lnTo>
                  <a:lnTo>
                    <a:pt x="131953" y="174879"/>
                  </a:lnTo>
                  <a:lnTo>
                    <a:pt x="130556" y="171577"/>
                  </a:lnTo>
                  <a:lnTo>
                    <a:pt x="129413" y="167767"/>
                  </a:lnTo>
                  <a:lnTo>
                    <a:pt x="129032" y="163322"/>
                  </a:lnTo>
                  <a:lnTo>
                    <a:pt x="129413" y="160274"/>
                  </a:lnTo>
                  <a:lnTo>
                    <a:pt x="129794" y="156972"/>
                  </a:lnTo>
                  <a:lnTo>
                    <a:pt x="130937" y="154051"/>
                  </a:lnTo>
                  <a:lnTo>
                    <a:pt x="139826" y="139827"/>
                  </a:lnTo>
                  <a:lnTo>
                    <a:pt x="142494" y="137541"/>
                  </a:lnTo>
                  <a:lnTo>
                    <a:pt x="145034" y="135763"/>
                  </a:lnTo>
                  <a:lnTo>
                    <a:pt x="147700" y="133858"/>
                  </a:lnTo>
                  <a:lnTo>
                    <a:pt x="150622" y="131953"/>
                  </a:lnTo>
                  <a:lnTo>
                    <a:pt x="153670" y="130937"/>
                  </a:lnTo>
                  <a:lnTo>
                    <a:pt x="156972" y="129794"/>
                  </a:lnTo>
                  <a:lnTo>
                    <a:pt x="160400" y="129413"/>
                  </a:lnTo>
                  <a:lnTo>
                    <a:pt x="163322" y="129032"/>
                  </a:lnTo>
                  <a:lnTo>
                    <a:pt x="167386" y="129413"/>
                  </a:lnTo>
                  <a:lnTo>
                    <a:pt x="171196" y="130556"/>
                  </a:lnTo>
                  <a:lnTo>
                    <a:pt x="174879" y="131953"/>
                  </a:lnTo>
                  <a:lnTo>
                    <a:pt x="177926" y="134620"/>
                  </a:lnTo>
                  <a:lnTo>
                    <a:pt x="185293" y="150622"/>
                  </a:lnTo>
                  <a:lnTo>
                    <a:pt x="186436" y="153670"/>
                  </a:lnTo>
                  <a:lnTo>
                    <a:pt x="187960" y="156591"/>
                  </a:lnTo>
                  <a:lnTo>
                    <a:pt x="190119" y="159639"/>
                  </a:lnTo>
                  <a:lnTo>
                    <a:pt x="201675" y="165227"/>
                  </a:lnTo>
                  <a:lnTo>
                    <a:pt x="203962" y="165227"/>
                  </a:lnTo>
                  <a:lnTo>
                    <a:pt x="206248" y="164846"/>
                  </a:lnTo>
                  <a:lnTo>
                    <a:pt x="208407" y="164084"/>
                  </a:lnTo>
                  <a:lnTo>
                    <a:pt x="211074" y="163322"/>
                  </a:lnTo>
                  <a:lnTo>
                    <a:pt x="233807" y="142113"/>
                  </a:lnTo>
                  <a:lnTo>
                    <a:pt x="237109" y="137541"/>
                  </a:lnTo>
                  <a:lnTo>
                    <a:pt x="239775" y="133477"/>
                  </a:lnTo>
                  <a:lnTo>
                    <a:pt x="243840" y="126365"/>
                  </a:lnTo>
                  <a:lnTo>
                    <a:pt x="244983" y="124206"/>
                  </a:lnTo>
                  <a:lnTo>
                    <a:pt x="245364" y="122682"/>
                  </a:lnTo>
                  <a:lnTo>
                    <a:pt x="244983" y="119761"/>
                  </a:lnTo>
                  <a:lnTo>
                    <a:pt x="244221" y="117094"/>
                  </a:lnTo>
                  <a:lnTo>
                    <a:pt x="242697" y="114046"/>
                  </a:lnTo>
                  <a:lnTo>
                    <a:pt x="240919" y="111887"/>
                  </a:lnTo>
                  <a:lnTo>
                    <a:pt x="236347" y="107823"/>
                  </a:lnTo>
                  <a:lnTo>
                    <a:pt x="231901" y="104013"/>
                  </a:lnTo>
                  <a:lnTo>
                    <a:pt x="223774" y="97282"/>
                  </a:lnTo>
                  <a:lnTo>
                    <a:pt x="216281" y="91694"/>
                  </a:lnTo>
                  <a:lnTo>
                    <a:pt x="213233" y="89154"/>
                  </a:lnTo>
                  <a:lnTo>
                    <a:pt x="210312" y="86487"/>
                  </a:lnTo>
                  <a:lnTo>
                    <a:pt x="208407" y="83947"/>
                  </a:lnTo>
                  <a:lnTo>
                    <a:pt x="206629" y="81280"/>
                  </a:lnTo>
                  <a:lnTo>
                    <a:pt x="205867" y="78740"/>
                  </a:lnTo>
                  <a:lnTo>
                    <a:pt x="205867" y="75692"/>
                  </a:lnTo>
                  <a:lnTo>
                    <a:pt x="206629" y="72771"/>
                  </a:lnTo>
                  <a:lnTo>
                    <a:pt x="208025" y="69342"/>
                  </a:lnTo>
                  <a:lnTo>
                    <a:pt x="210693" y="65659"/>
                  </a:lnTo>
                  <a:lnTo>
                    <a:pt x="214757" y="614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4" y="2283079"/>
            <a:ext cx="4265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i="0" spc="55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07195" y="2072639"/>
            <a:ext cx="337185" cy="1103630"/>
          </a:xfrm>
          <a:custGeom>
            <a:avLst/>
            <a:gdLst/>
            <a:ahLst/>
            <a:cxnLst/>
            <a:rect l="l" t="t" r="r" b="b"/>
            <a:pathLst>
              <a:path w="337184" h="1103630">
                <a:moveTo>
                  <a:pt x="0" y="1103376"/>
                </a:moveTo>
                <a:lnTo>
                  <a:pt x="336803" y="1103376"/>
                </a:lnTo>
                <a:lnTo>
                  <a:pt x="336803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55064"/>
            <a:ext cx="9144000" cy="3488690"/>
            <a:chOff x="0" y="1655064"/>
            <a:chExt cx="9144000" cy="3488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55064"/>
              <a:ext cx="9144000" cy="34427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639055"/>
              <a:ext cx="4615180" cy="504825"/>
            </a:xfrm>
            <a:custGeom>
              <a:avLst/>
              <a:gdLst/>
              <a:ahLst/>
              <a:cxnLst/>
              <a:rect l="l" t="t" r="r" b="b"/>
              <a:pathLst>
                <a:path w="4615180" h="504825">
                  <a:moveTo>
                    <a:pt x="0" y="504443"/>
                  </a:moveTo>
                  <a:lnTo>
                    <a:pt x="4614672" y="504443"/>
                  </a:lnTo>
                  <a:lnTo>
                    <a:pt x="4614672" y="0"/>
                  </a:lnTo>
                  <a:lnTo>
                    <a:pt x="0" y="0"/>
                  </a:lnTo>
                  <a:lnTo>
                    <a:pt x="0" y="504443"/>
                  </a:lnTo>
                  <a:close/>
                </a:path>
              </a:pathLst>
            </a:custGeom>
            <a:solidFill>
              <a:srgbClr val="16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0567" y="601217"/>
            <a:ext cx="578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i="0" spc="-75" dirty="0">
                <a:solidFill>
                  <a:srgbClr val="666666"/>
                </a:solidFill>
                <a:latin typeface="Trebuchet MS"/>
                <a:cs typeface="Trebuchet MS"/>
              </a:rPr>
              <a:t>What is Interaction Design</a:t>
            </a:r>
            <a:r>
              <a:rPr sz="3600" i="0" spc="-5" dirty="0">
                <a:solidFill>
                  <a:srgbClr val="666666"/>
                </a:solidFill>
                <a:latin typeface="Trebuchet MS"/>
                <a:cs typeface="Trebuchet MS"/>
              </a:rPr>
              <a:t>?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4671" y="4634483"/>
            <a:ext cx="4529455" cy="504825"/>
          </a:xfrm>
          <a:custGeom>
            <a:avLst/>
            <a:gdLst/>
            <a:ahLst/>
            <a:cxnLst/>
            <a:rect l="l" t="t" r="r" b="b"/>
            <a:pathLst>
              <a:path w="4529455" h="504825">
                <a:moveTo>
                  <a:pt x="0" y="504443"/>
                </a:moveTo>
                <a:lnTo>
                  <a:pt x="4529328" y="504443"/>
                </a:lnTo>
                <a:lnTo>
                  <a:pt x="4529328" y="0"/>
                </a:lnTo>
                <a:lnTo>
                  <a:pt x="0" y="0"/>
                </a:lnTo>
                <a:lnTo>
                  <a:pt x="0" y="504443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33490" y="4704384"/>
            <a:ext cx="2673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lang="en-ID" sz="10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lang="en-ID" sz="1000" spc="-8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userpeek.com</a:t>
            </a:r>
            <a:r>
              <a:rPr lang="en-ID" sz="10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/blog/what-makes-a-good-</a:t>
            </a:r>
            <a:r>
              <a:rPr lang="en-ID" sz="1000" spc="-8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ux</a:t>
            </a:r>
            <a:r>
              <a:rPr lang="en-ID" sz="10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-designer/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7744" y="1647444"/>
            <a:ext cx="1129665" cy="88900"/>
          </a:xfrm>
          <a:custGeom>
            <a:avLst/>
            <a:gdLst/>
            <a:ahLst/>
            <a:cxnLst/>
            <a:rect l="l" t="t" r="r" b="b"/>
            <a:pathLst>
              <a:path w="1129664" h="88900">
                <a:moveTo>
                  <a:pt x="1129284" y="0"/>
                </a:moveTo>
                <a:lnTo>
                  <a:pt x="0" y="0"/>
                </a:lnTo>
                <a:lnTo>
                  <a:pt x="0" y="88391"/>
                </a:lnTo>
                <a:lnTo>
                  <a:pt x="1129284" y="88391"/>
                </a:lnTo>
                <a:lnTo>
                  <a:pt x="1129284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47A1F0ED-7FD5-48F6-1DDF-9F6C1819B0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61950" y="4800396"/>
            <a:ext cx="3735704" cy="18787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b="1" spc="70" dirty="0">
                <a:latin typeface="Trebuchet MS"/>
                <a:cs typeface="Trebuchet MS"/>
              </a:rPr>
              <a:t>HCI</a:t>
            </a:r>
            <a:r>
              <a:rPr b="1" spc="-380" dirty="0">
                <a:solidFill>
                  <a:srgbClr val="FFD966"/>
                </a:solidFill>
                <a:latin typeface="Trebuchet MS"/>
                <a:cs typeface="Trebuchet MS"/>
              </a:rPr>
              <a:t>|</a:t>
            </a:r>
            <a:r>
              <a:rPr b="1" spc="490" dirty="0">
                <a:solidFill>
                  <a:srgbClr val="FFD966"/>
                </a:solidFill>
                <a:latin typeface="Trebuchet MS"/>
                <a:cs typeface="Trebuchet MS"/>
              </a:rPr>
              <a:t> </a:t>
            </a:r>
            <a:r>
              <a:rPr lang="en-US" spc="95" dirty="0"/>
              <a:t>Computer Science Department – BINUS</a:t>
            </a:r>
            <a:endParaRPr spc="9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1726</Words>
  <Application>Microsoft Macintosh PowerPoint</Application>
  <PresentationFormat>On-screen Show (16:9)</PresentationFormat>
  <Paragraphs>295</Paragraphs>
  <Slides>46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MT</vt:lpstr>
      <vt:lpstr>Calibri</vt:lpstr>
      <vt:lpstr>Lucida Sans Unicode</vt:lpstr>
      <vt:lpstr>Nunito</vt:lpstr>
      <vt:lpstr>Segoe UI Symbol</vt:lpstr>
      <vt:lpstr>Trebuchet MS</vt:lpstr>
      <vt:lpstr>Office Theme</vt:lpstr>
      <vt:lpstr>Session 2 : C o n c e p t u a l Interaction Design &amp;  C o g n i t i v e   A s p e c t s</vt:lpstr>
      <vt:lpstr>PowerPoint Presentation</vt:lpstr>
      <vt:lpstr>Review Last week Session:</vt:lpstr>
      <vt:lpstr>Web Application VS Website</vt:lpstr>
      <vt:lpstr>Web Application VS Website</vt:lpstr>
      <vt:lpstr>Session Learning Outcomes</vt:lpstr>
      <vt:lpstr>AGENDA</vt:lpstr>
      <vt:lpstr>Introduction</vt:lpstr>
      <vt:lpstr>What is Interaction Design?</vt:lpstr>
      <vt:lpstr>PowerPoint Presentation</vt:lpstr>
      <vt:lpstr>The desig“n of spaces</vt:lpstr>
      <vt:lpstr>Definition</vt:lpstr>
      <vt:lpstr>SCOPE OF INTERACTION DESIGN</vt:lpstr>
      <vt:lpstr>PURPOSE AND BENEFITS OF IMPLEMENTATION</vt:lpstr>
      <vt:lpstr>INTERACTION DESIGN OBJECTIVES</vt:lpstr>
      <vt:lpstr>Whether the products we develop are really needed and capable solve user problems ?</vt:lpstr>
      <vt:lpstr>1</vt:lpstr>
      <vt:lpstr>CHARACTERISTICS OF INTERACTION DESIGN</vt:lpstr>
      <vt:lpstr>INTERACTION DESIGN CHARACTERISTICS (1)</vt:lpstr>
      <vt:lpstr>HOW IMPORTANT IS ENGAGING USERS?</vt:lpstr>
      <vt:lpstr>KARAKTERISTIK DESAIN INTERAKSI (2)</vt:lpstr>
      <vt:lpstr>USABILITY GOALS</vt:lpstr>
      <vt:lpstr>USER EXPERIENCE OBJECTIVES</vt:lpstr>
      <vt:lpstr>“Usability Goal  and User Experience</vt:lpstr>
      <vt:lpstr>KARAKTERISTIK DESAIN INTERAKSI (3)</vt:lpstr>
      <vt:lpstr>MENGAPA BERSIFAT ITERATIF ?</vt:lpstr>
      <vt:lpstr>PRINCIPLES OF INTERACTION DESIGN</vt:lpstr>
      <vt:lpstr>DESIGN PRINCIPLES</vt:lpstr>
      <vt:lpstr>PRINCIPLES OF INTERACTION DESIGN (1)</vt:lpstr>
      <vt:lpstr>VISIBILITY</vt:lpstr>
      <vt:lpstr>PowerPoint Presentation</vt:lpstr>
      <vt:lpstr>PRINCIPLES OF INTERACTION DESIGN (2)</vt:lpstr>
      <vt:lpstr>FEEDBACK</vt:lpstr>
      <vt:lpstr>PRINCIPLES OF INTERACTION DESIGN (3)</vt:lpstr>
      <vt:lpstr>CONSTRAINTS</vt:lpstr>
      <vt:lpstr>PRINCIPLES OF INTERACTION DESIGN (4)</vt:lpstr>
      <vt:lpstr>CONSISTENCY (1)</vt:lpstr>
      <vt:lpstr>CONSISTENCY (2)</vt:lpstr>
      <vt:lpstr>PRINCIPLES OF INTERACTION DESIGN (5)</vt:lpstr>
      <vt:lpstr>AFFORDANCE</vt:lpstr>
      <vt:lpstr>EXAMPLES OF DESIGN PRINCIPLES (1)</vt:lpstr>
      <vt:lpstr>EXAMPLES OF DESIGN PRINCIPLES (2)</vt:lpstr>
      <vt:lpstr>PowerPoint Presentation</vt:lpstr>
      <vt:lpstr>Thank you, Any  Questions?</vt:lpstr>
      <vt:lpstr>References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: C o n c e p t u a l Interaction Design &amp;  C o g n i t i v e   A s p e c t s</dc:title>
  <cp:lastModifiedBy>Ida Bagus Kerthyayana Manuaba</cp:lastModifiedBy>
  <cp:revision>1</cp:revision>
  <dcterms:created xsi:type="dcterms:W3CDTF">2023-09-16T11:31:18Z</dcterms:created>
  <dcterms:modified xsi:type="dcterms:W3CDTF">2023-09-18T11:47:33Z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2023-09-16T00:00:00Z</vt:filetime>
  </property>
  <property fmtid="{D5CDD505-2E9C-101B-9397-08002B2CF9AE}" pid="3" name="Creator">
    <vt:lpwstr>PDFium</vt:lpwstr>
  </property>
  <property fmtid="{D5CDD505-2E9C-101B-9397-08002B2CF9AE}" pid="4" name="LastSaved">
    <vt:filetime>2023-09-16T00:00:00Z</vt:filetime>
  </property>
</Properties>
</file>