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 algn="ctr">
              <a:spcBef>
                <a:spcPts val="500"/>
              </a:spcBef>
              <a:buSzTx/>
              <a:buNone/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2"/>
          <p:cNvSpPr txBox="1"/>
          <p:nvPr/>
        </p:nvSpPr>
        <p:spPr>
          <a:xfrm>
            <a:off x="323305" y="203879"/>
            <a:ext cx="8252461" cy="80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1.  Given the following key values,  show what the data structures would look like after insertions </a:t>
            </a:r>
            <a:endParaRPr sz="3200"/>
          </a:p>
          <a:p>
            <a:pPr>
              <a:defRPr sz="1600"/>
            </a:pPr>
            <a:r>
              <a:t>           27 53 13 10 138 109 49 174 26 24</a:t>
            </a:r>
            <a:endParaRPr sz="3200"/>
          </a:p>
          <a:p>
            <a:pPr>
              <a:defRPr sz="1600"/>
            </a:pPr>
            <a:r>
              <a:t>(no preprocessing necessary:  p</a:t>
            </a:r>
            <a:r>
              <a:rPr baseline="-25000"/>
              <a:t>k </a:t>
            </a:r>
            <a:r>
              <a:t>= key)</a:t>
            </a:r>
          </a:p>
        </p:txBody>
      </p:sp>
      <p:sp>
        <p:nvSpPr>
          <p:cNvPr id="95" name="TextBox 1"/>
          <p:cNvSpPr txBox="1"/>
          <p:nvPr/>
        </p:nvSpPr>
        <p:spPr>
          <a:xfrm>
            <a:off x="3093720" y="-80963"/>
            <a:ext cx="167011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Hashing Lab</a:t>
            </a:r>
          </a:p>
        </p:txBody>
      </p:sp>
      <p:sp>
        <p:nvSpPr>
          <p:cNvPr id="96" name="Text Box 3"/>
          <p:cNvSpPr txBox="1"/>
          <p:nvPr/>
        </p:nvSpPr>
        <p:spPr>
          <a:xfrm>
            <a:off x="375919" y="1016905"/>
            <a:ext cx="4572160" cy="374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AutoNum type="alphaLcPeriod" startAt="1"/>
              <a:defRPr sz="1600"/>
            </a:pPr>
            <a:r>
              <a:t>Linear array of 10 elements using division hashing</a:t>
            </a:r>
          </a:p>
          <a:p>
            <a:pPr>
              <a:defRPr sz="1600"/>
            </a:pPr>
            <a:r>
              <a:t>and the linear-quotient collision path algorithm</a:t>
            </a:r>
          </a:p>
          <a:p>
            <a:pPr>
              <a:defRPr sz="1600"/>
            </a:pPr>
            <a:r>
              <a:t>N = 13, 4k+3 prime = </a:t>
            </a:r>
            <a:r>
              <a:rPr b="1"/>
              <a:t>19</a:t>
            </a:r>
            <a:endParaRPr b="1"/>
          </a:p>
          <a:p>
            <a:pPr>
              <a:defRPr b="1" sz="1600"/>
            </a:pPr>
          </a:p>
          <a:p>
            <a:pPr>
              <a:defRPr b="1" sz="1600"/>
            </a:pPr>
            <a:r>
              <a:t>LQHashing:</a:t>
            </a:r>
          </a:p>
          <a:p>
            <a:pPr>
              <a:defRPr sz="1600"/>
            </a:pPr>
            <a:r>
              <a:t>1. i</a:t>
            </a:r>
            <a:r>
              <a:rPr sz="1200"/>
              <a:t>p</a:t>
            </a:r>
            <a:r>
              <a:t> = pk % N</a:t>
            </a:r>
          </a:p>
          <a:p>
            <a:pPr>
              <a:defRPr sz="1600"/>
            </a:pPr>
            <a:r>
              <a:t>2. q=pk/N</a:t>
            </a:r>
          </a:p>
          <a:p>
            <a:pPr>
              <a:defRPr sz="1600"/>
            </a:pPr>
            <a:r>
              <a:t>    if (q%N != 0)</a:t>
            </a:r>
          </a:p>
          <a:p>
            <a:pPr>
              <a:defRPr sz="1600"/>
            </a:pPr>
            <a:r>
              <a:t>        offset = q</a:t>
            </a:r>
          </a:p>
          <a:p>
            <a:pPr>
              <a:defRPr sz="1600"/>
            </a:pPr>
            <a:r>
              <a:t>    else</a:t>
            </a:r>
          </a:p>
          <a:p>
            <a:pPr>
              <a:defRPr sz="1600"/>
            </a:pPr>
            <a:r>
              <a:t>        offset = 4k+3 prime</a:t>
            </a:r>
          </a:p>
          <a:p>
            <a:pPr>
              <a:defRPr sz="1600"/>
            </a:pPr>
            <a:r>
              <a:t>3. While collisions:</a:t>
            </a:r>
          </a:p>
          <a:p>
            <a:pPr>
              <a:defRPr sz="1600"/>
            </a:pPr>
            <a:r>
              <a:t>         i</a:t>
            </a:r>
            <a:r>
              <a:rPr sz="1200"/>
              <a:t>p</a:t>
            </a:r>
            <a:r>
              <a:rPr baseline="30000" sz="1200"/>
              <a:t>’</a:t>
            </a:r>
            <a:r>
              <a:t> = (i</a:t>
            </a:r>
            <a:r>
              <a:rPr sz="1200"/>
              <a:t>p</a:t>
            </a:r>
            <a:r>
              <a:t> + offset) % N</a:t>
            </a:r>
          </a:p>
          <a:p>
            <a:pPr>
              <a:defRPr sz="1600"/>
            </a:pPr>
            <a:r>
              <a:t>4. Set Array[i</a:t>
            </a:r>
            <a:r>
              <a:rPr sz="1200"/>
              <a:t>p</a:t>
            </a:r>
            <a:r>
              <a:t>]=key</a:t>
            </a:r>
          </a:p>
          <a:p>
            <a:pPr>
              <a:defRPr sz="1600"/>
            </a:pPr>
          </a:p>
        </p:txBody>
      </p:sp>
      <p:sp>
        <p:nvSpPr>
          <p:cNvPr id="97" name="Rectangle 5"/>
          <p:cNvSpPr/>
          <p:nvPr/>
        </p:nvSpPr>
        <p:spPr>
          <a:xfrm>
            <a:off x="292554" y="1942419"/>
            <a:ext cx="2408240" cy="267856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grpSp>
        <p:nvGrpSpPr>
          <p:cNvPr id="100" name="Rectangle 29"/>
          <p:cNvGrpSpPr/>
          <p:nvPr/>
        </p:nvGrpSpPr>
        <p:grpSpPr>
          <a:xfrm>
            <a:off x="3145532" y="1640108"/>
            <a:ext cx="1277938" cy="3291123"/>
            <a:chOff x="0" y="0"/>
            <a:chExt cx="1277937" cy="3291121"/>
          </a:xfrm>
        </p:grpSpPr>
        <p:sp>
          <p:nvSpPr>
            <p:cNvPr id="98" name="Rectangle"/>
            <p:cNvSpPr/>
            <p:nvPr/>
          </p:nvSpPr>
          <p:spPr>
            <a:xfrm>
              <a:off x="-1" y="0"/>
              <a:ext cx="1277939" cy="329112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2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99" name="Array:"/>
            <p:cNvSpPr txBox="1"/>
            <p:nvPr/>
          </p:nvSpPr>
          <p:spPr>
            <a:xfrm>
              <a:off x="50482" y="4762"/>
              <a:ext cx="1176973" cy="3114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Array:</a:t>
              </a:r>
            </a:p>
          </p:txBody>
        </p:sp>
      </p:grpSp>
      <p:grpSp>
        <p:nvGrpSpPr>
          <p:cNvPr id="116" name="Group 1"/>
          <p:cNvGrpSpPr/>
          <p:nvPr/>
        </p:nvGrpSpPr>
        <p:grpSpPr>
          <a:xfrm>
            <a:off x="3357553" y="1923808"/>
            <a:ext cx="748085" cy="2960146"/>
            <a:chOff x="0" y="0"/>
            <a:chExt cx="748083" cy="2960144"/>
          </a:xfrm>
        </p:grpSpPr>
        <p:grpSp>
          <p:nvGrpSpPr>
            <p:cNvPr id="114" name="Group 2"/>
            <p:cNvGrpSpPr/>
            <p:nvPr/>
          </p:nvGrpSpPr>
          <p:grpSpPr>
            <a:xfrm>
              <a:off x="288485" y="7167"/>
              <a:ext cx="459599" cy="2952978"/>
              <a:chOff x="0" y="0"/>
              <a:chExt cx="459597" cy="2952977"/>
            </a:xfrm>
          </p:grpSpPr>
          <p:sp>
            <p:nvSpPr>
              <p:cNvPr id="101" name="Rectangle 7"/>
              <p:cNvSpPr/>
              <p:nvPr/>
            </p:nvSpPr>
            <p:spPr>
              <a:xfrm>
                <a:off x="1" y="0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  <p:sp>
            <p:nvSpPr>
              <p:cNvPr id="102" name="Rectangle 8"/>
              <p:cNvSpPr/>
              <p:nvPr/>
            </p:nvSpPr>
            <p:spPr>
              <a:xfrm>
                <a:off x="4" y="229510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27</a:t>
                </a:r>
              </a:p>
            </p:txBody>
          </p:sp>
          <p:sp>
            <p:nvSpPr>
              <p:cNvPr id="103" name="Rectangle 9"/>
              <p:cNvSpPr/>
              <p:nvPr/>
            </p:nvSpPr>
            <p:spPr>
              <a:xfrm>
                <a:off x="1" y="459020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26</a:t>
                </a:r>
              </a:p>
            </p:txBody>
          </p:sp>
          <p:sp>
            <p:nvSpPr>
              <p:cNvPr id="104" name="Rectangle 10"/>
              <p:cNvSpPr/>
              <p:nvPr/>
            </p:nvSpPr>
            <p:spPr>
              <a:xfrm>
                <a:off x="1" y="688530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109</a:t>
                </a:r>
              </a:p>
            </p:txBody>
          </p:sp>
          <p:sp>
            <p:nvSpPr>
              <p:cNvPr id="105" name="Rectangle 11"/>
              <p:cNvSpPr/>
              <p:nvPr/>
            </p:nvSpPr>
            <p:spPr>
              <a:xfrm>
                <a:off x="1" y="918040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Null</a:t>
                </a:r>
              </a:p>
            </p:txBody>
          </p:sp>
          <p:sp>
            <p:nvSpPr>
              <p:cNvPr id="106" name="Rectangle 12"/>
              <p:cNvSpPr/>
              <p:nvPr/>
            </p:nvSpPr>
            <p:spPr>
              <a:xfrm>
                <a:off x="1" y="1147550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53</a:t>
                </a:r>
              </a:p>
            </p:txBody>
          </p:sp>
          <p:sp>
            <p:nvSpPr>
              <p:cNvPr id="107" name="Rectangle 13"/>
              <p:cNvSpPr/>
              <p:nvPr/>
            </p:nvSpPr>
            <p:spPr>
              <a:xfrm>
                <a:off x="0" y="1377060"/>
                <a:ext cx="454835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49</a:t>
                </a:r>
              </a:p>
            </p:txBody>
          </p:sp>
          <p:sp>
            <p:nvSpPr>
              <p:cNvPr id="108" name="Rectangle 14"/>
              <p:cNvSpPr/>
              <p:nvPr/>
            </p:nvSpPr>
            <p:spPr>
              <a:xfrm>
                <a:off x="1" y="1606571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Null</a:t>
                </a:r>
              </a:p>
            </p:txBody>
          </p:sp>
          <p:sp>
            <p:nvSpPr>
              <p:cNvPr id="109" name="Rectangle 15"/>
              <p:cNvSpPr/>
              <p:nvPr/>
            </p:nvSpPr>
            <p:spPr>
              <a:xfrm>
                <a:off x="1" y="1836081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138</a:t>
                </a:r>
              </a:p>
            </p:txBody>
          </p:sp>
          <p:sp>
            <p:nvSpPr>
              <p:cNvPr id="110" name="Rectangle 17"/>
              <p:cNvSpPr/>
              <p:nvPr/>
            </p:nvSpPr>
            <p:spPr>
              <a:xfrm>
                <a:off x="1" y="2050176"/>
                <a:ext cx="454836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Null</a:t>
                </a:r>
              </a:p>
            </p:txBody>
          </p:sp>
          <p:sp>
            <p:nvSpPr>
              <p:cNvPr id="111" name="Rectangle 19"/>
              <p:cNvSpPr/>
              <p:nvPr/>
            </p:nvSpPr>
            <p:spPr>
              <a:xfrm>
                <a:off x="4763" y="2726224"/>
                <a:ext cx="454835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24</a:t>
                </a:r>
              </a:p>
            </p:txBody>
          </p:sp>
          <p:sp>
            <p:nvSpPr>
              <p:cNvPr id="112" name="Rectangle 17"/>
              <p:cNvSpPr/>
              <p:nvPr/>
            </p:nvSpPr>
            <p:spPr>
              <a:xfrm>
                <a:off x="2059" y="2272655"/>
                <a:ext cx="45141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113" name="Rectangle 17"/>
              <p:cNvSpPr/>
              <p:nvPr/>
            </p:nvSpPr>
            <p:spPr>
              <a:xfrm>
                <a:off x="2056" y="2501937"/>
                <a:ext cx="452094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174</a:t>
                </a:r>
              </a:p>
            </p:txBody>
          </p:sp>
        </p:grpSp>
        <p:sp>
          <p:nvSpPr>
            <p:cNvPr id="115" name="TextBox 27"/>
            <p:cNvSpPr txBox="1"/>
            <p:nvPr/>
          </p:nvSpPr>
          <p:spPr>
            <a:xfrm>
              <a:off x="-1" y="0"/>
              <a:ext cx="281941" cy="2877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spcBef>
                  <a:spcPts val="100"/>
                </a:spcBef>
                <a:defRPr b="1" sz="1400"/>
              </a:pPr>
              <a:r>
                <a:t>0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1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2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3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4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5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6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7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8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9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10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11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12</a:t>
              </a:r>
            </a:p>
          </p:txBody>
        </p:sp>
      </p:grpSp>
      <p:sp>
        <p:nvSpPr>
          <p:cNvPr id="117" name="Text Box 3"/>
          <p:cNvSpPr txBox="1"/>
          <p:nvPr/>
        </p:nvSpPr>
        <p:spPr>
          <a:xfrm>
            <a:off x="5122354" y="1004051"/>
            <a:ext cx="3624234" cy="1264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lphaLcPeriod" startAt="2"/>
              <a:defRPr sz="1600"/>
            </a:pPr>
            <a:r>
              <a:t>Bucket hashing of 10 elements (N=10) i</a:t>
            </a:r>
            <a:r>
              <a:rPr sz="1200"/>
              <a:t>p</a:t>
            </a:r>
            <a:r>
              <a:t> = (p</a:t>
            </a:r>
            <a:r>
              <a:rPr baseline="-25000"/>
              <a:t>k</a:t>
            </a:r>
            <a:r>
              <a:t>) % N</a:t>
            </a:r>
          </a:p>
          <a:p>
            <a:pPr marL="342900" indent="-342900">
              <a:buSzPct val="100000"/>
              <a:buAutoNum type="alphaLcPeriod" startAt="2"/>
              <a:defRPr b="1" sz="1600"/>
            </a:pPr>
          </a:p>
          <a:p>
            <a:pPr>
              <a:defRPr b="1" sz="1600"/>
            </a:pPr>
          </a:p>
        </p:txBody>
      </p:sp>
      <p:grpSp>
        <p:nvGrpSpPr>
          <p:cNvPr id="120" name="Rectangle 29"/>
          <p:cNvGrpSpPr/>
          <p:nvPr/>
        </p:nvGrpSpPr>
        <p:grpSpPr>
          <a:xfrm>
            <a:off x="5226901" y="1743522"/>
            <a:ext cx="3084342" cy="2763166"/>
            <a:chOff x="0" y="0"/>
            <a:chExt cx="3084340" cy="2763164"/>
          </a:xfrm>
        </p:grpSpPr>
        <p:sp>
          <p:nvSpPr>
            <p:cNvPr id="118" name="Rectangle"/>
            <p:cNvSpPr/>
            <p:nvPr/>
          </p:nvSpPr>
          <p:spPr>
            <a:xfrm>
              <a:off x="0" y="-1"/>
              <a:ext cx="3084341" cy="2763166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200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119" name="Array:"/>
            <p:cNvSpPr txBox="1"/>
            <p:nvPr/>
          </p:nvSpPr>
          <p:spPr>
            <a:xfrm>
              <a:off x="96202" y="4762"/>
              <a:ext cx="2891937" cy="219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1600"/>
              </a:lvl1pPr>
            </a:lstStyle>
            <a:p>
              <a:pPr/>
              <a:r>
                <a:t>Array:</a:t>
              </a:r>
            </a:p>
          </p:txBody>
        </p:sp>
      </p:grpSp>
      <p:grpSp>
        <p:nvGrpSpPr>
          <p:cNvPr id="133" name="Group 33"/>
          <p:cNvGrpSpPr/>
          <p:nvPr/>
        </p:nvGrpSpPr>
        <p:grpSpPr>
          <a:xfrm>
            <a:off x="5425010" y="2003678"/>
            <a:ext cx="654446" cy="2299514"/>
            <a:chOff x="0" y="0"/>
            <a:chExt cx="654444" cy="2299513"/>
          </a:xfrm>
        </p:grpSpPr>
        <p:grpSp>
          <p:nvGrpSpPr>
            <p:cNvPr id="131" name="Group 2"/>
            <p:cNvGrpSpPr/>
            <p:nvPr/>
          </p:nvGrpSpPr>
          <p:grpSpPr>
            <a:xfrm>
              <a:off x="199604" y="7167"/>
              <a:ext cx="454841" cy="2292347"/>
              <a:chOff x="0" y="0"/>
              <a:chExt cx="454840" cy="2292346"/>
            </a:xfrm>
          </p:grpSpPr>
          <p:sp>
            <p:nvSpPr>
              <p:cNvPr id="121" name="Rectangle 7"/>
              <p:cNvSpPr/>
              <p:nvPr/>
            </p:nvSpPr>
            <p:spPr>
              <a:xfrm>
                <a:off x="1" y="0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4" y="229510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Null</a:t>
                </a:r>
              </a:p>
            </p:txBody>
          </p:sp>
          <p:sp>
            <p:nvSpPr>
              <p:cNvPr id="123" name="Rectangle 9"/>
              <p:cNvSpPr/>
              <p:nvPr/>
            </p:nvSpPr>
            <p:spPr>
              <a:xfrm>
                <a:off x="1" y="459020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Null</a:t>
                </a:r>
              </a:p>
            </p:txBody>
          </p:sp>
          <p:sp>
            <p:nvSpPr>
              <p:cNvPr id="124" name="Rectangle 10"/>
              <p:cNvSpPr/>
              <p:nvPr/>
            </p:nvSpPr>
            <p:spPr>
              <a:xfrm>
                <a:off x="1" y="688531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53</a:t>
                </a:r>
              </a:p>
            </p:txBody>
          </p:sp>
          <p:sp>
            <p:nvSpPr>
              <p:cNvPr id="125" name="Rectangle 11"/>
              <p:cNvSpPr/>
              <p:nvPr/>
            </p:nvSpPr>
            <p:spPr>
              <a:xfrm>
                <a:off x="1" y="918041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174</a:t>
                </a:r>
              </a:p>
            </p:txBody>
          </p:sp>
          <p:sp>
            <p:nvSpPr>
              <p:cNvPr id="126" name="Rectangle 12"/>
              <p:cNvSpPr/>
              <p:nvPr/>
            </p:nvSpPr>
            <p:spPr>
              <a:xfrm>
                <a:off x="1" y="1147551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null</a:t>
                </a:r>
              </a:p>
            </p:txBody>
          </p:sp>
          <p:sp>
            <p:nvSpPr>
              <p:cNvPr id="127" name="Rectangle 13"/>
              <p:cNvSpPr/>
              <p:nvPr/>
            </p:nvSpPr>
            <p:spPr>
              <a:xfrm>
                <a:off x="-1" y="1377062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26</a:t>
                </a:r>
              </a:p>
            </p:txBody>
          </p:sp>
          <p:sp>
            <p:nvSpPr>
              <p:cNvPr id="128" name="Rectangle 14"/>
              <p:cNvSpPr/>
              <p:nvPr/>
            </p:nvSpPr>
            <p:spPr>
              <a:xfrm>
                <a:off x="1" y="1606572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27</a:t>
                </a:r>
              </a:p>
            </p:txBody>
          </p:sp>
          <p:sp>
            <p:nvSpPr>
              <p:cNvPr id="129" name="Rectangle 15"/>
              <p:cNvSpPr/>
              <p:nvPr/>
            </p:nvSpPr>
            <p:spPr>
              <a:xfrm>
                <a:off x="1" y="1836083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138</a:t>
                </a:r>
              </a:p>
            </p:txBody>
          </p:sp>
          <p:sp>
            <p:nvSpPr>
              <p:cNvPr id="130" name="Rectangle 16"/>
              <p:cNvSpPr/>
              <p:nvPr/>
            </p:nvSpPr>
            <p:spPr>
              <a:xfrm>
                <a:off x="1" y="2065593"/>
                <a:ext cx="454837" cy="22675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b="1" sz="1000">
                    <a:solidFill>
                      <a:srgbClr val="FF0000"/>
                    </a:solidFill>
                  </a:defRPr>
                </a:lvl1pPr>
              </a:lstStyle>
              <a:p>
                <a:pPr/>
                <a:r>
                  <a:t>109</a:t>
                </a:r>
              </a:p>
            </p:txBody>
          </p:sp>
        </p:grpSp>
        <p:sp>
          <p:nvSpPr>
            <p:cNvPr id="132" name="TextBox 27"/>
            <p:cNvSpPr txBox="1"/>
            <p:nvPr/>
          </p:nvSpPr>
          <p:spPr>
            <a:xfrm>
              <a:off x="-1" y="0"/>
              <a:ext cx="193041" cy="2230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spcBef>
                  <a:spcPts val="100"/>
                </a:spcBef>
                <a:defRPr b="1" sz="1400"/>
              </a:pPr>
              <a:r>
                <a:t>0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1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2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3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4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5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6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7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8</a:t>
              </a:r>
            </a:p>
            <a:p>
              <a:pPr algn="r">
                <a:spcBef>
                  <a:spcPts val="100"/>
                </a:spcBef>
                <a:defRPr b="1" sz="1400"/>
              </a:pPr>
              <a:r>
                <a:t>9</a:t>
              </a:r>
            </a:p>
          </p:txBody>
        </p:sp>
      </p:grpSp>
      <p:sp>
        <p:nvSpPr>
          <p:cNvPr id="134" name="Rectangle 10"/>
          <p:cNvSpPr/>
          <p:nvPr/>
        </p:nvSpPr>
        <p:spPr>
          <a:xfrm>
            <a:off x="6561149" y="2630537"/>
            <a:ext cx="454837" cy="226754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b="1" sz="1000">
                <a:solidFill>
                  <a:srgbClr val="FF0000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35" name="Line"/>
          <p:cNvSpPr/>
          <p:nvPr/>
        </p:nvSpPr>
        <p:spPr>
          <a:xfrm>
            <a:off x="6147088" y="2816373"/>
            <a:ext cx="34166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36" name="Rectangle 10"/>
          <p:cNvSpPr/>
          <p:nvPr/>
        </p:nvSpPr>
        <p:spPr>
          <a:xfrm>
            <a:off x="6541654" y="3011728"/>
            <a:ext cx="454837" cy="226754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b="1" sz="1000">
                <a:solidFill>
                  <a:srgbClr val="FF0000"/>
                </a:solidFill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137" name="Line"/>
          <p:cNvSpPr/>
          <p:nvPr/>
        </p:nvSpPr>
        <p:spPr>
          <a:xfrm>
            <a:off x="6147088" y="3061854"/>
            <a:ext cx="34166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6147088" y="4150300"/>
            <a:ext cx="34166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39" name="Rectangle 10"/>
          <p:cNvSpPr/>
          <p:nvPr/>
        </p:nvSpPr>
        <p:spPr>
          <a:xfrm>
            <a:off x="6561149" y="4036923"/>
            <a:ext cx="454837" cy="226754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b="1" sz="1000">
                <a:solidFill>
                  <a:srgbClr val="FF0000"/>
                </a:solidFill>
              </a:defRPr>
            </a:lvl1pPr>
          </a:lstStyle>
          <a:p>
            <a:pPr/>
            <a:r>
              <a:t>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2"/>
          <p:cNvSpPr/>
          <p:nvPr/>
        </p:nvSpPr>
        <p:spPr>
          <a:xfrm>
            <a:off x="1752600" y="1600200"/>
            <a:ext cx="4343400" cy="419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42" name="Line 3"/>
          <p:cNvSpPr/>
          <p:nvPr/>
        </p:nvSpPr>
        <p:spPr>
          <a:xfrm flipH="1">
            <a:off x="4648200" y="1600200"/>
            <a:ext cx="1" cy="419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43" name="Line 4"/>
          <p:cNvSpPr/>
          <p:nvPr/>
        </p:nvSpPr>
        <p:spPr>
          <a:xfrm flipH="1">
            <a:off x="3200399" y="1600200"/>
            <a:ext cx="2" cy="419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44" name="Line 5"/>
          <p:cNvSpPr/>
          <p:nvPr/>
        </p:nvSpPr>
        <p:spPr>
          <a:xfrm flipH="1">
            <a:off x="6095999" y="1600200"/>
            <a:ext cx="1" cy="3581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45" name="Line 6"/>
          <p:cNvSpPr/>
          <p:nvPr/>
        </p:nvSpPr>
        <p:spPr>
          <a:xfrm>
            <a:off x="1752600" y="2743200"/>
            <a:ext cx="4343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46" name="Text Box 7"/>
          <p:cNvSpPr txBox="1"/>
          <p:nvPr/>
        </p:nvSpPr>
        <p:spPr>
          <a:xfrm>
            <a:off x="3246120" y="1676400"/>
            <a:ext cx="1508761" cy="99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Linear array - </a:t>
            </a:r>
            <a:endParaRPr sz="3200"/>
          </a:p>
          <a:p>
            <a:pPr>
              <a:defRPr sz="1600"/>
            </a:pPr>
            <a:r>
              <a:t>(Length of </a:t>
            </a:r>
            <a:endParaRPr sz="3200"/>
          </a:p>
          <a:p>
            <a:pPr>
              <a:defRPr sz="1600"/>
            </a:pPr>
            <a:r>
              <a:t>Collision Path +1)</a:t>
            </a:r>
          </a:p>
        </p:txBody>
      </p:sp>
      <p:sp>
        <p:nvSpPr>
          <p:cNvPr id="147" name="Text Box 8"/>
          <p:cNvSpPr txBox="1"/>
          <p:nvPr/>
        </p:nvSpPr>
        <p:spPr>
          <a:xfrm>
            <a:off x="4770120" y="1676400"/>
            <a:ext cx="1266488" cy="99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Buckets - </a:t>
            </a:r>
            <a:endParaRPr sz="3200"/>
          </a:p>
          <a:p>
            <a:pPr>
              <a:defRPr sz="1600"/>
            </a:pPr>
            <a:r>
              <a:t>(# of elements</a:t>
            </a:r>
            <a:endParaRPr sz="3200"/>
          </a:p>
          <a:p>
            <a:pPr>
              <a:defRPr sz="1600"/>
            </a:pPr>
            <a:r>
              <a:t>in  linked list</a:t>
            </a:r>
            <a:endParaRPr sz="3200"/>
          </a:p>
          <a:p>
            <a:pPr>
              <a:defRPr sz="1600"/>
            </a:pPr>
            <a:r>
              <a:t>compared)</a:t>
            </a:r>
          </a:p>
        </p:txBody>
      </p:sp>
      <p:sp>
        <p:nvSpPr>
          <p:cNvPr id="148" name="Text Box 10"/>
          <p:cNvSpPr txBox="1"/>
          <p:nvPr/>
        </p:nvSpPr>
        <p:spPr>
          <a:xfrm>
            <a:off x="2103120" y="1676400"/>
            <a:ext cx="442675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Key</a:t>
            </a:r>
          </a:p>
        </p:txBody>
      </p:sp>
      <p:sp>
        <p:nvSpPr>
          <p:cNvPr id="149" name="Text Box 11"/>
          <p:cNvSpPr txBox="1"/>
          <p:nvPr/>
        </p:nvSpPr>
        <p:spPr>
          <a:xfrm>
            <a:off x="1874520" y="1219200"/>
            <a:ext cx="3986372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Number of comparisons to retrieve this element</a:t>
            </a:r>
          </a:p>
        </p:txBody>
      </p:sp>
      <p:sp>
        <p:nvSpPr>
          <p:cNvPr id="150" name="Line 12"/>
          <p:cNvSpPr/>
          <p:nvPr/>
        </p:nvSpPr>
        <p:spPr>
          <a:xfrm>
            <a:off x="1752600" y="4191000"/>
            <a:ext cx="4343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51" name="Line 13"/>
          <p:cNvSpPr/>
          <p:nvPr/>
        </p:nvSpPr>
        <p:spPr>
          <a:xfrm>
            <a:off x="1752600" y="3200400"/>
            <a:ext cx="4343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52" name="Line 14"/>
          <p:cNvSpPr/>
          <p:nvPr/>
        </p:nvSpPr>
        <p:spPr>
          <a:xfrm>
            <a:off x="1752600" y="3657600"/>
            <a:ext cx="4343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53" name="Line 15"/>
          <p:cNvSpPr/>
          <p:nvPr/>
        </p:nvSpPr>
        <p:spPr>
          <a:xfrm>
            <a:off x="1752600" y="5181600"/>
            <a:ext cx="4343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54" name="Line 16"/>
          <p:cNvSpPr/>
          <p:nvPr/>
        </p:nvSpPr>
        <p:spPr>
          <a:xfrm>
            <a:off x="1752600" y="4648200"/>
            <a:ext cx="43434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b="1" sz="1200">
                <a:solidFill>
                  <a:srgbClr val="FF0000"/>
                </a:solidFill>
              </a:defRPr>
            </a:pPr>
          </a:p>
        </p:txBody>
      </p:sp>
      <p:sp>
        <p:nvSpPr>
          <p:cNvPr id="155" name="Text Box 17"/>
          <p:cNvSpPr txBox="1"/>
          <p:nvPr/>
        </p:nvSpPr>
        <p:spPr>
          <a:xfrm>
            <a:off x="2087244" y="2805113"/>
            <a:ext cx="193294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53		</a:t>
            </a:r>
          </a:p>
        </p:txBody>
      </p:sp>
      <p:sp>
        <p:nvSpPr>
          <p:cNvPr id="156" name="Text Box 18"/>
          <p:cNvSpPr txBox="1"/>
          <p:nvPr/>
        </p:nvSpPr>
        <p:spPr>
          <a:xfrm>
            <a:off x="2087245" y="3262312"/>
            <a:ext cx="40894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138</a:t>
            </a:r>
          </a:p>
        </p:txBody>
      </p:sp>
      <p:sp>
        <p:nvSpPr>
          <p:cNvPr id="157" name="Text Box 19"/>
          <p:cNvSpPr txBox="1"/>
          <p:nvPr/>
        </p:nvSpPr>
        <p:spPr>
          <a:xfrm>
            <a:off x="2086792" y="3830637"/>
            <a:ext cx="101854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109	</a:t>
            </a:r>
          </a:p>
        </p:txBody>
      </p:sp>
      <p:sp>
        <p:nvSpPr>
          <p:cNvPr id="158" name="Text Box 20"/>
          <p:cNvSpPr txBox="1"/>
          <p:nvPr/>
        </p:nvSpPr>
        <p:spPr>
          <a:xfrm>
            <a:off x="2103119" y="4287837"/>
            <a:ext cx="188214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49                               </a:t>
            </a:r>
          </a:p>
        </p:txBody>
      </p:sp>
      <p:sp>
        <p:nvSpPr>
          <p:cNvPr id="159" name="Text Box 21"/>
          <p:cNvSpPr txBox="1"/>
          <p:nvPr/>
        </p:nvSpPr>
        <p:spPr>
          <a:xfrm>
            <a:off x="2103120" y="4745037"/>
            <a:ext cx="40894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174</a:t>
            </a:r>
          </a:p>
        </p:txBody>
      </p:sp>
      <p:sp>
        <p:nvSpPr>
          <p:cNvPr id="160" name="Text Box 22"/>
          <p:cNvSpPr txBox="1"/>
          <p:nvPr/>
        </p:nvSpPr>
        <p:spPr>
          <a:xfrm>
            <a:off x="2121035" y="5287055"/>
            <a:ext cx="1932941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26		</a:t>
            </a:r>
          </a:p>
        </p:txBody>
      </p:sp>
      <p:sp>
        <p:nvSpPr>
          <p:cNvPr id="161" name="Text Box 23"/>
          <p:cNvSpPr txBox="1"/>
          <p:nvPr/>
        </p:nvSpPr>
        <p:spPr>
          <a:xfrm>
            <a:off x="883920" y="457200"/>
            <a:ext cx="3230325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2.  Fill in the table based on exercise 1</a:t>
            </a:r>
          </a:p>
        </p:txBody>
      </p:sp>
      <p:sp>
        <p:nvSpPr>
          <p:cNvPr id="162" name="1"/>
          <p:cNvSpPr txBox="1"/>
          <p:nvPr/>
        </p:nvSpPr>
        <p:spPr>
          <a:xfrm>
            <a:off x="5242424" y="2779008"/>
            <a:ext cx="2565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3" name="1"/>
          <p:cNvSpPr txBox="1"/>
          <p:nvPr/>
        </p:nvSpPr>
        <p:spPr>
          <a:xfrm>
            <a:off x="5242424" y="4704204"/>
            <a:ext cx="2565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4" name="1"/>
          <p:cNvSpPr txBox="1"/>
          <p:nvPr/>
        </p:nvSpPr>
        <p:spPr>
          <a:xfrm>
            <a:off x="5242424" y="3690538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5" name="1"/>
          <p:cNvSpPr txBox="1"/>
          <p:nvPr/>
        </p:nvSpPr>
        <p:spPr>
          <a:xfrm>
            <a:off x="5242424" y="3166968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6" name="2"/>
          <p:cNvSpPr txBox="1"/>
          <p:nvPr/>
        </p:nvSpPr>
        <p:spPr>
          <a:xfrm>
            <a:off x="5242424" y="4214941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67" name="1"/>
          <p:cNvSpPr txBox="1"/>
          <p:nvPr/>
        </p:nvSpPr>
        <p:spPr>
          <a:xfrm>
            <a:off x="5242424" y="5224721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8" name="2"/>
          <p:cNvSpPr txBox="1"/>
          <p:nvPr/>
        </p:nvSpPr>
        <p:spPr>
          <a:xfrm>
            <a:off x="3796030" y="2763485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69" name="1"/>
          <p:cNvSpPr txBox="1"/>
          <p:nvPr/>
        </p:nvSpPr>
        <p:spPr>
          <a:xfrm>
            <a:off x="3796030" y="3182073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70" name="4"/>
          <p:cNvSpPr txBox="1"/>
          <p:nvPr/>
        </p:nvSpPr>
        <p:spPr>
          <a:xfrm>
            <a:off x="3796030" y="3679953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71" name="4"/>
          <p:cNvSpPr txBox="1"/>
          <p:nvPr/>
        </p:nvSpPr>
        <p:spPr>
          <a:xfrm>
            <a:off x="3796030" y="4214941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72" name="2"/>
          <p:cNvSpPr txBox="1"/>
          <p:nvPr/>
        </p:nvSpPr>
        <p:spPr>
          <a:xfrm>
            <a:off x="3796030" y="4686300"/>
            <a:ext cx="2565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73" name="2"/>
          <p:cNvSpPr txBox="1"/>
          <p:nvPr/>
        </p:nvSpPr>
        <p:spPr>
          <a:xfrm>
            <a:off x="3796030" y="5287055"/>
            <a:ext cx="2565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