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5" r:id="rId4"/>
    <p:sldId id="259" r:id="rId5"/>
    <p:sldId id="260" r:id="rId6"/>
    <p:sldId id="262" r:id="rId7"/>
    <p:sldId id="263" r:id="rId8"/>
    <p:sldId id="264" r:id="rId9"/>
    <p:sldId id="266" r:id="rId10"/>
    <p:sldId id="267" r:id="rId11"/>
    <p:sldId id="268" r:id="rId12"/>
    <p:sldId id="269"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44" d="100"/>
          <a:sy n="44" d="100"/>
        </p:scale>
        <p:origin x="42"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00C58AC-3C66-4B1D-9412-8AB5BBAEBC11}" type="datetimeFigureOut">
              <a:rPr lang="fr-FR" smtClean="0"/>
              <a:t>30/05/2022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242525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00C58AC-3C66-4B1D-9412-8AB5BBAEBC11}" type="datetimeFigureOut">
              <a:rPr lang="fr-FR" smtClean="0"/>
              <a:t>30/05/2022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110053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00C58AC-3C66-4B1D-9412-8AB5BBAEBC11}" type="datetimeFigureOut">
              <a:rPr lang="fr-FR" smtClean="0"/>
              <a:t>30/05/2022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345149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00C58AC-3C66-4B1D-9412-8AB5BBAEBC11}" type="datetimeFigureOut">
              <a:rPr lang="fr-FR" smtClean="0"/>
              <a:t>30/05/2022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224297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00C58AC-3C66-4B1D-9412-8AB5BBAEBC11}" type="datetimeFigureOut">
              <a:rPr lang="fr-FR" smtClean="0"/>
              <a:t>30/05/2022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62231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00C58AC-3C66-4B1D-9412-8AB5BBAEBC11}" type="datetimeFigureOut">
              <a:rPr lang="fr-FR" smtClean="0"/>
              <a:t>30/05/2022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305927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00C58AC-3C66-4B1D-9412-8AB5BBAEBC11}" type="datetimeFigureOut">
              <a:rPr lang="fr-FR" smtClean="0"/>
              <a:t>30/05/2022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13378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00C58AC-3C66-4B1D-9412-8AB5BBAEBC11}" type="datetimeFigureOut">
              <a:rPr lang="fr-FR" smtClean="0"/>
              <a:t>30/05/2022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32909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00C58AC-3C66-4B1D-9412-8AB5BBAEBC11}" type="datetimeFigureOut">
              <a:rPr lang="fr-FR" smtClean="0"/>
              <a:t>30/05/2022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247072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00C58AC-3C66-4B1D-9412-8AB5BBAEBC11}" type="datetimeFigureOut">
              <a:rPr lang="fr-FR" smtClean="0"/>
              <a:t>30/05/2022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114329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00C58AC-3C66-4B1D-9412-8AB5BBAEBC11}" type="datetimeFigureOut">
              <a:rPr lang="fr-FR" smtClean="0"/>
              <a:t>30/05/2022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AE0DF35-169B-4246-9F4C-7AD858B41B28}" type="slidenum">
              <a:rPr lang="fr-FR" smtClean="0"/>
              <a:t>‹N°›</a:t>
            </a:fld>
            <a:endParaRPr lang="fr-FR"/>
          </a:p>
        </p:txBody>
      </p:sp>
    </p:spTree>
    <p:extLst>
      <p:ext uri="{BB962C8B-B14F-4D97-AF65-F5344CB8AC3E}">
        <p14:creationId xmlns:p14="http://schemas.microsoft.com/office/powerpoint/2010/main" val="16543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C58AC-3C66-4B1D-9412-8AB5BBAEBC11}" type="datetimeFigureOut">
              <a:rPr lang="fr-FR" smtClean="0"/>
              <a:t>30/05/2022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DF35-169B-4246-9F4C-7AD858B41B28}" type="slidenum">
              <a:rPr lang="fr-FR" smtClean="0"/>
              <a:t>‹N°›</a:t>
            </a:fld>
            <a:endParaRPr lang="fr-FR"/>
          </a:p>
        </p:txBody>
      </p:sp>
    </p:spTree>
    <p:extLst>
      <p:ext uri="{BB962C8B-B14F-4D97-AF65-F5344CB8AC3E}">
        <p14:creationId xmlns:p14="http://schemas.microsoft.com/office/powerpoint/2010/main" val="427355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programme</a:t>
            </a:r>
            <a:endParaRPr lang="fr-FR" dirty="0"/>
          </a:p>
        </p:txBody>
      </p:sp>
      <p:sp>
        <p:nvSpPr>
          <p:cNvPr id="3" name="Sous-titre 2"/>
          <p:cNvSpPr>
            <a:spLocks noGrp="1"/>
          </p:cNvSpPr>
          <p:nvPr>
            <p:ph type="subTitle" idx="1"/>
          </p:nvPr>
        </p:nvSpPr>
        <p:spPr/>
        <p:txBody>
          <a:bodyPr/>
          <a:lstStyle/>
          <a:p>
            <a:r>
              <a:rPr lang="fr-FR" smtClean="0"/>
              <a:t>terminale</a:t>
            </a:r>
            <a:endParaRPr lang="fr-FR"/>
          </a:p>
        </p:txBody>
      </p:sp>
    </p:spTree>
    <p:extLst>
      <p:ext uri="{BB962C8B-B14F-4D97-AF65-F5344CB8AC3E}">
        <p14:creationId xmlns:p14="http://schemas.microsoft.com/office/powerpoint/2010/main" val="4212250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MATHEMATIQUES</a:t>
            </a:r>
          </a:p>
        </p:txBody>
      </p:sp>
      <p:sp>
        <p:nvSpPr>
          <p:cNvPr id="3" name="Espace réservé du contenu 2"/>
          <p:cNvSpPr>
            <a:spLocks noGrp="1"/>
          </p:cNvSpPr>
          <p:nvPr>
            <p:ph idx="1"/>
          </p:nvPr>
        </p:nvSpPr>
        <p:spPr/>
        <p:txBody>
          <a:bodyPr>
            <a:normAutofit fontScale="92500" lnSpcReduction="20000"/>
          </a:bodyPr>
          <a:lstStyle/>
          <a:p>
            <a:r>
              <a:rPr lang="fr-FR" b="1" dirty="0"/>
              <a:t>Analyse :</a:t>
            </a:r>
            <a:r>
              <a:rPr lang="fr-FR" dirty="0"/>
              <a:t> suites, limites de fonctions, dérivées et primitives, fonctions logarithmes, fonctions exponentielles, intégration, équations différentielles</a:t>
            </a:r>
          </a:p>
          <a:p>
            <a:r>
              <a:rPr lang="fr-FR" b="1" dirty="0"/>
              <a:t>Géométrie et nombres complexes :</a:t>
            </a:r>
            <a:r>
              <a:rPr lang="fr-FR" dirty="0"/>
              <a:t> produit scalaire dans le plan, nombres complexes</a:t>
            </a:r>
          </a:p>
          <a:p>
            <a:r>
              <a:rPr lang="fr-FR" b="1" dirty="0"/>
              <a:t>Probabilités et statistique :</a:t>
            </a:r>
            <a:r>
              <a:rPr lang="fr-FR" dirty="0"/>
              <a:t> exemples de lois à densité, prise de décision et estimation</a:t>
            </a:r>
          </a:p>
          <a:p>
            <a:r>
              <a:rPr lang="fr-FR" b="1" dirty="0"/>
              <a:t>Algorithmique</a:t>
            </a:r>
            <a:endParaRPr lang="fr-FR" dirty="0"/>
          </a:p>
          <a:p>
            <a:r>
              <a:rPr lang="fr-FR" b="1" dirty="0"/>
              <a:t>Notations et raisonnement mathématiques</a:t>
            </a:r>
            <a:endParaRPr lang="fr-FR" dirty="0"/>
          </a:p>
          <a:p>
            <a:r>
              <a:rPr lang="fr-FR" dirty="0"/>
              <a:t>Durée hebdomadaire : 4 h</a:t>
            </a:r>
          </a:p>
          <a:p>
            <a:r>
              <a:rPr lang="fr-FR" dirty="0"/>
              <a:t>Objectifs : mettre en œuvre une recherche de façon autonome, mener des raisonnements, avoir une attitude critique vis-à-vis des résultats obtenus, communiquer à l’écrit et à l’oral</a:t>
            </a:r>
          </a:p>
          <a:p>
            <a:endParaRPr lang="fr-FR" dirty="0"/>
          </a:p>
        </p:txBody>
      </p:sp>
    </p:spTree>
    <p:extLst>
      <p:ext uri="{BB962C8B-B14F-4D97-AF65-F5344CB8AC3E}">
        <p14:creationId xmlns:p14="http://schemas.microsoft.com/office/powerpoint/2010/main" val="385674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ENSEIGNEMENTS TECHNOLOGIQUES TRANSVERSAUX</a:t>
            </a:r>
            <a:br>
              <a:rPr lang="fr-FR" dirty="0"/>
            </a:br>
            <a:endParaRPr lang="fr-FR" dirty="0"/>
          </a:p>
        </p:txBody>
      </p:sp>
      <p:sp>
        <p:nvSpPr>
          <p:cNvPr id="3" name="Espace réservé du contenu 2"/>
          <p:cNvSpPr>
            <a:spLocks noGrp="1"/>
          </p:cNvSpPr>
          <p:nvPr>
            <p:ph idx="1"/>
          </p:nvPr>
        </p:nvSpPr>
        <p:spPr/>
        <p:txBody>
          <a:bodyPr>
            <a:normAutofit fontScale="92500"/>
          </a:bodyPr>
          <a:lstStyle/>
          <a:p>
            <a:r>
              <a:rPr lang="fr-FR" b="1" dirty="0"/>
              <a:t>Principes de conception des systèmes et développement durable :</a:t>
            </a:r>
            <a:r>
              <a:rPr lang="fr-FR" dirty="0"/>
              <a:t> compétitivité et créativité, </a:t>
            </a:r>
            <a:r>
              <a:rPr lang="fr-FR" dirty="0" err="1"/>
              <a:t>éco-conception</a:t>
            </a:r>
            <a:endParaRPr lang="fr-FR" dirty="0"/>
          </a:p>
          <a:p>
            <a:r>
              <a:rPr lang="fr-FR" b="1" dirty="0"/>
              <a:t>Outils et méthodes d’analyse et de description des systèmes :</a:t>
            </a:r>
            <a:r>
              <a:rPr lang="fr-FR" dirty="0"/>
              <a:t> approche fonctionnelle des systèmes, outils de représentation, approche comportementale</a:t>
            </a:r>
          </a:p>
          <a:p>
            <a:r>
              <a:rPr lang="fr-FR" b="1" dirty="0"/>
              <a:t>Solutions technologiques :</a:t>
            </a:r>
            <a:r>
              <a:rPr lang="fr-FR" dirty="0"/>
              <a:t> structures matérielles et/ou logicielles, constituants d’un système</a:t>
            </a:r>
          </a:p>
          <a:p>
            <a:r>
              <a:rPr lang="fr-FR" dirty="0"/>
              <a:t>Durée hebdomadaire : 5 h</a:t>
            </a:r>
          </a:p>
          <a:p>
            <a:r>
              <a:rPr lang="fr-FR" dirty="0"/>
              <a:t>Objectifs : acquérir des concepts de base de la technologie industrielle et les appliquer dans une logique de limitation de l’impact environnemental</a:t>
            </a:r>
          </a:p>
          <a:p>
            <a:endParaRPr lang="fr-FR" dirty="0"/>
          </a:p>
        </p:txBody>
      </p:sp>
    </p:spTree>
    <p:extLst>
      <p:ext uri="{BB962C8B-B14F-4D97-AF65-F5344CB8AC3E}">
        <p14:creationId xmlns:p14="http://schemas.microsoft.com/office/powerpoint/2010/main" val="305662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ENERGIES ET ENVIRONNEMENT</a:t>
            </a:r>
            <a:br>
              <a:rPr lang="fr-FR" dirty="0"/>
            </a:br>
            <a:endParaRPr lang="fr-FR" dirty="0"/>
          </a:p>
        </p:txBody>
      </p:sp>
      <p:sp>
        <p:nvSpPr>
          <p:cNvPr id="3" name="Espace réservé du contenu 2"/>
          <p:cNvSpPr>
            <a:spLocks noGrp="1"/>
          </p:cNvSpPr>
          <p:nvPr>
            <p:ph idx="1"/>
          </p:nvPr>
        </p:nvSpPr>
        <p:spPr/>
        <p:txBody>
          <a:bodyPr>
            <a:normAutofit fontScale="85000" lnSpcReduction="20000"/>
          </a:bodyPr>
          <a:lstStyle/>
          <a:p>
            <a:r>
              <a:rPr lang="fr-FR" b="1" dirty="0"/>
              <a:t>Projet technologique :</a:t>
            </a:r>
            <a:r>
              <a:rPr lang="fr-FR" dirty="0"/>
              <a:t> la démarche projet, paramètre de la compétitivité, vérification des performances, communication technique</a:t>
            </a:r>
          </a:p>
          <a:p>
            <a:r>
              <a:rPr lang="fr-FR" b="1" dirty="0"/>
              <a:t>Conception d’un système :</a:t>
            </a:r>
            <a:r>
              <a:rPr lang="fr-FR" dirty="0"/>
              <a:t> approche fonctionnelle d’une chaîne d’énergie, approche fonctionnelle du système de gestion de la chaîne d’énergie, paramètre influant la conception, approche comportementale, critères de choix de solutions</a:t>
            </a:r>
          </a:p>
          <a:p>
            <a:r>
              <a:rPr lang="fr-FR" b="1" dirty="0"/>
              <a:t>Transports et distribution d’énergie, études de dossiers technologiques :</a:t>
            </a:r>
            <a:r>
              <a:rPr lang="fr-FR" dirty="0"/>
              <a:t> production et transport d’énergie</a:t>
            </a:r>
          </a:p>
          <a:p>
            <a:r>
              <a:rPr lang="fr-FR" b="1" dirty="0"/>
              <a:t>Réalisation et qualification d’un prototype :</a:t>
            </a:r>
            <a:r>
              <a:rPr lang="fr-FR" dirty="0"/>
              <a:t> réalisation d’un prototype, sécurité, essais et réglages en vue d’assurer le fonctionnement et d’améliorer les performances</a:t>
            </a:r>
          </a:p>
          <a:p>
            <a:r>
              <a:rPr lang="fr-FR" dirty="0"/>
              <a:t>Durée hebdomadaire : 9 h</a:t>
            </a:r>
          </a:p>
          <a:p>
            <a:r>
              <a:rPr lang="fr-FR" dirty="0"/>
              <a:t>Objectifs : apporter les compétences nécessaires pour appréhender l’efficacité énergétique des systèmes ainsi que leur impact sur l’environnement et l’optimisation du cycle de vie</a:t>
            </a:r>
          </a:p>
          <a:p>
            <a:endParaRPr lang="fr-FR" dirty="0"/>
          </a:p>
        </p:txBody>
      </p:sp>
    </p:spTree>
    <p:extLst>
      <p:ext uri="{BB962C8B-B14F-4D97-AF65-F5344CB8AC3E}">
        <p14:creationId xmlns:p14="http://schemas.microsoft.com/office/powerpoint/2010/main" val="315639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SYSTEMES D’INFORMATION ET NUMERIQUE</a:t>
            </a:r>
            <a:br>
              <a:rPr lang="fr-FR" dirty="0"/>
            </a:br>
            <a:endParaRPr lang="fr-FR" dirty="0"/>
          </a:p>
        </p:txBody>
      </p:sp>
      <p:sp>
        <p:nvSpPr>
          <p:cNvPr id="3" name="Espace réservé du contenu 2"/>
          <p:cNvSpPr>
            <a:spLocks noGrp="1"/>
          </p:cNvSpPr>
          <p:nvPr>
            <p:ph idx="1"/>
          </p:nvPr>
        </p:nvSpPr>
        <p:spPr/>
        <p:txBody>
          <a:bodyPr>
            <a:normAutofit fontScale="92500"/>
          </a:bodyPr>
          <a:lstStyle/>
          <a:p>
            <a:r>
              <a:rPr lang="fr-FR" b="1" dirty="0"/>
              <a:t>Projet technologique :</a:t>
            </a:r>
            <a:r>
              <a:rPr lang="fr-FR" dirty="0"/>
              <a:t> la démarche de projet, mise en œuvre d’un système, description et représentation</a:t>
            </a:r>
          </a:p>
          <a:p>
            <a:r>
              <a:rPr lang="fr-FR" b="1" dirty="0"/>
              <a:t>Maquettage des solutions constructives :</a:t>
            </a:r>
            <a:r>
              <a:rPr lang="fr-FR" dirty="0"/>
              <a:t> conception fonctionnelle d’un système local, architecture fonctionnelle d’un système communicant, modélisations et simulations</a:t>
            </a:r>
          </a:p>
          <a:p>
            <a:r>
              <a:rPr lang="fr-FR" b="1" dirty="0"/>
              <a:t>Réalisation et qualification d’un prototype :</a:t>
            </a:r>
            <a:r>
              <a:rPr lang="fr-FR" dirty="0"/>
              <a:t> réalisation d’un prototype, gestion de la vie d’un système</a:t>
            </a:r>
          </a:p>
          <a:p>
            <a:r>
              <a:rPr lang="fr-FR" dirty="0"/>
              <a:t>Durée hebdomadaire : 9 h</a:t>
            </a:r>
          </a:p>
          <a:p>
            <a:r>
              <a:rPr lang="fr-FR" dirty="0"/>
              <a:t>Objectifs : vivre les principales étapes d’un projet planifié dont l’objectif est la mise en œuvre, la modification et/ou l’amélioration d’un système</a:t>
            </a:r>
          </a:p>
          <a:p>
            <a:endParaRPr lang="fr-FR" dirty="0"/>
          </a:p>
        </p:txBody>
      </p:sp>
    </p:spTree>
    <p:extLst>
      <p:ext uri="{BB962C8B-B14F-4D97-AF65-F5344CB8AC3E}">
        <p14:creationId xmlns:p14="http://schemas.microsoft.com/office/powerpoint/2010/main" val="393392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
        <p:nvSpPr>
          <p:cNvPr id="3" name="Espace réservé du contenu 2"/>
          <p:cNvSpPr>
            <a:spLocks noGrp="1"/>
          </p:cNvSpPr>
          <p:nvPr>
            <p:ph sz="half" idx="1"/>
          </p:nvPr>
        </p:nvSpPr>
        <p:spPr/>
        <p:txBody>
          <a:bodyPr>
            <a:normAutofit fontScale="92500" lnSpcReduction="10000"/>
          </a:bodyPr>
          <a:lstStyle/>
          <a:p>
            <a:r>
              <a:rPr lang="fr-FR" dirty="0" smtClean="0">
                <a:hlinkClick r:id="rId2" action="ppaction://hlinksldjump"/>
              </a:rPr>
              <a:t>Les langues vivantes 1 et 2</a:t>
            </a:r>
            <a:endParaRPr lang="fr-FR" dirty="0" smtClean="0"/>
          </a:p>
          <a:p>
            <a:r>
              <a:rPr lang="fr-FR" dirty="0" smtClean="0">
                <a:hlinkClick r:id="rId3" action="ppaction://hlinksldjump"/>
              </a:rPr>
              <a:t>Philosophie</a:t>
            </a:r>
            <a:endParaRPr lang="fr-FR" dirty="0" smtClean="0"/>
          </a:p>
          <a:p>
            <a:r>
              <a:rPr lang="fr-FR" dirty="0" smtClean="0">
                <a:hlinkClick r:id="rId4" action="ppaction://hlinksldjump"/>
              </a:rPr>
              <a:t>Physique-Chimie</a:t>
            </a:r>
            <a:endParaRPr lang="fr-FR" dirty="0" smtClean="0"/>
          </a:p>
          <a:p>
            <a:r>
              <a:rPr lang="fr-FR" dirty="0" smtClean="0">
                <a:hlinkClick r:id="rId5" action="ppaction://hlinksldjump"/>
              </a:rPr>
              <a:t>Architecture et construction</a:t>
            </a:r>
            <a:endParaRPr lang="fr-FR" dirty="0" smtClean="0"/>
          </a:p>
          <a:p>
            <a:r>
              <a:rPr lang="fr-FR" dirty="0" smtClean="0">
                <a:hlinkClick r:id="rId6" action="ppaction://hlinksldjump"/>
              </a:rPr>
              <a:t>INNOVATION TECHNOLOGIQUE ET ECO-CONCEPTION</a:t>
            </a:r>
            <a:endParaRPr lang="fr-FR" dirty="0" smtClean="0"/>
          </a:p>
          <a:p>
            <a:r>
              <a:rPr lang="fr-FR" dirty="0" smtClean="0">
                <a:hlinkClick r:id="rId7" action="ppaction://hlinksldjump"/>
              </a:rPr>
              <a:t>Enseignement technologique en LV1</a:t>
            </a:r>
            <a:endParaRPr lang="fr-FR" dirty="0" smtClean="0"/>
          </a:p>
          <a:p>
            <a:r>
              <a:rPr lang="fr-FR" dirty="0" smtClean="0">
                <a:hlinkClick r:id="rId8" action="ppaction://hlinksldjump"/>
              </a:rPr>
              <a:t>L’éducation physique et sportive</a:t>
            </a:r>
            <a:endParaRPr lang="fr-FR" dirty="0" smtClean="0"/>
          </a:p>
          <a:p>
            <a:r>
              <a:rPr lang="fr-FR" dirty="0" smtClean="0">
                <a:hlinkClick r:id="rId9" action="ppaction://hlinksldjump"/>
              </a:rPr>
              <a:t>Mathématiques</a:t>
            </a:r>
            <a:endParaRPr lang="fr-FR" dirty="0"/>
          </a:p>
        </p:txBody>
      </p:sp>
      <p:sp>
        <p:nvSpPr>
          <p:cNvPr id="5" name="Espace réservé du contenu 4"/>
          <p:cNvSpPr>
            <a:spLocks noGrp="1"/>
          </p:cNvSpPr>
          <p:nvPr>
            <p:ph sz="half" idx="2"/>
          </p:nvPr>
        </p:nvSpPr>
        <p:spPr/>
        <p:txBody>
          <a:bodyPr>
            <a:normAutofit fontScale="92500" lnSpcReduction="10000"/>
          </a:bodyPr>
          <a:lstStyle/>
          <a:p>
            <a:r>
              <a:rPr lang="fr-FR" dirty="0" smtClean="0">
                <a:hlinkClick r:id="rId10" action="ppaction://hlinksldjump"/>
              </a:rPr>
              <a:t>Enseignements technologique transversaux</a:t>
            </a:r>
            <a:endParaRPr lang="fr-FR" dirty="0" smtClean="0"/>
          </a:p>
          <a:p>
            <a:r>
              <a:rPr lang="fr-FR" dirty="0" smtClean="0">
                <a:hlinkClick r:id="rId11" action="ppaction://hlinksldjump"/>
              </a:rPr>
              <a:t>Energie et environnement</a:t>
            </a:r>
            <a:endParaRPr lang="fr-FR" dirty="0" smtClean="0"/>
          </a:p>
          <a:p>
            <a:r>
              <a:rPr lang="fr-FR" dirty="0" smtClean="0">
                <a:hlinkClick r:id="rId12" action="ppaction://hlinksldjump"/>
              </a:rPr>
              <a:t>Systèmes d’information et numérique</a:t>
            </a:r>
            <a:endParaRPr lang="fr-FR" dirty="0"/>
          </a:p>
        </p:txBody>
      </p:sp>
    </p:spTree>
    <p:extLst>
      <p:ext uri="{BB962C8B-B14F-4D97-AF65-F5344CB8AC3E}">
        <p14:creationId xmlns:p14="http://schemas.microsoft.com/office/powerpoint/2010/main" val="491692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LANGUES VIVANTES 1 ET 2</a:t>
            </a:r>
            <a:br>
              <a:rPr lang="fr-FR" dirty="0"/>
            </a:br>
            <a:endParaRPr lang="fr-FR" dirty="0"/>
          </a:p>
        </p:txBody>
      </p:sp>
      <p:sp>
        <p:nvSpPr>
          <p:cNvPr id="3" name="Espace réservé du contenu 2"/>
          <p:cNvSpPr>
            <a:spLocks noGrp="1"/>
          </p:cNvSpPr>
          <p:nvPr>
            <p:ph idx="1"/>
          </p:nvPr>
        </p:nvSpPr>
        <p:spPr/>
        <p:txBody>
          <a:bodyPr/>
          <a:lstStyle/>
          <a:p>
            <a:r>
              <a:rPr lang="fr-FR" dirty="0"/>
              <a:t>Le programme est le même pour la LV1 et la LV2, seul le niveau de compétence attendu en fin de Terminale est différent : pour la LV1 il doit se situer au niveau avancé (B2) et pour la LV2 au niveau seuil (B1). L’enseignement en langues vivantes est dispensé en groupes de compétences permettant à chacun d’évoluer à son rythme</a:t>
            </a:r>
            <a:r>
              <a:rPr lang="fr-FR" dirty="0" smtClean="0"/>
              <a:t>.</a:t>
            </a:r>
          </a:p>
          <a:p>
            <a:endParaRPr lang="fr-FR" dirty="0"/>
          </a:p>
          <a:p>
            <a:r>
              <a:rPr lang="fr-FR" dirty="0"/>
              <a:t>Durée hebdomadaire : 3 h</a:t>
            </a:r>
          </a:p>
          <a:p>
            <a:r>
              <a:rPr lang="fr-FR" dirty="0"/>
              <a:t>Objectifs : développer l’autonomie de l’élève dans la pratique des langues vivantes dans les activités langagières de compréhension, expression et interaction orale</a:t>
            </a:r>
          </a:p>
          <a:p>
            <a:endParaRPr lang="fr-FR" dirty="0"/>
          </a:p>
        </p:txBody>
      </p:sp>
    </p:spTree>
    <p:extLst>
      <p:ext uri="{BB962C8B-B14F-4D97-AF65-F5344CB8AC3E}">
        <p14:creationId xmlns:p14="http://schemas.microsoft.com/office/powerpoint/2010/main" val="221906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Philosophie</a:t>
            </a:r>
            <a:endParaRPr lang="fr-FR" dirty="0"/>
          </a:p>
        </p:txBody>
      </p:sp>
      <p:sp>
        <p:nvSpPr>
          <p:cNvPr id="8" name="Espace réservé du contenu 7"/>
          <p:cNvSpPr>
            <a:spLocks noGrp="1"/>
          </p:cNvSpPr>
          <p:nvPr>
            <p:ph idx="1"/>
          </p:nvPr>
        </p:nvSpPr>
        <p:spPr/>
        <p:txBody>
          <a:bodyPr/>
          <a:lstStyle/>
          <a:p>
            <a:r>
              <a:rPr lang="fr-FR" b="1" dirty="0"/>
              <a:t>La culture :</a:t>
            </a:r>
            <a:r>
              <a:rPr lang="fr-FR" dirty="0"/>
              <a:t> l’art et la technique, les </a:t>
            </a:r>
            <a:r>
              <a:rPr lang="fr-FR" dirty="0" smtClean="0"/>
              <a:t>échanges</a:t>
            </a:r>
          </a:p>
          <a:p>
            <a:r>
              <a:rPr lang="fr-FR" b="1" dirty="0" smtClean="0"/>
              <a:t>La vérité :</a:t>
            </a:r>
            <a:r>
              <a:rPr lang="fr-FR" dirty="0" smtClean="0"/>
              <a:t> la raison et la croyance, l’expérience</a:t>
            </a:r>
          </a:p>
          <a:p>
            <a:r>
              <a:rPr lang="fr-FR" b="1" dirty="0" smtClean="0"/>
              <a:t>La liberté :</a:t>
            </a:r>
            <a:r>
              <a:rPr lang="fr-FR" dirty="0" smtClean="0"/>
              <a:t> la justice et la loi, le bonheur</a:t>
            </a:r>
          </a:p>
          <a:p>
            <a:endParaRPr lang="fr-FR" dirty="0" smtClean="0"/>
          </a:p>
          <a:p>
            <a:r>
              <a:rPr lang="fr-FR" dirty="0"/>
              <a:t>Durée hebdomadaire : 2h</a:t>
            </a:r>
          </a:p>
          <a:p>
            <a:r>
              <a:rPr lang="fr-FR" dirty="0"/>
              <a:t>Objectifs : favoriser l’accès à l’exercice réfléchi du jugement et offrir une culture philosophique initiale.</a:t>
            </a:r>
          </a:p>
          <a:p>
            <a:endParaRPr lang="fr-FR" dirty="0" smtClean="0"/>
          </a:p>
        </p:txBody>
      </p:sp>
    </p:spTree>
    <p:extLst>
      <p:ext uri="{BB962C8B-B14F-4D97-AF65-F5344CB8AC3E}">
        <p14:creationId xmlns:p14="http://schemas.microsoft.com/office/powerpoint/2010/main" val="1592421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Physique-Chimie</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a:t>L’Habitat :</a:t>
            </a:r>
            <a:r>
              <a:rPr lang="fr-FR" dirty="0"/>
              <a:t> gestion de l’énergie dans l’habitat, les fluides dans l’habitat, la communication dans l’habitat, entretien et rénovation dans </a:t>
            </a:r>
            <a:r>
              <a:rPr lang="fr-FR" dirty="0" smtClean="0"/>
              <a:t>l’habitat</a:t>
            </a:r>
          </a:p>
          <a:p>
            <a:r>
              <a:rPr lang="fr-FR" b="1" dirty="0"/>
              <a:t>Transport :</a:t>
            </a:r>
            <a:r>
              <a:rPr lang="fr-FR" dirty="0"/>
              <a:t> mise en mouvement, longévité et sécurité, l’assistance au déplacement</a:t>
            </a:r>
          </a:p>
          <a:p>
            <a:r>
              <a:rPr lang="fr-FR" b="1" dirty="0"/>
              <a:t>Santé :</a:t>
            </a:r>
            <a:r>
              <a:rPr lang="fr-FR" dirty="0"/>
              <a:t> quelques outils du diagnostic médical, prévention et soin</a:t>
            </a:r>
          </a:p>
          <a:p>
            <a:r>
              <a:rPr lang="fr-FR" dirty="0"/>
              <a:t>Durée hebdomadaire : 4 h</a:t>
            </a:r>
          </a:p>
          <a:p>
            <a:r>
              <a:rPr lang="fr-FR" dirty="0"/>
              <a:t>Objectifs : faire preuve d’initiative, de ténacité et d’esprit critique, confronter ses représentations avec la réalité, observer en faisant preuve de curiosité, mobiliser ses connaissances, rechercher, extraire et organiser l’information utile fournie par une situation, une expérience ou un document, raisonner, démontrer, argumenter, exercer son esprit d’analyse.</a:t>
            </a:r>
          </a:p>
          <a:p>
            <a:endParaRPr lang="fr-FR" dirty="0"/>
          </a:p>
          <a:p>
            <a:endParaRPr lang="fr-FR" dirty="0"/>
          </a:p>
        </p:txBody>
      </p:sp>
    </p:spTree>
    <p:extLst>
      <p:ext uri="{BB962C8B-B14F-4D97-AF65-F5344CB8AC3E}">
        <p14:creationId xmlns:p14="http://schemas.microsoft.com/office/powerpoint/2010/main" val="3082037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et Construction</a:t>
            </a:r>
            <a:endParaRPr lang="fr-FR" dirty="0"/>
          </a:p>
        </p:txBody>
      </p:sp>
      <p:sp>
        <p:nvSpPr>
          <p:cNvPr id="3" name="Espace réservé du contenu 2"/>
          <p:cNvSpPr>
            <a:spLocks noGrp="1"/>
          </p:cNvSpPr>
          <p:nvPr>
            <p:ph idx="1"/>
          </p:nvPr>
        </p:nvSpPr>
        <p:spPr/>
        <p:txBody>
          <a:bodyPr>
            <a:normAutofit lnSpcReduction="10000"/>
          </a:bodyPr>
          <a:lstStyle/>
          <a:p>
            <a:r>
              <a:rPr lang="fr-FR" b="1" dirty="0"/>
              <a:t>Projet technologique :</a:t>
            </a:r>
            <a:r>
              <a:rPr lang="fr-FR" dirty="0"/>
              <a:t> la démarche projet, projet architectural, établir une organisation de réalisation</a:t>
            </a:r>
          </a:p>
          <a:p>
            <a:r>
              <a:rPr lang="fr-FR" b="1" dirty="0"/>
              <a:t>Conception d’un ouvrage :</a:t>
            </a:r>
            <a:r>
              <a:rPr lang="fr-FR" dirty="0"/>
              <a:t> paramètres influant la conception, solutions technologiques, modélisations, essais et simulations</a:t>
            </a:r>
          </a:p>
          <a:p>
            <a:r>
              <a:rPr lang="fr-FR" b="1" dirty="0"/>
              <a:t>Vie de la construction :</a:t>
            </a:r>
            <a:r>
              <a:rPr lang="fr-FR" dirty="0"/>
              <a:t> améliorer les performances de la construction, gestion de la vie d’une </a:t>
            </a:r>
            <a:r>
              <a:rPr lang="fr-FR" dirty="0" smtClean="0"/>
              <a:t>construction</a:t>
            </a:r>
          </a:p>
          <a:p>
            <a:r>
              <a:rPr lang="fr-FR" dirty="0"/>
              <a:t>Durée hebdomadaire : 9 h</a:t>
            </a:r>
          </a:p>
          <a:p>
            <a:r>
              <a:rPr lang="fr-FR" dirty="0"/>
              <a:t>Objectifs : apporter les compétences nécessaires à l’analyse, la conception et l’intégration dans son environnement d’une construction dans une démarche de développement durable</a:t>
            </a:r>
          </a:p>
          <a:p>
            <a:endParaRPr lang="fr-FR" dirty="0"/>
          </a:p>
          <a:p>
            <a:endParaRPr lang="fr-FR" dirty="0"/>
          </a:p>
        </p:txBody>
      </p:sp>
    </p:spTree>
    <p:extLst>
      <p:ext uri="{BB962C8B-B14F-4D97-AF65-F5344CB8AC3E}">
        <p14:creationId xmlns:p14="http://schemas.microsoft.com/office/powerpoint/2010/main" val="111300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INNOVATION TECHNOLOGIQUE ET ECO-CONCEPTION</a:t>
            </a:r>
          </a:p>
        </p:txBody>
      </p:sp>
      <p:sp>
        <p:nvSpPr>
          <p:cNvPr id="3" name="Espace réservé du contenu 2"/>
          <p:cNvSpPr>
            <a:spLocks noGrp="1"/>
          </p:cNvSpPr>
          <p:nvPr>
            <p:ph idx="1"/>
          </p:nvPr>
        </p:nvSpPr>
        <p:spPr/>
        <p:txBody>
          <a:bodyPr>
            <a:normAutofit fontScale="92500"/>
          </a:bodyPr>
          <a:lstStyle/>
          <a:p>
            <a:r>
              <a:rPr lang="fr-FR" b="1" dirty="0"/>
              <a:t>Projet technologique :</a:t>
            </a:r>
            <a:r>
              <a:rPr lang="fr-FR" dirty="0"/>
              <a:t> la démarche de projet, créativité et innovation technologique, description et </a:t>
            </a:r>
            <a:r>
              <a:rPr lang="fr-FR" dirty="0" smtClean="0"/>
              <a:t>représentation</a:t>
            </a:r>
          </a:p>
          <a:p>
            <a:r>
              <a:rPr lang="fr-FR" b="1" dirty="0"/>
              <a:t>Conception mécanique des systèmes :</a:t>
            </a:r>
            <a:r>
              <a:rPr lang="fr-FR" dirty="0"/>
              <a:t> conception des mécanismes, comportement d’un mécanisme et/ou d’une pièce</a:t>
            </a:r>
          </a:p>
          <a:p>
            <a:r>
              <a:rPr lang="fr-FR" b="1" dirty="0"/>
              <a:t>Prototypage de pièces :</a:t>
            </a:r>
            <a:r>
              <a:rPr lang="fr-FR" dirty="0"/>
              <a:t> procédés de transformation de la matière, essais, mesures et validation</a:t>
            </a:r>
          </a:p>
          <a:p>
            <a:r>
              <a:rPr lang="fr-FR" dirty="0"/>
              <a:t>Durée hebdomadaire : 9 h</a:t>
            </a:r>
          </a:p>
          <a:p>
            <a:r>
              <a:rPr lang="fr-FR" dirty="0"/>
              <a:t>Objectifs : vivre les principales étapes d’un projet technologique justifié par la modification d’un système existant, imaginer et représenter un principe de solution technique à partir d’une démarche de créativité</a:t>
            </a:r>
          </a:p>
          <a:p>
            <a:endParaRPr lang="fr-FR" dirty="0"/>
          </a:p>
          <a:p>
            <a:endParaRPr lang="fr-FR" dirty="0"/>
          </a:p>
        </p:txBody>
      </p:sp>
    </p:spTree>
    <p:extLst>
      <p:ext uri="{BB962C8B-B14F-4D97-AF65-F5344CB8AC3E}">
        <p14:creationId xmlns:p14="http://schemas.microsoft.com/office/powerpoint/2010/main" val="32257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ENSEIGNEMENT TECHNOLOGIQUE EN LV1</a:t>
            </a:r>
            <a:br>
              <a:rPr lang="fr-FR" dirty="0"/>
            </a:br>
            <a:endParaRPr lang="fr-FR" dirty="0"/>
          </a:p>
        </p:txBody>
      </p:sp>
      <p:sp>
        <p:nvSpPr>
          <p:cNvPr id="3" name="Espace réservé du contenu 2"/>
          <p:cNvSpPr>
            <a:spLocks noGrp="1"/>
          </p:cNvSpPr>
          <p:nvPr>
            <p:ph idx="1"/>
          </p:nvPr>
        </p:nvSpPr>
        <p:spPr/>
        <p:txBody>
          <a:bodyPr/>
          <a:lstStyle/>
          <a:p>
            <a:r>
              <a:rPr lang="fr-FR" dirty="0"/>
              <a:t>Cet enseignement est dispensé dans votre langue vivante 1 par deux enseignants : l’un spécialisé dans cette LV1 et l’autre dans la discipline technologique traitée</a:t>
            </a:r>
            <a:r>
              <a:rPr lang="fr-FR" dirty="0" smtClean="0"/>
              <a:t>.</a:t>
            </a:r>
          </a:p>
          <a:p>
            <a:endParaRPr lang="fr-FR" dirty="0"/>
          </a:p>
          <a:p>
            <a:r>
              <a:rPr lang="fr-FR" dirty="0"/>
              <a:t>Durée hebdomadaire : 1 h</a:t>
            </a:r>
          </a:p>
          <a:p>
            <a:r>
              <a:rPr lang="fr-FR" dirty="0"/>
              <a:t>Objectifs : compléter les enseignements communs en langues et contribuer à l’atteinte du niveau avancé (B2) en LV1 grâce à la motivation suscitée par la dominante technologique étudiée.</a:t>
            </a:r>
          </a:p>
          <a:p>
            <a:endParaRPr lang="fr-FR" dirty="0"/>
          </a:p>
        </p:txBody>
      </p:sp>
    </p:spTree>
    <p:extLst>
      <p:ext uri="{BB962C8B-B14F-4D97-AF65-F5344CB8AC3E}">
        <p14:creationId xmlns:p14="http://schemas.microsoft.com/office/powerpoint/2010/main" val="142791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L’EDUCATION PHYSIQUE ET SPORTIVE</a:t>
            </a:r>
            <a:br>
              <a:rPr lang="fr-FR" dirty="0"/>
            </a:br>
            <a:endParaRPr lang="fr-FR" dirty="0"/>
          </a:p>
        </p:txBody>
      </p:sp>
      <p:sp>
        <p:nvSpPr>
          <p:cNvPr id="3" name="Espace réservé du contenu 2"/>
          <p:cNvSpPr>
            <a:spLocks noGrp="1"/>
          </p:cNvSpPr>
          <p:nvPr>
            <p:ph idx="1"/>
          </p:nvPr>
        </p:nvSpPr>
        <p:spPr/>
        <p:txBody>
          <a:bodyPr/>
          <a:lstStyle/>
          <a:p>
            <a:r>
              <a:rPr lang="fr-FR" dirty="0"/>
              <a:t>Le programme d’EPS est commun aux 3 classes de lycée et propose 5 grands ensembles de disciplines que vous pouvez découvrir dans le programme détaillé</a:t>
            </a:r>
            <a:r>
              <a:rPr lang="fr-FR" dirty="0" smtClean="0"/>
              <a:t>.</a:t>
            </a:r>
          </a:p>
          <a:p>
            <a:endParaRPr lang="fr-FR" dirty="0"/>
          </a:p>
          <a:p>
            <a:r>
              <a:rPr lang="fr-FR" dirty="0"/>
              <a:t>Durée hebdomadaire : 2 h</a:t>
            </a:r>
          </a:p>
          <a:p>
            <a:r>
              <a:rPr lang="fr-FR" dirty="0"/>
              <a:t>Objectifs : développer et mobiliser ses ressources pour enrichir sa motricité, savoir gérer sa vie physique et sociale, accéder au patrimoine culturel.</a:t>
            </a:r>
          </a:p>
          <a:p>
            <a:endParaRPr lang="fr-FR" dirty="0"/>
          </a:p>
        </p:txBody>
      </p:sp>
    </p:spTree>
    <p:extLst>
      <p:ext uri="{BB962C8B-B14F-4D97-AF65-F5344CB8AC3E}">
        <p14:creationId xmlns:p14="http://schemas.microsoft.com/office/powerpoint/2010/main" val="12370928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154</Words>
  <Application>Microsoft Office PowerPoint</Application>
  <PresentationFormat>Grand écran</PresentationFormat>
  <Paragraphs>80</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programme</vt:lpstr>
      <vt:lpstr>Présentation PowerPoint</vt:lpstr>
      <vt:lpstr>LES LANGUES VIVANTES 1 ET 2 </vt:lpstr>
      <vt:lpstr>Philosophie</vt:lpstr>
      <vt:lpstr>Physique-Chimie</vt:lpstr>
      <vt:lpstr>Architecture et Construction</vt:lpstr>
      <vt:lpstr>INNOVATION TECHNOLOGIQUE ET ECO-CONCEPTION</vt:lpstr>
      <vt:lpstr>ENSEIGNEMENT TECHNOLOGIQUE EN LV1 </vt:lpstr>
      <vt:lpstr>L’EDUCATION PHYSIQUE ET SPORTIVE </vt:lpstr>
      <vt:lpstr>MATHEMATIQUES</vt:lpstr>
      <vt:lpstr>ENSEIGNEMENTS TECHNOLOGIQUES TRANSVERSAUX </vt:lpstr>
      <vt:lpstr>ENERGIES ET ENVIRONNEMENT </vt:lpstr>
      <vt:lpstr>SYSTEMES D’INFORMATION ET NUMERIQUE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dc:title>
  <dc:creator>Galaad MARTINEAUX</dc:creator>
  <cp:lastModifiedBy>Galaad MARTINEAUX</cp:lastModifiedBy>
  <cp:revision>3</cp:revision>
  <dcterms:created xsi:type="dcterms:W3CDTF">2022-05-30T12:40:26Z</dcterms:created>
  <dcterms:modified xsi:type="dcterms:W3CDTF">2022-05-30T13:07:07Z</dcterms:modified>
</cp:coreProperties>
</file>