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diagrams/layout1.xml" ContentType="application/vnd.openxmlformats-officedocument.drawingml.diagramLayout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4995" autoAdjust="0"/>
    <p:restoredTop sz="87516" autoAdjust="0"/>
  </p:normalViewPr>
  <p:slideViewPr>
    <p:cSldViewPr snapToGrid="0">
      <p:cViewPr>
        <p:scale>
          <a:sx n="75" d="100"/>
          <a:sy n="75" d="100"/>
        </p:scale>
        <p:origin x="974" y="6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E1CAA9-D6D9-4184-8897-F59E90159D6C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FE54825-87E1-4A9B-A7FA-A642B83973F6}">
      <dgm:prSet/>
      <dgm:spPr/>
      <dgm:t>
        <a:bodyPr/>
        <a:lstStyle/>
        <a:p>
          <a:r>
            <a:rPr lang="en-US"/>
            <a:t>Heart disease is the leading cause of death in the world over the past 10 years.</a:t>
          </a:r>
        </a:p>
      </dgm:t>
    </dgm:pt>
    <dgm:pt modelId="{87DA96BF-17D1-4560-BAD1-D501E88E2FFD}" type="parTrans" cxnId="{1A5893D2-1E32-4696-9B96-FDEC73DB0D03}">
      <dgm:prSet/>
      <dgm:spPr/>
      <dgm:t>
        <a:bodyPr/>
        <a:lstStyle/>
        <a:p>
          <a:endParaRPr lang="en-US"/>
        </a:p>
      </dgm:t>
    </dgm:pt>
    <dgm:pt modelId="{D2059CAE-5639-4A0E-AB0B-2B90B3F8774C}" type="sibTrans" cxnId="{1A5893D2-1E32-4696-9B96-FDEC73DB0D03}">
      <dgm:prSet/>
      <dgm:spPr/>
      <dgm:t>
        <a:bodyPr/>
        <a:lstStyle/>
        <a:p>
          <a:endParaRPr lang="en-US"/>
        </a:p>
      </dgm:t>
    </dgm:pt>
    <dgm:pt modelId="{5945373C-97CC-4BDF-AD9A-68D9A1192DA8}">
      <dgm:prSet/>
      <dgm:spPr/>
      <dgm:t>
        <a:bodyPr/>
        <a:lstStyle/>
        <a:p>
          <a:r>
            <a:rPr lang="en-US"/>
            <a:t>The goal of this project is to analyse the heart disease occurrence , based on the combination of features that describes the heart disease.</a:t>
          </a:r>
        </a:p>
      </dgm:t>
    </dgm:pt>
    <dgm:pt modelId="{9F88A105-5968-4031-B35D-BB27AC1E67BC}" type="parTrans" cxnId="{C12199ED-D9D7-4C8C-9055-D576D42AD228}">
      <dgm:prSet/>
      <dgm:spPr/>
      <dgm:t>
        <a:bodyPr/>
        <a:lstStyle/>
        <a:p>
          <a:endParaRPr lang="en-US"/>
        </a:p>
      </dgm:t>
    </dgm:pt>
    <dgm:pt modelId="{A3A16B5B-39B7-43D4-BC95-9A1CC0617864}" type="sibTrans" cxnId="{C12199ED-D9D7-4C8C-9055-D576D42AD228}">
      <dgm:prSet/>
      <dgm:spPr/>
      <dgm:t>
        <a:bodyPr/>
        <a:lstStyle/>
        <a:p>
          <a:endParaRPr lang="en-US"/>
        </a:p>
      </dgm:t>
    </dgm:pt>
    <dgm:pt modelId="{305BEC3A-9213-4BEE-BDFC-1842DB67F462}">
      <dgm:prSet/>
      <dgm:spPr/>
      <dgm:t>
        <a:bodyPr/>
        <a:lstStyle/>
        <a:p>
          <a:r>
            <a:rPr lang="en-US"/>
            <a:t>There are several parameter such as high blood pressure, high cholesterol, fasting blood sugar, coronary artery disease(AHD) etc. for analysing the person have a heart disease or not.</a:t>
          </a:r>
        </a:p>
      </dgm:t>
    </dgm:pt>
    <dgm:pt modelId="{DD7A60B3-EE8C-4BBC-82E9-0F3053E9F07E}" type="parTrans" cxnId="{308ECB9B-5E08-4809-9A79-B94616137975}">
      <dgm:prSet/>
      <dgm:spPr/>
      <dgm:t>
        <a:bodyPr/>
        <a:lstStyle/>
        <a:p>
          <a:endParaRPr lang="en-US"/>
        </a:p>
      </dgm:t>
    </dgm:pt>
    <dgm:pt modelId="{77C92BDC-34F5-4F98-A6C7-43BAAF0F07E1}" type="sibTrans" cxnId="{308ECB9B-5E08-4809-9A79-B94616137975}">
      <dgm:prSet/>
      <dgm:spPr/>
      <dgm:t>
        <a:bodyPr/>
        <a:lstStyle/>
        <a:p>
          <a:endParaRPr lang="en-US"/>
        </a:p>
      </dgm:t>
    </dgm:pt>
    <dgm:pt modelId="{4466D5BE-A07A-4D86-AE8D-0B28BBB36BA9}" type="pres">
      <dgm:prSet presAssocID="{28E1CAA9-D6D9-4184-8897-F59E90159D6C}" presName="outerComposite" presStyleCnt="0">
        <dgm:presLayoutVars>
          <dgm:chMax val="5"/>
          <dgm:dir/>
          <dgm:resizeHandles val="exact"/>
        </dgm:presLayoutVars>
      </dgm:prSet>
      <dgm:spPr/>
    </dgm:pt>
    <dgm:pt modelId="{52B47A30-05FA-47E5-B8F6-B89E51DB6572}" type="pres">
      <dgm:prSet presAssocID="{28E1CAA9-D6D9-4184-8897-F59E90159D6C}" presName="dummyMaxCanvas" presStyleCnt="0">
        <dgm:presLayoutVars/>
      </dgm:prSet>
      <dgm:spPr/>
    </dgm:pt>
    <dgm:pt modelId="{08D03721-3146-495F-A78B-B3DEDDBA19D9}" type="pres">
      <dgm:prSet presAssocID="{28E1CAA9-D6D9-4184-8897-F59E90159D6C}" presName="ThreeNodes_1" presStyleLbl="node1" presStyleIdx="0" presStyleCnt="3">
        <dgm:presLayoutVars>
          <dgm:bulletEnabled val="1"/>
        </dgm:presLayoutVars>
      </dgm:prSet>
      <dgm:spPr/>
    </dgm:pt>
    <dgm:pt modelId="{3D57BA15-296E-4138-8D20-0F89945E53D5}" type="pres">
      <dgm:prSet presAssocID="{28E1CAA9-D6D9-4184-8897-F59E90159D6C}" presName="ThreeNodes_2" presStyleLbl="node1" presStyleIdx="1" presStyleCnt="3">
        <dgm:presLayoutVars>
          <dgm:bulletEnabled val="1"/>
        </dgm:presLayoutVars>
      </dgm:prSet>
      <dgm:spPr/>
    </dgm:pt>
    <dgm:pt modelId="{18AE8396-82D7-4EF4-94F7-C916820F5206}" type="pres">
      <dgm:prSet presAssocID="{28E1CAA9-D6D9-4184-8897-F59E90159D6C}" presName="ThreeNodes_3" presStyleLbl="node1" presStyleIdx="2" presStyleCnt="3">
        <dgm:presLayoutVars>
          <dgm:bulletEnabled val="1"/>
        </dgm:presLayoutVars>
      </dgm:prSet>
      <dgm:spPr/>
    </dgm:pt>
    <dgm:pt modelId="{F8F823BA-2A33-4F59-A88B-F3D7B7CAC349}" type="pres">
      <dgm:prSet presAssocID="{28E1CAA9-D6D9-4184-8897-F59E90159D6C}" presName="ThreeConn_1-2" presStyleLbl="fgAccFollowNode1" presStyleIdx="0" presStyleCnt="2">
        <dgm:presLayoutVars>
          <dgm:bulletEnabled val="1"/>
        </dgm:presLayoutVars>
      </dgm:prSet>
      <dgm:spPr/>
    </dgm:pt>
    <dgm:pt modelId="{50945B3A-79E4-4455-BB22-DFF6A301BEE3}" type="pres">
      <dgm:prSet presAssocID="{28E1CAA9-D6D9-4184-8897-F59E90159D6C}" presName="ThreeConn_2-3" presStyleLbl="fgAccFollowNode1" presStyleIdx="1" presStyleCnt="2">
        <dgm:presLayoutVars>
          <dgm:bulletEnabled val="1"/>
        </dgm:presLayoutVars>
      </dgm:prSet>
      <dgm:spPr/>
    </dgm:pt>
    <dgm:pt modelId="{34A3F0FE-FC3E-4B1E-A1A6-68116A2667FC}" type="pres">
      <dgm:prSet presAssocID="{28E1CAA9-D6D9-4184-8897-F59E90159D6C}" presName="ThreeNodes_1_text" presStyleLbl="node1" presStyleIdx="2" presStyleCnt="3">
        <dgm:presLayoutVars>
          <dgm:bulletEnabled val="1"/>
        </dgm:presLayoutVars>
      </dgm:prSet>
      <dgm:spPr/>
    </dgm:pt>
    <dgm:pt modelId="{8568138F-A345-4C2C-B4B5-78FABA652E17}" type="pres">
      <dgm:prSet presAssocID="{28E1CAA9-D6D9-4184-8897-F59E90159D6C}" presName="ThreeNodes_2_text" presStyleLbl="node1" presStyleIdx="2" presStyleCnt="3">
        <dgm:presLayoutVars>
          <dgm:bulletEnabled val="1"/>
        </dgm:presLayoutVars>
      </dgm:prSet>
      <dgm:spPr/>
    </dgm:pt>
    <dgm:pt modelId="{CF5D05AA-4A17-484D-900C-A5D89312B3BA}" type="pres">
      <dgm:prSet presAssocID="{28E1CAA9-D6D9-4184-8897-F59E90159D6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A4E2E12-2908-4C40-BAF5-FFB1A720F9A4}" type="presOf" srcId="{5945373C-97CC-4BDF-AD9A-68D9A1192DA8}" destId="{3D57BA15-296E-4138-8D20-0F89945E53D5}" srcOrd="0" destOrd="0" presId="urn:microsoft.com/office/officeart/2005/8/layout/vProcess5"/>
    <dgm:cxn modelId="{A9A32015-2017-4626-A388-846A202FD717}" type="presOf" srcId="{1FE54825-87E1-4A9B-A7FA-A642B83973F6}" destId="{08D03721-3146-495F-A78B-B3DEDDBA19D9}" srcOrd="0" destOrd="0" presId="urn:microsoft.com/office/officeart/2005/8/layout/vProcess5"/>
    <dgm:cxn modelId="{00E0193F-9C37-4057-B02F-EDD597398B23}" type="presOf" srcId="{28E1CAA9-D6D9-4184-8897-F59E90159D6C}" destId="{4466D5BE-A07A-4D86-AE8D-0B28BBB36BA9}" srcOrd="0" destOrd="0" presId="urn:microsoft.com/office/officeart/2005/8/layout/vProcess5"/>
    <dgm:cxn modelId="{588BE966-F70E-4F73-8E67-4B2744BC51A8}" type="presOf" srcId="{5945373C-97CC-4BDF-AD9A-68D9A1192DA8}" destId="{8568138F-A345-4C2C-B4B5-78FABA652E17}" srcOrd="1" destOrd="0" presId="urn:microsoft.com/office/officeart/2005/8/layout/vProcess5"/>
    <dgm:cxn modelId="{DA19438F-F7D3-4AD6-890A-C779CAD2193E}" type="presOf" srcId="{A3A16B5B-39B7-43D4-BC95-9A1CC0617864}" destId="{50945B3A-79E4-4455-BB22-DFF6A301BEE3}" srcOrd="0" destOrd="0" presId="urn:microsoft.com/office/officeart/2005/8/layout/vProcess5"/>
    <dgm:cxn modelId="{0C8BEE95-1CE8-4A89-AFEA-DDD9FB9CF2FC}" type="presOf" srcId="{305BEC3A-9213-4BEE-BDFC-1842DB67F462}" destId="{CF5D05AA-4A17-484D-900C-A5D89312B3BA}" srcOrd="1" destOrd="0" presId="urn:microsoft.com/office/officeart/2005/8/layout/vProcess5"/>
    <dgm:cxn modelId="{B3963C9A-46D1-4F19-BAB0-3B26DC93A438}" type="presOf" srcId="{1FE54825-87E1-4A9B-A7FA-A642B83973F6}" destId="{34A3F0FE-FC3E-4B1E-A1A6-68116A2667FC}" srcOrd="1" destOrd="0" presId="urn:microsoft.com/office/officeart/2005/8/layout/vProcess5"/>
    <dgm:cxn modelId="{308ECB9B-5E08-4809-9A79-B94616137975}" srcId="{28E1CAA9-D6D9-4184-8897-F59E90159D6C}" destId="{305BEC3A-9213-4BEE-BDFC-1842DB67F462}" srcOrd="2" destOrd="0" parTransId="{DD7A60B3-EE8C-4BBC-82E9-0F3053E9F07E}" sibTransId="{77C92BDC-34F5-4F98-A6C7-43BAAF0F07E1}"/>
    <dgm:cxn modelId="{8052F1C4-03B0-48B7-8885-E3CB759390E3}" type="presOf" srcId="{305BEC3A-9213-4BEE-BDFC-1842DB67F462}" destId="{18AE8396-82D7-4EF4-94F7-C916820F5206}" srcOrd="0" destOrd="0" presId="urn:microsoft.com/office/officeart/2005/8/layout/vProcess5"/>
    <dgm:cxn modelId="{1A5893D2-1E32-4696-9B96-FDEC73DB0D03}" srcId="{28E1CAA9-D6D9-4184-8897-F59E90159D6C}" destId="{1FE54825-87E1-4A9B-A7FA-A642B83973F6}" srcOrd="0" destOrd="0" parTransId="{87DA96BF-17D1-4560-BAD1-D501E88E2FFD}" sibTransId="{D2059CAE-5639-4A0E-AB0B-2B90B3F8774C}"/>
    <dgm:cxn modelId="{A9B9DEEB-0359-4D9D-87B1-85C715BD0F78}" type="presOf" srcId="{D2059CAE-5639-4A0E-AB0B-2B90B3F8774C}" destId="{F8F823BA-2A33-4F59-A88B-F3D7B7CAC349}" srcOrd="0" destOrd="0" presId="urn:microsoft.com/office/officeart/2005/8/layout/vProcess5"/>
    <dgm:cxn modelId="{C12199ED-D9D7-4C8C-9055-D576D42AD228}" srcId="{28E1CAA9-D6D9-4184-8897-F59E90159D6C}" destId="{5945373C-97CC-4BDF-AD9A-68D9A1192DA8}" srcOrd="1" destOrd="0" parTransId="{9F88A105-5968-4031-B35D-BB27AC1E67BC}" sibTransId="{A3A16B5B-39B7-43D4-BC95-9A1CC0617864}"/>
    <dgm:cxn modelId="{0B3D0029-49C6-40DB-BC41-9A0BEF3B0F17}" type="presParOf" srcId="{4466D5BE-A07A-4D86-AE8D-0B28BBB36BA9}" destId="{52B47A30-05FA-47E5-B8F6-B89E51DB6572}" srcOrd="0" destOrd="0" presId="urn:microsoft.com/office/officeart/2005/8/layout/vProcess5"/>
    <dgm:cxn modelId="{4B5C1B23-B915-442D-8946-8B7FE822BFB6}" type="presParOf" srcId="{4466D5BE-A07A-4D86-AE8D-0B28BBB36BA9}" destId="{08D03721-3146-495F-A78B-B3DEDDBA19D9}" srcOrd="1" destOrd="0" presId="urn:microsoft.com/office/officeart/2005/8/layout/vProcess5"/>
    <dgm:cxn modelId="{DCCF1D95-BBF7-4F41-A3D8-A982C92D5CBC}" type="presParOf" srcId="{4466D5BE-A07A-4D86-AE8D-0B28BBB36BA9}" destId="{3D57BA15-296E-4138-8D20-0F89945E53D5}" srcOrd="2" destOrd="0" presId="urn:microsoft.com/office/officeart/2005/8/layout/vProcess5"/>
    <dgm:cxn modelId="{B57C98E5-2EEC-49BF-9663-6DF4335C1D48}" type="presParOf" srcId="{4466D5BE-A07A-4D86-AE8D-0B28BBB36BA9}" destId="{18AE8396-82D7-4EF4-94F7-C916820F5206}" srcOrd="3" destOrd="0" presId="urn:microsoft.com/office/officeart/2005/8/layout/vProcess5"/>
    <dgm:cxn modelId="{6CDEEE84-2A98-4F7F-B38E-5B88494C6EDB}" type="presParOf" srcId="{4466D5BE-A07A-4D86-AE8D-0B28BBB36BA9}" destId="{F8F823BA-2A33-4F59-A88B-F3D7B7CAC349}" srcOrd="4" destOrd="0" presId="urn:microsoft.com/office/officeart/2005/8/layout/vProcess5"/>
    <dgm:cxn modelId="{7B87D66B-F9C2-4E38-8FE7-88FA20C93B41}" type="presParOf" srcId="{4466D5BE-A07A-4D86-AE8D-0B28BBB36BA9}" destId="{50945B3A-79E4-4455-BB22-DFF6A301BEE3}" srcOrd="5" destOrd="0" presId="urn:microsoft.com/office/officeart/2005/8/layout/vProcess5"/>
    <dgm:cxn modelId="{0FB675DD-5357-4405-AE6C-A478469F3317}" type="presParOf" srcId="{4466D5BE-A07A-4D86-AE8D-0B28BBB36BA9}" destId="{34A3F0FE-FC3E-4B1E-A1A6-68116A2667FC}" srcOrd="6" destOrd="0" presId="urn:microsoft.com/office/officeart/2005/8/layout/vProcess5"/>
    <dgm:cxn modelId="{B8B8581B-C452-474A-868C-E788DF0478C1}" type="presParOf" srcId="{4466D5BE-A07A-4D86-AE8D-0B28BBB36BA9}" destId="{8568138F-A345-4C2C-B4B5-78FABA652E17}" srcOrd="7" destOrd="0" presId="urn:microsoft.com/office/officeart/2005/8/layout/vProcess5"/>
    <dgm:cxn modelId="{53058913-F65D-4F45-B4AD-CA52ED0A3669}" type="presParOf" srcId="{4466D5BE-A07A-4D86-AE8D-0B28BBB36BA9}" destId="{CF5D05AA-4A17-484D-900C-A5D89312B3B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D03721-3146-495F-A78B-B3DEDDBA19D9}">
      <dsp:nvSpPr>
        <dsp:cNvPr id="0" name=""/>
        <dsp:cNvSpPr/>
      </dsp:nvSpPr>
      <dsp:spPr>
        <a:xfrm>
          <a:off x="0" y="0"/>
          <a:ext cx="7993699" cy="12169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Heart disease is the leading cause of death in the world over the past 10 years.</a:t>
          </a:r>
        </a:p>
      </dsp:txBody>
      <dsp:txXfrm>
        <a:off x="35643" y="35643"/>
        <a:ext cx="6680535" cy="1145644"/>
      </dsp:txXfrm>
    </dsp:sp>
    <dsp:sp modelId="{3D57BA15-296E-4138-8D20-0F89945E53D5}">
      <dsp:nvSpPr>
        <dsp:cNvPr id="0" name=""/>
        <dsp:cNvSpPr/>
      </dsp:nvSpPr>
      <dsp:spPr>
        <a:xfrm>
          <a:off x="705326" y="1419751"/>
          <a:ext cx="7993699" cy="12169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goal of this project is to analyse the heart disease occurrence , based on the combination of features that describes the heart disease.</a:t>
          </a:r>
        </a:p>
      </dsp:txBody>
      <dsp:txXfrm>
        <a:off x="740969" y="1455394"/>
        <a:ext cx="6426082" cy="1145644"/>
      </dsp:txXfrm>
    </dsp:sp>
    <dsp:sp modelId="{18AE8396-82D7-4EF4-94F7-C916820F5206}">
      <dsp:nvSpPr>
        <dsp:cNvPr id="0" name=""/>
        <dsp:cNvSpPr/>
      </dsp:nvSpPr>
      <dsp:spPr>
        <a:xfrm>
          <a:off x="1410652" y="2839503"/>
          <a:ext cx="7993699" cy="12169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There are several parameter such as high blood pressure, high cholesterol, fasting blood sugar, coronary artery disease(AHD) etc. for analysing the person have a heart disease or not.</a:t>
          </a:r>
        </a:p>
      </dsp:txBody>
      <dsp:txXfrm>
        <a:off x="1446295" y="2875146"/>
        <a:ext cx="6426082" cy="1145644"/>
      </dsp:txXfrm>
    </dsp:sp>
    <dsp:sp modelId="{F8F823BA-2A33-4F59-A88B-F3D7B7CAC349}">
      <dsp:nvSpPr>
        <dsp:cNvPr id="0" name=""/>
        <dsp:cNvSpPr/>
      </dsp:nvSpPr>
      <dsp:spPr>
        <a:xfrm>
          <a:off x="7202694" y="922838"/>
          <a:ext cx="791004" cy="79100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380670" y="922838"/>
        <a:ext cx="435052" cy="595231"/>
      </dsp:txXfrm>
    </dsp:sp>
    <dsp:sp modelId="{50945B3A-79E4-4455-BB22-DFF6A301BEE3}">
      <dsp:nvSpPr>
        <dsp:cNvPr id="0" name=""/>
        <dsp:cNvSpPr/>
      </dsp:nvSpPr>
      <dsp:spPr>
        <a:xfrm>
          <a:off x="7908020" y="2334477"/>
          <a:ext cx="791004" cy="79100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085996" y="2334477"/>
        <a:ext cx="435052" cy="595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35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F6CE5E26-2FF1-4655-AC3E-750414A167DB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104873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3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3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3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B8AB3B8-8BED-4482-87F0-0228B6ED06BE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B8AB3B8-8BED-4482-87F0-0228B6ED06BE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584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algn="l" indent="0" marL="0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dirty="0" lang="en-US"/>
              <a:t>Click to edit Master subtitle style</a:t>
            </a:r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AAD347D-5ACD-4C99-B74B-A9C85AD731AF}" type="datetimeFigureOut">
              <a:rPr dirty="0" lang="en-US"/>
              <a:t>3/30/2023</a:t>
            </a:fld>
            <a:endParaRPr dirty="0" lang="en-US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70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endParaRPr dirty="0" lang="en-US"/>
          </a:p>
        </p:txBody>
      </p:sp>
      <p:sp>
        <p:nvSpPr>
          <p:cNvPr id="1048703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70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509A250-FF31-4206-8172-F9D3106AACB1}" type="datetimeFigureOut">
              <a:rPr dirty="0" lang="en-US"/>
              <a:t>3/30/2023</a:t>
            </a:fld>
            <a:endParaRPr dirty="0" lang="en-US"/>
          </a:p>
        </p:txBody>
      </p:sp>
      <p:sp>
        <p:nvSpPr>
          <p:cNvPr id="104870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647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64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509A250-FF31-4206-8172-F9D3106AACB1}" type="datetimeFigureOut">
              <a:rPr dirty="0" lang="en-US"/>
              <a:t>3/30/2023</a:t>
            </a:fld>
            <a:endParaRPr dirty="0" lang="en-US"/>
          </a:p>
        </p:txBody>
      </p:sp>
      <p:sp>
        <p:nvSpPr>
          <p:cNvPr id="10486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689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anchor="t" bIns="45720" lIns="91440" rIns="91440" rtlCol="0" tIns="45720" vert="horz">
            <a:normAutofit/>
          </a:bodyPr>
          <a:lstStyle>
            <a:lvl1pPr indent="0" marL="0">
              <a:buNone/>
              <a:defRPr b="0" cap="small" dirty="0" sz="1400" i="0" kern="1200" lang="en-US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indent="0" lvl="0" marL="0">
              <a:buNone/>
            </a:pPr>
            <a:r>
              <a:rPr dirty="0" lang="en-US"/>
              <a:t>Click to edit Master text styles</a:t>
            </a:r>
          </a:p>
        </p:txBody>
      </p:sp>
      <p:sp>
        <p:nvSpPr>
          <p:cNvPr id="104869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6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509A250-FF31-4206-8172-F9D3106AACB1}" type="datetimeFigureOut">
              <a:rPr dirty="0" lang="en-US"/>
              <a:t>3/30/2023</a:t>
            </a:fld>
            <a:endParaRPr dirty="0" lang="en-US"/>
          </a:p>
        </p:txBody>
      </p:sp>
      <p:sp>
        <p:nvSpPr>
          <p:cNvPr id="10486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94" name="TextBox 11"/>
          <p:cNvSpPr txBox="1"/>
          <p:nvPr/>
        </p:nvSpPr>
        <p:spPr>
          <a:xfrm>
            <a:off x="898295" y="971253"/>
            <a:ext cx="801912" cy="196977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r">
              <a:defRPr b="0" sz="1220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dirty="0" lang="en-US"/>
              <a:t>“</a:t>
            </a:r>
          </a:p>
        </p:txBody>
      </p:sp>
      <p:sp>
        <p:nvSpPr>
          <p:cNvPr id="1048695" name="TextBox 14"/>
          <p:cNvSpPr txBox="1"/>
          <p:nvPr/>
        </p:nvSpPr>
        <p:spPr>
          <a:xfrm>
            <a:off x="9330490" y="2613787"/>
            <a:ext cx="801912" cy="196977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r">
              <a:defRPr b="0" sz="1220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dirty="0"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642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algn="l" indent="0" marL="0">
              <a:buNone/>
              <a:defRPr cap="none" sz="20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64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509A250-FF31-4206-8172-F9D3106AACB1}" type="datetimeFigureOut">
              <a:rPr dirty="0" lang="en-US"/>
              <a:t>3/30/2023</a:t>
            </a:fld>
            <a:endParaRPr dirty="0" lang="en-US"/>
          </a:p>
        </p:txBody>
      </p:sp>
      <p:sp>
        <p:nvSpPr>
          <p:cNvPr id="10486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714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715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71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717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71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719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cxnSp>
        <p:nvCxnSpPr>
          <p:cNvPr id="3145730" name="Straight Connector 16"/>
          <p:cNvCxnSpPr>
            <a:cxnSpLocks/>
          </p:cNvCxnSpPr>
          <p:nvPr/>
        </p:nvCxnSpPr>
        <p:spPr>
          <a:xfrm>
            <a:off x="3726142" y="2133600"/>
            <a:ext cx="0" cy="3962400"/>
          </a:xfrm>
          <a:prstGeom prst="line"/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1" name="Straight Connector 17"/>
          <p:cNvCxnSpPr>
            <a:cxnSpLocks/>
          </p:cNvCxnSpPr>
          <p:nvPr/>
        </p:nvCxnSpPr>
        <p:spPr>
          <a:xfrm>
            <a:off x="6962227" y="2133600"/>
            <a:ext cx="0" cy="3966882"/>
          </a:xfrm>
          <a:prstGeom prst="line"/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7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509A250-FF31-4206-8172-F9D3106AACB1}" type="datetimeFigureOut">
              <a:rPr dirty="0" lang="en-US"/>
              <a:t>3/30/2023</a:t>
            </a:fld>
            <a:endParaRPr dirty="0" lang="en-US"/>
          </a:p>
        </p:txBody>
      </p:sp>
      <p:sp>
        <p:nvSpPr>
          <p:cNvPr id="10487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658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659" name="Picture Placeholder 2"/>
          <p:cNvSpPr>
            <a:spLocks noChangeAspect="1"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endParaRPr dirty="0" lang="en-US"/>
          </a:p>
        </p:txBody>
      </p:sp>
      <p:sp>
        <p:nvSpPr>
          <p:cNvPr id="1048660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66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662" name="Picture Placeholder 2"/>
          <p:cNvSpPr>
            <a:spLocks noChangeAspect="1"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endParaRPr dirty="0" lang="en-US"/>
          </a:p>
        </p:txBody>
      </p:sp>
      <p:sp>
        <p:nvSpPr>
          <p:cNvPr id="104866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66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665" name="Picture Placeholder 2"/>
          <p:cNvSpPr>
            <a:spLocks noChangeAspect="1"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endParaRPr dirty="0" lang="en-US"/>
          </a:p>
        </p:txBody>
      </p:sp>
      <p:sp>
        <p:nvSpPr>
          <p:cNvPr id="1048666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cxnSp>
        <p:nvCxnSpPr>
          <p:cNvPr id="3145728" name="Straight Connector 18"/>
          <p:cNvCxnSpPr>
            <a:cxnSpLocks/>
          </p:cNvCxnSpPr>
          <p:nvPr/>
        </p:nvCxnSpPr>
        <p:spPr>
          <a:xfrm>
            <a:off x="3726142" y="2133600"/>
            <a:ext cx="0" cy="3962400"/>
          </a:xfrm>
          <a:prstGeom prst="line"/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Connector 19"/>
          <p:cNvCxnSpPr>
            <a:cxnSpLocks/>
          </p:cNvCxnSpPr>
          <p:nvPr/>
        </p:nvCxnSpPr>
        <p:spPr>
          <a:xfrm>
            <a:off x="6962227" y="2133600"/>
            <a:ext cx="0" cy="3966882"/>
          </a:xfrm>
          <a:prstGeom prst="line"/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6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509A250-FF31-4206-8172-F9D3106AACB1}" type="datetimeFigureOut">
              <a:rPr dirty="0" lang="en-US"/>
              <a:t>3/30/2023</a:t>
            </a:fld>
            <a:endParaRPr dirty="0" lang="en-US"/>
          </a:p>
        </p:txBody>
      </p:sp>
      <p:sp>
        <p:nvSpPr>
          <p:cNvPr id="104866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Click to edit Master title style</a:t>
            </a:r>
          </a:p>
        </p:txBody>
      </p:sp>
      <p:sp>
        <p:nvSpPr>
          <p:cNvPr id="104873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anchorCtr="0" vert="eaVert"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7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509A250-FF31-4206-8172-F9D3106AACB1}" type="datetimeFigureOut">
              <a:rPr dirty="0" lang="en-US"/>
              <a:t>3/30/2023</a:t>
            </a:fld>
            <a:endParaRPr dirty="0" lang="en-US"/>
          </a:p>
        </p:txBody>
      </p:sp>
      <p:sp>
        <p:nvSpPr>
          <p:cNvPr id="10487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anchor="b" anchorCtr="0" vert="eaVert"/>
          <a:p>
            <a:r>
              <a:rPr dirty="0" lang="en-US"/>
              <a:t>Click to edit Master title style</a:t>
            </a:r>
          </a:p>
        </p:txBody>
      </p:sp>
      <p:sp>
        <p:nvSpPr>
          <p:cNvPr id="104868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509A250-FF31-4206-8172-F9D3106AACB1}" type="datetimeFigureOut">
              <a:rPr dirty="0" lang="en-US"/>
              <a:t>3/30/2023</a:t>
            </a:fld>
            <a:endParaRPr dirty="0" lang="en-US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Click to edit Master title style</a:t>
            </a:r>
          </a:p>
        </p:txBody>
      </p:sp>
      <p:sp>
        <p:nvSpPr>
          <p:cNvPr id="104869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69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509A250-FF31-4206-8172-F9D3106AACB1}" type="datetimeFigureOut">
              <a:rPr dirty="0" lang="en-US"/>
              <a:t>3/30/2023</a:t>
            </a:fld>
            <a:endParaRPr dirty="0" lang="en-US"/>
          </a:p>
        </p:txBody>
      </p:sp>
      <p:sp>
        <p:nvSpPr>
          <p:cNvPr id="10486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671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algn="l" indent="0" marL="0">
              <a:buNone/>
              <a:defRPr cap="all" sz="20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6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796027F-7875-4030-9381-8BD8C4F21935}" type="datetimeFigureOut">
              <a:rPr dirty="0" lang="en-US"/>
              <a:t>3/30/2023</a:t>
            </a:fld>
            <a:endParaRPr dirty="0" lang="en-US"/>
          </a:p>
        </p:txBody>
      </p:sp>
      <p:sp>
        <p:nvSpPr>
          <p:cNvPr id="10486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Click to edit Master title style</a:t>
            </a:r>
          </a:p>
        </p:txBody>
      </p:sp>
      <p:sp>
        <p:nvSpPr>
          <p:cNvPr id="1048708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709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7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796027F-7875-4030-9381-8BD8C4F21935}" type="datetimeFigureOut">
              <a:rPr dirty="0" lang="en-US"/>
              <a:t>3/30/2023</a:t>
            </a:fld>
            <a:endParaRPr dirty="0" lang="en-US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Click to edit Master title style</a:t>
            </a:r>
          </a:p>
        </p:txBody>
      </p:sp>
      <p:sp>
        <p:nvSpPr>
          <p:cNvPr id="1048676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677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67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679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68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796027F-7875-4030-9381-8BD8C4F21935}" type="datetimeFigureOut">
              <a:rPr dirty="0" lang="en-US"/>
              <a:t>3/30/2023</a:t>
            </a:fld>
            <a:endParaRPr dirty="0" lang="en-US"/>
          </a:p>
        </p:txBody>
      </p:sp>
      <p:sp>
        <p:nvSpPr>
          <p:cNvPr id="104868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Click to edit Master title style</a:t>
            </a:r>
          </a:p>
        </p:txBody>
      </p:sp>
      <p:sp>
        <p:nvSpPr>
          <p:cNvPr id="104863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509A250-FF31-4206-8172-F9D3106AACB1}" type="datetimeFigureOut">
              <a:rPr dirty="0" lang="en-US"/>
              <a:t>3/30/2023</a:t>
            </a:fld>
            <a:endParaRPr dirty="0" lang="en-US"/>
          </a:p>
        </p:txBody>
      </p:sp>
      <p:sp>
        <p:nvSpPr>
          <p:cNvPr id="104863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509A250-FF31-4206-8172-F9D3106AACB1}" type="datetimeFigureOut">
              <a:rPr dirty="0" lang="en-US"/>
              <a:t>3/30/2023</a:t>
            </a:fld>
            <a:endParaRPr dirty="0" lang="en-US"/>
          </a:p>
        </p:txBody>
      </p:sp>
      <p:sp>
        <p:nvSpPr>
          <p:cNvPr id="104859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b="0" sz="2400"/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724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725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72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509A250-FF31-4206-8172-F9D3106AACB1}" type="datetimeFigureOut">
              <a:rPr dirty="0" lang="en-US"/>
              <a:t>3/30/2023</a:t>
            </a:fld>
            <a:endParaRPr dirty="0" lang="en-US"/>
          </a:p>
        </p:txBody>
      </p:sp>
      <p:sp>
        <p:nvSpPr>
          <p:cNvPr id="10487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b="0" sz="3600"/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65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endParaRPr dirty="0" lang="en-US"/>
          </a:p>
        </p:txBody>
      </p:sp>
      <p:sp>
        <p:nvSpPr>
          <p:cNvPr id="1048653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65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509A250-FF31-4206-8172-F9D3106AACB1}" type="datetimeFigureOut">
              <a:rPr dirty="0" lang="en-US"/>
              <a:t>3/30/2023</a:t>
            </a:fld>
            <a:endParaRPr dirty="0" lang="en-US"/>
          </a:p>
        </p:txBody>
      </p:sp>
      <p:sp>
        <p:nvSpPr>
          <p:cNvPr id="104865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image" Target="../media/image1.png"/><Relationship Id="rId19" Type="http://schemas.openxmlformats.org/officeDocument/2006/relationships/image" Target="../media/image2.png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7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8"/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/>
        </p:spPr>
      </p:pic>
      <p:pic>
        <p:nvPicPr>
          <p:cNvPr id="2097153" name="Picture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9"/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/>
        </p:spPr>
      </p:pic>
      <p:sp>
        <p:nvSpPr>
          <p:cNvPr id="1048576" name="Oval 15"/>
          <p:cNvSpPr/>
          <p:nvPr/>
        </p:nvSpPr>
        <p:spPr>
          <a:xfrm>
            <a:off x="8609012" y="1676400"/>
            <a:ext cx="2819400" cy="2819400"/>
          </a:xfrm>
          <a:prstGeom prst="ellipse"/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4" name="Picture 8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0"/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/>
        </p:spPr>
      </p:pic>
      <p:pic>
        <p:nvPicPr>
          <p:cNvPr id="2097155" name="Picture 9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1"/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/>
        </p:spPr>
      </p:pic>
      <p:sp>
        <p:nvSpPr>
          <p:cNvPr id="1048577" name="Rectangle 13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78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/>
        </p:spPr>
        <p:txBody>
          <a:bodyPr anchor="t" bIns="45720" lIns="91440" rIns="91440" rtlCol="0" tIns="45720" vert="horz">
            <a:noAutofit/>
          </a:bodyPr>
          <a:p>
            <a:r>
              <a:rPr dirty="0" lang="en-US"/>
              <a:t>Click to edit Master title style</a:t>
            </a:r>
          </a:p>
        </p:txBody>
      </p:sp>
      <p:sp>
        <p:nvSpPr>
          <p:cNvPr id="1048579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580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/>
        </p:spPr>
        <p:txBody>
          <a:bodyPr anchor="t" bIns="45720" lIns="91440" rIns="91440" rtlCol="0" tIns="45720" vert="horz"/>
          <a:lstStyle>
            <a:lvl1pPr algn="l">
              <a:defRPr b="0" sz="110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dirty="0" lang="en-US"/>
              <a:t>3/30/2023</a:t>
            </a:fld>
            <a:endParaRPr dirty="0" lang="en-US"/>
          </a:p>
        </p:txBody>
      </p:sp>
      <p:sp>
        <p:nvSpPr>
          <p:cNvPr id="1048581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b="0" sz="110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/>
        </p:spPr>
        <p:txBody>
          <a:bodyPr anchor="b" bIns="45720" lIns="91440" rIns="91440" rtlCol="0" tIns="45720" vert="horz"/>
          <a:lstStyle>
            <a:lvl1pPr algn="ctr">
              <a:defRPr b="0" sz="280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dirty="0" lang="en-US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lvl1pPr algn="l" defTabSz="457200" eaLnBrk="1" hangingPunct="1" latinLnBrk="0" rtl="0">
        <a:spcBef>
          <a:spcPct val="0"/>
        </a:spcBef>
        <a:buNone/>
        <a:defRPr b="0" sz="420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2000" i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800" i="0" kern="1200">
          <a:solidFill>
            <a:schemeClr val="tx1"/>
          </a:solidFill>
          <a:latin typeface="+mj-lt"/>
          <a:ea typeface="+mj-ea"/>
          <a:cs typeface="+mj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600" i="0" kern="1200">
          <a:solidFill>
            <a:schemeClr val="tx1"/>
          </a:solidFill>
          <a:latin typeface="+mj-lt"/>
          <a:ea typeface="+mj-ea"/>
          <a:cs typeface="+mj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5pPr>
      <a:lvl6pPr algn="l" defTabSz="457200" eaLnBrk="1" hangingPunct="1" indent="-228600" latinLnBrk="0" marL="25060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3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6" Type="http://schemas.openxmlformats.org/officeDocument/2006/relationships/image" Target="../media/image5.jpeg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Rectangle 9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1" y="0"/>
            <a:ext cx="12192000" cy="68580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8000837" y="1325880"/>
            <a:ext cx="3543464" cy="3066507"/>
          </a:xfrm>
        </p:spPr>
        <p:txBody>
          <a:bodyPr anchor="b" bIns="45720" lIns="91440" rIns="91440" rtlCol="0" tIns="45720" vert="horz">
            <a:normAutofit/>
          </a:bodyPr>
          <a:p>
            <a:r>
              <a:rPr sz="4800" lang="en-US">
                <a:solidFill>
                  <a:srgbClr val="EBEBEB"/>
                </a:solidFill>
              </a:rPr>
              <a:t>Heart Disease Diagnostic </a:t>
            </a:r>
            <a:br>
              <a:rPr sz="4800" lang="en-US">
                <a:solidFill>
                  <a:srgbClr val="EBEBEB"/>
                </a:solidFill>
              </a:rPr>
            </a:br>
            <a:r>
              <a:rPr sz="4800" lang="en-US">
                <a:solidFill>
                  <a:srgbClr val="EBEBEB"/>
                </a:solidFill>
              </a:rPr>
              <a:t>Analysis</a:t>
            </a:r>
          </a:p>
        </p:txBody>
      </p:sp>
      <p:sp>
        <p:nvSpPr>
          <p:cNvPr id="1048590" name="Subtitle 2"/>
          <p:cNvSpPr>
            <a:spLocks noGrp="1"/>
          </p:cNvSpPr>
          <p:nvPr>
            <p:ph type="subTitle" idx="1"/>
          </p:nvPr>
        </p:nvSpPr>
        <p:spPr>
          <a:xfrm>
            <a:off x="7973137" y="4588329"/>
            <a:ext cx="3571163" cy="1621508"/>
          </a:xfrm>
        </p:spPr>
        <p:txBody>
          <a:bodyPr anchor="t" bIns="45720" lIns="91440" rIns="91440" rtlCol="0" tIns="45720" vert="horz">
            <a:normAutofit/>
          </a:bodyPr>
          <a:p>
            <a:r>
              <a:rPr sz="1800"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</a:p>
        </p:txBody>
      </p:sp>
      <p:sp>
        <p:nvSpPr>
          <p:cNvPr id="1048591" name="Freeform 36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anchor="ctr" rtlCol="0"/>
          <a:p>
            <a:pPr algn="ctr"/>
            <a:endParaRPr lang="en-US"/>
          </a:p>
        </p:txBody>
      </p:sp>
      <p:pic>
        <p:nvPicPr>
          <p:cNvPr id="2097156" name="Picture 3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/>
          <a:srcRect l="6420" r="29933"/>
          <a:stretch>
            <a:fillRect/>
          </a:stretch>
        </p:blipFill>
        <p:spPr>
          <a:xfrm>
            <a:off x="20" y="10"/>
            <a:ext cx="7759920" cy="6857991"/>
          </a:xfrm>
          <a:custGeom>
            <a:avLst/>
            <a:ah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48592" name="Rectangle 13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93" name="TextBox 4"/>
          <p:cNvSpPr txBox="1"/>
          <p:nvPr/>
        </p:nvSpPr>
        <p:spPr>
          <a:xfrm>
            <a:off x="-73152" y="4709160"/>
            <a:ext cx="5202936" cy="21742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IN"/>
          </a:p>
          <a:p>
            <a:pPr algn="ctr">
              <a:spcAft>
                <a:spcPts val="600"/>
              </a:spcAft>
            </a:pPr>
            <a:br>
              <a:rPr dirty="0" lang="en-IN"/>
            </a:br>
            <a:endParaRPr lang="en-IN"/>
          </a:p>
          <a:p>
            <a:pPr algn="ctr">
              <a:spcAft>
                <a:spcPts val="600"/>
              </a:spcAft>
            </a:pPr>
            <a:r>
              <a:rPr dirty="0" sz="2400" lang="en-US"/>
              <a:t>B</a:t>
            </a:r>
            <a:r>
              <a:rPr dirty="0" sz="2400" lang="en-US"/>
              <a:t>Y</a:t>
            </a:r>
            <a:endParaRPr sz="2400" lang="en-IN"/>
          </a:p>
          <a:p>
            <a:pPr algn="ctr">
              <a:spcAft>
                <a:spcPts val="600"/>
              </a:spcAft>
            </a:pPr>
            <a:r>
              <a:rPr dirty="0" sz="2400" lang="en-US"/>
              <a:t>V</a:t>
            </a:r>
            <a:r>
              <a:rPr dirty="0" sz="2400" lang="en-US"/>
              <a:t>e</a:t>
            </a:r>
            <a:r>
              <a:rPr dirty="0" sz="2400" lang="en-US"/>
              <a:t>d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t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d</a:t>
            </a:r>
            <a:r>
              <a:rPr dirty="0" sz="2400" lang="en-US"/>
              <a:t>e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 </a:t>
            </a:r>
            <a:r>
              <a:rPr dirty="0" sz="2400" lang="en-US"/>
              <a:t>k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m</a:t>
            </a:r>
            <a:r>
              <a:rPr dirty="0" sz="2400" lang="en-US"/>
              <a:t>egh</a:t>
            </a:r>
            <a:endParaRPr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extBox 1"/>
          <p:cNvSpPr txBox="1"/>
          <p:nvPr/>
        </p:nvSpPr>
        <p:spPr>
          <a:xfrm>
            <a:off x="319595" y="328473"/>
            <a:ext cx="7954393" cy="70788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4000" lang="en-US"/>
              <a:t>CONCLUSION </a:t>
            </a:r>
            <a:endParaRPr dirty="0" sz="4000" lang="en-IN"/>
          </a:p>
        </p:txBody>
      </p:sp>
      <p:sp>
        <p:nvSpPr>
          <p:cNvPr id="1048636" name="TextBox 3"/>
          <p:cNvSpPr txBox="1"/>
          <p:nvPr/>
        </p:nvSpPr>
        <p:spPr>
          <a:xfrm>
            <a:off x="184596" y="1258824"/>
            <a:ext cx="11275884" cy="40030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/>
              <a:t> From target value we can say that our dataset is almost balanced with 49% of patients having no heart disease and 51 % of patients having heart disease.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/>
              <a:t>Males have higher chances of having heart disease than females.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/>
              <a:t>Patients with age &gt;55 years and having resting blood  sugar( </a:t>
            </a:r>
            <a:r>
              <a:rPr dirty="0" sz="2400" lang="en-US" err="1"/>
              <a:t>i.e</a:t>
            </a:r>
            <a:r>
              <a:rPr dirty="0" sz="2400" lang="en-US"/>
              <a:t> in diastolic state) in range 121-140 mmHg have higher chances of heart disease. patients with age group 40 to 45 have little chances and age below 40 has negligible chances of having a heart disease.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/>
              <a:t> Patients suffering from heart disease are mostly in age group of 50-55 year.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/>
              <a:t>Patients who are likely to suffer from heart disease have higher maximum heart rates( rate between 140-160) whereas patients who are not likely to suffer from heart disease are having lower maximum heart rates.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6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Picture 8"/>
          <p:cNvPicPr>
            <a:picLocks noChangeAspect="1" noMove="1" noResize="1" noRot="1" noGrp="1" noAdjustHandles="1" noEditPoints="1" noChangeArrowheads="1" noChangeShapeType="1" noCrop="1"/>
          </p:cNvPicPr>
          <p:nvPr/>
        </p:nvPicPr>
        <p:blipFill rotWithShape="1">
          <a:blip xmlns:r="http://schemas.openxmlformats.org/officeDocument/2006/relationships" r:embed="rId7"/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/>
        </p:spPr>
      </p:pic>
      <p:pic>
        <p:nvPicPr>
          <p:cNvPr id="2097158" name="Picture 10"/>
          <p:cNvPicPr>
            <a:picLocks noChangeAspect="1" noMove="1" noResize="1" noRot="1" noGrp="1" noAdjustHandles="1" noEditPoints="1" noChangeArrowheads="1" noChangeShapeType="1" noCrop="1"/>
          </p:cNvPicPr>
          <p:nvPr/>
        </p:nvPicPr>
        <p:blipFill rotWithShape="1">
          <a:blip xmlns:r="http://schemas.openxmlformats.org/officeDocument/2006/relationships" r:embed="rId8"/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/>
        </p:spPr>
      </p:pic>
      <p:sp>
        <p:nvSpPr>
          <p:cNvPr id="1048597" name="Oval 12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8609012" y="1676400"/>
            <a:ext cx="2819400" cy="2819400"/>
          </a:xfrm>
          <a:prstGeom prst="ellipse"/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9" name="Picture 14"/>
          <p:cNvPicPr>
            <a:picLocks noChangeAspect="1" noMove="1" noResize="1" noRot="1" noGrp="1" noAdjustHandles="1" noEditPoints="1" noChangeArrowheads="1" noChangeShapeType="1" noCrop="1"/>
          </p:cNvPicPr>
          <p:nvPr/>
        </p:nvPicPr>
        <p:blipFill rotWithShape="1">
          <a:blip xmlns:r="http://schemas.openxmlformats.org/officeDocument/2006/relationships" r:embed="rId9"/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/>
        </p:spPr>
      </p:pic>
      <p:pic>
        <p:nvPicPr>
          <p:cNvPr id="2097160" name="Picture 16"/>
          <p:cNvPicPr>
            <a:picLocks noChangeAspect="1" noMove="1" noResize="1" noRot="1" noGrp="1" noAdjustHandles="1" noEditPoints="1" noChangeArrowheads="1" noChangeShapeType="1" noCrop="1"/>
          </p:cNvPicPr>
          <p:nvPr/>
        </p:nvPicPr>
        <p:blipFill rotWithShape="1">
          <a:blip xmlns:r="http://schemas.openxmlformats.org/officeDocument/2006/relationships" r:embed="rId10"/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/>
        </p:spPr>
      </p:pic>
      <p:sp>
        <p:nvSpPr>
          <p:cNvPr id="1048598" name="Rectangle 18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99" name="TextBox 1"/>
          <p:cNvSpPr txBox="1"/>
          <p:nvPr/>
        </p:nvSpPr>
        <p:spPr>
          <a:xfrm>
            <a:off x="646111" y="452718"/>
            <a:ext cx="9404723" cy="140053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sz="4200" lang="en-US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sz="4200" lang="en-US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graphicFrame>
        <p:nvGraphicFramePr>
          <p:cNvPr id="4194304" name="TextBox 2"/>
          <p:cNvGraphicFramePr>
            <a:graphicFrameLocks/>
          </p:cNvGraphicFramePr>
          <p:nvPr/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extBox 1"/>
          <p:cNvSpPr txBox="1"/>
          <p:nvPr/>
        </p:nvSpPr>
        <p:spPr>
          <a:xfrm>
            <a:off x="133165" y="284086"/>
            <a:ext cx="7759084" cy="70788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4000" lang="en-US"/>
              <a:t>ARCHITECTURE </a:t>
            </a:r>
            <a:endParaRPr dirty="0" sz="4000" lang="en-IN"/>
          </a:p>
        </p:txBody>
      </p:sp>
      <p:sp>
        <p:nvSpPr>
          <p:cNvPr id="1048601" name="Rectangle: Rounded Corners 2"/>
          <p:cNvSpPr/>
          <p:nvPr/>
        </p:nvSpPr>
        <p:spPr>
          <a:xfrm>
            <a:off x="1038688" y="1908699"/>
            <a:ext cx="1793289" cy="707886"/>
          </a:xfrm>
          <a:prstGeom prst="roundRect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02" name="Rectangle: Rounded Corners 3"/>
          <p:cNvSpPr/>
          <p:nvPr/>
        </p:nvSpPr>
        <p:spPr>
          <a:xfrm>
            <a:off x="3675353" y="1897044"/>
            <a:ext cx="1793289" cy="707886"/>
          </a:xfrm>
          <a:prstGeom prst="roundRect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03" name="Rectangle: Rounded Corners 4"/>
          <p:cNvSpPr/>
          <p:nvPr/>
        </p:nvSpPr>
        <p:spPr>
          <a:xfrm>
            <a:off x="6454065" y="1921940"/>
            <a:ext cx="1793289" cy="707886"/>
          </a:xfrm>
          <a:prstGeom prst="roundRect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IN"/>
          </a:p>
        </p:txBody>
      </p:sp>
      <p:pic>
        <p:nvPicPr>
          <p:cNvPr id="2097161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442782" y="3559794"/>
            <a:ext cx="1804572" cy="719390"/>
          </a:xfrm>
          <a:prstGeom prst="rect"/>
        </p:spPr>
      </p:pic>
      <p:pic>
        <p:nvPicPr>
          <p:cNvPr id="2097162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232777" y="3424560"/>
            <a:ext cx="1804572" cy="719390"/>
          </a:xfrm>
          <a:prstGeom prst="rect"/>
        </p:spPr>
      </p:pic>
      <p:pic>
        <p:nvPicPr>
          <p:cNvPr id="2097163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61755" y="1916188"/>
            <a:ext cx="1804572" cy="719390"/>
          </a:xfrm>
          <a:prstGeom prst="rect"/>
        </p:spPr>
      </p:pic>
      <p:pic>
        <p:nvPicPr>
          <p:cNvPr id="2097164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743050" y="3559794"/>
            <a:ext cx="1804572" cy="719390"/>
          </a:xfrm>
          <a:prstGeom prst="rect"/>
        </p:spPr>
      </p:pic>
      <p:pic>
        <p:nvPicPr>
          <p:cNvPr id="2097165" name="Picture 1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80292" y="3533312"/>
            <a:ext cx="1804572" cy="719390"/>
          </a:xfrm>
          <a:prstGeom prst="rect"/>
        </p:spPr>
      </p:pic>
      <p:sp>
        <p:nvSpPr>
          <p:cNvPr id="1048604" name="Arrow: Right 11"/>
          <p:cNvSpPr/>
          <p:nvPr/>
        </p:nvSpPr>
        <p:spPr>
          <a:xfrm>
            <a:off x="2939986" y="2036261"/>
            <a:ext cx="627358" cy="452761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pic>
        <p:nvPicPr>
          <p:cNvPr id="2097166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10800000">
            <a:off x="2907432" y="3669636"/>
            <a:ext cx="652329" cy="506012"/>
          </a:xfrm>
          <a:prstGeom prst="rect"/>
        </p:spPr>
      </p:pic>
      <p:pic>
        <p:nvPicPr>
          <p:cNvPr id="2097167" name="Picture 1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5400000">
            <a:off x="9737876" y="2834919"/>
            <a:ext cx="652329" cy="506012"/>
          </a:xfrm>
          <a:prstGeom prst="rect"/>
        </p:spPr>
      </p:pic>
      <p:pic>
        <p:nvPicPr>
          <p:cNvPr id="2097168" name="Picture 1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8378390" y="2036261"/>
            <a:ext cx="652329" cy="506012"/>
          </a:xfrm>
          <a:prstGeom prst="rect"/>
        </p:spPr>
      </p:pic>
      <p:pic>
        <p:nvPicPr>
          <p:cNvPr id="2097169" name="Picture 15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646379" y="1979547"/>
            <a:ext cx="727972" cy="564688"/>
          </a:xfrm>
          <a:prstGeom prst="rect"/>
        </p:spPr>
      </p:pic>
      <p:pic>
        <p:nvPicPr>
          <p:cNvPr id="2097170" name="Picture 16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5626688" y="3619278"/>
            <a:ext cx="658425" cy="506012"/>
          </a:xfrm>
          <a:prstGeom prst="rect"/>
        </p:spPr>
      </p:pic>
      <p:pic>
        <p:nvPicPr>
          <p:cNvPr id="2097171" name="Picture 17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359154" y="3601523"/>
            <a:ext cx="658425" cy="506012"/>
          </a:xfrm>
          <a:prstGeom prst="rect"/>
        </p:spPr>
      </p:pic>
      <p:sp>
        <p:nvSpPr>
          <p:cNvPr id="1048605" name="TextBox 18"/>
          <p:cNvSpPr txBox="1"/>
          <p:nvPr/>
        </p:nvSpPr>
        <p:spPr>
          <a:xfrm>
            <a:off x="1038688" y="1979547"/>
            <a:ext cx="1747329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>
                <a:solidFill>
                  <a:schemeClr val="bg2"/>
                </a:solidFill>
              </a:rPr>
              <a:t>Dataset</a:t>
            </a:r>
            <a:endParaRPr dirty="0" lang="en-IN">
              <a:solidFill>
                <a:schemeClr val="bg2"/>
              </a:solidFill>
            </a:endParaRPr>
          </a:p>
        </p:txBody>
      </p:sp>
      <p:sp>
        <p:nvSpPr>
          <p:cNvPr id="1048606" name="TextBox 21"/>
          <p:cNvSpPr txBox="1"/>
          <p:nvPr/>
        </p:nvSpPr>
        <p:spPr>
          <a:xfrm>
            <a:off x="3743050" y="1979547"/>
            <a:ext cx="1725592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>
                <a:solidFill>
                  <a:schemeClr val="bg2"/>
                </a:solidFill>
              </a:rPr>
              <a:t>I</a:t>
            </a:r>
            <a:r>
              <a:rPr dirty="0" lang="en-IN" err="1">
                <a:solidFill>
                  <a:schemeClr val="bg2"/>
                </a:solidFill>
              </a:rPr>
              <a:t>mporting</a:t>
            </a:r>
            <a:r>
              <a:rPr dirty="0" lang="en-IN">
                <a:solidFill>
                  <a:schemeClr val="bg2"/>
                </a:solidFill>
              </a:rPr>
              <a:t> </a:t>
            </a:r>
          </a:p>
          <a:p>
            <a:r>
              <a:rPr dirty="0" lang="en-IN">
                <a:solidFill>
                  <a:schemeClr val="bg2"/>
                </a:solidFill>
              </a:rPr>
              <a:t>Libraries</a:t>
            </a:r>
            <a:endParaRPr dirty="0" lang="en-US">
              <a:solidFill>
                <a:schemeClr val="bg2"/>
              </a:solidFill>
            </a:endParaRPr>
          </a:p>
        </p:txBody>
      </p:sp>
      <p:sp>
        <p:nvSpPr>
          <p:cNvPr id="1048607" name="TextBox 22"/>
          <p:cNvSpPr txBox="1"/>
          <p:nvPr/>
        </p:nvSpPr>
        <p:spPr>
          <a:xfrm>
            <a:off x="6525087" y="1979547"/>
            <a:ext cx="1722267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>
                <a:solidFill>
                  <a:schemeClr val="bg2"/>
                </a:solidFill>
              </a:rPr>
              <a:t>Read Dataset</a:t>
            </a:r>
            <a:endParaRPr dirty="0" lang="en-IN">
              <a:solidFill>
                <a:schemeClr val="bg2"/>
              </a:solidFill>
            </a:endParaRPr>
          </a:p>
        </p:txBody>
      </p:sp>
      <p:sp>
        <p:nvSpPr>
          <p:cNvPr id="1048608" name="TextBox 23"/>
          <p:cNvSpPr txBox="1"/>
          <p:nvPr/>
        </p:nvSpPr>
        <p:spPr>
          <a:xfrm>
            <a:off x="9232777" y="1979547"/>
            <a:ext cx="173355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>
                <a:solidFill>
                  <a:schemeClr val="bg2"/>
                </a:solidFill>
              </a:rPr>
              <a:t>Missing value</a:t>
            </a:r>
          </a:p>
          <a:p>
            <a:r>
              <a:rPr dirty="0" lang="en-US">
                <a:solidFill>
                  <a:schemeClr val="bg2"/>
                </a:solidFill>
              </a:rPr>
              <a:t>Imputation</a:t>
            </a:r>
            <a:endParaRPr dirty="0" lang="en-IN">
              <a:solidFill>
                <a:schemeClr val="bg2"/>
              </a:solidFill>
            </a:endParaRPr>
          </a:p>
        </p:txBody>
      </p:sp>
      <p:sp>
        <p:nvSpPr>
          <p:cNvPr id="1048609" name="TextBox 25"/>
          <p:cNvSpPr txBox="1"/>
          <p:nvPr/>
        </p:nvSpPr>
        <p:spPr>
          <a:xfrm>
            <a:off x="9275692" y="3456389"/>
            <a:ext cx="173355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>
                <a:solidFill>
                  <a:schemeClr val="bg2"/>
                </a:solidFill>
              </a:rPr>
              <a:t>Handling Outliers</a:t>
            </a:r>
            <a:endParaRPr dirty="0" lang="en-IN">
              <a:solidFill>
                <a:schemeClr val="bg2"/>
              </a:solidFill>
            </a:endParaRPr>
          </a:p>
        </p:txBody>
      </p:sp>
      <p:sp>
        <p:nvSpPr>
          <p:cNvPr id="1048610" name="TextBox 26"/>
          <p:cNvSpPr txBox="1"/>
          <p:nvPr/>
        </p:nvSpPr>
        <p:spPr>
          <a:xfrm>
            <a:off x="6525087" y="3619278"/>
            <a:ext cx="1618869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>
                <a:solidFill>
                  <a:schemeClr val="bg2"/>
                </a:solidFill>
              </a:rPr>
              <a:t>Data </a:t>
            </a:r>
          </a:p>
          <a:p>
            <a:r>
              <a:rPr dirty="0" lang="en-US">
                <a:solidFill>
                  <a:schemeClr val="bg2"/>
                </a:solidFill>
              </a:rPr>
              <a:t>Cleaning</a:t>
            </a:r>
            <a:endParaRPr dirty="0" lang="en-IN">
              <a:solidFill>
                <a:schemeClr val="bg2"/>
              </a:solidFill>
            </a:endParaRPr>
          </a:p>
        </p:txBody>
      </p:sp>
      <p:sp>
        <p:nvSpPr>
          <p:cNvPr id="1048611" name="TextBox 28"/>
          <p:cNvSpPr txBox="1"/>
          <p:nvPr/>
        </p:nvSpPr>
        <p:spPr>
          <a:xfrm>
            <a:off x="3786038" y="3592505"/>
            <a:ext cx="1725424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>
                <a:solidFill>
                  <a:schemeClr val="bg2"/>
                </a:solidFill>
              </a:rPr>
              <a:t>Exploratory Data Analysis</a:t>
            </a:r>
            <a:endParaRPr dirty="0" lang="en-IN">
              <a:solidFill>
                <a:schemeClr val="bg2"/>
              </a:solidFill>
            </a:endParaRPr>
          </a:p>
        </p:txBody>
      </p:sp>
      <p:sp>
        <p:nvSpPr>
          <p:cNvPr id="1048612" name="TextBox 29"/>
          <p:cNvSpPr txBox="1"/>
          <p:nvPr/>
        </p:nvSpPr>
        <p:spPr>
          <a:xfrm>
            <a:off x="1038688" y="3592505"/>
            <a:ext cx="1653545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>
                <a:solidFill>
                  <a:schemeClr val="bg2"/>
                </a:solidFill>
              </a:rPr>
              <a:t>Report</a:t>
            </a:r>
            <a:endParaRPr dirty="0" lang="en-IN">
              <a:solidFill>
                <a:schemeClr val="bg2"/>
              </a:solidFill>
            </a:endParaRPr>
          </a:p>
        </p:txBody>
      </p:sp>
      <p:pic>
        <p:nvPicPr>
          <p:cNvPr id="2097172" name="Picture 3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612454" y="4313192"/>
            <a:ext cx="506012" cy="652329"/>
          </a:xfrm>
          <a:prstGeom prst="rect"/>
        </p:spPr>
      </p:pic>
      <p:sp>
        <p:nvSpPr>
          <p:cNvPr id="1048613" name="TextBox 31"/>
          <p:cNvSpPr txBox="1"/>
          <p:nvPr/>
        </p:nvSpPr>
        <p:spPr>
          <a:xfrm>
            <a:off x="980292" y="5026011"/>
            <a:ext cx="2055871" cy="11582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Data visualization </a:t>
            </a:r>
          </a:p>
          <a:p>
            <a:r>
              <a:rPr dirty="0" lang="en-US"/>
              <a:t>By using EDA.</a:t>
            </a:r>
          </a:p>
          <a:p>
            <a:r>
              <a:rPr dirty="0" lang="en-US"/>
              <a:t>Documentation for several graphs.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Picture 14"/>
          <p:cNvPicPr>
            <a:picLocks noChangeAspect="1" noMove="1" noResize="1" noRot="1" noGrp="1" noAdjustHandles="1" noEditPoints="1" noChangeArrowheads="1" noChangeShapeType="1" noCrop="1"/>
          </p:cNvPicPr>
          <p:nvPr/>
        </p:nvPicPr>
        <p:blipFill rotWithShape="1">
          <a:blip xmlns:r="http://schemas.openxmlformats.org/officeDocument/2006/relationships" r:embed="rId1"/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/>
        </p:spPr>
      </p:pic>
      <p:pic>
        <p:nvPicPr>
          <p:cNvPr id="2097174" name="Picture 16"/>
          <p:cNvPicPr>
            <a:picLocks noChangeAspect="1" noMove="1" noResize="1" noRot="1" noGrp="1" noAdjustHandles="1" noEditPoints="1" noChangeArrowheads="1" noChangeShapeType="1" noCrop="1"/>
          </p:cNvPicPr>
          <p:nvPr/>
        </p:nvPicPr>
        <p:blipFill rotWithShape="1">
          <a:blip xmlns:r="http://schemas.openxmlformats.org/officeDocument/2006/relationships" r:embed="rId2"/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/>
        </p:spPr>
      </p:pic>
      <p:sp>
        <p:nvSpPr>
          <p:cNvPr id="1048614" name="Oval 18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8609012" y="1676400"/>
            <a:ext cx="2819400" cy="2819400"/>
          </a:xfrm>
          <a:prstGeom prst="ellipse"/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75" name="Picture 20"/>
          <p:cNvPicPr>
            <a:picLocks noChangeAspect="1" noMove="1" noResize="1" noRot="1" noGrp="1" noAdjustHandles="1" noEditPoints="1" noChangeArrowheads="1" noChangeShapeType="1" noCrop="1"/>
          </p:cNvPicPr>
          <p:nvPr/>
        </p:nvPicPr>
        <p:blipFill rotWithShape="1">
          <a:blip xmlns:r="http://schemas.openxmlformats.org/officeDocument/2006/relationships" r:embed="rId3"/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/>
        </p:spPr>
      </p:pic>
      <p:pic>
        <p:nvPicPr>
          <p:cNvPr id="2097176" name="Picture 22"/>
          <p:cNvPicPr>
            <a:picLocks noChangeAspect="1" noMove="1" noResize="1" noRot="1" noGrp="1" noAdjustHandles="1" noEditPoints="1" noChangeArrowheads="1" noChangeShapeType="1" noCrop="1"/>
          </p:cNvPicPr>
          <p:nvPr/>
        </p:nvPicPr>
        <p:blipFill rotWithShape="1">
          <a:blip xmlns:r="http://schemas.openxmlformats.org/officeDocument/2006/relationships" r:embed="rId4"/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/>
        </p:spPr>
      </p:pic>
      <p:sp>
        <p:nvSpPr>
          <p:cNvPr id="1048615" name="Rectangle 24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16" name="Rectangle 26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91999" cy="68580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7" name="Freeform 7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anchor="ctr" rtlCol="0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8618" name="TextBox 4"/>
          <p:cNvSpPr txBox="1"/>
          <p:nvPr/>
        </p:nvSpPr>
        <p:spPr>
          <a:xfrm>
            <a:off x="648930" y="629267"/>
            <a:ext cx="9252154" cy="1016654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pPr>
              <a:spcBef>
                <a:spcPct val="0"/>
              </a:spcBef>
              <a:spcAft>
                <a:spcPts val="600"/>
              </a:spcAft>
            </a:pPr>
            <a:r>
              <a:rPr sz="4200" lang="en-US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INSIGHTS FROM ANALYSIS</a:t>
            </a:r>
          </a:p>
        </p:txBody>
      </p:sp>
      <p:sp>
        <p:nvSpPr>
          <p:cNvPr id="1048619" name="Rectangle 30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0" name="Freeform: Shape 32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048621" name="TextBox 6"/>
          <p:cNvSpPr txBox="1"/>
          <p:nvPr/>
        </p:nvSpPr>
        <p:spPr>
          <a:xfrm>
            <a:off x="3889433" y="2810256"/>
            <a:ext cx="4203265" cy="280077"/>
          </a:xfrm>
          <a:prstGeom prst="rect"/>
          <a:noFill/>
        </p:spPr>
        <p:txBody>
          <a:bodyPr rtlCol="0" wrap="square">
            <a:spAutoFit/>
          </a:bodyPr>
          <a:p>
            <a:pPr defTabSz="278892">
              <a:spcAft>
                <a:spcPts val="600"/>
              </a:spcAft>
            </a:pPr>
            <a:r>
              <a:rPr sz="1220" kern="1200" lang="en-US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kind of Population do we have?</a:t>
            </a:r>
            <a:endParaRPr sz="2000" lang="en-IN"/>
          </a:p>
        </p:txBody>
      </p:sp>
      <p:sp>
        <p:nvSpPr>
          <p:cNvPr id="1048622" name="TextBox 7"/>
          <p:cNvSpPr txBox="1"/>
          <p:nvPr/>
        </p:nvSpPr>
        <p:spPr>
          <a:xfrm>
            <a:off x="3607036" y="5592034"/>
            <a:ext cx="4979157" cy="777240"/>
          </a:xfrm>
          <a:prstGeom prst="rect"/>
          <a:noFill/>
        </p:spPr>
        <p:txBody>
          <a:bodyPr rtlCol="0" wrap="square">
            <a:spAutoFit/>
          </a:bodyPr>
          <a:p>
            <a:pPr defTabSz="278892">
              <a:spcAft>
                <a:spcPts val="600"/>
              </a:spcAft>
            </a:pPr>
            <a:endParaRPr sz="1220" kern="120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278892">
              <a:spcAft>
                <a:spcPts val="600"/>
              </a:spcAft>
            </a:pPr>
            <a:r>
              <a:rPr sz="1220" kern="1200" lang="en-US">
                <a:solidFill>
                  <a:schemeClr val="tx1"/>
                </a:solidFill>
                <a:latin typeface="+mn-lt"/>
                <a:ea typeface="+mn-ea"/>
                <a:cs typeface="+mn-cs"/>
              </a:rPr>
              <a:t>51%  people are suffering from Heart disease. </a:t>
            </a:r>
          </a:p>
          <a:p>
            <a:pPr defTabSz="278892">
              <a:spcAft>
                <a:spcPts val="600"/>
              </a:spcAft>
            </a:pPr>
            <a:r>
              <a:rPr sz="1220" kern="1200" lang="en-US">
                <a:solidFill>
                  <a:schemeClr val="tx1"/>
                </a:solidFill>
                <a:latin typeface="+mn-lt"/>
                <a:ea typeface="+mn-ea"/>
                <a:cs typeface="+mn-cs"/>
              </a:rPr>
              <a:t>49% people do not have heart disease.</a:t>
            </a:r>
            <a:endParaRPr sz="2000" lang="en-IN"/>
          </a:p>
        </p:txBody>
      </p:sp>
      <p:pic>
        <p:nvPicPr>
          <p:cNvPr id="2097177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3607037" y="3148698"/>
            <a:ext cx="3518289" cy="2524910"/>
          </a:xfrm>
          <a:prstGeom prst="rect"/>
        </p:spPr>
      </p:pic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8" name="Picture 90"/>
          <p:cNvPicPr>
            <a:picLocks noChangeAspect="1" noMove="1" noResize="1" noRot="1" noGrp="1" noAdjustHandles="1" noEditPoints="1" noChangeArrowheads="1" noChangeShapeType="1" noCrop="1"/>
          </p:cNvPicPr>
          <p:nvPr/>
        </p:nvPicPr>
        <p:blipFill rotWithShape="1">
          <a:blip xmlns:r="http://schemas.openxmlformats.org/officeDocument/2006/relationships" r:embed="rId2"/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/>
        </p:spPr>
      </p:pic>
      <p:pic>
        <p:nvPicPr>
          <p:cNvPr id="2097179" name="Picture 92"/>
          <p:cNvPicPr>
            <a:picLocks noChangeAspect="1" noMove="1" noResize="1" noRot="1" noGrp="1" noAdjustHandles="1" noEditPoints="1" noChangeArrowheads="1" noChangeShapeType="1" noCrop="1"/>
          </p:cNvPicPr>
          <p:nvPr/>
        </p:nvPicPr>
        <p:blipFill rotWithShape="1">
          <a:blip xmlns:r="http://schemas.openxmlformats.org/officeDocument/2006/relationships" r:embed="rId3"/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/>
        </p:spPr>
      </p:pic>
      <p:sp>
        <p:nvSpPr>
          <p:cNvPr id="1048623" name="Oval 94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8609012" y="1676400"/>
            <a:ext cx="2819400" cy="2819400"/>
          </a:xfrm>
          <a:prstGeom prst="ellipse"/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80" name="Picture 96"/>
          <p:cNvPicPr>
            <a:picLocks noChangeAspect="1" noMove="1" noResize="1" noRot="1" noGrp="1" noAdjustHandles="1" noEditPoints="1" noChangeArrowheads="1" noChangeShapeType="1" noCrop="1"/>
          </p:cNvPicPr>
          <p:nvPr/>
        </p:nvPicPr>
        <p:blipFill rotWithShape="1">
          <a:blip xmlns:r="http://schemas.openxmlformats.org/officeDocument/2006/relationships" r:embed="rId4"/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/>
        </p:spPr>
      </p:pic>
      <p:pic>
        <p:nvPicPr>
          <p:cNvPr id="2097181" name="Picture 98"/>
          <p:cNvPicPr>
            <a:picLocks noChangeAspect="1" noMove="1" noResize="1" noRot="1" noGrp="1" noAdjustHandles="1" noEditPoints="1" noChangeArrowheads="1" noChangeShapeType="1" noCrop="1"/>
          </p:cNvPicPr>
          <p:nvPr/>
        </p:nvPicPr>
        <p:blipFill rotWithShape="1">
          <a:blip xmlns:r="http://schemas.openxmlformats.org/officeDocument/2006/relationships" r:embed="rId5"/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/>
        </p:spPr>
      </p:pic>
      <p:sp>
        <p:nvSpPr>
          <p:cNvPr id="1048624" name="Rectangle 100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5" name="Freeform: Shape 102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48626" name="Freeform 7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anchor="ctr" rtlCol="0"/>
          <a:p>
            <a:pPr algn="ctr"/>
            <a:endParaRPr lang="en-US"/>
          </a:p>
        </p:txBody>
      </p:sp>
      <p:pic>
        <p:nvPicPr>
          <p:cNvPr id="2097182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>
            <a:off x="7261817" y="1161882"/>
            <a:ext cx="3980139" cy="2000020"/>
          </a:xfrm>
          <a:prstGeom prst="rect"/>
          <a:effectLst/>
        </p:spPr>
      </p:pic>
      <p:sp>
        <p:nvSpPr>
          <p:cNvPr id="1048627" name="Rectangle 106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10442448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TextBox 3"/>
          <p:cNvSpPr txBox="1"/>
          <p:nvPr/>
        </p:nvSpPr>
        <p:spPr>
          <a:xfrm>
            <a:off x="646112" y="2052918"/>
            <a:ext cx="5628635" cy="4195481"/>
          </a:xfrm>
          <a:prstGeom prst="rect"/>
        </p:spPr>
        <p:txBody>
          <a:bodyPr bIns="45720" lIns="91440" rIns="91440" rtlCol="0" tIns="45720" vert="horz">
            <a:normAutofit/>
          </a:bodyPr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latin typeface="+mj-lt"/>
                <a:ea typeface="+mj-ea"/>
                <a:cs typeface="+mj-cs"/>
              </a:rPr>
              <a:t>SYMPTOMS 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latin typeface="+mj-lt"/>
                <a:ea typeface="+mj-ea"/>
                <a:cs typeface="+mj-cs"/>
              </a:rPr>
              <a:t>People having higher cholesterol  level and asymptomatic chest pain these people having higher chance of heart disease .</a:t>
            </a:r>
          </a:p>
        </p:txBody>
      </p:sp>
      <p:pic>
        <p:nvPicPr>
          <p:cNvPr id="2097183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7"/>
          <a:stretch>
            <a:fillRect/>
          </a:stretch>
        </p:blipFill>
        <p:spPr>
          <a:xfrm>
            <a:off x="7721201" y="3526971"/>
            <a:ext cx="3665221" cy="2721427"/>
          </a:xfrm>
          <a:prstGeom prst="rect"/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02023" y="244935"/>
            <a:ext cx="5471634" cy="4031329"/>
          </a:xfrm>
          <a:prstGeom prst="rect"/>
        </p:spPr>
      </p:pic>
      <p:pic>
        <p:nvPicPr>
          <p:cNvPr id="2097185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096000" y="2645451"/>
            <a:ext cx="5915897" cy="4033769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extBox 2"/>
          <p:cNvSpPr txBox="1"/>
          <p:nvPr/>
        </p:nvSpPr>
        <p:spPr>
          <a:xfrm>
            <a:off x="334392" y="409679"/>
            <a:ext cx="11523215" cy="10693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Here is the analysis of factors which causes heart disease such as blood pressure , cholesterol, Chest pain and heart rate.</a:t>
            </a:r>
          </a:p>
          <a:p>
            <a:endParaRPr dirty="0" lang="en-IN"/>
          </a:p>
        </p:txBody>
      </p:sp>
      <p:pic>
        <p:nvPicPr>
          <p:cNvPr id="2097186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34392" y="2052319"/>
            <a:ext cx="6047756" cy="4396001"/>
          </a:xfrm>
          <a:prstGeom prst="rect"/>
        </p:spPr>
      </p:pic>
      <p:pic>
        <p:nvPicPr>
          <p:cNvPr id="2097187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596144" y="1781225"/>
            <a:ext cx="5441152" cy="4938188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extBox 3"/>
          <p:cNvSpPr txBox="1"/>
          <p:nvPr/>
        </p:nvSpPr>
        <p:spPr>
          <a:xfrm>
            <a:off x="320040" y="411480"/>
            <a:ext cx="11448288" cy="8026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As we classify by age range old people are more prone to heart disease and then mid age people have the chances of heart disease.</a:t>
            </a:r>
            <a:endParaRPr dirty="0" sz="2400" lang="en-IN"/>
          </a:p>
        </p:txBody>
      </p:sp>
      <p:pic>
        <p:nvPicPr>
          <p:cNvPr id="2097188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169920" y="2275840"/>
            <a:ext cx="5882640" cy="42926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extBox 3"/>
          <p:cNvSpPr txBox="1"/>
          <p:nvPr/>
        </p:nvSpPr>
        <p:spPr>
          <a:xfrm>
            <a:off x="150920" y="319596"/>
            <a:ext cx="11745158" cy="802640"/>
          </a:xfrm>
          <a:prstGeom prst="rect"/>
          <a:noFill/>
        </p:spPr>
        <p:txBody>
          <a:bodyPr rtlCol="0" wrap="square">
            <a:spAutoFit/>
          </a:bodyPr>
          <a:p>
            <a:endParaRPr dirty="0" sz="2400" lang="en-US"/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/>
              <a:t>As we classify by gender males are more prone to heart  disease than female.</a:t>
            </a:r>
            <a:endParaRPr dirty="0" sz="2400" lang="en-IN"/>
          </a:p>
        </p:txBody>
      </p:sp>
      <p:pic>
        <p:nvPicPr>
          <p:cNvPr id="2097189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34781" y="2262962"/>
            <a:ext cx="5761219" cy="4099915"/>
          </a:xfrm>
          <a:prstGeom prst="rect"/>
        </p:spPr>
      </p:pic>
      <p:pic>
        <p:nvPicPr>
          <p:cNvPr id="2097190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332996" y="2262962"/>
            <a:ext cx="5563082" cy="4099915"/>
          </a:xfrm>
          <a:prstGeom prst="rect"/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Ion">
      <a:dk1>
        <a:sysClr lastClr="000000" val="windowText"/>
      </a:dk1>
      <a:lt1>
        <a:sysClr lastClr="FFFFFF" val="window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r="540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Heart Disease Diagnostic  Analysis</dc:title>
  <dc:creator>Anjali Chapte</dc:creator>
  <cp:lastModifiedBy>Anjali Chapte</cp:lastModifiedBy>
  <dcterms:created xsi:type="dcterms:W3CDTF">2023-03-23T04:53:40Z</dcterms:created>
  <dcterms:modified xsi:type="dcterms:W3CDTF">2023-06-02T11:54:06Z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c6f5e50e7c3944e8ae79294c0cb47295</vt:lpwstr>
  </property>
</Properties>
</file>