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4152" r:id="rId4"/>
  </p:sldMasterIdLst>
  <p:notesMasterIdLst>
    <p:notesMasterId r:id="rId17"/>
  </p:notesMasterIdLst>
  <p:handoutMasterIdLst>
    <p:handoutMasterId r:id="rId18"/>
  </p:handoutMasterIdLst>
  <p:sldIdLst>
    <p:sldId id="262" r:id="rId5"/>
    <p:sldId id="277" r:id="rId6"/>
    <p:sldId id="273" r:id="rId7"/>
    <p:sldId id="281" r:id="rId8"/>
    <p:sldId id="278" r:id="rId9"/>
    <p:sldId id="286" r:id="rId10"/>
    <p:sldId id="279" r:id="rId11"/>
    <p:sldId id="284" r:id="rId12"/>
    <p:sldId id="280" r:id="rId13"/>
    <p:sldId id="282" r:id="rId14"/>
    <p:sldId id="283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A43FC39-4767-4DFF-B3A0-BC7B6C7A2700}">
          <p14:sldIdLst>
            <p14:sldId id="262"/>
          </p14:sldIdLst>
        </p14:section>
        <p14:section name="Section récapitulative" id="{00E59913-BB28-433C-8368-497A25AF5E34}">
          <p14:sldIdLst>
            <p14:sldId id="277"/>
          </p14:sldIdLst>
        </p14:section>
        <p14:section name="Les pages" id="{AFF404E8-BB3D-4114-907B-E318261A69EE}">
          <p14:sldIdLst>
            <p14:sldId id="273"/>
            <p14:sldId id="281"/>
          </p14:sldIdLst>
        </p14:section>
        <p14:section name="L’interview" id="{0E454220-D2F5-4C14-8480-917330DA51E6}">
          <p14:sldIdLst>
            <p14:sldId id="278"/>
            <p14:sldId id="286"/>
          </p14:sldIdLst>
        </p14:section>
        <p14:section name="Le design" id="{C15540BC-7860-4D85-A93C-F7DFFCFED9B4}">
          <p14:sldIdLst>
            <p14:sldId id="279"/>
            <p14:sldId id="284"/>
          </p14:sldIdLst>
        </p14:section>
        <p14:section name="Les objectifs" id="{0FD4BFBF-54B2-4EA2-91C8-FCE5AFD58C44}">
          <p14:sldIdLst>
            <p14:sldId id="280"/>
            <p14:sldId id="282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500000"/>
    <a:srgbClr val="860000"/>
    <a:srgbClr val="8395AF"/>
    <a:srgbClr val="6C8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3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7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D36706-7335-4BA4-8FD9-7B09F36682EE}" type="datetime1">
              <a:rPr lang="fr-FR" smtClean="0"/>
              <a:t>13/01/2020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8B8688-7032-443B-A932-E8346A356B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436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3EBB54-38A6-49F4-90DA-9F8DEF0B3F9A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7142BC-A7BD-4276-975D-6351998F7C8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47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7142BC-A7BD-4276-975D-6351998F7C85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5696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82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634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18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65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4E22BD-739B-40C8-A539-8ED561AFF5D1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40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F4B1596-3130-40BA-9150-28DC83D23AF9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2330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E5F178-533E-4423-A748-FB90E619AD8F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9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E47839-5FF9-4BFD-9215-CB9FE7C2FF97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596173-DC78-4D67-9168-02714CF44EDB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618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9B5261-967D-4B10-B4A0-80211D20DE25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2151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9441F5-1E62-42A5-BCA9-313304F42AF2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33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082873-925D-49BC-94F1-0152B949C219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8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ECB6A4-91E7-4DB4-8A1F-4D00D45A8536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200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13B77E-516B-409D-A1BA-F59BAC803991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1940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90889DE-7E4D-4055-BBFF-DB032FFFDB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6000"/>
                    </a14:imgEffect>
                    <a14:imgEffect>
                      <a14:brightnessContrast brigh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4826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>
            <a:noAutofit/>
          </a:bodyPr>
          <a:lstStyle>
            <a:lvl1pPr algn="ctr">
              <a:defRPr sz="8000" b="0" cap="all" baseline="0">
                <a:latin typeface="Agency FB" panose="020B0503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9A6F39-55C8-4C99-923B-39F3D7639332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9761" y="6467835"/>
            <a:ext cx="753545" cy="365125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BF49DA8-520F-4721-959B-EB7681CCC7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1835" r="40825" b="87637"/>
          <a:stretch/>
        </p:blipFill>
        <p:spPr>
          <a:xfrm>
            <a:off x="11663494" y="6471010"/>
            <a:ext cx="528506" cy="37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2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0EC062-40EC-45EC-88BF-793A4B270F43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854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DF3A19-912B-4139-855A-8EFA777B19A5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6305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67A696-D85A-4ADC-8FE9-A1903F290779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561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7567F7-8480-4E54-9B37-BDB9046D513C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392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73BBCC-9CC1-45A3-9634-F544185C5C8D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4138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56D679-7C96-41C8-AEFA-D98100D4A0D8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6496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DADDC957-9351-4EBF-8454-232D7B3C249A}" type="datetime1">
              <a:rPr lang="fr-FR" noProof="0" smtClean="0"/>
              <a:t>13/01/2020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0785" y="6562725"/>
            <a:ext cx="539216" cy="361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Agency FB" panose="020B0503020202020204" pitchFamily="34" charset="0"/>
              </a:defRPr>
            </a:lvl1pPr>
          </a:lstStyle>
          <a:p>
            <a:fld id="{D57F1E4F-1CFF-5643-939E-217C01CDF56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492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  <p:sldLayoutId id="2147484165" r:id="rId13"/>
    <p:sldLayoutId id="2147484166" r:id="rId14"/>
    <p:sldLayoutId id="2147484167" r:id="rId15"/>
    <p:sldLayoutId id="2147484168" r:id="rId16"/>
    <p:sldLayoutId id="214748416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slide" Target="slide9.xml"/><Relationship Id="rId5" Type="http://schemas.openxmlformats.org/officeDocument/2006/relationships/image" Target="../media/image11.png"/><Relationship Id="rId10" Type="http://schemas.openxmlformats.org/officeDocument/2006/relationships/slide" Target="slide7.xml"/><Relationship Id="rId4" Type="http://schemas.openxmlformats.org/officeDocument/2006/relationships/image" Target="../media/image10.png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97E013C-6A87-47B0-8D5A-DCF1DC95F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7DD03CF2-96B3-4DDF-802E-001A1D924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840832"/>
            <a:ext cx="9418320" cy="2291782"/>
          </a:xfrm>
        </p:spPr>
        <p:txBody>
          <a:bodyPr>
            <a:normAutofit fontScale="90000"/>
          </a:bodyPr>
          <a:lstStyle/>
          <a:p>
            <a:r>
              <a:rPr lang="fr-FR" sz="10700" cap="all" dirty="0">
                <a:solidFill>
                  <a:schemeClr val="tx1">
                    <a:lumMod val="75000"/>
                  </a:schemeClr>
                </a:solidFill>
                <a:latin typeface="Agency FB" panose="020B0503020202020204" pitchFamily="34" charset="0"/>
              </a:rPr>
              <a:t>Projet iut</a:t>
            </a:r>
            <a:br>
              <a:rPr lang="fr-FR" cap="all" dirty="0">
                <a:solidFill>
                  <a:schemeClr val="tx1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fr-FR" cap="all" dirty="0">
                <a:solidFill>
                  <a:schemeClr val="tx1">
                    <a:lumMod val="75000"/>
                  </a:schemeClr>
                </a:solidFill>
                <a:latin typeface="Agency FB" panose="020B0503020202020204" pitchFamily="34" charset="0"/>
              </a:rPr>
              <a:t>Site web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C74E8C2-9034-4E71-97BA-6A24F2B1C4F1}"/>
              </a:ext>
            </a:extLst>
          </p:cNvPr>
          <p:cNvSpPr txBox="1"/>
          <p:nvPr/>
        </p:nvSpPr>
        <p:spPr>
          <a:xfrm>
            <a:off x="9988627" y="5534561"/>
            <a:ext cx="22033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Agency FB" panose="020B0503020202020204" pitchFamily="34" charset="0"/>
              </a:rPr>
              <a:t>CREATED BY</a:t>
            </a:r>
          </a:p>
          <a:p>
            <a:pPr algn="r"/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Agency FB" panose="020B0503020202020204" pitchFamily="34" charset="0"/>
              </a:rPr>
              <a:t> LITHAUD</a:t>
            </a:r>
          </a:p>
          <a:p>
            <a:pPr algn="r"/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Agency FB" panose="020B0503020202020204" pitchFamily="34" charset="0"/>
              </a:rPr>
              <a:t>TREMBLEAU</a:t>
            </a:r>
          </a:p>
          <a:p>
            <a:pPr algn="r"/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Agency FB" panose="020B0503020202020204" pitchFamily="34" charset="0"/>
              </a:rPr>
              <a:t>TALLANDIER</a:t>
            </a:r>
          </a:p>
          <a:p>
            <a:pPr algn="r"/>
            <a:r>
              <a:rPr lang="fr-FR" sz="1600" dirty="0">
                <a:solidFill>
                  <a:schemeClr val="tx1">
                    <a:lumMod val="50000"/>
                  </a:schemeClr>
                </a:solidFill>
                <a:latin typeface="Agency FB" panose="020B0503020202020204" pitchFamily="34" charset="0"/>
              </a:rPr>
              <a:t>2019/2020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F21DC-82CA-4F71-BE46-75DC6B04CF4C}"/>
              </a:ext>
            </a:extLst>
          </p:cNvPr>
          <p:cNvSpPr/>
          <p:nvPr/>
        </p:nvSpPr>
        <p:spPr>
          <a:xfrm>
            <a:off x="4223657" y="4279038"/>
            <a:ext cx="3744686" cy="496389"/>
          </a:xfrm>
          <a:prstGeom prst="rect">
            <a:avLst/>
          </a:prstGeom>
          <a:noFill/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LOG IN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034728-F51F-4BA0-B12A-BAC06AC1C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9721" y1="43125" x2="49721" y2="44375"/>
                        <a14:backgroundMark x1="48603" y1="34375" x2="43017" y2="34375"/>
                        <a14:backgroundMark x1="57542" y1="34375" x2="63687" y2="46250"/>
                        <a14:backgroundMark x1="41899" y1="38750" x2="33520" y2="50625"/>
                        <a14:backgroundMark x1="56425" y1="67500" x2="63687" y2="58125"/>
                      </a14:backgroundRemoval>
                    </a14:imgEffect>
                    <a14:imgEffect>
                      <a14:brightnessContrast bright="-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4212" y="4812665"/>
            <a:ext cx="663575" cy="5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88B4197-94A7-449E-B408-41832F3C4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7DD03CF2-96B3-4DDF-802E-001A1D924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1"/>
            <a:ext cx="12179808" cy="1043800"/>
          </a:xfrm>
        </p:spPr>
        <p:txBody>
          <a:bodyPr>
            <a:noAutofit/>
          </a:bodyPr>
          <a:lstStyle/>
          <a:p>
            <a:pPr algn="r"/>
            <a:r>
              <a:rPr lang="fr-FR" sz="7200" cap="all" dirty="0">
                <a:solidFill>
                  <a:schemeClr val="tx1">
                    <a:lumMod val="75000"/>
                  </a:schemeClr>
                </a:solidFill>
                <a:latin typeface="Agency FB" panose="020B0503020202020204" pitchFamily="34" charset="0"/>
              </a:rPr>
              <a:t>Les objectifs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FF23AE48-9AFD-4352-9A20-DA4DA2F97E31}"/>
              </a:ext>
            </a:extLst>
          </p:cNvPr>
          <p:cNvGrpSpPr/>
          <p:nvPr/>
        </p:nvGrpSpPr>
        <p:grpSpPr>
          <a:xfrm>
            <a:off x="266426" y="1373161"/>
            <a:ext cx="5677171" cy="5132414"/>
            <a:chOff x="266426" y="1373161"/>
            <a:chExt cx="5677171" cy="513241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9344BA-40D1-4792-B7C1-6D21DBEB8E8E}"/>
                </a:ext>
              </a:extLst>
            </p:cNvPr>
            <p:cNvSpPr/>
            <p:nvPr/>
          </p:nvSpPr>
          <p:spPr>
            <a:xfrm>
              <a:off x="266426" y="1373161"/>
              <a:ext cx="5677171" cy="5132414"/>
            </a:xfrm>
            <a:prstGeom prst="rect">
              <a:avLst/>
            </a:prstGeom>
            <a:noFill/>
            <a:ln>
              <a:solidFill>
                <a:srgbClr val="8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2D050"/>
                </a:solidFill>
              </a:endParaRPr>
            </a:p>
            <a:p>
              <a:pPr algn="ctr"/>
              <a:endParaRPr lang="fr-FR" dirty="0">
                <a:solidFill>
                  <a:srgbClr val="92D050"/>
                </a:solidFill>
              </a:endParaRPr>
            </a:p>
            <a:p>
              <a:endParaRPr lang="fr-FR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b="1" cap="all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DBC1C7-981D-4F3B-99E1-F2B09256D450}"/>
                </a:ext>
              </a:extLst>
            </p:cNvPr>
            <p:cNvSpPr/>
            <p:nvPr/>
          </p:nvSpPr>
          <p:spPr>
            <a:xfrm>
              <a:off x="285478" y="1373161"/>
              <a:ext cx="5658119" cy="573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cap="all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Terminées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25A6D88-FE08-404F-B159-1803C1921A74}"/>
              </a:ext>
            </a:extLst>
          </p:cNvPr>
          <p:cNvGrpSpPr/>
          <p:nvPr/>
        </p:nvGrpSpPr>
        <p:grpSpPr>
          <a:xfrm>
            <a:off x="6229213" y="1373161"/>
            <a:ext cx="5677171" cy="5132414"/>
            <a:chOff x="6229213" y="1373161"/>
            <a:chExt cx="5677171" cy="513241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5B547B-6AFF-410A-98A3-A6B050E3C049}"/>
                </a:ext>
              </a:extLst>
            </p:cNvPr>
            <p:cNvSpPr/>
            <p:nvPr/>
          </p:nvSpPr>
          <p:spPr>
            <a:xfrm>
              <a:off x="6229213" y="1373161"/>
              <a:ext cx="5677171" cy="5132414"/>
            </a:xfrm>
            <a:prstGeom prst="rect">
              <a:avLst/>
            </a:prstGeom>
            <a:noFill/>
            <a:ln>
              <a:solidFill>
                <a:srgbClr val="8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92D050"/>
                </a:solidFill>
              </a:endParaRPr>
            </a:p>
            <a:p>
              <a:pPr algn="ctr"/>
              <a:endParaRPr lang="fr-FR" dirty="0">
                <a:solidFill>
                  <a:srgbClr val="92D050"/>
                </a:solidFill>
              </a:endParaRPr>
            </a:p>
            <a:p>
              <a:endParaRPr lang="fr-FR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b="1" cap="all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806813-CAEC-49B9-B613-F45741542994}"/>
                </a:ext>
              </a:extLst>
            </p:cNvPr>
            <p:cNvSpPr/>
            <p:nvPr/>
          </p:nvSpPr>
          <p:spPr>
            <a:xfrm>
              <a:off x="6248127" y="1373161"/>
              <a:ext cx="5658119" cy="573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cap="all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En cours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007C910-A876-4929-8F5A-3A14719B706C}"/>
              </a:ext>
            </a:extLst>
          </p:cNvPr>
          <p:cNvGrpSpPr/>
          <p:nvPr/>
        </p:nvGrpSpPr>
        <p:grpSpPr>
          <a:xfrm>
            <a:off x="582033" y="1933296"/>
            <a:ext cx="5168730" cy="4802357"/>
            <a:chOff x="582033" y="1933296"/>
            <a:chExt cx="5168730" cy="480235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A9325AE-B0B3-4CF4-B493-6145A917E94B}"/>
                </a:ext>
              </a:extLst>
            </p:cNvPr>
            <p:cNvSpPr/>
            <p:nvPr/>
          </p:nvSpPr>
          <p:spPr>
            <a:xfrm>
              <a:off x="3950399" y="2331903"/>
              <a:ext cx="1800364" cy="4403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cap="all" dirty="0">
                  <a:solidFill>
                    <a:schemeClr val="tx1"/>
                  </a:solidFill>
                  <a:latin typeface="Agency FB" panose="020B0503020202020204" pitchFamily="34" charset="0"/>
                </a:rPr>
                <a:t>Vie</a:t>
              </a:r>
              <a:r>
                <a:rPr lang="fr-FR" sz="2400" cap="all" dirty="0">
                  <a:solidFill>
                    <a:schemeClr val="tx1"/>
                  </a:solidFill>
                  <a:latin typeface="Agency FB" panose="020B0503020202020204" pitchFamily="34" charset="0"/>
                </a:rPr>
                <a:t> </a:t>
              </a:r>
              <a:r>
                <a:rPr lang="fr-FR" sz="2000" cap="all" dirty="0">
                  <a:solidFill>
                    <a:schemeClr val="tx1"/>
                  </a:solidFill>
                  <a:latin typeface="Agency FB" panose="020B0503020202020204" pitchFamily="34" charset="0"/>
                </a:rPr>
                <a:t>étudiante</a:t>
              </a:r>
              <a:endParaRPr lang="fr-FR" sz="2400" cap="all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  <a:p>
              <a:r>
                <a:rPr lang="fr-FR" sz="1600" i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Transports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Recherches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Contenu</a:t>
              </a:r>
            </a:p>
            <a:p>
              <a:endParaRPr lang="fr-FR" sz="12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r>
                <a:rPr lang="fr-FR" sz="1600" i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Restaurant universitaire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Recherches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Contenu</a:t>
              </a:r>
            </a:p>
            <a:p>
              <a:endParaRPr lang="fr-FR" sz="12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r>
                <a:rPr lang="fr-FR" sz="1600" i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Logement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Recherches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Contenu</a:t>
              </a:r>
            </a:p>
            <a:p>
              <a:endParaRPr lang="fr-FR" sz="12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r>
                <a:rPr lang="fr-FR" sz="1600" i="1" dirty="0" err="1">
                  <a:solidFill>
                    <a:schemeClr val="tx1"/>
                  </a:solidFill>
                  <a:latin typeface="Agency FB" panose="020B0503020202020204" pitchFamily="34" charset="0"/>
                </a:rPr>
                <a:t>Suaps</a:t>
              </a:r>
              <a:endParaRPr lang="fr-FR" sz="1600" i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Recherches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Contenu</a:t>
              </a:r>
            </a:p>
            <a:p>
              <a:endParaRPr lang="fr-FR" sz="12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r>
                <a:rPr lang="fr-FR" sz="1600" i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Bourse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Recherches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Contenu</a:t>
              </a:r>
            </a:p>
            <a:p>
              <a:endParaRPr lang="fr-FR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endParaRPr lang="fr-FR" sz="28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15CE503F-4A57-43A0-93E4-79B0149F7A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924" b="63446" l="22357" r="78615"/>
                      </a14:imgEffect>
                    </a14:imgLayer>
                  </a14:imgProps>
                </a:ext>
              </a:extLst>
            </a:blip>
            <a:srcRect l="15325" t="2109" r="14353" b="29738"/>
            <a:stretch/>
          </p:blipFill>
          <p:spPr>
            <a:xfrm>
              <a:off x="5222423" y="1933296"/>
              <a:ext cx="460885" cy="45242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78FD36-65E8-4322-A1B7-A04F8613765D}"/>
                </a:ext>
              </a:extLst>
            </p:cNvPr>
            <p:cNvSpPr/>
            <p:nvPr/>
          </p:nvSpPr>
          <p:spPr>
            <a:xfrm>
              <a:off x="582033" y="4401359"/>
              <a:ext cx="2047875" cy="2000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cap="all" dirty="0">
                  <a:solidFill>
                    <a:schemeClr val="tx1"/>
                  </a:solidFill>
                  <a:latin typeface="Agency FB" panose="020B0503020202020204" pitchFamily="34" charset="0"/>
                </a:rPr>
                <a:t>Débouchés</a:t>
              </a:r>
              <a:endParaRPr lang="fr-FR" sz="2400" cap="all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  <a:p>
              <a:r>
                <a:rPr lang="fr-FR" sz="16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Recherches</a:t>
              </a:r>
            </a:p>
            <a:p>
              <a:r>
                <a:rPr lang="fr-FR" sz="16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Contenu</a:t>
              </a:r>
            </a:p>
            <a:p>
              <a:endParaRPr lang="fr-FR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r>
                <a:rPr lang="fr-FR" sz="2000" cap="all" dirty="0">
                  <a:solidFill>
                    <a:schemeClr val="tx1"/>
                  </a:solidFill>
                  <a:latin typeface="Agency FB" panose="020B0503020202020204" pitchFamily="34" charset="0"/>
                </a:rPr>
                <a:t>Association</a:t>
              </a:r>
            </a:p>
            <a:p>
              <a:r>
                <a:rPr lang="fr-FR" sz="16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Recherches</a:t>
              </a:r>
            </a:p>
            <a:p>
              <a:r>
                <a:rPr lang="fr-FR" sz="16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Contenu</a:t>
              </a:r>
            </a:p>
            <a:p>
              <a:endParaRPr lang="fr-FR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5B0511AD-A27A-4B4C-92AF-DB6334A971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924" b="63446" l="22357" r="78615"/>
                      </a14:imgEffect>
                    </a14:imgLayer>
                  </a14:imgProps>
                </a:ext>
              </a:extLst>
            </a:blip>
            <a:srcRect l="15325" t="2109" r="14353" b="29738"/>
            <a:stretch/>
          </p:blipFill>
          <p:spPr>
            <a:xfrm>
              <a:off x="1744757" y="5323853"/>
              <a:ext cx="460885" cy="452429"/>
            </a:xfrm>
            <a:prstGeom prst="rect">
              <a:avLst/>
            </a:prstGeom>
          </p:spPr>
        </p:pic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E5BB8D9E-D357-45C2-A65A-ACE27139AB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924" b="63446" l="22357" r="78615"/>
                      </a14:imgEffect>
                    </a14:imgLayer>
                  </a14:imgProps>
                </a:ext>
              </a:extLst>
            </a:blip>
            <a:srcRect l="15325" t="2109" r="14353" b="29738"/>
            <a:stretch/>
          </p:blipFill>
          <p:spPr>
            <a:xfrm>
              <a:off x="1605969" y="4246097"/>
              <a:ext cx="460885" cy="45242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CC632E8-CE1B-4E43-B11F-83722707AD58}"/>
                </a:ext>
              </a:extLst>
            </p:cNvPr>
            <p:cNvSpPr/>
            <p:nvPr/>
          </p:nvSpPr>
          <p:spPr>
            <a:xfrm>
              <a:off x="582033" y="1946699"/>
              <a:ext cx="1800364" cy="21155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cap="all" dirty="0">
                  <a:solidFill>
                    <a:schemeClr val="tx1"/>
                  </a:solidFill>
                  <a:latin typeface="Agency FB" panose="020B0503020202020204" pitchFamily="34" charset="0"/>
                </a:rPr>
                <a:t>Prérequis</a:t>
              </a:r>
              <a:endParaRPr lang="fr-FR" sz="2800" cap="all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  <a:p>
              <a:r>
                <a:rPr lang="fr-FR" sz="16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Recherches</a:t>
              </a:r>
            </a:p>
            <a:p>
              <a:r>
                <a:rPr lang="fr-FR" sz="16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Contenu</a:t>
              </a:r>
            </a:p>
            <a:p>
              <a:endParaRPr lang="fr-FR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r>
                <a:rPr lang="fr-FR" sz="2000" cap="all" dirty="0">
                  <a:solidFill>
                    <a:schemeClr val="tx1"/>
                  </a:solidFill>
                  <a:latin typeface="Agency FB" panose="020B0503020202020204" pitchFamily="34" charset="0"/>
                </a:rPr>
                <a:t>Formation</a:t>
              </a:r>
              <a:endParaRPr lang="fr-FR" sz="2800" cap="all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  <a:p>
              <a:r>
                <a:rPr lang="fr-FR" sz="16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Recherches</a:t>
              </a:r>
            </a:p>
            <a:p>
              <a:r>
                <a:rPr lang="fr-FR" sz="16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Contenu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9810DF0-CD8A-4D03-B72D-BF054EC5C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924" b="63446" l="22357" r="78615"/>
                      </a14:imgEffect>
                    </a14:imgLayer>
                  </a14:imgProps>
                </a:ext>
              </a:extLst>
            </a:blip>
            <a:srcRect l="15325" t="2109" r="14353" b="29738"/>
            <a:stretch/>
          </p:blipFill>
          <p:spPr>
            <a:xfrm>
              <a:off x="1559555" y="1946698"/>
              <a:ext cx="460885" cy="452429"/>
            </a:xfrm>
            <a:prstGeom prst="rect">
              <a:avLst/>
            </a:prstGeom>
          </p:spPr>
        </p:pic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F2324B84-BBD1-46E7-BE65-14819B451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924" b="63446" l="22357" r="78615"/>
                      </a14:imgEffect>
                    </a14:imgLayer>
                  </a14:imgProps>
                </a:ext>
              </a:extLst>
            </a:blip>
            <a:srcRect l="15325" t="2109" r="14353" b="29738"/>
            <a:stretch/>
          </p:blipFill>
          <p:spPr>
            <a:xfrm>
              <a:off x="1559555" y="3035418"/>
              <a:ext cx="460885" cy="452429"/>
            </a:xfrm>
            <a:prstGeom prst="rect">
              <a:avLst/>
            </a:prstGeom>
          </p:spPr>
        </p:pic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539155EC-FAA0-439F-9C5B-02D3AEA876D9}"/>
              </a:ext>
            </a:extLst>
          </p:cNvPr>
          <p:cNvGrpSpPr/>
          <p:nvPr/>
        </p:nvGrpSpPr>
        <p:grpSpPr>
          <a:xfrm>
            <a:off x="266425" y="99776"/>
            <a:ext cx="1499973" cy="1066560"/>
            <a:chOff x="266425" y="99776"/>
            <a:chExt cx="1499973" cy="106656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0909693-3126-461A-9EA3-56E9F7A3B9EC}"/>
                </a:ext>
              </a:extLst>
            </p:cNvPr>
            <p:cNvSpPr/>
            <p:nvPr/>
          </p:nvSpPr>
          <p:spPr>
            <a:xfrm>
              <a:off x="266426" y="152219"/>
              <a:ext cx="282021" cy="264446"/>
            </a:xfrm>
            <a:prstGeom prst="ellipse">
              <a:avLst/>
            </a:prstGeom>
            <a:solidFill>
              <a:srgbClr val="A20000"/>
            </a:solidFill>
            <a:ln>
              <a:solidFill>
                <a:srgbClr val="A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E07FBE0-CE2D-439D-A4DF-CFCE029C4E05}"/>
                </a:ext>
              </a:extLst>
            </p:cNvPr>
            <p:cNvSpPr txBox="1"/>
            <p:nvPr/>
          </p:nvSpPr>
          <p:spPr>
            <a:xfrm>
              <a:off x="582033" y="99776"/>
              <a:ext cx="1184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cap="all" dirty="0">
                  <a:latin typeface="Agency FB" panose="020B0503020202020204" pitchFamily="34" charset="0"/>
                </a:rPr>
                <a:t>Marion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C30F18A8-4A6D-41A2-ABFE-97BD5A9C5005}"/>
                </a:ext>
              </a:extLst>
            </p:cNvPr>
            <p:cNvSpPr txBox="1"/>
            <p:nvPr/>
          </p:nvSpPr>
          <p:spPr>
            <a:xfrm>
              <a:off x="560392" y="454004"/>
              <a:ext cx="1184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cap="all" dirty="0">
                  <a:latin typeface="Agency FB" panose="020B0503020202020204" pitchFamily="34" charset="0"/>
                </a:rPr>
                <a:t>Alexandre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B633DA1-DF20-4917-8E05-E52010B8DAFA}"/>
                </a:ext>
              </a:extLst>
            </p:cNvPr>
            <p:cNvSpPr txBox="1"/>
            <p:nvPr/>
          </p:nvSpPr>
          <p:spPr>
            <a:xfrm>
              <a:off x="582033" y="797004"/>
              <a:ext cx="1184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cap="all" dirty="0">
                  <a:latin typeface="Agency FB" panose="020B0503020202020204" pitchFamily="34" charset="0"/>
                </a:rPr>
                <a:t>Thibault</a:t>
              </a: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8FC398A2-9D17-4CB5-A9D4-841831E9A0CA}"/>
                </a:ext>
              </a:extLst>
            </p:cNvPr>
            <p:cNvSpPr/>
            <p:nvPr/>
          </p:nvSpPr>
          <p:spPr>
            <a:xfrm>
              <a:off x="266425" y="487935"/>
              <a:ext cx="282021" cy="26444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FD7E8FF-9638-4E21-B7CF-85D34E2B853E}"/>
                </a:ext>
              </a:extLst>
            </p:cNvPr>
            <p:cNvSpPr/>
            <p:nvPr/>
          </p:nvSpPr>
          <p:spPr>
            <a:xfrm>
              <a:off x="266426" y="823344"/>
              <a:ext cx="282021" cy="2644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EB631291-BB48-4995-AC4A-26C2EEC4CDD8}"/>
              </a:ext>
            </a:extLst>
          </p:cNvPr>
          <p:cNvGrpSpPr/>
          <p:nvPr/>
        </p:nvGrpSpPr>
        <p:grpSpPr>
          <a:xfrm>
            <a:off x="6351542" y="1885912"/>
            <a:ext cx="5411040" cy="4802356"/>
            <a:chOff x="6271287" y="1933297"/>
            <a:chExt cx="5411040" cy="480235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934B9A-5C91-4EAC-983A-D5B1B1A9E6E1}"/>
                </a:ext>
              </a:extLst>
            </p:cNvPr>
            <p:cNvSpPr/>
            <p:nvPr/>
          </p:nvSpPr>
          <p:spPr>
            <a:xfrm>
              <a:off x="6540503" y="1933297"/>
              <a:ext cx="2727502" cy="21155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cap="all" dirty="0">
                  <a:solidFill>
                    <a:schemeClr val="tx1"/>
                  </a:solidFill>
                  <a:latin typeface="Agency FB" panose="020B0503020202020204" pitchFamily="34" charset="0"/>
                </a:rPr>
                <a:t>Prérequis</a:t>
              </a:r>
              <a:endParaRPr lang="fr-FR" sz="2800" cap="all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  <a:p>
              <a:r>
                <a:rPr lang="fr-FR" sz="16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Application du design </a:t>
              </a:r>
            </a:p>
            <a:p>
              <a:r>
                <a:rPr lang="fr-FR" sz="16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Améliorer les infos</a:t>
              </a:r>
            </a:p>
            <a:p>
              <a:endParaRPr lang="fr-FR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r>
                <a:rPr lang="fr-FR" sz="2000" cap="all" dirty="0">
                  <a:solidFill>
                    <a:schemeClr val="tx1"/>
                  </a:solidFill>
                  <a:latin typeface="Agency FB" panose="020B0503020202020204" pitchFamily="34" charset="0"/>
                </a:rPr>
                <a:t>Formation</a:t>
              </a:r>
              <a:endParaRPr lang="fr-FR" sz="2800" cap="all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  <a:p>
              <a:r>
                <a:rPr lang="fr-FR" sz="16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Application du design</a:t>
              </a:r>
            </a:p>
            <a:p>
              <a:r>
                <a:rPr lang="fr-FR" sz="16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Améliorer les infos</a:t>
              </a:r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4245C95-0A0E-429B-97D3-6397BD46D8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2728" b="64942" l="37360" r="62734">
                          <a14:foregroundMark x1="56923" y1="43299" x2="56923" y2="43299"/>
                          <a14:foregroundMark x1="54615" y1="37629" x2="54615" y2="37629"/>
                          <a14:foregroundMark x1="50000" y1="35567" x2="50000" y2="35567"/>
                          <a14:foregroundMark x1="44615" y1="35567" x2="44615" y2="35567"/>
                          <a14:foregroundMark x1="41923" y1="41237" x2="41923" y2="41237"/>
                          <a14:foregroundMark x1="40385" y1="47423" x2="40385" y2="47423"/>
                          <a14:foregroundMark x1="40385" y1="54124" x2="40385" y2="54124"/>
                          <a14:foregroundMark x1="45769" y1="59278" x2="45769" y2="59278"/>
                          <a14:foregroundMark x1="50769" y1="60825" x2="50769" y2="60825"/>
                          <a14:foregroundMark x1="54615" y1="58247" x2="54615" y2="58247"/>
                          <a14:foregroundMark x1="57308" y1="53608" x2="57308" y2="53608"/>
                        </a14:backgroundRemoval>
                      </a14:imgEffect>
                    </a14:imgLayer>
                  </a14:imgProps>
                </a:ext>
              </a:extLst>
            </a:blip>
            <a:srcRect l="34188" t="28701" r="34094" b="31031"/>
            <a:stretch/>
          </p:blipFill>
          <p:spPr>
            <a:xfrm>
              <a:off x="7756830" y="2055620"/>
              <a:ext cx="304655" cy="288600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B237B3D7-01B4-4BA5-B83F-D61FDDE54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2728" b="64942" l="37360" r="62734">
                          <a14:foregroundMark x1="56923" y1="43299" x2="56923" y2="43299"/>
                          <a14:foregroundMark x1="54615" y1="37629" x2="54615" y2="37629"/>
                          <a14:foregroundMark x1="50000" y1="35567" x2="50000" y2="35567"/>
                          <a14:foregroundMark x1="44615" y1="35567" x2="44615" y2="35567"/>
                          <a14:foregroundMark x1="41923" y1="41237" x2="41923" y2="41237"/>
                          <a14:foregroundMark x1="40385" y1="47423" x2="40385" y2="47423"/>
                          <a14:foregroundMark x1="40385" y1="54124" x2="40385" y2="54124"/>
                          <a14:foregroundMark x1="45769" y1="59278" x2="45769" y2="59278"/>
                          <a14:foregroundMark x1="50769" y1="60825" x2="50769" y2="60825"/>
                          <a14:foregroundMark x1="54615" y1="58247" x2="54615" y2="58247"/>
                          <a14:foregroundMark x1="57308" y1="53608" x2="57308" y2="53608"/>
                        </a14:backgroundRemoval>
                      </a14:imgEffect>
                    </a14:imgLayer>
                  </a14:imgProps>
                </a:ext>
              </a:extLst>
            </a:blip>
            <a:srcRect l="34188" t="28701" r="34094" b="31031"/>
            <a:stretch/>
          </p:blipFill>
          <p:spPr>
            <a:xfrm>
              <a:off x="7746887" y="3149858"/>
              <a:ext cx="304655" cy="2886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7DB61B-3EAB-4CFE-909E-A993255A2787}"/>
                </a:ext>
              </a:extLst>
            </p:cNvPr>
            <p:cNvSpPr/>
            <p:nvPr/>
          </p:nvSpPr>
          <p:spPr>
            <a:xfrm>
              <a:off x="6537046" y="4460506"/>
              <a:ext cx="2450497" cy="2000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cap="all" dirty="0">
                  <a:solidFill>
                    <a:schemeClr val="tx1"/>
                  </a:solidFill>
                  <a:latin typeface="Agency FB" panose="020B0503020202020204" pitchFamily="34" charset="0"/>
                </a:rPr>
                <a:t>Débouchés</a:t>
              </a:r>
              <a:endParaRPr lang="fr-FR" sz="2400" cap="all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  <a:p>
              <a:r>
                <a:rPr lang="fr-FR" sz="16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Application du design</a:t>
              </a:r>
            </a:p>
            <a:p>
              <a:r>
                <a:rPr lang="fr-FR" sz="16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Améliorer les infos</a:t>
              </a:r>
            </a:p>
            <a:p>
              <a:endParaRPr lang="fr-FR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r>
                <a:rPr lang="fr-FR" sz="2000" cap="all" dirty="0">
                  <a:solidFill>
                    <a:schemeClr val="tx1"/>
                  </a:solidFill>
                  <a:latin typeface="Agency FB" panose="020B0503020202020204" pitchFamily="34" charset="0"/>
                </a:rPr>
                <a:t>Association</a:t>
              </a:r>
            </a:p>
            <a:p>
              <a:r>
                <a:rPr lang="fr-FR" sz="16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Application du design</a:t>
              </a:r>
            </a:p>
            <a:p>
              <a:r>
                <a:rPr lang="fr-FR" sz="16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Améliorer les infos</a:t>
              </a:r>
            </a:p>
            <a:p>
              <a:endParaRPr lang="fr-FR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r>
                <a:rPr lang="fr-FR" sz="2000" cap="all" dirty="0">
                  <a:solidFill>
                    <a:schemeClr val="tx1"/>
                  </a:solidFill>
                  <a:latin typeface="Agency FB" panose="020B0503020202020204" pitchFamily="34" charset="0"/>
                </a:rPr>
                <a:t>Adaptabilité sur mobile</a:t>
              </a:r>
            </a:p>
            <a:p>
              <a:endParaRPr lang="fr-FR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9C51D5F8-0717-49ED-9DA6-9CFEA7C143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2728" b="64942" l="37360" r="62734">
                          <a14:foregroundMark x1="56923" y1="43299" x2="56923" y2="43299"/>
                          <a14:foregroundMark x1="54615" y1="37629" x2="54615" y2="37629"/>
                          <a14:foregroundMark x1="50000" y1="35567" x2="50000" y2="35567"/>
                          <a14:foregroundMark x1="44615" y1="35567" x2="44615" y2="35567"/>
                          <a14:foregroundMark x1="41923" y1="41237" x2="41923" y2="41237"/>
                          <a14:foregroundMark x1="40385" y1="47423" x2="40385" y2="47423"/>
                          <a14:foregroundMark x1="40385" y1="54124" x2="40385" y2="54124"/>
                          <a14:foregroundMark x1="45769" y1="59278" x2="45769" y2="59278"/>
                          <a14:foregroundMark x1="50769" y1="60825" x2="50769" y2="60825"/>
                          <a14:foregroundMark x1="54615" y1="58247" x2="54615" y2="58247"/>
                          <a14:foregroundMark x1="57308" y1="53608" x2="57308" y2="53608"/>
                        </a14:backgroundRemoval>
                      </a14:imgEffect>
                    </a14:imgLayer>
                  </a14:imgProps>
                </a:ext>
              </a:extLst>
            </a:blip>
            <a:srcRect l="34188" t="28701" r="34094" b="31031"/>
            <a:stretch/>
          </p:blipFill>
          <p:spPr>
            <a:xfrm>
              <a:off x="7762294" y="4127438"/>
              <a:ext cx="304655" cy="288600"/>
            </a:xfrm>
            <a:prstGeom prst="rect">
              <a:avLst/>
            </a:prstGeom>
          </p:spPr>
        </p:pic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A45868A-55E7-4E77-8D7C-59ECCC6E1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2728" b="64942" l="37360" r="62734">
                          <a14:foregroundMark x1="56923" y1="43299" x2="56923" y2="43299"/>
                          <a14:foregroundMark x1="54615" y1="37629" x2="54615" y2="37629"/>
                          <a14:foregroundMark x1="50000" y1="35567" x2="50000" y2="35567"/>
                          <a14:foregroundMark x1="44615" y1="35567" x2="44615" y2="35567"/>
                          <a14:foregroundMark x1="41923" y1="41237" x2="41923" y2="41237"/>
                          <a14:foregroundMark x1="40385" y1="47423" x2="40385" y2="47423"/>
                          <a14:foregroundMark x1="40385" y1="54124" x2="40385" y2="54124"/>
                          <a14:foregroundMark x1="45769" y1="59278" x2="45769" y2="59278"/>
                          <a14:foregroundMark x1="50769" y1="60825" x2="50769" y2="60825"/>
                          <a14:foregroundMark x1="54615" y1="58247" x2="54615" y2="58247"/>
                          <a14:foregroundMark x1="57308" y1="53608" x2="57308" y2="53608"/>
                        </a14:backgroundRemoval>
                      </a14:imgEffect>
                    </a14:imgLayer>
                  </a14:imgProps>
                </a:ext>
              </a:extLst>
            </a:blip>
            <a:srcRect l="34188" t="28701" r="34094" b="31031"/>
            <a:stretch/>
          </p:blipFill>
          <p:spPr>
            <a:xfrm>
              <a:off x="7845178" y="5206689"/>
              <a:ext cx="304655" cy="2886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494620-4C4D-43A6-BB56-690B1C97867C}"/>
                </a:ext>
              </a:extLst>
            </p:cNvPr>
            <p:cNvSpPr/>
            <p:nvPr/>
          </p:nvSpPr>
          <p:spPr>
            <a:xfrm>
              <a:off x="9858276" y="2331903"/>
              <a:ext cx="1800364" cy="4403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000" cap="all" dirty="0">
                  <a:solidFill>
                    <a:schemeClr val="tx1"/>
                  </a:solidFill>
                  <a:latin typeface="Agency FB" panose="020B0503020202020204" pitchFamily="34" charset="0"/>
                </a:rPr>
                <a:t>Vie</a:t>
              </a:r>
              <a:r>
                <a:rPr lang="fr-FR" sz="2400" cap="all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fr-FR" sz="2000" cap="all" dirty="0">
                  <a:solidFill>
                    <a:schemeClr val="tx1"/>
                  </a:solidFill>
                  <a:latin typeface="Agency FB" panose="020B0503020202020204" pitchFamily="34" charset="0"/>
                </a:rPr>
                <a:t>étudiante</a:t>
              </a:r>
            </a:p>
            <a:p>
              <a:r>
                <a:rPr lang="fr-FR" sz="1600" i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Transports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Améliorer les infos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Application du design</a:t>
              </a:r>
            </a:p>
            <a:p>
              <a:endParaRPr lang="fr-FR" sz="12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r>
                <a:rPr lang="fr-FR" sz="1600" i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Restaurant</a:t>
              </a:r>
              <a:r>
                <a:rPr lang="fr-FR" sz="1600" i="1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 </a:t>
              </a:r>
              <a:r>
                <a:rPr lang="fr-FR" sz="1600" i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universitaire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Améliorer les infos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Application du design</a:t>
              </a:r>
            </a:p>
            <a:p>
              <a:endParaRPr lang="fr-FR" sz="12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r>
                <a:rPr lang="fr-FR" sz="1600" i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Logement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Améliorer les infos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Application du design</a:t>
              </a:r>
            </a:p>
            <a:p>
              <a:endParaRPr lang="fr-FR" sz="12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r>
                <a:rPr lang="fr-FR" sz="1600" i="1" dirty="0" err="1">
                  <a:solidFill>
                    <a:schemeClr val="tx1"/>
                  </a:solidFill>
                  <a:latin typeface="Agency FB" panose="020B0503020202020204" pitchFamily="34" charset="0"/>
                </a:rPr>
                <a:t>Suaps</a:t>
              </a:r>
              <a:endParaRPr lang="fr-FR" sz="1600" i="1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Améliorer les infos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Application du design</a:t>
              </a:r>
            </a:p>
            <a:p>
              <a:endParaRPr lang="fr-FR" sz="12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r>
                <a:rPr lang="fr-FR" sz="1600" i="1" dirty="0">
                  <a:solidFill>
                    <a:schemeClr val="tx1"/>
                  </a:solidFill>
                  <a:latin typeface="Agency FB" panose="020B0503020202020204" pitchFamily="34" charset="0"/>
                </a:rPr>
                <a:t>Bourse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Améliorer les infos</a:t>
              </a:r>
            </a:p>
            <a:p>
              <a:r>
                <a:rPr lang="fr-FR" sz="1400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Agency FB" panose="020B0503020202020204" pitchFamily="34" charset="0"/>
                </a:rPr>
                <a:t>Application du design</a:t>
              </a:r>
            </a:p>
            <a:p>
              <a:endParaRPr lang="fr-FR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  <a:p>
              <a:endParaRPr lang="fr-FR" sz="28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endParaRPr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B31D57A1-B4A0-4ADE-BB8A-F5D12323D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2728" b="64942" l="37360" r="62734">
                          <a14:foregroundMark x1="56923" y1="43299" x2="56923" y2="43299"/>
                          <a14:foregroundMark x1="54615" y1="37629" x2="54615" y2="37629"/>
                          <a14:foregroundMark x1="50000" y1="35567" x2="50000" y2="35567"/>
                          <a14:foregroundMark x1="44615" y1="35567" x2="44615" y2="35567"/>
                          <a14:foregroundMark x1="41923" y1="41237" x2="41923" y2="41237"/>
                          <a14:foregroundMark x1="40385" y1="47423" x2="40385" y2="47423"/>
                          <a14:foregroundMark x1="40385" y1="54124" x2="40385" y2="54124"/>
                          <a14:foregroundMark x1="45769" y1="59278" x2="45769" y2="59278"/>
                          <a14:foregroundMark x1="50769" y1="60825" x2="50769" y2="60825"/>
                          <a14:foregroundMark x1="54615" y1="58247" x2="54615" y2="58247"/>
                          <a14:foregroundMark x1="57308" y1="53608" x2="57308" y2="53608"/>
                        </a14:backgroundRemoval>
                      </a14:imgEffect>
                    </a14:imgLayer>
                  </a14:imgProps>
                </a:ext>
              </a:extLst>
            </a:blip>
            <a:srcRect l="34188" t="28701" r="34094" b="31031"/>
            <a:stretch/>
          </p:blipFill>
          <p:spPr>
            <a:xfrm>
              <a:off x="11377672" y="2045227"/>
              <a:ext cx="304655" cy="288600"/>
            </a:xfrm>
            <a:prstGeom prst="rect">
              <a:avLst/>
            </a:prstGeom>
          </p:spPr>
        </p:pic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56BFFA9-0D9B-4030-B32B-255158ECFD52}"/>
                </a:ext>
              </a:extLst>
            </p:cNvPr>
            <p:cNvSpPr/>
            <p:nvPr/>
          </p:nvSpPr>
          <p:spPr>
            <a:xfrm>
              <a:off x="6292759" y="2072689"/>
              <a:ext cx="282021" cy="264446"/>
            </a:xfrm>
            <a:prstGeom prst="ellipse">
              <a:avLst/>
            </a:prstGeom>
            <a:solidFill>
              <a:srgbClr val="A20000"/>
            </a:solidFill>
            <a:ln>
              <a:solidFill>
                <a:srgbClr val="A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83E7F76-593C-4181-B124-71B5B4C18934}"/>
                </a:ext>
              </a:extLst>
            </p:cNvPr>
            <p:cNvSpPr/>
            <p:nvPr/>
          </p:nvSpPr>
          <p:spPr>
            <a:xfrm>
              <a:off x="9634460" y="5776282"/>
              <a:ext cx="282021" cy="264446"/>
            </a:xfrm>
            <a:prstGeom prst="ellipse">
              <a:avLst/>
            </a:prstGeom>
            <a:solidFill>
              <a:srgbClr val="A20000"/>
            </a:solidFill>
            <a:ln>
              <a:solidFill>
                <a:srgbClr val="A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E88E030C-37CA-4CDE-AA71-7998653729BF}"/>
                </a:ext>
              </a:extLst>
            </p:cNvPr>
            <p:cNvSpPr/>
            <p:nvPr/>
          </p:nvSpPr>
          <p:spPr>
            <a:xfrm>
              <a:off x="6292759" y="3161935"/>
              <a:ext cx="282021" cy="264446"/>
            </a:xfrm>
            <a:prstGeom prst="ellipse">
              <a:avLst/>
            </a:prstGeom>
            <a:solidFill>
              <a:srgbClr val="A20000"/>
            </a:solidFill>
            <a:ln>
              <a:solidFill>
                <a:srgbClr val="A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7FE2BEC-CC31-453C-9058-23F6D923F267}"/>
                </a:ext>
              </a:extLst>
            </p:cNvPr>
            <p:cNvSpPr/>
            <p:nvPr/>
          </p:nvSpPr>
          <p:spPr>
            <a:xfrm>
              <a:off x="6292759" y="4125478"/>
              <a:ext cx="282021" cy="26444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E0059-4C26-4E01-B8DE-DE2901C549C0}"/>
                </a:ext>
              </a:extLst>
            </p:cNvPr>
            <p:cNvSpPr/>
            <p:nvPr/>
          </p:nvSpPr>
          <p:spPr>
            <a:xfrm>
              <a:off x="9593354" y="2341782"/>
              <a:ext cx="282021" cy="2644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771A9315-696F-4012-B28D-1CD064F8C83A}"/>
                </a:ext>
              </a:extLst>
            </p:cNvPr>
            <p:cNvSpPr/>
            <p:nvPr/>
          </p:nvSpPr>
          <p:spPr>
            <a:xfrm>
              <a:off x="9627570" y="3198355"/>
              <a:ext cx="282021" cy="2644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8E9F2CD-6552-4600-9798-55FAA74EE9BA}"/>
                </a:ext>
              </a:extLst>
            </p:cNvPr>
            <p:cNvSpPr/>
            <p:nvPr/>
          </p:nvSpPr>
          <p:spPr>
            <a:xfrm>
              <a:off x="9634460" y="4062234"/>
              <a:ext cx="282021" cy="26444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B385065A-2F48-46C1-A799-4085E9329631}"/>
                </a:ext>
              </a:extLst>
            </p:cNvPr>
            <p:cNvSpPr/>
            <p:nvPr/>
          </p:nvSpPr>
          <p:spPr>
            <a:xfrm>
              <a:off x="9633388" y="4926387"/>
              <a:ext cx="282021" cy="26444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BE3B8E3-7B62-4EF1-A9AE-08A5E2BECFC1}"/>
                </a:ext>
              </a:extLst>
            </p:cNvPr>
            <p:cNvSpPr/>
            <p:nvPr/>
          </p:nvSpPr>
          <p:spPr>
            <a:xfrm>
              <a:off x="6271287" y="5196185"/>
              <a:ext cx="282021" cy="2644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1869BD38-B5E0-468F-93B8-3D05642B7CC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728" b="64942" l="37360" r="62734">
                        <a14:foregroundMark x1="56923" y1="43299" x2="56923" y2="43299"/>
                        <a14:foregroundMark x1="54615" y1="37629" x2="54615" y2="37629"/>
                        <a14:foregroundMark x1="50000" y1="35567" x2="50000" y2="35567"/>
                        <a14:foregroundMark x1="44615" y1="35567" x2="44615" y2="35567"/>
                        <a14:foregroundMark x1="41923" y1="41237" x2="41923" y2="41237"/>
                        <a14:foregroundMark x1="40385" y1="47423" x2="40385" y2="47423"/>
                        <a14:foregroundMark x1="40385" y1="54124" x2="40385" y2="54124"/>
                        <a14:foregroundMark x1="45769" y1="59278" x2="45769" y2="59278"/>
                        <a14:foregroundMark x1="50769" y1="60825" x2="50769" y2="60825"/>
                        <a14:foregroundMark x1="54615" y1="58247" x2="54615" y2="58247"/>
                        <a14:foregroundMark x1="57308" y1="53608" x2="57308" y2="53608"/>
                      </a14:backgroundRemoval>
                    </a14:imgEffect>
                  </a14:imgLayer>
                </a14:imgProps>
              </a:ext>
            </a:extLst>
          </a:blip>
          <a:srcRect l="34188" t="28701" r="34094" b="31031"/>
          <a:stretch/>
        </p:blipFill>
        <p:spPr>
          <a:xfrm>
            <a:off x="8890540" y="6199705"/>
            <a:ext cx="304655" cy="288600"/>
          </a:xfrm>
          <a:prstGeom prst="rect">
            <a:avLst/>
          </a:prstGeom>
        </p:spPr>
      </p:pic>
      <p:sp>
        <p:nvSpPr>
          <p:cNvPr id="59" name="Ellipse 58">
            <a:extLst>
              <a:ext uri="{FF2B5EF4-FFF2-40B4-BE49-F238E27FC236}">
                <a16:creationId xmlns:a16="http://schemas.microsoft.com/office/drawing/2014/main" id="{0BFB8469-32A4-41DF-9D18-0B9351E4CF00}"/>
              </a:ext>
            </a:extLst>
          </p:cNvPr>
          <p:cNvSpPr/>
          <p:nvPr/>
        </p:nvSpPr>
        <p:spPr>
          <a:xfrm>
            <a:off x="6359688" y="6196995"/>
            <a:ext cx="282021" cy="2644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80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FC34E-A1C1-463B-A070-D85DB14E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7C8E1C-C901-4925-80B2-7C9FC4964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7639B-4C28-418A-808C-2FFD2D96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89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00BA2-CDC0-4221-8922-BD955914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4" y="2044908"/>
            <a:ext cx="9590550" cy="1828813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</a:schemeClr>
                </a:solidFill>
              </a:rPr>
              <a:t>Merci de votre attention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02C41-4AEC-4E3F-BE64-B84CC821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E9955-58E6-4776-A42D-4FE66C4D2F65}"/>
              </a:ext>
            </a:extLst>
          </p:cNvPr>
          <p:cNvSpPr/>
          <p:nvPr/>
        </p:nvSpPr>
        <p:spPr>
          <a:xfrm>
            <a:off x="4223657" y="4267200"/>
            <a:ext cx="3744686" cy="496389"/>
          </a:xfrm>
          <a:prstGeom prst="rect">
            <a:avLst/>
          </a:prstGeom>
          <a:noFill/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DISCONNECT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11B4FD-792E-4D27-82DD-EDA120BD1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721" y1="43125" x2="49721" y2="44375"/>
                        <a14:backgroundMark x1="48603" y1="34375" x2="43017" y2="34375"/>
                        <a14:backgroundMark x1="57542" y1="34375" x2="63687" y2="46250"/>
                        <a14:backgroundMark x1="41899" y1="38750" x2="33520" y2="50625"/>
                        <a14:backgroundMark x1="56425" y1="67500" x2="63687" y2="58125"/>
                      </a14:backgroundRemoval>
                    </a14:imgEffect>
                    <a14:imgEffect>
                      <a14:brightnessContrast bright="-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4212" y="4812665"/>
            <a:ext cx="663575" cy="5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1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92A5452B-6ADF-4C1E-B941-E30C0116C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B4014C7-D07E-417F-839C-438BFD22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oom de résumé 4">
                <a:extLst>
                  <a:ext uri="{FF2B5EF4-FFF2-40B4-BE49-F238E27FC236}">
                    <a16:creationId xmlns:a16="http://schemas.microsoft.com/office/drawing/2014/main" id="{650A1B4C-8B76-4096-A84F-AD600AEA46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9092304"/>
                  </p:ext>
                </p:extLst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powerpoint/2016/summaryzoom">
                <psuz:summaryZm>
                  <psuz:summaryZmObj sectionId="{AFF404E8-BB3D-4114-907B-E318261A69EE}">
                    <psuz:zmPr id="{E8C9BDEB-69B9-47C9-A7C3-2610E3FFF53A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06731" y="240031"/>
                          <a:ext cx="5486399" cy="30860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E454220-D2F5-4C14-8480-917330DA51E6}">
                    <psuz:zmPr id="{D44C1156-D99E-49AE-907F-F7A5411D916B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198870" y="240031"/>
                          <a:ext cx="5486399" cy="30860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15540BC-7860-4D85-A93C-F7DFFCFED9B4}">
                    <psuz:zmPr id="{AC5F56CD-4B23-42A2-81CF-60178525B75D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06731" y="3531870"/>
                          <a:ext cx="5486399" cy="30860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FD4BFBF-54B2-4EA2-91C8-FCE5AFD58C44}">
                    <psuz:zmPr id="{3F5B4D6C-844E-45E2-ACA4-DDA1E5F0E360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198870" y="3531870"/>
                          <a:ext cx="5486399" cy="30860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oom de résumé 4">
                <a:extLst>
                  <a:ext uri="{FF2B5EF4-FFF2-40B4-BE49-F238E27FC236}">
                    <a16:creationId xmlns:a16="http://schemas.microsoft.com/office/drawing/2014/main" id="{650A1B4C-8B76-4096-A84F-AD600AEA464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0" y="0"/>
                <a:ext cx="12191999" cy="6858000"/>
                <a:chOff x="0" y="0"/>
                <a:chExt cx="12191999" cy="6858000"/>
              </a:xfrm>
            </p:grpSpPr>
            <p:pic>
              <p:nvPicPr>
                <p:cNvPr id="3" name="Image 3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6731" y="240031"/>
                  <a:ext cx="5486399" cy="308609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Image 4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98870" y="240031"/>
                  <a:ext cx="5486399" cy="308609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Image 6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6731" y="3531870"/>
                  <a:ext cx="5486399" cy="308609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98870" y="3531870"/>
                  <a:ext cx="5486399" cy="308609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DF955A6-D112-4857-85F2-7F016A8A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5960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4B90734-93DB-4FA2-9EDB-33F4FD66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992AF7-722A-4356-B589-76B1E05C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057BE7-84C4-4311-A301-B9A871DB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2247629"/>
            <a:ext cx="9590550" cy="1828813"/>
          </a:xfrm>
        </p:spPr>
        <p:txBody>
          <a:bodyPr/>
          <a:lstStyle/>
          <a:p>
            <a:r>
              <a:rPr lang="fr-FR" sz="9600" dirty="0"/>
              <a:t>Les pages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1892713-9A3D-4CEC-989D-2912D03F99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835" r="40825" b="87637"/>
          <a:stretch/>
        </p:blipFill>
        <p:spPr>
          <a:xfrm>
            <a:off x="11663494" y="6471010"/>
            <a:ext cx="528506" cy="3768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ED90FC-1A43-477E-9946-FD7265508C53}"/>
              </a:ext>
            </a:extLst>
          </p:cNvPr>
          <p:cNvSpPr/>
          <p:nvPr/>
        </p:nvSpPr>
        <p:spPr>
          <a:xfrm>
            <a:off x="4223657" y="4267200"/>
            <a:ext cx="3744686" cy="496389"/>
          </a:xfrm>
          <a:prstGeom prst="rect">
            <a:avLst/>
          </a:prstGeom>
          <a:noFill/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CLICK TO START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562DC2-697A-4674-952D-4D841FA16A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2D0075"/>
              </a:clrFrom>
              <a:clrTo>
                <a:srgbClr val="2D007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130" b="53519" l="41200" r="63200">
                        <a14:foregroundMark x1="42500" y1="53611" x2="42500" y2="53241"/>
                        <a14:foregroundMark x1="42900" y1="32500" x2="42500" y2="32222"/>
                        <a14:foregroundMark x1="54700" y1="38241" x2="53596" y2="37657"/>
                        <a14:foregroundMark x1="62900" y1="42778" x2="63200" y2="42870"/>
                        <a14:backgroundMark x1="49500" y1="33333" x2="63400" y2="40093"/>
                        <a14:backgroundMark x1="49600" y1="33333" x2="55300" y2="36019"/>
                        <a14:backgroundMark x1="56400" y1="37037" x2="55200" y2="36389"/>
                        <a14:backgroundMark x1="52800" y1="35278" x2="51600" y2="34444"/>
                        <a14:backgroundMark x1="48800" y1="33889" x2="54500" y2="36759"/>
                        <a14:backgroundMark x1="63100" y1="45741" x2="61703" y2="47163"/>
                        <a14:backgroundMark x1="60900" y1="48889" x2="55700" y2="50463"/>
                        <a14:backgroundMark x1="61000" y1="47130" x2="63000" y2="46111"/>
                        <a14:backgroundMark x1="48700" y1="52963" x2="44900" y2="53889"/>
                        <a14:backgroundMark x1="53800" y1="50741" x2="63000" y2="46111"/>
                        <a14:backgroundMark x1="63700" y1="45185" x2="56300" y2="48519"/>
                        <a14:backgroundMark x1="51400" y1="50278" x2="54400" y2="49259"/>
                        <a14:backgroundMark x1="45100" y1="48981" x2="45900" y2="41296"/>
                        <a14:backgroundMark x1="45900" y1="41296" x2="53600" y2="42130"/>
                        <a14:backgroundMark x1="53600" y1="42130" x2="45300" y2="48333"/>
                        <a14:backgroundMark x1="44600" y1="36481" x2="43800" y2="43611"/>
                        <a14:backgroundMark x1="43800" y1="43611" x2="44000" y2="44722"/>
                        <a14:backgroundMark x1="44100" y1="46111" x2="44000" y2="49630"/>
                        <a14:backgroundMark x1="44100" y1="49907" x2="57300" y2="43241"/>
                        <a14:backgroundMark x1="58000" y1="42963" x2="45300" y2="36019"/>
                        <a14:backgroundMark x1="44800" y1="35741" x2="46000" y2="36481"/>
                        <a14:backgroundMark x1="44100" y1="35463" x2="44300" y2="37130"/>
                        <a14:backgroundMark x1="44200" y1="35278" x2="44500" y2="36019"/>
                        <a14:backgroundMark x1="43800" y1="35000" x2="44400" y2="36296"/>
                        <a14:backgroundMark x1="58200" y1="42778" x2="59200" y2="42778"/>
                        <a14:backgroundMark x1="59600" y1="43148" x2="57500" y2="44074"/>
                        <a14:backgroundMark x1="52000" y1="46944" x2="49800" y2="47685"/>
                        <a14:backgroundMark x1="45200" y1="50278" x2="44400" y2="50833"/>
                        <a14:backgroundMark x1="44200" y1="50926" x2="44100" y2="50185"/>
                        <a14:backgroundMark x1="43900" y1="51111" x2="43800" y2="50463"/>
                        <a14:backgroundMark x1="44100" y1="51019" x2="45800" y2="50093"/>
                        <a14:backgroundMark x1="45300" y1="50556" x2="46200" y2="49907"/>
                        <a14:backgroundMark x1="43800" y1="40463" x2="43500" y2="43611"/>
                      </a14:backgroundRemoval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 l="38537" t="29992" r="34229" b="44762"/>
          <a:stretch/>
        </p:blipFill>
        <p:spPr>
          <a:xfrm>
            <a:off x="6828057" y="4362450"/>
            <a:ext cx="303900" cy="30424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D800C3-071E-4829-AA18-5E99637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8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88B4197-94A7-449E-B408-41832F3C4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7DD03CF2-96B3-4DDF-802E-001A1D924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1"/>
            <a:ext cx="12179808" cy="1043800"/>
          </a:xfrm>
        </p:spPr>
        <p:txBody>
          <a:bodyPr>
            <a:noAutofit/>
          </a:bodyPr>
          <a:lstStyle/>
          <a:p>
            <a:pPr algn="r"/>
            <a:r>
              <a:rPr lang="fr-FR" sz="7200" cap="all" dirty="0">
                <a:solidFill>
                  <a:schemeClr val="tx1">
                    <a:lumMod val="75000"/>
                  </a:schemeClr>
                </a:solidFill>
                <a:latin typeface="Agency FB" panose="020B0503020202020204" pitchFamily="34" charset="0"/>
              </a:rPr>
              <a:t>Les pages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3D51CBE-9EBC-49C8-A5D0-ABDF0E760BE7}"/>
              </a:ext>
            </a:extLst>
          </p:cNvPr>
          <p:cNvSpPr txBox="1"/>
          <p:nvPr/>
        </p:nvSpPr>
        <p:spPr>
          <a:xfrm>
            <a:off x="24384" y="812968"/>
            <a:ext cx="1217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cap="all" dirty="0">
                <a:solidFill>
                  <a:schemeClr val="tx1">
                    <a:lumMod val="65000"/>
                  </a:schemeClr>
                </a:solidFill>
                <a:latin typeface="Agency FB" panose="020B0503020202020204" pitchFamily="34" charset="0"/>
              </a:rPr>
              <a:t>Le contenu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EB9900-3478-4C93-B716-2935BCC536B8}"/>
              </a:ext>
            </a:extLst>
          </p:cNvPr>
          <p:cNvSpPr/>
          <p:nvPr/>
        </p:nvSpPr>
        <p:spPr>
          <a:xfrm>
            <a:off x="2751912" y="1373162"/>
            <a:ext cx="1933302" cy="5155475"/>
          </a:xfrm>
          <a:prstGeom prst="rect">
            <a:avLst/>
          </a:prstGeom>
          <a:noFill/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Matières</a:t>
            </a:r>
          </a:p>
          <a:p>
            <a:pPr algn="ctr"/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Horaires</a:t>
            </a:r>
          </a:p>
          <a:p>
            <a:pPr algn="ctr"/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Graphique</a:t>
            </a:r>
          </a:p>
          <a:p>
            <a:pPr algn="ctr"/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Projets</a:t>
            </a:r>
          </a:p>
          <a:p>
            <a:pPr algn="ctr"/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Stages </a:t>
            </a:r>
          </a:p>
          <a:p>
            <a:pPr algn="ctr"/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Avis étudiants</a:t>
            </a:r>
          </a:p>
          <a:p>
            <a:pPr algn="ctr"/>
            <a:endParaRPr lang="fr-FR" b="1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D7B3C2-9802-40B0-B31D-2559E3F0B35F}"/>
              </a:ext>
            </a:extLst>
          </p:cNvPr>
          <p:cNvSpPr/>
          <p:nvPr/>
        </p:nvSpPr>
        <p:spPr>
          <a:xfrm>
            <a:off x="9779733" y="1373161"/>
            <a:ext cx="1933302" cy="5155475"/>
          </a:xfrm>
          <a:prstGeom prst="rect">
            <a:avLst/>
          </a:prstGeom>
          <a:noFill/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Informations sur</a:t>
            </a: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l’association </a:t>
            </a:r>
            <a:r>
              <a:rPr lang="fr-FR" sz="20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Etiq</a:t>
            </a:r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endParaRPr lang="fr-FR" b="1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2EAAAE-DBBF-4D96-BFB4-9B41144A38C6}"/>
              </a:ext>
            </a:extLst>
          </p:cNvPr>
          <p:cNvSpPr/>
          <p:nvPr/>
        </p:nvSpPr>
        <p:spPr>
          <a:xfrm>
            <a:off x="5094519" y="1373162"/>
            <a:ext cx="1933302" cy="5155475"/>
          </a:xfrm>
          <a:prstGeom prst="rect">
            <a:avLst/>
          </a:prstGeom>
          <a:noFill/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Poursuites d’études</a:t>
            </a:r>
          </a:p>
          <a:p>
            <a:pPr algn="ctr"/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Métiers possibles directement après le DUT</a:t>
            </a:r>
          </a:p>
          <a:p>
            <a:pPr algn="ctr"/>
            <a:endParaRPr lang="fr-FR" b="1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D1139C-9700-4D16-AC55-815170259043}"/>
              </a:ext>
            </a:extLst>
          </p:cNvPr>
          <p:cNvSpPr/>
          <p:nvPr/>
        </p:nvSpPr>
        <p:spPr>
          <a:xfrm>
            <a:off x="7437126" y="1373161"/>
            <a:ext cx="1933302" cy="5155475"/>
          </a:xfrm>
          <a:prstGeom prst="rect">
            <a:avLst/>
          </a:prstGeom>
          <a:noFill/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endParaRPr lang="fr-FR" b="1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Transports</a:t>
            </a:r>
          </a:p>
          <a:p>
            <a:pPr algn="ctr"/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Logement</a:t>
            </a:r>
          </a:p>
          <a:p>
            <a:pPr algn="ctr"/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Restaurant universitaire</a:t>
            </a:r>
          </a:p>
          <a:p>
            <a:pPr algn="ctr"/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Suaps</a:t>
            </a:r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Bourse</a:t>
            </a:r>
          </a:p>
          <a:p>
            <a:pPr algn="ctr"/>
            <a:endParaRPr lang="fr-FR" b="1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C36CA-0CA4-451E-991F-C68A9E5E1C82}"/>
              </a:ext>
            </a:extLst>
          </p:cNvPr>
          <p:cNvSpPr/>
          <p:nvPr/>
        </p:nvSpPr>
        <p:spPr>
          <a:xfrm>
            <a:off x="5081457" y="1370368"/>
            <a:ext cx="1933302" cy="573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cap="all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Débouchés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F02BCD-97F9-45F4-935A-FEDB067F6E05}"/>
              </a:ext>
            </a:extLst>
          </p:cNvPr>
          <p:cNvSpPr/>
          <p:nvPr/>
        </p:nvSpPr>
        <p:spPr>
          <a:xfrm>
            <a:off x="7443657" y="1370368"/>
            <a:ext cx="1926771" cy="573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cap="all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Vie étudiante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28173-EB6C-4386-A9A2-D1F13BDC8E3E}"/>
              </a:ext>
            </a:extLst>
          </p:cNvPr>
          <p:cNvSpPr/>
          <p:nvPr/>
        </p:nvSpPr>
        <p:spPr>
          <a:xfrm>
            <a:off x="9775390" y="1370368"/>
            <a:ext cx="1933302" cy="573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cap="all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Association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73F585-D1A8-4A6C-9277-4EC32CD93F7A}"/>
              </a:ext>
            </a:extLst>
          </p:cNvPr>
          <p:cNvSpPr/>
          <p:nvPr/>
        </p:nvSpPr>
        <p:spPr>
          <a:xfrm>
            <a:off x="2751912" y="1373161"/>
            <a:ext cx="1920239" cy="573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cap="all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Formation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38247-8121-4CD9-AFBA-ED096CAE544E}"/>
              </a:ext>
            </a:extLst>
          </p:cNvPr>
          <p:cNvSpPr/>
          <p:nvPr/>
        </p:nvSpPr>
        <p:spPr>
          <a:xfrm>
            <a:off x="957944" y="6190562"/>
            <a:ext cx="836023" cy="217715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START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B90638-EDA2-4331-87CF-4D7239917937}"/>
              </a:ext>
            </a:extLst>
          </p:cNvPr>
          <p:cNvSpPr/>
          <p:nvPr/>
        </p:nvSpPr>
        <p:spPr>
          <a:xfrm>
            <a:off x="7985765" y="6192124"/>
            <a:ext cx="836023" cy="217715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START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3E06DC-0927-4AB9-ABF6-496ECA9688AF}"/>
              </a:ext>
            </a:extLst>
          </p:cNvPr>
          <p:cNvSpPr/>
          <p:nvPr/>
        </p:nvSpPr>
        <p:spPr>
          <a:xfrm>
            <a:off x="5630096" y="6189000"/>
            <a:ext cx="836023" cy="217715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START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EE2450-05C8-4DF8-9B4E-71E85F04F2CD}"/>
              </a:ext>
            </a:extLst>
          </p:cNvPr>
          <p:cNvSpPr/>
          <p:nvPr/>
        </p:nvSpPr>
        <p:spPr>
          <a:xfrm>
            <a:off x="3300551" y="6191793"/>
            <a:ext cx="836023" cy="217715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START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46E25F-9BA7-444B-AE82-CFF1910B1C64}"/>
              </a:ext>
            </a:extLst>
          </p:cNvPr>
          <p:cNvSpPr/>
          <p:nvPr/>
        </p:nvSpPr>
        <p:spPr>
          <a:xfrm>
            <a:off x="10324029" y="6188999"/>
            <a:ext cx="836023" cy="217715"/>
          </a:xfrm>
          <a:prstGeom prst="rect">
            <a:avLst/>
          </a:prstGeom>
          <a:solidFill>
            <a:srgbClr val="860000"/>
          </a:solidFill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START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344BA-40D1-4792-B7C1-6D21DBEB8E8E}"/>
              </a:ext>
            </a:extLst>
          </p:cNvPr>
          <p:cNvSpPr/>
          <p:nvPr/>
        </p:nvSpPr>
        <p:spPr>
          <a:xfrm>
            <a:off x="409305" y="1373163"/>
            <a:ext cx="1933302" cy="5155475"/>
          </a:xfrm>
          <a:prstGeom prst="rect">
            <a:avLst/>
          </a:prstGeom>
          <a:noFill/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BAC nécessaire</a:t>
            </a:r>
          </a:p>
          <a:p>
            <a:pPr algn="ctr"/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Compétences</a:t>
            </a:r>
          </a:p>
          <a:p>
            <a:pPr algn="ctr"/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Attentes</a:t>
            </a:r>
          </a:p>
          <a:p>
            <a:pPr algn="ctr"/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Parcoursup</a:t>
            </a:r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endParaRPr lang="fr-FR" sz="2000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Déroulement de l’inscription</a:t>
            </a:r>
          </a:p>
          <a:p>
            <a:pPr algn="ctr"/>
            <a:endParaRPr lang="fr-FR" b="1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DBC1C7-981D-4F3B-99E1-F2B09256D450}"/>
              </a:ext>
            </a:extLst>
          </p:cNvPr>
          <p:cNvSpPr/>
          <p:nvPr/>
        </p:nvSpPr>
        <p:spPr>
          <a:xfrm>
            <a:off x="409305" y="1373161"/>
            <a:ext cx="1933302" cy="573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cap="all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Prérequis</a:t>
            </a:r>
          </a:p>
        </p:txBody>
      </p:sp>
    </p:spTree>
    <p:extLst>
      <p:ext uri="{BB962C8B-B14F-4D97-AF65-F5344CB8AC3E}">
        <p14:creationId xmlns:p14="http://schemas.microsoft.com/office/powerpoint/2010/main" val="53164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4B90734-93DB-4FA2-9EDB-33F4FD66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992AF7-722A-4356-B589-76B1E05C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057BE7-84C4-4311-A301-B9A871DB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2247629"/>
            <a:ext cx="9590550" cy="1828813"/>
          </a:xfrm>
        </p:spPr>
        <p:txBody>
          <a:bodyPr/>
          <a:lstStyle/>
          <a:p>
            <a:r>
              <a:rPr lang="fr-FR" sz="9600" dirty="0"/>
              <a:t>L’interview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2499E8-F5AC-4B6A-984A-FE7159E3E9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835" r="40825" b="87637"/>
          <a:stretch/>
        </p:blipFill>
        <p:spPr>
          <a:xfrm>
            <a:off x="11663494" y="6471010"/>
            <a:ext cx="528506" cy="3768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CCCF3E-D948-44F7-9BA1-EAB30F9B5DC8}"/>
              </a:ext>
            </a:extLst>
          </p:cNvPr>
          <p:cNvSpPr/>
          <p:nvPr/>
        </p:nvSpPr>
        <p:spPr>
          <a:xfrm>
            <a:off x="4223657" y="4267200"/>
            <a:ext cx="3744686" cy="496389"/>
          </a:xfrm>
          <a:prstGeom prst="rect">
            <a:avLst/>
          </a:prstGeom>
          <a:noFill/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CLICK TO START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C98EDCB-8152-44C2-9C06-016BF0A508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2D0075"/>
              </a:clrFrom>
              <a:clrTo>
                <a:srgbClr val="2D007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130" b="53519" l="41200" r="63200">
                        <a14:foregroundMark x1="42500" y1="53611" x2="42500" y2="53241"/>
                        <a14:foregroundMark x1="42900" y1="32500" x2="42500" y2="32222"/>
                        <a14:foregroundMark x1="54700" y1="38241" x2="53596" y2="37657"/>
                        <a14:foregroundMark x1="62900" y1="42778" x2="63200" y2="42870"/>
                        <a14:backgroundMark x1="49500" y1="33333" x2="63400" y2="40093"/>
                        <a14:backgroundMark x1="49600" y1="33333" x2="55300" y2="36019"/>
                        <a14:backgroundMark x1="56400" y1="37037" x2="55200" y2="36389"/>
                        <a14:backgroundMark x1="52800" y1="35278" x2="51600" y2="34444"/>
                        <a14:backgroundMark x1="48800" y1="33889" x2="54500" y2="36759"/>
                        <a14:backgroundMark x1="63100" y1="45741" x2="61703" y2="47163"/>
                        <a14:backgroundMark x1="60900" y1="48889" x2="55700" y2="50463"/>
                        <a14:backgroundMark x1="61000" y1="47130" x2="63000" y2="46111"/>
                        <a14:backgroundMark x1="48700" y1="52963" x2="44900" y2="53889"/>
                        <a14:backgroundMark x1="53800" y1="50741" x2="63000" y2="46111"/>
                        <a14:backgroundMark x1="63700" y1="45185" x2="56300" y2="48519"/>
                        <a14:backgroundMark x1="51400" y1="50278" x2="54400" y2="49259"/>
                        <a14:backgroundMark x1="45100" y1="48981" x2="45900" y2="41296"/>
                        <a14:backgroundMark x1="45900" y1="41296" x2="53600" y2="42130"/>
                        <a14:backgroundMark x1="53600" y1="42130" x2="45300" y2="48333"/>
                        <a14:backgroundMark x1="44600" y1="36481" x2="43800" y2="43611"/>
                        <a14:backgroundMark x1="43800" y1="43611" x2="44000" y2="44722"/>
                        <a14:backgroundMark x1="44100" y1="46111" x2="44000" y2="49630"/>
                        <a14:backgroundMark x1="44100" y1="49907" x2="57300" y2="43241"/>
                        <a14:backgroundMark x1="58000" y1="42963" x2="45300" y2="36019"/>
                        <a14:backgroundMark x1="44800" y1="35741" x2="46000" y2="36481"/>
                        <a14:backgroundMark x1="44100" y1="35463" x2="44300" y2="37130"/>
                        <a14:backgroundMark x1="44200" y1="35278" x2="44500" y2="36019"/>
                        <a14:backgroundMark x1="43800" y1="35000" x2="44400" y2="36296"/>
                        <a14:backgroundMark x1="58200" y1="42778" x2="59200" y2="42778"/>
                        <a14:backgroundMark x1="59600" y1="43148" x2="57500" y2="44074"/>
                        <a14:backgroundMark x1="52000" y1="46944" x2="49800" y2="47685"/>
                        <a14:backgroundMark x1="45200" y1="50278" x2="44400" y2="50833"/>
                        <a14:backgroundMark x1="44200" y1="50926" x2="44100" y2="50185"/>
                        <a14:backgroundMark x1="43900" y1="51111" x2="43800" y2="50463"/>
                        <a14:backgroundMark x1="44100" y1="51019" x2="45800" y2="50093"/>
                        <a14:backgroundMark x1="45300" y1="50556" x2="46200" y2="49907"/>
                        <a14:backgroundMark x1="43800" y1="40463" x2="43500" y2="43611"/>
                      </a14:backgroundRemoval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 l="38537" t="29992" r="34229" b="44762"/>
          <a:stretch/>
        </p:blipFill>
        <p:spPr>
          <a:xfrm>
            <a:off x="6828057" y="4362450"/>
            <a:ext cx="303900" cy="30424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98A70D3-BB26-4A5A-9FE7-4C1E5FAF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7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478275D-5EDB-4B9D-8E07-C4B1DB16C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Titre 4">
            <a:extLst>
              <a:ext uri="{FF2B5EF4-FFF2-40B4-BE49-F238E27FC236}">
                <a16:creationId xmlns:a16="http://schemas.microsoft.com/office/drawing/2014/main" id="{7E8900FA-3D02-4AA0-AC21-CF52571B079C}"/>
              </a:ext>
            </a:extLst>
          </p:cNvPr>
          <p:cNvSpPr txBox="1">
            <a:spLocks/>
          </p:cNvSpPr>
          <p:nvPr/>
        </p:nvSpPr>
        <p:spPr>
          <a:xfrm>
            <a:off x="12192" y="1"/>
            <a:ext cx="12179808" cy="1043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fr-FR" sz="7200" cap="all" dirty="0">
                <a:solidFill>
                  <a:schemeClr val="tx1">
                    <a:lumMod val="75000"/>
                  </a:schemeClr>
                </a:solidFill>
                <a:latin typeface="Agency FB" panose="020B0503020202020204" pitchFamily="34" charset="0"/>
              </a:rPr>
              <a:t>L’interview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2EE228-15BB-404D-BA0F-9B561B3E7D36}"/>
              </a:ext>
            </a:extLst>
          </p:cNvPr>
          <p:cNvSpPr/>
          <p:nvPr/>
        </p:nvSpPr>
        <p:spPr>
          <a:xfrm>
            <a:off x="400595" y="1184366"/>
            <a:ext cx="11390809" cy="5213643"/>
          </a:xfrm>
          <a:prstGeom prst="rect">
            <a:avLst/>
          </a:prstGeom>
          <a:noFill/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cap="all" dirty="0">
                <a:solidFill>
                  <a:schemeClr val="tx1">
                    <a:lumMod val="95000"/>
                  </a:schemeClr>
                </a:solidFill>
                <a:latin typeface="Agency FB" panose="020B0503020202020204" pitchFamily="34" charset="0"/>
              </a:rPr>
              <a:t>Préparation des questions</a:t>
            </a:r>
          </a:p>
          <a:p>
            <a:pPr algn="ctr"/>
            <a:endParaRPr lang="fr-FR" sz="2000" cap="all" dirty="0">
              <a:solidFill>
                <a:schemeClr val="tx1">
                  <a:lumMod val="9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cap="all" dirty="0">
                <a:solidFill>
                  <a:schemeClr val="tx1">
                    <a:lumMod val="95000"/>
                  </a:schemeClr>
                </a:solidFill>
                <a:latin typeface="Agency FB" panose="020B0503020202020204" pitchFamily="34" charset="0"/>
              </a:rPr>
              <a:t>Entretient avec des élèves de secondes années</a:t>
            </a:r>
          </a:p>
          <a:p>
            <a:pPr algn="ctr"/>
            <a:endParaRPr lang="fr-FR" sz="2000" cap="all" dirty="0">
              <a:solidFill>
                <a:schemeClr val="tx1">
                  <a:lumMod val="9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cap="all" dirty="0">
                <a:solidFill>
                  <a:schemeClr val="tx1">
                    <a:lumMod val="95000"/>
                  </a:schemeClr>
                </a:solidFill>
                <a:latin typeface="Agency FB" panose="020B0503020202020204" pitchFamily="34" charset="0"/>
              </a:rPr>
              <a:t>Tri des réponses</a:t>
            </a:r>
          </a:p>
          <a:p>
            <a:pPr algn="ctr"/>
            <a:endParaRPr lang="fr-FR" sz="2000" cap="all" dirty="0">
              <a:solidFill>
                <a:schemeClr val="tx1">
                  <a:lumMod val="9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sz="2000" cap="all" dirty="0">
                <a:solidFill>
                  <a:schemeClr val="tx1">
                    <a:lumMod val="95000"/>
                  </a:schemeClr>
                </a:solidFill>
                <a:latin typeface="Agency FB" panose="020B0503020202020204" pitchFamily="34" charset="0"/>
              </a:rPr>
              <a:t>Choix des réponses les plus pertinentes</a:t>
            </a:r>
          </a:p>
          <a:p>
            <a:pPr algn="ctr"/>
            <a:endParaRPr lang="fr-FR" sz="2000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b="1" dirty="0">
                <a:solidFill>
                  <a:schemeClr val="tx1">
                    <a:lumMod val="65000"/>
                  </a:schemeClr>
                </a:solidFill>
                <a:latin typeface="Agency FB" panose="020B0503020202020204" pitchFamily="34" charset="0"/>
              </a:rPr>
              <a:t>Exemples de questions</a:t>
            </a:r>
          </a:p>
          <a:p>
            <a:pPr algn="ctr"/>
            <a:endParaRPr lang="fr-FR" b="1" dirty="0">
              <a:solidFill>
                <a:schemeClr val="tx1">
                  <a:lumMod val="8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dirty="0">
                <a:solidFill>
                  <a:schemeClr val="tx1">
                    <a:lumMod val="85000"/>
                  </a:schemeClr>
                </a:solidFill>
                <a:latin typeface="Agency FB" panose="020B0503020202020204" pitchFamily="34" charset="0"/>
              </a:rPr>
              <a:t>« Est-il nécessaire d’avoir des connaissances en informatique avant son arrivée ici ? »</a:t>
            </a:r>
          </a:p>
          <a:p>
            <a:pPr algn="ctr"/>
            <a:r>
              <a:rPr lang="fr-FR" dirty="0">
                <a:solidFill>
                  <a:schemeClr val="tx1">
                    <a:lumMod val="85000"/>
                  </a:schemeClr>
                </a:solidFill>
                <a:latin typeface="Agency FB" panose="020B0503020202020204" pitchFamily="34" charset="0"/>
              </a:rPr>
              <a:t>« Selon toi, quelles sont les qualités à avoir pour ce DUT ? »</a:t>
            </a:r>
          </a:p>
          <a:p>
            <a:pPr algn="ctr"/>
            <a:r>
              <a:rPr lang="fr-FR" dirty="0">
                <a:solidFill>
                  <a:schemeClr val="tx1">
                    <a:lumMod val="85000"/>
                  </a:schemeClr>
                </a:solidFill>
                <a:latin typeface="Agency FB" panose="020B0503020202020204" pitchFamily="34" charset="0"/>
              </a:rPr>
              <a:t>« Comment est la vie d’un étudiant une fois qu’il a intégré le DUT ? »</a:t>
            </a:r>
          </a:p>
          <a:p>
            <a:pPr algn="ctr"/>
            <a:r>
              <a:rPr lang="fr-FR" dirty="0">
                <a:solidFill>
                  <a:schemeClr val="tx1">
                    <a:lumMod val="85000"/>
                  </a:schemeClr>
                </a:solidFill>
                <a:latin typeface="Agency FB" panose="020B0503020202020204" pitchFamily="34" charset="0"/>
              </a:rPr>
              <a:t>« Conseillerai-tu cette formation ? »</a:t>
            </a:r>
          </a:p>
          <a:p>
            <a:pPr algn="ctr"/>
            <a:r>
              <a:rPr lang="fr-FR" dirty="0">
                <a:solidFill>
                  <a:schemeClr val="tx1">
                    <a:lumMod val="85000"/>
                  </a:schemeClr>
                </a:solidFill>
                <a:latin typeface="Agency FB" panose="020B0503020202020204" pitchFamily="34" charset="0"/>
              </a:rPr>
              <a:t>« A quoi est-ce que tu t’attendais avant d’arriver ici ? Ces attentes se sont-elles avérées vraies? »</a:t>
            </a:r>
          </a:p>
          <a:p>
            <a:pPr algn="ctr"/>
            <a:r>
              <a:rPr lang="fr-FR" dirty="0">
                <a:solidFill>
                  <a:schemeClr val="tx1">
                    <a:lumMod val="85000"/>
                  </a:schemeClr>
                </a:solidFill>
                <a:latin typeface="Agency FB" panose="020B0503020202020204" pitchFamily="34" charset="0"/>
              </a:rPr>
              <a:t>« Qu’est-ce que l’on étudie en général dans ce DUT? »</a:t>
            </a:r>
          </a:p>
          <a:p>
            <a:pPr algn="ctr"/>
            <a:endParaRPr lang="fr-FR" sz="2000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endParaRPr lang="fr-FR" b="1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3221F3C-0890-4E64-98D1-A51F618675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24" b="63446" l="22357" r="78615"/>
                    </a14:imgEffect>
                  </a14:imgLayer>
                </a14:imgProps>
              </a:ext>
            </a:extLst>
          </a:blip>
          <a:srcRect l="15325" t="2109" r="14353" b="29738"/>
          <a:stretch/>
        </p:blipFill>
        <p:spPr>
          <a:xfrm>
            <a:off x="7350755" y="1110675"/>
            <a:ext cx="460885" cy="4524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3D770C6-B11D-418B-A2A7-09B1B045CAA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728" b="64942" l="37360" r="62734">
                        <a14:foregroundMark x1="56923" y1="43299" x2="56923" y2="43299"/>
                        <a14:foregroundMark x1="54615" y1="37629" x2="54615" y2="37629"/>
                        <a14:foregroundMark x1="50000" y1="35567" x2="50000" y2="35567"/>
                        <a14:foregroundMark x1="44615" y1="35567" x2="44615" y2="35567"/>
                        <a14:foregroundMark x1="41923" y1="41237" x2="41923" y2="41237"/>
                        <a14:foregroundMark x1="40385" y1="47423" x2="40385" y2="47423"/>
                        <a14:foregroundMark x1="40385" y1="54124" x2="40385" y2="54124"/>
                        <a14:foregroundMark x1="45769" y1="59278" x2="45769" y2="59278"/>
                        <a14:foregroundMark x1="50769" y1="60825" x2="50769" y2="60825"/>
                        <a14:foregroundMark x1="54615" y1="58247" x2="54615" y2="58247"/>
                        <a14:foregroundMark x1="57308" y1="53608" x2="57308" y2="53608"/>
                      </a14:backgroundRemoval>
                    </a14:imgEffect>
                  </a14:imgLayer>
                </a14:imgProps>
              </a:ext>
            </a:extLst>
          </a:blip>
          <a:srcRect l="34188" t="28701" r="34094" b="31031"/>
          <a:stretch/>
        </p:blipFill>
        <p:spPr>
          <a:xfrm>
            <a:off x="8303546" y="1810096"/>
            <a:ext cx="304655" cy="2886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237C390-07AA-4748-923E-D0C97DA695A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728" b="64942" l="37360" r="62734">
                        <a14:foregroundMark x1="56923" y1="43299" x2="56923" y2="43299"/>
                        <a14:foregroundMark x1="54615" y1="37629" x2="54615" y2="37629"/>
                        <a14:foregroundMark x1="50000" y1="35567" x2="50000" y2="35567"/>
                        <a14:foregroundMark x1="44615" y1="35567" x2="44615" y2="35567"/>
                        <a14:foregroundMark x1="41923" y1="41237" x2="41923" y2="41237"/>
                        <a14:foregroundMark x1="40385" y1="47423" x2="40385" y2="47423"/>
                        <a14:foregroundMark x1="40385" y1="54124" x2="40385" y2="54124"/>
                        <a14:foregroundMark x1="45769" y1="59278" x2="45769" y2="59278"/>
                        <a14:foregroundMark x1="50769" y1="60825" x2="50769" y2="60825"/>
                        <a14:foregroundMark x1="54615" y1="58247" x2="54615" y2="58247"/>
                        <a14:foregroundMark x1="57308" y1="53608" x2="57308" y2="53608"/>
                      </a14:backgroundRemoval>
                    </a14:imgEffect>
                  </a14:imgLayer>
                </a14:imgProps>
              </a:ext>
            </a:extLst>
          </a:blip>
          <a:srcRect l="34188" t="28701" r="34094" b="31031"/>
          <a:stretch/>
        </p:blipFill>
        <p:spPr>
          <a:xfrm>
            <a:off x="7998891" y="3049157"/>
            <a:ext cx="304655" cy="2886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9F9515B-3826-45FE-A689-0B80DB2ADD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728" b="64942" l="37360" r="62734">
                        <a14:foregroundMark x1="56923" y1="43299" x2="56923" y2="43299"/>
                        <a14:foregroundMark x1="54615" y1="37629" x2="54615" y2="37629"/>
                        <a14:foregroundMark x1="50000" y1="35567" x2="50000" y2="35567"/>
                        <a14:foregroundMark x1="44615" y1="35567" x2="44615" y2="35567"/>
                        <a14:foregroundMark x1="41923" y1="41237" x2="41923" y2="41237"/>
                        <a14:foregroundMark x1="40385" y1="47423" x2="40385" y2="47423"/>
                        <a14:foregroundMark x1="40385" y1="54124" x2="40385" y2="54124"/>
                        <a14:foregroundMark x1="45769" y1="59278" x2="45769" y2="59278"/>
                        <a14:foregroundMark x1="50769" y1="60825" x2="50769" y2="60825"/>
                        <a14:foregroundMark x1="54615" y1="58247" x2="54615" y2="58247"/>
                        <a14:foregroundMark x1="57308" y1="53608" x2="57308" y2="53608"/>
                      </a14:backgroundRemoval>
                    </a14:imgEffect>
                  </a14:imgLayer>
                </a14:imgProps>
              </a:ext>
            </a:extLst>
          </a:blip>
          <a:srcRect l="34188" t="28701" r="34094" b="31031"/>
          <a:stretch/>
        </p:blipFill>
        <p:spPr>
          <a:xfrm>
            <a:off x="7037353" y="2410987"/>
            <a:ext cx="304655" cy="2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4B90734-93DB-4FA2-9EDB-33F4FD66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992AF7-722A-4356-B589-76B1E05C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057BE7-84C4-4311-A301-B9A871DB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2247629"/>
            <a:ext cx="9590550" cy="1828813"/>
          </a:xfrm>
        </p:spPr>
        <p:txBody>
          <a:bodyPr/>
          <a:lstStyle/>
          <a:p>
            <a:r>
              <a:rPr lang="fr-FR" sz="9600" dirty="0"/>
              <a:t>Le design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4FF463-F60E-4DF3-A01D-C805F04593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835" r="40825" b="87637"/>
          <a:stretch/>
        </p:blipFill>
        <p:spPr>
          <a:xfrm>
            <a:off x="11663494" y="6471010"/>
            <a:ext cx="528506" cy="3768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779C39-3376-4E13-BB88-2F6BC6FBAF9E}"/>
              </a:ext>
            </a:extLst>
          </p:cNvPr>
          <p:cNvSpPr/>
          <p:nvPr/>
        </p:nvSpPr>
        <p:spPr>
          <a:xfrm>
            <a:off x="4223657" y="4267200"/>
            <a:ext cx="3744686" cy="496389"/>
          </a:xfrm>
          <a:prstGeom prst="rect">
            <a:avLst/>
          </a:prstGeom>
          <a:noFill/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CLICK TO START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B557A0-D336-4D63-B92A-0457A230F9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2D0075"/>
              </a:clrFrom>
              <a:clrTo>
                <a:srgbClr val="2D007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130" b="53519" l="41200" r="63200">
                        <a14:foregroundMark x1="42500" y1="53611" x2="42500" y2="53241"/>
                        <a14:foregroundMark x1="42900" y1="32500" x2="42500" y2="32222"/>
                        <a14:foregroundMark x1="54700" y1="38241" x2="53596" y2="37657"/>
                        <a14:foregroundMark x1="62900" y1="42778" x2="63200" y2="42870"/>
                        <a14:backgroundMark x1="49500" y1="33333" x2="63400" y2="40093"/>
                        <a14:backgroundMark x1="49600" y1="33333" x2="55300" y2="36019"/>
                        <a14:backgroundMark x1="56400" y1="37037" x2="55200" y2="36389"/>
                        <a14:backgroundMark x1="52800" y1="35278" x2="51600" y2="34444"/>
                        <a14:backgroundMark x1="48800" y1="33889" x2="54500" y2="36759"/>
                        <a14:backgroundMark x1="63100" y1="45741" x2="61703" y2="47163"/>
                        <a14:backgroundMark x1="60900" y1="48889" x2="55700" y2="50463"/>
                        <a14:backgroundMark x1="61000" y1="47130" x2="63000" y2="46111"/>
                        <a14:backgroundMark x1="48700" y1="52963" x2="44900" y2="53889"/>
                        <a14:backgroundMark x1="53800" y1="50741" x2="63000" y2="46111"/>
                        <a14:backgroundMark x1="63700" y1="45185" x2="56300" y2="48519"/>
                        <a14:backgroundMark x1="51400" y1="50278" x2="54400" y2="49259"/>
                        <a14:backgroundMark x1="45100" y1="48981" x2="45900" y2="41296"/>
                        <a14:backgroundMark x1="45900" y1="41296" x2="53600" y2="42130"/>
                        <a14:backgroundMark x1="53600" y1="42130" x2="45300" y2="48333"/>
                        <a14:backgroundMark x1="44600" y1="36481" x2="43800" y2="43611"/>
                        <a14:backgroundMark x1="43800" y1="43611" x2="44000" y2="44722"/>
                        <a14:backgroundMark x1="44100" y1="46111" x2="44000" y2="49630"/>
                        <a14:backgroundMark x1="44100" y1="49907" x2="57300" y2="43241"/>
                        <a14:backgroundMark x1="58000" y1="42963" x2="45300" y2="36019"/>
                        <a14:backgroundMark x1="44800" y1="35741" x2="46000" y2="36481"/>
                        <a14:backgroundMark x1="44100" y1="35463" x2="44300" y2="37130"/>
                        <a14:backgroundMark x1="44200" y1="35278" x2="44500" y2="36019"/>
                        <a14:backgroundMark x1="43800" y1="35000" x2="44400" y2="36296"/>
                        <a14:backgroundMark x1="58200" y1="42778" x2="59200" y2="42778"/>
                        <a14:backgroundMark x1="59600" y1="43148" x2="57500" y2="44074"/>
                        <a14:backgroundMark x1="52000" y1="46944" x2="49800" y2="47685"/>
                        <a14:backgroundMark x1="45200" y1="50278" x2="44400" y2="50833"/>
                        <a14:backgroundMark x1="44200" y1="50926" x2="44100" y2="50185"/>
                        <a14:backgroundMark x1="43900" y1="51111" x2="43800" y2="50463"/>
                        <a14:backgroundMark x1="44100" y1="51019" x2="45800" y2="50093"/>
                        <a14:backgroundMark x1="45300" y1="50556" x2="46200" y2="49907"/>
                        <a14:backgroundMark x1="43800" y1="40463" x2="43500" y2="43611"/>
                      </a14:backgroundRemoval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 l="38537" t="29992" r="34229" b="44762"/>
          <a:stretch/>
        </p:blipFill>
        <p:spPr>
          <a:xfrm>
            <a:off x="6828057" y="4362450"/>
            <a:ext cx="303900" cy="30424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129FC22-36C1-4204-930C-DA5D7570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36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CF72CE2-BC20-4F67-96DE-F3AA38939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Titre 4">
            <a:extLst>
              <a:ext uri="{FF2B5EF4-FFF2-40B4-BE49-F238E27FC236}">
                <a16:creationId xmlns:a16="http://schemas.microsoft.com/office/drawing/2014/main" id="{BE0E9817-2F9D-46F4-8FB2-EFA583558A77}"/>
              </a:ext>
            </a:extLst>
          </p:cNvPr>
          <p:cNvSpPr txBox="1">
            <a:spLocks/>
          </p:cNvSpPr>
          <p:nvPr/>
        </p:nvSpPr>
        <p:spPr>
          <a:xfrm>
            <a:off x="12192" y="1"/>
            <a:ext cx="12179808" cy="1043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fr-FR" sz="7200" cap="all" dirty="0">
                <a:solidFill>
                  <a:schemeClr val="tx1">
                    <a:lumMod val="75000"/>
                  </a:schemeClr>
                </a:solidFill>
                <a:latin typeface="Agency FB" panose="020B0503020202020204" pitchFamily="34" charset="0"/>
              </a:rPr>
              <a:t>Le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8D93D-7D27-443C-AB7D-C6F13D7FCC39}"/>
              </a:ext>
            </a:extLst>
          </p:cNvPr>
          <p:cNvSpPr/>
          <p:nvPr/>
        </p:nvSpPr>
        <p:spPr>
          <a:xfrm>
            <a:off x="2508067" y="2006990"/>
            <a:ext cx="3209109" cy="2053659"/>
          </a:xfrm>
          <a:prstGeom prst="rect">
            <a:avLst/>
          </a:prstGeom>
          <a:noFill/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b="1" cap="all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Thème sombre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06DD8-8C8F-4C8B-9425-821419859AA1}"/>
              </a:ext>
            </a:extLst>
          </p:cNvPr>
          <p:cNvSpPr/>
          <p:nvPr/>
        </p:nvSpPr>
        <p:spPr>
          <a:xfrm>
            <a:off x="5882639" y="2006990"/>
            <a:ext cx="3209107" cy="2053659"/>
          </a:xfrm>
          <a:prstGeom prst="rect">
            <a:avLst/>
          </a:prstGeom>
          <a:noFill/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b="1" cap="all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Pixel 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AD29A1-8075-4223-A519-64836F1DB685}"/>
              </a:ext>
            </a:extLst>
          </p:cNvPr>
          <p:cNvSpPr/>
          <p:nvPr/>
        </p:nvSpPr>
        <p:spPr>
          <a:xfrm>
            <a:off x="3004457" y="4258491"/>
            <a:ext cx="5599611" cy="2229394"/>
          </a:xfrm>
          <a:prstGeom prst="rect">
            <a:avLst/>
          </a:prstGeom>
          <a:noFill/>
          <a:ln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cap="all" dirty="0">
              <a:solidFill>
                <a:schemeClr val="bg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fr-FR" b="1" cap="all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Jeux-Vidéos</a:t>
            </a:r>
          </a:p>
        </p:txBody>
      </p:sp>
    </p:spTree>
    <p:extLst>
      <p:ext uri="{BB962C8B-B14F-4D97-AF65-F5344CB8AC3E}">
        <p14:creationId xmlns:p14="http://schemas.microsoft.com/office/powerpoint/2010/main" val="40386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4B90734-93DB-4FA2-9EDB-33F4FD66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992AF7-722A-4356-B589-76B1E05C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6000"/>
                    </a14:imgEffect>
                    <a14:imgEffect>
                      <a14:brightnessContrast brigh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1057BE7-84C4-4311-A301-B9A871DB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2247629"/>
            <a:ext cx="9590550" cy="1828813"/>
          </a:xfrm>
        </p:spPr>
        <p:txBody>
          <a:bodyPr/>
          <a:lstStyle/>
          <a:p>
            <a:r>
              <a:rPr lang="fr-FR" sz="9600" dirty="0"/>
              <a:t>Les objectifs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F31613-B1EB-4211-A13F-0F0A7FF8CE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835" r="40825" b="87637"/>
          <a:stretch/>
        </p:blipFill>
        <p:spPr>
          <a:xfrm>
            <a:off x="11663494" y="6471010"/>
            <a:ext cx="528506" cy="3768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4FDFF0-0B1A-4CE1-B19A-D8086FDCE99C}"/>
              </a:ext>
            </a:extLst>
          </p:cNvPr>
          <p:cNvSpPr/>
          <p:nvPr/>
        </p:nvSpPr>
        <p:spPr>
          <a:xfrm>
            <a:off x="4223657" y="4267200"/>
            <a:ext cx="3744686" cy="496389"/>
          </a:xfrm>
          <a:prstGeom prst="rect">
            <a:avLst/>
          </a:prstGeom>
          <a:noFill/>
          <a:ln>
            <a:solidFill>
              <a:srgbClr val="5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CLICK TO START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7AAD1A8-1E53-447E-96F7-339C1EF4A6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2D0075"/>
              </a:clrFrom>
              <a:clrTo>
                <a:srgbClr val="2D007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130" b="53519" l="41200" r="63200">
                        <a14:foregroundMark x1="42500" y1="53611" x2="42500" y2="53241"/>
                        <a14:foregroundMark x1="42900" y1="32500" x2="42500" y2="32222"/>
                        <a14:foregroundMark x1="54700" y1="38241" x2="53596" y2="37657"/>
                        <a14:foregroundMark x1="62900" y1="42778" x2="63200" y2="42870"/>
                        <a14:backgroundMark x1="49500" y1="33333" x2="63400" y2="40093"/>
                        <a14:backgroundMark x1="49600" y1="33333" x2="55300" y2="36019"/>
                        <a14:backgroundMark x1="56400" y1="37037" x2="55200" y2="36389"/>
                        <a14:backgroundMark x1="52800" y1="35278" x2="51600" y2="34444"/>
                        <a14:backgroundMark x1="48800" y1="33889" x2="54500" y2="36759"/>
                        <a14:backgroundMark x1="63100" y1="45741" x2="61703" y2="47163"/>
                        <a14:backgroundMark x1="60900" y1="48889" x2="55700" y2="50463"/>
                        <a14:backgroundMark x1="61000" y1="47130" x2="63000" y2="46111"/>
                        <a14:backgroundMark x1="48700" y1="52963" x2="44900" y2="53889"/>
                        <a14:backgroundMark x1="53800" y1="50741" x2="63000" y2="46111"/>
                        <a14:backgroundMark x1="63700" y1="45185" x2="56300" y2="48519"/>
                        <a14:backgroundMark x1="51400" y1="50278" x2="54400" y2="49259"/>
                        <a14:backgroundMark x1="45100" y1="48981" x2="45900" y2="41296"/>
                        <a14:backgroundMark x1="45900" y1="41296" x2="53600" y2="42130"/>
                        <a14:backgroundMark x1="53600" y1="42130" x2="45300" y2="48333"/>
                        <a14:backgroundMark x1="44600" y1="36481" x2="43800" y2="43611"/>
                        <a14:backgroundMark x1="43800" y1="43611" x2="44000" y2="44722"/>
                        <a14:backgroundMark x1="44100" y1="46111" x2="44000" y2="49630"/>
                        <a14:backgroundMark x1="44100" y1="49907" x2="57300" y2="43241"/>
                        <a14:backgroundMark x1="58000" y1="42963" x2="45300" y2="36019"/>
                        <a14:backgroundMark x1="44800" y1="35741" x2="46000" y2="36481"/>
                        <a14:backgroundMark x1="44100" y1="35463" x2="44300" y2="37130"/>
                        <a14:backgroundMark x1="44200" y1="35278" x2="44500" y2="36019"/>
                        <a14:backgroundMark x1="43800" y1="35000" x2="44400" y2="36296"/>
                        <a14:backgroundMark x1="58200" y1="42778" x2="59200" y2="42778"/>
                        <a14:backgroundMark x1="59600" y1="43148" x2="57500" y2="44074"/>
                        <a14:backgroundMark x1="52000" y1="46944" x2="49800" y2="47685"/>
                        <a14:backgroundMark x1="45200" y1="50278" x2="44400" y2="50833"/>
                        <a14:backgroundMark x1="44200" y1="50926" x2="44100" y2="50185"/>
                        <a14:backgroundMark x1="43900" y1="51111" x2="43800" y2="50463"/>
                        <a14:backgroundMark x1="44100" y1="51019" x2="45800" y2="50093"/>
                        <a14:backgroundMark x1="45300" y1="50556" x2="46200" y2="49907"/>
                        <a14:backgroundMark x1="43800" y1="40463" x2="43500" y2="43611"/>
                      </a14:backgroundRemoval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 l="38537" t="29992" r="34229" b="44762"/>
          <a:stretch/>
        </p:blipFill>
        <p:spPr>
          <a:xfrm>
            <a:off x="6828057" y="4362450"/>
            <a:ext cx="303900" cy="30424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8E063F-7992-4C1C-82F8-58098354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22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7F0652-397B-4F71-B75E-207A80EB278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0</TotalTime>
  <Words>235</Words>
  <Application>Microsoft Office PowerPoint</Application>
  <PresentationFormat>Grand écran</PresentationFormat>
  <Paragraphs>187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Agency FB</vt:lpstr>
      <vt:lpstr>Calibri</vt:lpstr>
      <vt:lpstr>Calisto MT</vt:lpstr>
      <vt:lpstr>Wingdings 2</vt:lpstr>
      <vt:lpstr>Ardoise</vt:lpstr>
      <vt:lpstr>Projet iut Site web</vt:lpstr>
      <vt:lpstr>Présentation PowerPoint</vt:lpstr>
      <vt:lpstr>Les pages</vt:lpstr>
      <vt:lpstr>Les pages</vt:lpstr>
      <vt:lpstr>L’interview</vt:lpstr>
      <vt:lpstr>Présentation PowerPoint</vt:lpstr>
      <vt:lpstr>Le design</vt:lpstr>
      <vt:lpstr>Présentation PowerPoint</vt:lpstr>
      <vt:lpstr>Les objectifs</vt:lpstr>
      <vt:lpstr>Les objectifs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2019-12-12T08:12:46Z</dcterms:created>
  <dcterms:modified xsi:type="dcterms:W3CDTF">2020-01-13T20:17:52Z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