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83" r:id="rId7"/>
    <p:sldId id="263" r:id="rId8"/>
    <p:sldId id="264" r:id="rId9"/>
    <p:sldId id="265" r:id="rId10"/>
    <p:sldId id="266" r:id="rId11"/>
    <p:sldId id="268" r:id="rId12"/>
    <p:sldId id="270" r:id="rId13"/>
    <p:sldId id="285" r:id="rId14"/>
    <p:sldId id="286" r:id="rId15"/>
    <p:sldId id="287" r:id="rId16"/>
    <p:sldId id="288" r:id="rId17"/>
    <p:sldId id="289" r:id="rId18"/>
    <p:sldId id="290" r:id="rId19"/>
    <p:sldId id="292" r:id="rId20"/>
    <p:sldId id="293" r:id="rId21"/>
    <p:sldId id="294" r:id="rId22"/>
    <p:sldId id="295" r:id="rId23"/>
    <p:sldId id="284" r:id="rId24"/>
    <p:sldId id="297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280" r:id="rId33"/>
    <p:sldId id="281" r:id="rId34"/>
    <p:sldId id="28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3192-E00A-42DE-9C56-9B027945143C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50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3192-E00A-42DE-9C56-9B027945143C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2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3192-E00A-42DE-9C56-9B027945143C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50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3192-E00A-42DE-9C56-9B027945143C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145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3192-E00A-42DE-9C56-9B027945143C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931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3192-E00A-42DE-9C56-9B027945143C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167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3192-E00A-42DE-9C56-9B027945143C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40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3192-E00A-42DE-9C56-9B027945143C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722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6303192-E00A-42DE-9C56-9B027945143C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6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3192-E00A-42DE-9C56-9B027945143C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89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3192-E00A-42DE-9C56-9B027945143C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38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3192-E00A-42DE-9C56-9B027945143C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88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3192-E00A-42DE-9C56-9B027945143C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54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3192-E00A-42DE-9C56-9B027945143C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29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3192-E00A-42DE-9C56-9B027945143C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19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3192-E00A-42DE-9C56-9B027945143C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96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3192-E00A-42DE-9C56-9B027945143C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97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03192-E00A-42DE-9C56-9B027945143C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FEC67-59BD-4868-83D1-5CB9A8337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85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9E92E-1599-3652-901C-D7F3F58E7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ru-RU" sz="2800" dirty="0"/>
              <a:t>РАЗРАБОТКА АВТОМАТИЗИРОВАННОЙ ИНФОРМАЦИОННОЙ СИСТЕМЫ ДЛЯ РЕСТОРАНА </a:t>
            </a:r>
            <a:r>
              <a:rPr lang="en-US" sz="2800" dirty="0"/>
              <a:t>RESTCLUB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A2C654-0042-357A-AD32-8E0DA5E62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49503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С</a:t>
            </a:r>
            <a:r>
              <a:rPr lang="ru-RU" sz="2000" dirty="0"/>
              <a:t>тудент</a:t>
            </a:r>
            <a:r>
              <a:rPr lang="en-US" sz="2000" dirty="0"/>
              <a:t> </a:t>
            </a:r>
            <a:r>
              <a:rPr lang="ru-RU" sz="2000" dirty="0"/>
              <a:t>группы </a:t>
            </a:r>
            <a:r>
              <a:rPr lang="en-US" sz="2000" dirty="0"/>
              <a:t>19</a:t>
            </a:r>
            <a:r>
              <a:rPr lang="ru-RU" sz="2000" dirty="0"/>
              <a:t>П</a:t>
            </a:r>
            <a:r>
              <a:rPr lang="en-US" sz="2000" dirty="0"/>
              <a:t>-3</a:t>
            </a:r>
          </a:p>
          <a:p>
            <a:pPr>
              <a:lnSpc>
                <a:spcPct val="90000"/>
              </a:lnSpc>
            </a:pPr>
            <a:r>
              <a:rPr lang="ru-RU" sz="2000" dirty="0" err="1"/>
              <a:t>Низаев</a:t>
            </a:r>
            <a:r>
              <a:rPr lang="en-US" sz="2000" dirty="0"/>
              <a:t> </a:t>
            </a:r>
            <a:r>
              <a:rPr lang="ru-RU" sz="2000" dirty="0"/>
              <a:t>А</a:t>
            </a:r>
            <a:r>
              <a:rPr lang="en-US" sz="2000" dirty="0"/>
              <a:t>.</a:t>
            </a:r>
            <a:r>
              <a:rPr lang="ru-RU" sz="2000" dirty="0"/>
              <a:t>Р</a:t>
            </a:r>
            <a:r>
              <a:rPr lang="en-US" sz="2000" dirty="0"/>
              <a:t>.</a:t>
            </a:r>
            <a:endParaRPr lang="ru-RU" sz="2000" dirty="0"/>
          </a:p>
          <a:p>
            <a:pPr>
              <a:lnSpc>
                <a:spcPct val="90000"/>
              </a:lnSpc>
            </a:pPr>
            <a:br>
              <a:rPr lang="en-US" sz="2000" dirty="0"/>
            </a:br>
            <a:r>
              <a:rPr lang="ru-RU" dirty="0"/>
              <a:t>Руководитель дипломного проекта </a:t>
            </a:r>
          </a:p>
          <a:p>
            <a:pPr>
              <a:lnSpc>
                <a:spcPct val="90000"/>
              </a:lnSpc>
            </a:pPr>
            <a:r>
              <a:rPr lang="ru-RU" dirty="0"/>
              <a:t>Каюмов С.А.</a:t>
            </a:r>
            <a:r>
              <a:rPr lang="en-US" sz="20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2F195-9026-EF9D-8FC4-9E4656ABAFC7}"/>
              </a:ext>
            </a:extLst>
          </p:cNvPr>
          <p:cNvSpPr txBox="1"/>
          <p:nvPr/>
        </p:nvSpPr>
        <p:spPr>
          <a:xfrm>
            <a:off x="1728518" y="0"/>
            <a:ext cx="87349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9560" algn="ctr">
              <a:spcAft>
                <a:spcPts val="600"/>
              </a:spcAft>
            </a:pPr>
            <a:r>
              <a:rPr lang="ru-RU" sz="1800" dirty="0">
                <a:effectLst/>
                <a:ea typeface="Times New Roman" panose="02020603050405020304" pitchFamily="18" charset="0"/>
              </a:rPr>
              <a:t>Министерство образования и науки Республики Башкортостан</a:t>
            </a:r>
          </a:p>
          <a:p>
            <a:pPr indent="-289560" algn="ctr">
              <a:spcAft>
                <a:spcPts val="600"/>
              </a:spcAft>
            </a:pPr>
            <a:r>
              <a:rPr lang="ru-RU" sz="1800" dirty="0">
                <a:effectLst/>
                <a:ea typeface="Times New Roman" panose="02020603050405020304" pitchFamily="18" charset="0"/>
              </a:rPr>
              <a:t>Государственное автономное профессиональное образовательное учреждение </a:t>
            </a:r>
            <a:endParaRPr lang="ru-RU" sz="1600" dirty="0">
              <a:effectLst/>
              <a:ea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ru-RU" sz="1800" dirty="0">
                <a:effectLst/>
                <a:ea typeface="Times New Roman" panose="02020603050405020304" pitchFamily="18" charset="0"/>
              </a:rPr>
              <a:t>Уфимский колледж статистики, информатики и вычислительной техники</a:t>
            </a:r>
            <a:endParaRPr lang="ru-RU" sz="16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8DED0D-7E72-4780-AC75-1FB3AF64D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236" y="2809184"/>
            <a:ext cx="1239631" cy="123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10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6DB02-20DD-BE9D-4B7C-F59592C6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/>
              <a:t>Протокол тестирования программного продукта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CCD3AB-93C2-2AB2-1407-ED9CAD8175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Тестирование программного продукта - процесс исследования, испытания программного продукта, имеющий своей целью проверку соответствия между реальным поведением программы и её ожидаемым поведением на конечном наборе тестов, выбранных определённым образом.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9DA5D7-5097-4BB8-9A35-51CD3D28D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2" y="673881"/>
            <a:ext cx="1239631" cy="1239631"/>
          </a:xfrm>
          <a:prstGeom prst="rect">
            <a:avLst/>
          </a:prstGeom>
        </p:spPr>
      </p:pic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D9B7D9F1-A561-4BC4-B408-5DF4B1011CC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12390" y="2336874"/>
            <a:ext cx="2124614" cy="13144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BD4E5C9-F9A6-42ED-A986-667E8A72773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12391" y="4304581"/>
            <a:ext cx="1465126" cy="138600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C92BAB4-E514-4E56-8860-C0E4EFB25DC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669547" y="2336873"/>
            <a:ext cx="1624635" cy="135227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407B832-211B-472D-96FD-D3B77C22B67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352229" y="4984944"/>
            <a:ext cx="2941953" cy="70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05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06B4-BC6C-7ACA-4E87-E26DA61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Страница «Вход»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06E9EC-AF24-4CA3-A0DB-A5367792A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2" y="673881"/>
            <a:ext cx="1239631" cy="1239631"/>
          </a:xfrm>
          <a:prstGeom prst="rect">
            <a:avLst/>
          </a:prstGeo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CD4DB95D-5FFC-4C81-A33E-D8E7A5A914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0437" y="2354053"/>
            <a:ext cx="5791125" cy="40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3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06B4-BC6C-7ACA-4E87-E26DA61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Страница «Заказы»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7E834F-21EA-4B14-98EC-7E9CD434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2" y="673881"/>
            <a:ext cx="1239631" cy="123963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2662A4-CCEA-4161-9D77-6AB2E2109A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12146" y="2381120"/>
            <a:ext cx="6167707" cy="397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65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06B4-BC6C-7ACA-4E87-E26DA61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Сформированный чек в документ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7E834F-21EA-4B14-98EC-7E9CD434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2" y="673881"/>
            <a:ext cx="1239631" cy="123963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1B09C8-4289-47B0-B282-D6CD36791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501" y="2372493"/>
            <a:ext cx="4146997" cy="398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98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06B4-BC6C-7ACA-4E87-E26DA61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Сформированный отчет по заказам в документ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7E834F-21EA-4B14-98EC-7E9CD434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2" y="673881"/>
            <a:ext cx="1239631" cy="123963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797748-4C4B-416B-B087-FA0D61A5B8D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50705" y="2398372"/>
            <a:ext cx="4490589" cy="39798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3628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06B4-BC6C-7ACA-4E87-E26DA61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Страница «Доставка»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7E834F-21EA-4B14-98EC-7E9CD434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2" y="673881"/>
            <a:ext cx="1239631" cy="123963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94DD94-06E8-4D22-B4CC-96CA498700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57656" y="2406997"/>
            <a:ext cx="6276687" cy="398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62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06B4-BC6C-7ACA-4E87-E26DA61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Страница «Блюда»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7E834F-21EA-4B14-98EC-7E9CD434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2" y="673881"/>
            <a:ext cx="1239631" cy="123963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EAD1CF-712F-4131-B761-3725008E55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44047" y="2406999"/>
            <a:ext cx="5103905" cy="397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35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06B4-BC6C-7ACA-4E87-E26DA61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Страница «Ингредиенты»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7E834F-21EA-4B14-98EC-7E9CD434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2" y="673881"/>
            <a:ext cx="1239631" cy="123963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32EB85-460B-49CC-A01E-5BF786A65D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20044" y="2415626"/>
            <a:ext cx="6951911" cy="397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9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06B4-BC6C-7ACA-4E87-E26DA61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Страница «Официанты»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7E834F-21EA-4B14-98EC-7E9CD434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2" y="673881"/>
            <a:ext cx="1239631" cy="123963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95FA1A-F243-4232-8F9D-F9E159CF4D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27134" y="2389747"/>
            <a:ext cx="5737732" cy="39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43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06B4-BC6C-7ACA-4E87-E26DA61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Страница «Меню - Категории»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7E834F-21EA-4B14-98EC-7E9CD434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2" y="673881"/>
            <a:ext cx="1239631" cy="123963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75017A-DD14-4BC6-A753-2B17677812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13889" y="2363867"/>
            <a:ext cx="5764221" cy="397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1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C1FA8C-3AC5-6E27-83FC-6751A5A9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Для чего разрабатывается продукт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DFABE1-3FD0-5D90-0C65-DD7E760A1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Информационная система ресторана </a:t>
            </a:r>
            <a:r>
              <a:rPr lang="ru-RU" dirty="0" err="1"/>
              <a:t>RestClub</a:t>
            </a:r>
            <a:r>
              <a:rPr lang="ru-RU" dirty="0"/>
              <a:t> предназначена для поддержки производственной деятельности персонала, связанной с формированием заказов посетителей официантами, учету заказов и формирования меню администраторами, а также формированием заказов доставкой 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8FC2B6-EF46-4A7D-85B6-5B8D3653B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1" y="673881"/>
            <a:ext cx="1239631" cy="123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40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06B4-BC6C-7ACA-4E87-E26DA61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Страница «Меню – Блюда (Категория)»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7E834F-21EA-4B14-98EC-7E9CD434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2" y="673881"/>
            <a:ext cx="1239631" cy="123963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8EE644-842F-40AB-BB31-DA7ACB80D2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16409" y="2363867"/>
            <a:ext cx="4159182" cy="397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06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06B4-BC6C-7ACA-4E87-E26DA61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Страница «Заказы официанта»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7E834F-21EA-4B14-98EC-7E9CD434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2" y="673881"/>
            <a:ext cx="1239631" cy="123963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D14DE7-44A8-4D8A-9F8A-B127986E9E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85309" y="2363867"/>
            <a:ext cx="6621382" cy="39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49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06B4-BC6C-7ACA-4E87-E26DA61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Страница «Формирование заказа»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7E834F-21EA-4B14-98EC-7E9CD434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2" y="673881"/>
            <a:ext cx="1239631" cy="123963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45660C-0FDF-4197-8535-0D91C5623D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18508" y="2363866"/>
            <a:ext cx="5754984" cy="396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05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9C648-6326-17CD-3A63-66259078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Описание мобильного приложения</a:t>
            </a:r>
            <a:r>
              <a:rPr lang="en-US" sz="3200" dirty="0"/>
              <a:t> </a:t>
            </a:r>
            <a:r>
              <a:rPr lang="en-US" sz="3200" dirty="0" err="1"/>
              <a:t>RestClubMobile</a:t>
            </a:r>
            <a:endParaRPr lang="ru-RU" sz="32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50B8390-21C9-4A23-900F-1FDD02963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2" y="673881"/>
            <a:ext cx="1239631" cy="1239631"/>
          </a:xfrm>
          <a:prstGeom prst="rect">
            <a:avLst/>
          </a:prstGeom>
        </p:spPr>
      </p:pic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F400B2CA-B516-4351-966F-E73B3D28288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606091"/>
            <a:ext cx="6506483" cy="3182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E5B547-3EC1-4002-A918-41E830EDF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2" y="2692356"/>
            <a:ext cx="1000869" cy="108093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9BB061B-9F7F-4D64-BAD7-F9752E0FE7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641" y="3383593"/>
            <a:ext cx="1086796" cy="108679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4C585B5-F98B-4F4F-A8EE-5DF0274F90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763" y="4470389"/>
            <a:ext cx="1213234" cy="12132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2DE13B-A896-4A0A-B28D-1E96066FB679}"/>
              </a:ext>
            </a:extLst>
          </p:cNvPr>
          <p:cNvSpPr txBox="1"/>
          <p:nvPr/>
        </p:nvSpPr>
        <p:spPr>
          <a:xfrm>
            <a:off x="2843868" y="5788324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Модульная схема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685FE-F9C6-49FF-A86F-D6B0F873D439}"/>
              </a:ext>
            </a:extLst>
          </p:cNvPr>
          <p:cNvSpPr txBox="1"/>
          <p:nvPr/>
        </p:nvSpPr>
        <p:spPr>
          <a:xfrm>
            <a:off x="8029629" y="5777118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Инструменты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2841650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06B4-BC6C-7ACA-4E87-E26DA61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Активность «Вход»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7E834F-21EA-4B14-98EC-7E9CD434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2" y="673881"/>
            <a:ext cx="1239631" cy="123963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793E8B-E598-4090-A9C0-4C0108F45FD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06442" y="2355239"/>
            <a:ext cx="2379115" cy="3961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7312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06B4-BC6C-7ACA-4E87-E26DA61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Активность «Регистрация»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7E834F-21EA-4B14-98EC-7E9CD434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2" y="673881"/>
            <a:ext cx="1239631" cy="123963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301681-EE00-4EEC-BCD5-7FF12BA2A9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65690" y="2355239"/>
            <a:ext cx="2460619" cy="3961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4654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06B4-BC6C-7ACA-4E87-E26DA61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Активность «Меню»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7E834F-21EA-4B14-98EC-7E9CD434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2" y="673881"/>
            <a:ext cx="1239631" cy="123963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06501D-4AC9-48D1-9229-EADA49685A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06855" y="2372492"/>
            <a:ext cx="2378289" cy="3961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0596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06B4-BC6C-7ACA-4E87-E26DA61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Активность «Меню - Категории»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7E834F-21EA-4B14-98EC-7E9CD434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2" y="673881"/>
            <a:ext cx="1239631" cy="123963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D1392E-FF77-4133-A39C-D892D9F25E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24877" y="2372492"/>
            <a:ext cx="2342246" cy="3961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8198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06B4-BC6C-7ACA-4E87-E26DA61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Активность «Меню – Блюда (Категория)»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7E834F-21EA-4B14-98EC-7E9CD434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2" y="673881"/>
            <a:ext cx="1239631" cy="123963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8378B4-3098-4B9D-BB11-DE57B4E4865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19195" y="2346613"/>
            <a:ext cx="2353609" cy="3961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7861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06B4-BC6C-7ACA-4E87-E26DA61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Активность «Профиль»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7E834F-21EA-4B14-98EC-7E9CD434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2" y="673881"/>
            <a:ext cx="1239631" cy="123963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6F0E89-6660-4B06-BAC1-215DCFE81E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09492" y="2337987"/>
            <a:ext cx="2373016" cy="3961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21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10A78-45B0-469A-92BC-06F0C552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Задачи дипломной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7BE85-3DFF-3E63-B664-1BC796BD05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Изучить и описать предметную область;</a:t>
            </a:r>
          </a:p>
          <a:p>
            <a:r>
              <a:rPr lang="ru-RU" dirty="0"/>
              <a:t>Продумать и разработать структуры базы данных;</a:t>
            </a:r>
          </a:p>
          <a:p>
            <a:r>
              <a:rPr lang="ru-RU" dirty="0"/>
              <a:t>Разработать приложение;</a:t>
            </a:r>
          </a:p>
          <a:p>
            <a:r>
              <a:rPr lang="ru-RU" dirty="0"/>
              <a:t>Выполнить тестирование программного продукта;</a:t>
            </a:r>
          </a:p>
          <a:p>
            <a:r>
              <a:rPr lang="ru-RU" dirty="0"/>
              <a:t>Написать руководство пользователя.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9C6FF68E-62D1-002D-D61D-E6A1CF3380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364" y="2484207"/>
            <a:ext cx="4700588" cy="2990610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721707-C290-49F5-BBA8-1F1934B3F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2" y="673881"/>
            <a:ext cx="1239631" cy="123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08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06B4-BC6C-7ACA-4E87-E26DA61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Активность «Заказы»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7E834F-21EA-4B14-98EC-7E9CD434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2" y="673881"/>
            <a:ext cx="1239631" cy="123963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C74F9A-33C3-48DE-B5D1-DA37A0E2C45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04098" y="2337371"/>
            <a:ext cx="2383803" cy="397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45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06B4-BC6C-7ACA-4E87-E26DA61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Активность «Заказ»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7E834F-21EA-4B14-98EC-7E9CD434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2" y="673881"/>
            <a:ext cx="1239631" cy="123963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4A43AE-378F-4F62-BB0C-A4FB36FEAA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18591" y="2337987"/>
            <a:ext cx="2354818" cy="3961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7806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06B4-BC6C-7ACA-4E87-E26DA61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Экономический раздел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95041-684C-B9FB-2C41-ED999039EFA6}"/>
              </a:ext>
            </a:extLst>
          </p:cNvPr>
          <p:cNvSpPr txBox="1"/>
          <p:nvPr/>
        </p:nvSpPr>
        <p:spPr>
          <a:xfrm>
            <a:off x="680321" y="2930995"/>
            <a:ext cx="754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Полные затраты на разработку программного продукта: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53F6C-F4EF-3303-BE48-044389ED6F1C}"/>
              </a:ext>
            </a:extLst>
          </p:cNvPr>
          <p:cNvSpPr txBox="1"/>
          <p:nvPr/>
        </p:nvSpPr>
        <p:spPr>
          <a:xfrm>
            <a:off x="680321" y="330032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102818,49 рублей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E466F0-2960-59B5-11B9-89A08FA44488}"/>
              </a:ext>
            </a:extLst>
          </p:cNvPr>
          <p:cNvSpPr txBox="1"/>
          <p:nvPr/>
        </p:nvSpPr>
        <p:spPr>
          <a:xfrm>
            <a:off x="680320" y="3669659"/>
            <a:ext cx="6837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Цена предложения разработанного программного продукта: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6A1B6-40F5-60CC-E195-844414C8F80A}"/>
              </a:ext>
            </a:extLst>
          </p:cNvPr>
          <p:cNvSpPr txBox="1"/>
          <p:nvPr/>
        </p:nvSpPr>
        <p:spPr>
          <a:xfrm>
            <a:off x="680321" y="4035394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148058,63 рублей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EFAE5D-D190-82D9-628F-7F33D35D3E5D}"/>
              </a:ext>
            </a:extLst>
          </p:cNvPr>
          <p:cNvSpPr txBox="1"/>
          <p:nvPr/>
        </p:nvSpPr>
        <p:spPr>
          <a:xfrm>
            <a:off x="680320" y="4404726"/>
            <a:ext cx="60975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Минимального количества копий, необходимых для реализации настольного приложения, для получения установочной прибыли: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69A1C-F9B0-BF0F-5DDA-E26491DE761F}"/>
              </a:ext>
            </a:extLst>
          </p:cNvPr>
          <p:cNvSpPr txBox="1"/>
          <p:nvPr/>
        </p:nvSpPr>
        <p:spPr>
          <a:xfrm>
            <a:off x="680320" y="5324459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rebuchet MS (Основной текст)"/>
              </a:rPr>
              <a:t>10</a:t>
            </a:r>
            <a:endParaRPr lang="ru-RU" dirty="0">
              <a:latin typeface="Trebuchet MS (Основной текст)"/>
            </a:endParaRPr>
          </a:p>
        </p:txBody>
      </p:sp>
      <p:pic>
        <p:nvPicPr>
          <p:cNvPr id="18" name="Рисунок 17" descr="Изображение выглядит как текст, калькулятор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E71E45A8-A82A-03D0-4F58-C2B6F800E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96" y="3115661"/>
            <a:ext cx="2879244" cy="238531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0FCBEFB-9278-47D4-841F-D0445D52D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2" y="673881"/>
            <a:ext cx="1239631" cy="123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46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006B4-BC6C-7ACA-4E87-E26DA61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Заключение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72B811-31A7-C693-1CDC-1FD0D1F0BB23}"/>
              </a:ext>
            </a:extLst>
          </p:cNvPr>
          <p:cNvSpPr txBox="1"/>
          <p:nvPr/>
        </p:nvSpPr>
        <p:spPr>
          <a:xfrm>
            <a:off x="1398480" y="2505645"/>
            <a:ext cx="81775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результате выполнения дипломной работы были разработаны приложения для ресторана. В процессе выполнение была изучена и проанализирована предметная область, благодаря нормализации было создано точное представление о структуре данных, что ведет к уменьшению ошибок при выполнении операций над данными. При этом были закреплены навыки в области построения и обработки реляционной базы данных.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3679E7-6EBA-4535-83F9-9A49EA62C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2" y="673881"/>
            <a:ext cx="1239631" cy="123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09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D943B4-6C23-1A45-EBD2-89A7DFA2A373}"/>
              </a:ext>
            </a:extLst>
          </p:cNvPr>
          <p:cNvSpPr txBox="1"/>
          <p:nvPr/>
        </p:nvSpPr>
        <p:spPr>
          <a:xfrm>
            <a:off x="2167739" y="3013501"/>
            <a:ext cx="78565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latin typeface="+mj-lt"/>
              </a:rPr>
              <a:t>СПАСИБО ЗА ВНИМАНИЕ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DE5A2C-E78F-4D8B-BD7A-A445D4F92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2" y="673881"/>
            <a:ext cx="1239631" cy="123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6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007DC-86E7-C0D1-F85E-3641C0CD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Проектирование бизнес-процессов предметной области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15DE67-91E3-25E0-8DD0-D4D263561C1B}"/>
              </a:ext>
            </a:extLst>
          </p:cNvPr>
          <p:cNvSpPr txBox="1"/>
          <p:nvPr/>
        </p:nvSpPr>
        <p:spPr>
          <a:xfrm>
            <a:off x="2545187" y="6104772"/>
            <a:ext cx="5884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ea typeface="Times New Roman" panose="02020603050405020304" pitchFamily="18" charset="0"/>
              </a:rPr>
              <a:t>Диаграмма вариантов использования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70FA1AF-4352-494E-A10F-364F6EE9E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2" y="673881"/>
            <a:ext cx="1239631" cy="123963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C9F50F8-8A59-4CB5-A6EE-0EDED9432C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688" y="2296121"/>
            <a:ext cx="5509124" cy="3808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510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AA17C-5774-ABD8-A285-7E092B8A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Описание входной информации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79E0F3-F11D-AF99-BAA2-F49A99BAD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3152" y="2336873"/>
            <a:ext cx="2525549" cy="406327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Меню блюд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436A49-7CEE-5EA6-2479-2AF75889A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5998" y="2336873"/>
            <a:ext cx="3367687" cy="488317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Информация о заказе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A9B6E18-B46C-40BD-9B46-AE2B83E79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2" y="673881"/>
            <a:ext cx="1239631" cy="1239631"/>
          </a:xfrm>
          <a:prstGeom prst="rect">
            <a:avLst/>
          </a:prstGeo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A75CF9AB-987C-42CB-B66F-8FE9DE39C8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67" b="96500" l="7792" r="94589">
                        <a14:foregroundMark x1="12121" y1="86333" x2="11039" y2="59500"/>
                        <a14:foregroundMark x1="14069" y1="49833" x2="14069" y2="27333"/>
                        <a14:foregroundMark x1="21212" y1="10333" x2="20779" y2="9500"/>
                        <a14:foregroundMark x1="33333" y1="8667" x2="20130" y2="9333"/>
                        <a14:foregroundMark x1="14719" y1="8667" x2="14069" y2="17000"/>
                        <a14:foregroundMark x1="14286" y1="14833" x2="35931" y2="9000"/>
                        <a14:foregroundMark x1="35931" y1="9000" x2="35931" y2="9000"/>
                        <a14:foregroundMark x1="9957" y1="7000" x2="32251" y2="6667"/>
                        <a14:foregroundMark x1="32251" y1="6667" x2="67100" y2="9333"/>
                        <a14:foregroundMark x1="67100" y1="9333" x2="88095" y2="8500"/>
                        <a14:foregroundMark x1="93290" y1="14500" x2="60173" y2="5833"/>
                        <a14:foregroundMark x1="60173" y1="5833" x2="10823" y2="6000"/>
                        <a14:foregroundMark x1="91126" y1="8167" x2="86797" y2="91000"/>
                        <a14:foregroundMark x1="86797" y1="91000" x2="26623" y2="93333"/>
                        <a14:foregroundMark x1="26623" y1="93333" x2="11905" y2="82833"/>
                        <a14:foregroundMark x1="93290" y1="95000" x2="94589" y2="8500"/>
                        <a14:foregroundMark x1="94589" y1="96667" x2="26623" y2="96500"/>
                        <a14:foregroundMark x1="26623" y1="96500" x2="9957" y2="86667"/>
                        <a14:foregroundMark x1="8225" y1="61500" x2="11039" y2="16167"/>
                        <a14:foregroundMark x1="11039" y1="16167" x2="9307" y2="12333"/>
                        <a14:foregroundMark x1="8658" y1="50667" x2="8658" y2="18500"/>
                        <a14:foregroundMark x1="23593" y1="95833" x2="7792" y2="87000"/>
                        <a14:foregroundMark x1="81385" y1="92000" x2="62987" y2="79500"/>
                        <a14:foregroundMark x1="72944" y1="82833" x2="52814" y2="90000"/>
                        <a14:foregroundMark x1="71645" y1="84167" x2="37013" y2="86333"/>
                        <a14:foregroundMark x1="53680" y1="79167" x2="30519" y2="83333"/>
                        <a14:foregroundMark x1="47186" y1="71167" x2="33117" y2="77000"/>
                        <a14:foregroundMark x1="52597" y1="35667" x2="51515" y2="4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153" y="2825190"/>
            <a:ext cx="2525549" cy="3279934"/>
          </a:xfrm>
        </p:spPr>
      </p:pic>
      <p:pic>
        <p:nvPicPr>
          <p:cNvPr id="1026" name="Picture 2" descr="주문 처리 - 무료 상업과 쇼핑개 아이콘">
            <a:extLst>
              <a:ext uri="{FF2B5EF4-FFF2-40B4-BE49-F238E27FC236}">
                <a16:creationId xmlns:a16="http://schemas.microsoft.com/office/drawing/2014/main" id="{3C374531-BE1D-4246-92D4-5D238E31BC9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25190"/>
            <a:ext cx="3367687" cy="336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77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AA17C-5774-ABD8-A285-7E092B8A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Описание выходной информации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79E0F3-F11D-AF99-BAA2-F49A99BAD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3152" y="2336873"/>
            <a:ext cx="2525549" cy="406327"/>
          </a:xfrm>
        </p:spPr>
        <p:txBody>
          <a:bodyPr>
            <a:normAutofit fontScale="92500"/>
          </a:bodyPr>
          <a:lstStyle/>
          <a:p>
            <a:pPr algn="ctr"/>
            <a:r>
              <a:rPr lang="ru-RU" sz="2000" dirty="0"/>
              <a:t>Шаблон чека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436A49-7CEE-5EA6-2479-2AF75889A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5998" y="2336873"/>
            <a:ext cx="3367687" cy="488317"/>
          </a:xfrm>
        </p:spPr>
        <p:txBody>
          <a:bodyPr>
            <a:normAutofit fontScale="92500"/>
          </a:bodyPr>
          <a:lstStyle/>
          <a:p>
            <a:pPr algn="ctr"/>
            <a:r>
              <a:rPr lang="ru-RU" sz="2000" dirty="0"/>
              <a:t>Шаблон отчета по заказам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A9B6E18-B46C-40BD-9B46-AE2B83E79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2" y="673881"/>
            <a:ext cx="1239631" cy="1239631"/>
          </a:xfrm>
          <a:prstGeom prst="rect">
            <a:avLst/>
          </a:prstGeom>
        </p:spPr>
      </p:pic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BFBFDAAC-9D41-4862-B960-F375E67154A0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594350" y="3252947"/>
            <a:ext cx="4700588" cy="24603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BAC8275A-AABD-4183-BC94-AB9475E8CE68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16192" y="3030538"/>
            <a:ext cx="3227103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9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A8C3C-FD69-91F1-47B8-C737CBEC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Общие требования к программному продукту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5D8B60-A4B7-704C-F021-A4A5F7E1F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4713714" cy="35993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Интуитивно понятный интерфейс;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Оперативное получение, добавление, редактирование и удаление информации;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Оптимизирования работа приложения;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Защита от несанкционированного доступа;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Пояснение ошибок, сделанных пользователем.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BD4021-C7FF-4E28-9570-4AA0FEB68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2" y="673881"/>
            <a:ext cx="1239631" cy="1239631"/>
          </a:xfrm>
          <a:prstGeom prst="rect">
            <a:avLst/>
          </a:prstGeom>
        </p:spPr>
      </p:pic>
      <p:pic>
        <p:nvPicPr>
          <p:cNvPr id="2050" name="Picture 2" descr="Требования для получения CDL - ProntoCDL">
            <a:extLst>
              <a:ext uri="{FF2B5EF4-FFF2-40B4-BE49-F238E27FC236}">
                <a16:creationId xmlns:a16="http://schemas.microsoft.com/office/drawing/2014/main" id="{057F18BA-C7E7-4698-A401-03CFA7F184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250" y="2566177"/>
            <a:ext cx="4708758" cy="314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51B95-9806-24F2-2CFF-D8D22FC0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Описание структуры базы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8C7981-71E6-BDF9-D23C-17DBB52FA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1" y="3523556"/>
            <a:ext cx="1510456" cy="12253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C53FA8-EEBA-4F43-AD22-6D1F67592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2" y="673881"/>
            <a:ext cx="1239631" cy="1239631"/>
          </a:xfrm>
          <a:prstGeom prst="rect">
            <a:avLst/>
          </a:prstGeo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501E0C64-788C-4308-B823-9068877E12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73903" y="2413292"/>
            <a:ext cx="6927629" cy="352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4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9C648-6326-17CD-3A63-66259078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Описание программы</a:t>
            </a:r>
            <a:r>
              <a:rPr lang="en-US" sz="3200" dirty="0"/>
              <a:t> </a:t>
            </a:r>
            <a:r>
              <a:rPr lang="en-US" sz="3200" dirty="0" err="1"/>
              <a:t>RestClub</a:t>
            </a:r>
            <a:endParaRPr lang="ru-RU" sz="3200" dirty="0"/>
          </a:p>
        </p:txBody>
      </p:sp>
      <p:pic>
        <p:nvPicPr>
          <p:cNvPr id="5" name="Рисунок 4" descr="Изображение выглядит как текст, знак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D2C6D460-ABA3-2BF8-19CE-408526C79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66" y="2413585"/>
            <a:ext cx="1124887" cy="1124887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9E5DFA57-6E86-35B7-2B7F-BD0514382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206" y="2413585"/>
            <a:ext cx="1025975" cy="10809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3803023-A6E5-3064-26CA-2EBB15932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435" y="5037897"/>
            <a:ext cx="974551" cy="9745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E47308-472B-5599-60C5-5F1B062D65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1" b="10011"/>
          <a:stretch/>
        </p:blipFill>
        <p:spPr>
          <a:xfrm>
            <a:off x="9227515" y="5091633"/>
            <a:ext cx="1066667" cy="86707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50B8390-21C9-4A23-900F-1FDD029633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92" y="673881"/>
            <a:ext cx="1239631" cy="1239631"/>
          </a:xfrm>
          <a:prstGeom prst="rect">
            <a:avLst/>
          </a:prstGeo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1C6FF805-239C-4856-91E1-24443C042A5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413585"/>
            <a:ext cx="5931619" cy="3598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9F2AC0-5E7C-4BCF-9331-1DC00D5C6109}"/>
              </a:ext>
            </a:extLst>
          </p:cNvPr>
          <p:cNvSpPr txBox="1"/>
          <p:nvPr/>
        </p:nvSpPr>
        <p:spPr>
          <a:xfrm>
            <a:off x="7910818" y="6199385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Инструменты разработки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7F7B11-1C3C-41FC-996F-00144EDE0157}"/>
              </a:ext>
            </a:extLst>
          </p:cNvPr>
          <p:cNvSpPr txBox="1"/>
          <p:nvPr/>
        </p:nvSpPr>
        <p:spPr>
          <a:xfrm>
            <a:off x="2622452" y="6104772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Модульная схема</a:t>
            </a:r>
          </a:p>
        </p:txBody>
      </p:sp>
    </p:spTree>
    <p:extLst>
      <p:ext uri="{BB962C8B-B14F-4D97-AF65-F5344CB8AC3E}">
        <p14:creationId xmlns:p14="http://schemas.microsoft.com/office/powerpoint/2010/main" val="4133142687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580</TotalTime>
  <Words>413</Words>
  <Application>Microsoft Office PowerPoint</Application>
  <PresentationFormat>Широкоэкранный</PresentationFormat>
  <Paragraphs>69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8" baseType="lpstr">
      <vt:lpstr>Arial</vt:lpstr>
      <vt:lpstr>Trebuchet MS</vt:lpstr>
      <vt:lpstr>Trebuchet MS (Основной текст)</vt:lpstr>
      <vt:lpstr>Берлин</vt:lpstr>
      <vt:lpstr>РАЗРАБОТКА АВТОМАТИЗИРОВАННОЙ ИНФОРМАЦИОННОЙ СИСТЕМЫ ДЛЯ РЕСТОРАНА RESTCLUB</vt:lpstr>
      <vt:lpstr>Для чего разрабатывается продукт</vt:lpstr>
      <vt:lpstr>Задачи дипломной работы</vt:lpstr>
      <vt:lpstr>Проектирование бизнес-процессов предметной области</vt:lpstr>
      <vt:lpstr>Описание входной информации</vt:lpstr>
      <vt:lpstr>Описание выходной информации</vt:lpstr>
      <vt:lpstr>Общие требования к программному продукту</vt:lpstr>
      <vt:lpstr>Описание структуры базы данных</vt:lpstr>
      <vt:lpstr>Описание программы RestClub</vt:lpstr>
      <vt:lpstr>Протокол тестирования программного продукта</vt:lpstr>
      <vt:lpstr>Страница «Вход»</vt:lpstr>
      <vt:lpstr>Страница «Заказы»</vt:lpstr>
      <vt:lpstr>Сформированный чек в документ</vt:lpstr>
      <vt:lpstr>Сформированный отчет по заказам в документ</vt:lpstr>
      <vt:lpstr>Страница «Доставка»</vt:lpstr>
      <vt:lpstr>Страница «Блюда»</vt:lpstr>
      <vt:lpstr>Страница «Ингредиенты»</vt:lpstr>
      <vt:lpstr>Страница «Официанты»</vt:lpstr>
      <vt:lpstr>Страница «Меню - Категории»</vt:lpstr>
      <vt:lpstr>Страница «Меню – Блюда (Категория)»</vt:lpstr>
      <vt:lpstr>Страница «Заказы официанта»</vt:lpstr>
      <vt:lpstr>Страница «Формирование заказа»</vt:lpstr>
      <vt:lpstr>Описание мобильного приложения RestClubMobile</vt:lpstr>
      <vt:lpstr>Активность «Вход»</vt:lpstr>
      <vt:lpstr>Активность «Регистрация»</vt:lpstr>
      <vt:lpstr>Активность «Меню»</vt:lpstr>
      <vt:lpstr>Активность «Меню - Категории»</vt:lpstr>
      <vt:lpstr>Активность «Меню – Блюда (Категория)»</vt:lpstr>
      <vt:lpstr>Активность «Профиль»</vt:lpstr>
      <vt:lpstr>Активность «Заказы»</vt:lpstr>
      <vt:lpstr>Активность «Заказ»</vt:lpstr>
      <vt:lpstr>Экономический раздел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МОНИТОРИНГА ОБОРУДОВАНИЯ В ТЕПЛОЭЛЕКТРОЦЕНТРАЛЕ</dc:title>
  <dc:creator>Храмов Леонид</dc:creator>
  <cp:lastModifiedBy>Сажод Каюмов</cp:lastModifiedBy>
  <cp:revision>26</cp:revision>
  <dcterms:created xsi:type="dcterms:W3CDTF">2022-06-06T03:39:05Z</dcterms:created>
  <dcterms:modified xsi:type="dcterms:W3CDTF">2023-06-24T03:41:08Z</dcterms:modified>
</cp:coreProperties>
</file>